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 id="2147483695" r:id="rId5"/>
  </p:sldMasterIdLst>
  <p:notesMasterIdLst>
    <p:notesMasterId r:id="rId49"/>
  </p:notesMasterIdLst>
  <p:handoutMasterIdLst>
    <p:handoutMasterId r:id="rId50"/>
  </p:handoutMasterIdLst>
  <p:sldIdLst>
    <p:sldId id="446" r:id="rId6"/>
    <p:sldId id="451" r:id="rId7"/>
    <p:sldId id="452" r:id="rId8"/>
    <p:sldId id="497" r:id="rId9"/>
    <p:sldId id="485" r:id="rId10"/>
    <p:sldId id="486" r:id="rId11"/>
    <p:sldId id="487" r:id="rId12"/>
    <p:sldId id="488" r:id="rId13"/>
    <p:sldId id="489" r:id="rId14"/>
    <p:sldId id="453" r:id="rId15"/>
    <p:sldId id="454" r:id="rId16"/>
    <p:sldId id="455" r:id="rId17"/>
    <p:sldId id="490" r:id="rId18"/>
    <p:sldId id="456" r:id="rId19"/>
    <p:sldId id="457" r:id="rId20"/>
    <p:sldId id="460" r:id="rId21"/>
    <p:sldId id="461" r:id="rId22"/>
    <p:sldId id="462" r:id="rId23"/>
    <p:sldId id="458" r:id="rId24"/>
    <p:sldId id="459" r:id="rId25"/>
    <p:sldId id="482" r:id="rId26"/>
    <p:sldId id="479" r:id="rId27"/>
    <p:sldId id="480" r:id="rId28"/>
    <p:sldId id="484" r:id="rId29"/>
    <p:sldId id="463" r:id="rId30"/>
    <p:sldId id="465" r:id="rId31"/>
    <p:sldId id="466" r:id="rId32"/>
    <p:sldId id="464" r:id="rId33"/>
    <p:sldId id="467" r:id="rId34"/>
    <p:sldId id="468" r:id="rId35"/>
    <p:sldId id="469" r:id="rId36"/>
    <p:sldId id="470" r:id="rId37"/>
    <p:sldId id="471" r:id="rId38"/>
    <p:sldId id="472" r:id="rId39"/>
    <p:sldId id="473" r:id="rId40"/>
    <p:sldId id="474" r:id="rId41"/>
    <p:sldId id="475" r:id="rId42"/>
    <p:sldId id="491" r:id="rId43"/>
    <p:sldId id="494" r:id="rId44"/>
    <p:sldId id="492" r:id="rId45"/>
    <p:sldId id="493" r:id="rId46"/>
    <p:sldId id="495" r:id="rId47"/>
    <p:sldId id="49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4200" userDrawn="1">
          <p15:clr>
            <a:srgbClr val="A4A3A4"/>
          </p15:clr>
        </p15:guide>
        <p15:guide id="3" pos="5088" userDrawn="1">
          <p15:clr>
            <a:srgbClr val="A4A3A4"/>
          </p15:clr>
        </p15:guide>
        <p15:guide id="4" pos="7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FBE69-B173-441E-8D86-21E64B04727C}" v="2" dt="2024-02-13T04:44:33.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6" autoAdjust="0"/>
    <p:restoredTop sz="81422" autoAdjust="0"/>
  </p:normalViewPr>
  <p:slideViewPr>
    <p:cSldViewPr snapToGrid="0">
      <p:cViewPr varScale="1">
        <p:scale>
          <a:sx n="93" d="100"/>
          <a:sy n="93" d="100"/>
        </p:scale>
        <p:origin x="660" y="78"/>
      </p:cViewPr>
      <p:guideLst>
        <p:guide orient="horz" pos="1872"/>
        <p:guide pos="4200"/>
        <p:guide pos="5088"/>
        <p:guide pos="7032"/>
      </p:guideLst>
    </p:cSldViewPr>
  </p:slideViewPr>
  <p:outlineViewPr>
    <p:cViewPr>
      <p:scale>
        <a:sx n="33" d="100"/>
        <a:sy n="33" d="100"/>
      </p:scale>
      <p:origin x="0" y="-3788"/>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65" d="100"/>
          <a:sy n="65" d="100"/>
        </p:scale>
        <p:origin x="84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A32B5-CB9A-410C-B231-BCEC9A885BC5}"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9A50878B-924C-494B-9283-7D9AAD0A0252}">
      <dgm:prSet/>
      <dgm:spPr>
        <a:solidFill>
          <a:schemeClr val="tx1"/>
        </a:solidFill>
        <a:effectLst>
          <a:outerShdw blurRad="63500" sx="102000" sy="102000" algn="ctr" rotWithShape="0">
            <a:prstClr val="black">
              <a:alpha val="40000"/>
            </a:prstClr>
          </a:outerShdw>
        </a:effectLst>
      </dgm:spPr>
      <dgm:t>
        <a:bodyPr/>
        <a:lstStyle/>
        <a:p>
          <a:r>
            <a:rPr lang="en-US" dirty="0"/>
            <a:t>Check flow rates.</a:t>
          </a:r>
        </a:p>
      </dgm:t>
    </dgm:pt>
    <dgm:pt modelId="{D89685FB-652D-497C-B91F-B25CDCCFC739}" type="parTrans" cxnId="{899E11AD-9B89-4075-991A-C1243B36F429}">
      <dgm:prSet/>
      <dgm:spPr/>
      <dgm:t>
        <a:bodyPr/>
        <a:lstStyle/>
        <a:p>
          <a:endParaRPr lang="en-US"/>
        </a:p>
      </dgm:t>
    </dgm:pt>
    <dgm:pt modelId="{B9D06134-22DA-4D8D-8CB5-6E8049283308}" type="sibTrans" cxnId="{899E11AD-9B89-4075-991A-C1243B36F429}">
      <dgm:prSet/>
      <dgm:spPr/>
      <dgm:t>
        <a:bodyPr/>
        <a:lstStyle/>
        <a:p>
          <a:endParaRPr lang="en-US"/>
        </a:p>
      </dgm:t>
    </dgm:pt>
    <dgm:pt modelId="{337891B1-22CD-48FE-875F-8E5BA7787EB4}">
      <dgm:prSet/>
      <dgm:spPr>
        <a:solidFill>
          <a:schemeClr val="tx1"/>
        </a:solidFill>
        <a:effectLst>
          <a:outerShdw blurRad="63500" sx="102000" sy="102000" algn="ctr" rotWithShape="0">
            <a:prstClr val="black">
              <a:alpha val="40000"/>
            </a:prstClr>
          </a:outerShdw>
        </a:effectLst>
      </dgm:spPr>
      <dgm:t>
        <a:bodyPr/>
        <a:lstStyle/>
        <a:p>
          <a:r>
            <a:rPr lang="en-US" dirty="0"/>
            <a:t>Flush system.</a:t>
          </a:r>
        </a:p>
      </dgm:t>
    </dgm:pt>
    <dgm:pt modelId="{A8733C37-49D1-4709-B949-E09A0944AC3A}" type="parTrans" cxnId="{EE3A2F94-365A-4711-A9A7-0EDEAABB84FE}">
      <dgm:prSet/>
      <dgm:spPr/>
      <dgm:t>
        <a:bodyPr/>
        <a:lstStyle/>
        <a:p>
          <a:endParaRPr lang="en-US"/>
        </a:p>
      </dgm:t>
    </dgm:pt>
    <dgm:pt modelId="{05BD8295-A401-437B-93AB-B1769B124C39}" type="sibTrans" cxnId="{EE3A2F94-365A-4711-A9A7-0EDEAABB84FE}">
      <dgm:prSet/>
      <dgm:spPr/>
      <dgm:t>
        <a:bodyPr/>
        <a:lstStyle/>
        <a:p>
          <a:endParaRPr lang="en-US"/>
        </a:p>
      </dgm:t>
    </dgm:pt>
    <dgm:pt modelId="{06B3A2F1-BCCB-4AF0-8FA4-E82320DC9035}">
      <dgm:prSet/>
      <dgm:spPr>
        <a:solidFill>
          <a:schemeClr val="tx1"/>
        </a:solidFill>
        <a:effectLst>
          <a:outerShdw blurRad="63500" sx="102000" sy="102000" algn="ctr" rotWithShape="0">
            <a:prstClr val="black">
              <a:alpha val="40000"/>
            </a:prstClr>
          </a:outerShdw>
        </a:effectLst>
      </dgm:spPr>
      <dgm:t>
        <a:bodyPr/>
        <a:lstStyle/>
        <a:p>
          <a:r>
            <a:rPr lang="en-US" dirty="0"/>
            <a:t>Purge air/prime system.</a:t>
          </a:r>
        </a:p>
      </dgm:t>
    </dgm:pt>
    <dgm:pt modelId="{559175BA-A2B9-489B-BF7E-A4BE29079C6B}" type="parTrans" cxnId="{F89F35C3-84A8-47AB-BEE9-FBE711C8F777}">
      <dgm:prSet/>
      <dgm:spPr/>
      <dgm:t>
        <a:bodyPr/>
        <a:lstStyle/>
        <a:p>
          <a:endParaRPr lang="en-US"/>
        </a:p>
      </dgm:t>
    </dgm:pt>
    <dgm:pt modelId="{6D4F822A-ED17-4AA5-8240-D925856BF421}" type="sibTrans" cxnId="{F89F35C3-84A8-47AB-BEE9-FBE711C8F777}">
      <dgm:prSet/>
      <dgm:spPr/>
      <dgm:t>
        <a:bodyPr/>
        <a:lstStyle/>
        <a:p>
          <a:endParaRPr lang="en-US"/>
        </a:p>
      </dgm:t>
    </dgm:pt>
    <dgm:pt modelId="{6A8E5C44-3789-410F-9B2C-03313AC80C14}" type="pres">
      <dgm:prSet presAssocID="{251A32B5-CB9A-410C-B231-BCEC9A885BC5}" presName="linear" presStyleCnt="0">
        <dgm:presLayoutVars>
          <dgm:animLvl val="lvl"/>
          <dgm:resizeHandles val="exact"/>
        </dgm:presLayoutVars>
      </dgm:prSet>
      <dgm:spPr/>
    </dgm:pt>
    <dgm:pt modelId="{EEBDCD6D-3B3E-4291-B410-C5C2B4E852D1}" type="pres">
      <dgm:prSet presAssocID="{9A50878B-924C-494B-9283-7D9AAD0A0252}" presName="parentText" presStyleLbl="node1" presStyleIdx="0" presStyleCnt="3">
        <dgm:presLayoutVars>
          <dgm:chMax val="0"/>
          <dgm:bulletEnabled val="1"/>
        </dgm:presLayoutVars>
      </dgm:prSet>
      <dgm:spPr/>
    </dgm:pt>
    <dgm:pt modelId="{ADD7E1EF-3BF4-4382-ABBA-24A9BDF60673}" type="pres">
      <dgm:prSet presAssocID="{B9D06134-22DA-4D8D-8CB5-6E8049283308}" presName="spacer" presStyleCnt="0"/>
      <dgm:spPr/>
    </dgm:pt>
    <dgm:pt modelId="{9DBE441C-BB59-4B86-BD43-435119736B9B}" type="pres">
      <dgm:prSet presAssocID="{337891B1-22CD-48FE-875F-8E5BA7787EB4}" presName="parentText" presStyleLbl="node1" presStyleIdx="1" presStyleCnt="3" custLinFactNeighborX="-3">
        <dgm:presLayoutVars>
          <dgm:chMax val="0"/>
          <dgm:bulletEnabled val="1"/>
        </dgm:presLayoutVars>
      </dgm:prSet>
      <dgm:spPr/>
    </dgm:pt>
    <dgm:pt modelId="{503D837D-E834-4E90-8E27-A8B843470808}" type="pres">
      <dgm:prSet presAssocID="{05BD8295-A401-437B-93AB-B1769B124C39}" presName="spacer" presStyleCnt="0"/>
      <dgm:spPr/>
    </dgm:pt>
    <dgm:pt modelId="{A9EA801A-6E33-4C55-B014-01E57605EFC3}" type="pres">
      <dgm:prSet presAssocID="{06B3A2F1-BCCB-4AF0-8FA4-E82320DC9035}" presName="parentText" presStyleLbl="node1" presStyleIdx="2" presStyleCnt="3" custLinFactNeighborX="-3">
        <dgm:presLayoutVars>
          <dgm:chMax val="0"/>
          <dgm:bulletEnabled val="1"/>
        </dgm:presLayoutVars>
      </dgm:prSet>
      <dgm:spPr/>
    </dgm:pt>
  </dgm:ptLst>
  <dgm:cxnLst>
    <dgm:cxn modelId="{009C692B-7D15-434D-AFE7-A16CB1CF154A}" type="presOf" srcId="{9A50878B-924C-494B-9283-7D9AAD0A0252}" destId="{EEBDCD6D-3B3E-4291-B410-C5C2B4E852D1}" srcOrd="0" destOrd="0" presId="urn:microsoft.com/office/officeart/2005/8/layout/vList2"/>
    <dgm:cxn modelId="{75D25F68-FACB-4AE4-B6BD-7850E70C4EC4}" type="presOf" srcId="{06B3A2F1-BCCB-4AF0-8FA4-E82320DC9035}" destId="{A9EA801A-6E33-4C55-B014-01E57605EFC3}" srcOrd="0" destOrd="0" presId="urn:microsoft.com/office/officeart/2005/8/layout/vList2"/>
    <dgm:cxn modelId="{EE3A2F94-365A-4711-A9A7-0EDEAABB84FE}" srcId="{251A32B5-CB9A-410C-B231-BCEC9A885BC5}" destId="{337891B1-22CD-48FE-875F-8E5BA7787EB4}" srcOrd="1" destOrd="0" parTransId="{A8733C37-49D1-4709-B949-E09A0944AC3A}" sibTransId="{05BD8295-A401-437B-93AB-B1769B124C39}"/>
    <dgm:cxn modelId="{4D2EBA9C-A811-419D-92E4-A9876FCF0ACD}" type="presOf" srcId="{337891B1-22CD-48FE-875F-8E5BA7787EB4}" destId="{9DBE441C-BB59-4B86-BD43-435119736B9B}" srcOrd="0" destOrd="0" presId="urn:microsoft.com/office/officeart/2005/8/layout/vList2"/>
    <dgm:cxn modelId="{899E11AD-9B89-4075-991A-C1243B36F429}" srcId="{251A32B5-CB9A-410C-B231-BCEC9A885BC5}" destId="{9A50878B-924C-494B-9283-7D9AAD0A0252}" srcOrd="0" destOrd="0" parTransId="{D89685FB-652D-497C-B91F-B25CDCCFC739}" sibTransId="{B9D06134-22DA-4D8D-8CB5-6E8049283308}"/>
    <dgm:cxn modelId="{F89F35C3-84A8-47AB-BEE9-FBE711C8F777}" srcId="{251A32B5-CB9A-410C-B231-BCEC9A885BC5}" destId="{06B3A2F1-BCCB-4AF0-8FA4-E82320DC9035}" srcOrd="2" destOrd="0" parTransId="{559175BA-A2B9-489B-BF7E-A4BE29079C6B}" sibTransId="{6D4F822A-ED17-4AA5-8240-D925856BF421}"/>
    <dgm:cxn modelId="{8B903AE6-9F82-46BD-9394-FAB9183E89DF}" type="presOf" srcId="{251A32B5-CB9A-410C-B231-BCEC9A885BC5}" destId="{6A8E5C44-3789-410F-9B2C-03313AC80C14}" srcOrd="0" destOrd="0" presId="urn:microsoft.com/office/officeart/2005/8/layout/vList2"/>
    <dgm:cxn modelId="{8FD9326B-EE96-4770-9BDD-D42E5BDC0F28}" type="presParOf" srcId="{6A8E5C44-3789-410F-9B2C-03313AC80C14}" destId="{EEBDCD6D-3B3E-4291-B410-C5C2B4E852D1}" srcOrd="0" destOrd="0" presId="urn:microsoft.com/office/officeart/2005/8/layout/vList2"/>
    <dgm:cxn modelId="{D16A5A64-354E-441A-AFDD-2B719AD1935B}" type="presParOf" srcId="{6A8E5C44-3789-410F-9B2C-03313AC80C14}" destId="{ADD7E1EF-3BF4-4382-ABBA-24A9BDF60673}" srcOrd="1" destOrd="0" presId="urn:microsoft.com/office/officeart/2005/8/layout/vList2"/>
    <dgm:cxn modelId="{4AEAF82D-2C09-4FE7-B438-6B8F3A8F89A3}" type="presParOf" srcId="{6A8E5C44-3789-410F-9B2C-03313AC80C14}" destId="{9DBE441C-BB59-4B86-BD43-435119736B9B}" srcOrd="2" destOrd="0" presId="urn:microsoft.com/office/officeart/2005/8/layout/vList2"/>
    <dgm:cxn modelId="{1A821766-CC92-4827-8018-D4CB6A8BFD65}" type="presParOf" srcId="{6A8E5C44-3789-410F-9B2C-03313AC80C14}" destId="{503D837D-E834-4E90-8E27-A8B843470808}" srcOrd="3" destOrd="0" presId="urn:microsoft.com/office/officeart/2005/8/layout/vList2"/>
    <dgm:cxn modelId="{F0528BF4-147A-4FFC-B383-6A7085289159}" type="presParOf" srcId="{6A8E5C44-3789-410F-9B2C-03313AC80C14}" destId="{A9EA801A-6E33-4C55-B014-01E57605EF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DCD6D-3B3E-4291-B410-C5C2B4E852D1}">
      <dsp:nvSpPr>
        <dsp:cNvPr id="0" name=""/>
        <dsp:cNvSpPr/>
      </dsp:nvSpPr>
      <dsp:spPr>
        <a:xfrm>
          <a:off x="0" y="12594"/>
          <a:ext cx="10267950" cy="1026674"/>
        </a:xfrm>
        <a:prstGeom prst="roundRect">
          <a:avLst/>
        </a:prstGeom>
        <a:solidFill>
          <a:schemeClr val="tx1"/>
        </a:soli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Check flow rates.</a:t>
          </a:r>
        </a:p>
      </dsp:txBody>
      <dsp:txXfrm>
        <a:off x="50118" y="62712"/>
        <a:ext cx="10167714" cy="926438"/>
      </dsp:txXfrm>
    </dsp:sp>
    <dsp:sp modelId="{9DBE441C-BB59-4B86-BD43-435119736B9B}">
      <dsp:nvSpPr>
        <dsp:cNvPr id="0" name=""/>
        <dsp:cNvSpPr/>
      </dsp:nvSpPr>
      <dsp:spPr>
        <a:xfrm>
          <a:off x="0" y="1168869"/>
          <a:ext cx="10267950" cy="1026674"/>
        </a:xfrm>
        <a:prstGeom prst="roundRect">
          <a:avLst/>
        </a:prstGeom>
        <a:solidFill>
          <a:schemeClr val="tx1"/>
        </a:soli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Flush system.</a:t>
          </a:r>
        </a:p>
      </dsp:txBody>
      <dsp:txXfrm>
        <a:off x="50118" y="1218987"/>
        <a:ext cx="10167714" cy="926438"/>
      </dsp:txXfrm>
    </dsp:sp>
    <dsp:sp modelId="{A9EA801A-6E33-4C55-B014-01E57605EFC3}">
      <dsp:nvSpPr>
        <dsp:cNvPr id="0" name=""/>
        <dsp:cNvSpPr/>
      </dsp:nvSpPr>
      <dsp:spPr>
        <a:xfrm>
          <a:off x="0" y="2325144"/>
          <a:ext cx="10267950" cy="1026674"/>
        </a:xfrm>
        <a:prstGeom prst="roundRect">
          <a:avLst/>
        </a:prstGeom>
        <a:solidFill>
          <a:schemeClr val="tx1"/>
        </a:soli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Purge air/prime system.</a:t>
          </a:r>
        </a:p>
      </dsp:txBody>
      <dsp:txXfrm>
        <a:off x="50118" y="2375262"/>
        <a:ext cx="10167714" cy="9264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AE3C0-C0E9-40F8-963A-C710B0868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B19749-4C26-46F6-A13E-4F2E91EC14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B2F5F-49ED-40E3-A1A5-941FF8279870}" type="datetimeFigureOut">
              <a:rPr lang="en-US" smtClean="0"/>
              <a:t>2/12/2024</a:t>
            </a:fld>
            <a:endParaRPr lang="en-US" dirty="0"/>
          </a:p>
        </p:txBody>
      </p:sp>
      <p:sp>
        <p:nvSpPr>
          <p:cNvPr id="4" name="Footer Placeholder 3">
            <a:extLst>
              <a:ext uri="{FF2B5EF4-FFF2-40B4-BE49-F238E27FC236}">
                <a16:creationId xmlns:a16="http://schemas.microsoft.com/office/drawing/2014/main" id="{49826E5B-3572-4EEA-91A0-FE0838ED61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1D8116-DB0F-4C4A-85AD-5331C0D78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B74FA-BCF5-412C-B474-5CA730E53DF5}" type="slidenum">
              <a:rPr lang="en-US" smtClean="0"/>
              <a:t>‹#›</a:t>
            </a:fld>
            <a:endParaRPr lang="en-US" dirty="0"/>
          </a:p>
        </p:txBody>
      </p:sp>
    </p:spTree>
    <p:extLst>
      <p:ext uri="{BB962C8B-B14F-4D97-AF65-F5344CB8AC3E}">
        <p14:creationId xmlns:p14="http://schemas.microsoft.com/office/powerpoint/2010/main" val="142564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C1060-699B-414A-8D16-7630F8BDD05E}"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DF348-2A86-4531-BD4E-BD8C0BBDAD47}" type="slidenum">
              <a:rPr lang="en-US" smtClean="0"/>
              <a:t>‹#›</a:t>
            </a:fld>
            <a:endParaRPr lang="en-US" dirty="0"/>
          </a:p>
        </p:txBody>
      </p:sp>
    </p:spTree>
    <p:extLst>
      <p:ext uri="{BB962C8B-B14F-4D97-AF65-F5344CB8AC3E}">
        <p14:creationId xmlns:p14="http://schemas.microsoft.com/office/powerpoint/2010/main" val="22788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a:endParaRPr>
          </a:p>
        </p:txBody>
      </p:sp>
      <p:sp>
        <p:nvSpPr>
          <p:cNvPr id="4" name="Slide Number Placeholder 3"/>
          <p:cNvSpPr>
            <a:spLocks noGrp="1"/>
          </p:cNvSpPr>
          <p:nvPr>
            <p:ph type="sldNum" sz="quarter" idx="10"/>
          </p:nvPr>
        </p:nvSpPr>
        <p:spPr/>
        <p:txBody>
          <a:bodyPr/>
          <a:lstStyle/>
          <a:p>
            <a:fld id="{12FF8913-63DB-4AE7-835C-AA95A11B2382}" type="slidenum">
              <a:rPr lang="en-US" smtClean="0"/>
              <a:pPr/>
              <a:t>1</a:t>
            </a:fld>
            <a:endParaRPr lang="en-US"/>
          </a:p>
        </p:txBody>
      </p:sp>
    </p:spTree>
    <p:extLst>
      <p:ext uri="{BB962C8B-B14F-4D97-AF65-F5344CB8AC3E}">
        <p14:creationId xmlns:p14="http://schemas.microsoft.com/office/powerpoint/2010/main" val="252729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F8913-63DB-4AE7-835C-AA95A11B2382}" type="slidenum">
              <a:rPr lang="en-US" smtClean="0"/>
              <a:pPr/>
              <a:t>30</a:t>
            </a:fld>
            <a:endParaRPr lang="en-US"/>
          </a:p>
        </p:txBody>
      </p:sp>
    </p:spTree>
    <p:extLst>
      <p:ext uri="{BB962C8B-B14F-4D97-AF65-F5344CB8AC3E}">
        <p14:creationId xmlns:p14="http://schemas.microsoft.com/office/powerpoint/2010/main" val="353417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F8913-63DB-4AE7-835C-AA95A11B2382}" type="slidenum">
              <a:rPr lang="en-US" smtClean="0"/>
              <a:pPr/>
              <a:t>34</a:t>
            </a:fld>
            <a:endParaRPr lang="en-US"/>
          </a:p>
        </p:txBody>
      </p:sp>
    </p:spTree>
    <p:extLst>
      <p:ext uri="{BB962C8B-B14F-4D97-AF65-F5344CB8AC3E}">
        <p14:creationId xmlns:p14="http://schemas.microsoft.com/office/powerpoint/2010/main" val="372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F8913-63DB-4AE7-835C-AA95A11B2382}" type="slidenum">
              <a:rPr lang="en-US" smtClean="0"/>
              <a:pPr/>
              <a:t>35</a:t>
            </a:fld>
            <a:endParaRPr lang="en-US"/>
          </a:p>
        </p:txBody>
      </p:sp>
    </p:spTree>
    <p:extLst>
      <p:ext uri="{BB962C8B-B14F-4D97-AF65-F5344CB8AC3E}">
        <p14:creationId xmlns:p14="http://schemas.microsoft.com/office/powerpoint/2010/main" val="236469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38</a:t>
            </a:fld>
            <a:endParaRPr lang="en-US" altLang="en-US"/>
          </a:p>
        </p:txBody>
      </p:sp>
    </p:spTree>
    <p:extLst>
      <p:ext uri="{BB962C8B-B14F-4D97-AF65-F5344CB8AC3E}">
        <p14:creationId xmlns:p14="http://schemas.microsoft.com/office/powerpoint/2010/main" val="320059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600"/>
              </a:spcAft>
              <a:tabLst>
                <a:tab pos="-914400" algn="l"/>
                <a:tab pos="-457200" algn="l"/>
              </a:tabLst>
            </a:pPr>
            <a:r>
              <a:rPr lang="en-US" sz="1800" b="1" u="sng" dirty="0">
                <a:effectLst/>
                <a:latin typeface="Times New Roman" panose="02020603050405020304" pitchFamily="18" charset="0"/>
                <a:ea typeface="Times New Roman" panose="02020603050405020304" pitchFamily="18" charset="0"/>
              </a:rPr>
              <a:t>Steps to Prime the Foam Proportioner</a:t>
            </a:r>
            <a:endParaRPr lang="en-US" sz="1800" dirty="0">
              <a:effectLst/>
              <a:latin typeface="Times New Roman" panose="02020603050405020304" pitchFamily="18" charset="0"/>
              <a:ea typeface="Times New Roman" panose="02020603050405020304" pitchFamily="18" charset="0"/>
            </a:endParaRPr>
          </a:p>
          <a:p>
            <a:pPr marL="347345" marR="0" indent="-347345">
              <a:spcBef>
                <a:spcPts val="0"/>
              </a:spcBef>
              <a:spcAft>
                <a:spcPts val="0"/>
              </a:spcAft>
              <a:tabLst>
                <a:tab pos="342900" algn="l"/>
              </a:tabLst>
            </a:pPr>
            <a:r>
              <a:rPr lang="en-US" sz="1800" dirty="0">
                <a:effectLst/>
                <a:latin typeface="Times New Roman" panose="02020603050405020304" pitchFamily="18" charset="0"/>
                <a:ea typeface="Times New Roman" panose="02020603050405020304" pitchFamily="18" charset="0"/>
              </a:rPr>
              <a:t>1.	Make sure that the motor driver box toggle switches are set correctly. (</a:t>
            </a:r>
            <a:r>
              <a:rPr lang="en-US" sz="1800" dirty="0" err="1">
                <a:effectLst/>
                <a:latin typeface="Times New Roman" panose="02020603050405020304" pitchFamily="18" charset="0"/>
                <a:ea typeface="Times New Roman" panose="02020603050405020304" pitchFamily="18" charset="0"/>
              </a:rPr>
              <a:t>FoamPro</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1601 only; otherwise, skip to step 2.)</a:t>
            </a:r>
          </a:p>
          <a:p>
            <a:pPr marL="342900" marR="0" lvl="0" indent="-342900">
              <a:spcBef>
                <a:spcPts val="0"/>
              </a:spcBef>
              <a:spcAft>
                <a:spcPts val="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“Simulated Flow”</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switch is in the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“Up”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position.</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“Circuit Breaker”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switch is in the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“Up”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position.</a:t>
            </a:r>
          </a:p>
          <a:p>
            <a:pPr marL="347345" marR="0" indent="-347345">
              <a:spcBef>
                <a:spcPts val="0"/>
              </a:spcBef>
              <a:spcAft>
                <a:spcPts val="600"/>
              </a:spcAft>
              <a:tabLst>
                <a:tab pos="342900" algn="l"/>
              </a:tabLst>
            </a:pPr>
            <a:r>
              <a:rPr lang="en-US" sz="1800" dirty="0">
                <a:effectLst/>
                <a:latin typeface="Times New Roman" panose="02020603050405020304" pitchFamily="18" charset="0"/>
                <a:ea typeface="Times New Roman" panose="02020603050405020304" pitchFamily="18" charset="0"/>
              </a:rPr>
              <a:t>2.	Set the Foam Percentage” switch to “</a:t>
            </a:r>
            <a:r>
              <a:rPr lang="en-US" sz="1800" b="1" dirty="0">
                <a:effectLst/>
                <a:latin typeface="Times New Roman" panose="02020603050405020304" pitchFamily="18" charset="0"/>
                <a:ea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rPr>
              <a:t>.”</a:t>
            </a:r>
          </a:p>
          <a:p>
            <a:pPr marL="347345" marR="0" indent="-347345">
              <a:spcBef>
                <a:spcPts val="0"/>
              </a:spcBef>
              <a:spcAft>
                <a:spcPts val="600"/>
              </a:spcAft>
              <a:tabLst>
                <a:tab pos="342900" algn="l"/>
              </a:tabLst>
            </a:pPr>
            <a:r>
              <a:rPr lang="en-US" sz="1800" dirty="0">
                <a:effectLst/>
                <a:latin typeface="Times New Roman" panose="02020603050405020304" pitchFamily="18" charset="0"/>
                <a:ea typeface="Times New Roman" panose="02020603050405020304" pitchFamily="18" charset="0"/>
              </a:rPr>
              <a:t>3.	Place a container to collect the output that will be coming from the foam pump through the outflow foam concentrate line.</a:t>
            </a:r>
          </a:p>
          <a:p>
            <a:pPr marL="347345" marR="0" indent="-347345">
              <a:spcBef>
                <a:spcPts val="0"/>
              </a:spcBef>
              <a:spcAft>
                <a:spcPts val="600"/>
              </a:spcAft>
              <a:tabLst>
                <a:tab pos="342900" algn="l"/>
              </a:tabLst>
            </a:pPr>
            <a:r>
              <a:rPr lang="en-US" sz="1800" dirty="0">
                <a:effectLst/>
                <a:latin typeface="Times New Roman" panose="02020603050405020304" pitchFamily="18" charset="0"/>
                <a:ea typeface="Times New Roman" panose="02020603050405020304" pitchFamily="18" charset="0"/>
              </a:rPr>
              <a:t>4.	Turn the “</a:t>
            </a:r>
            <a:r>
              <a:rPr lang="en-US" sz="1800" b="1" dirty="0">
                <a:effectLst/>
                <a:latin typeface="Times New Roman" panose="02020603050405020304" pitchFamily="18" charset="0"/>
                <a:ea typeface="Times New Roman" panose="02020603050405020304" pitchFamily="18" charset="0"/>
              </a:rPr>
              <a:t>Calibrate/Inject” </a:t>
            </a:r>
            <a:r>
              <a:rPr lang="en-US" sz="1800" dirty="0">
                <a:effectLst/>
                <a:latin typeface="Times New Roman" panose="02020603050405020304" pitchFamily="18" charset="0"/>
                <a:ea typeface="Times New Roman" panose="02020603050405020304" pitchFamily="18" charset="0"/>
              </a:rPr>
              <a:t>valve to the “</a:t>
            </a:r>
            <a:r>
              <a:rPr lang="en-US" sz="1800" b="1" dirty="0">
                <a:effectLst/>
                <a:latin typeface="Times New Roman" panose="02020603050405020304" pitchFamily="18" charset="0"/>
                <a:ea typeface="Times New Roman" panose="02020603050405020304" pitchFamily="18" charset="0"/>
              </a:rPr>
              <a:t>Cal/Flush” </a:t>
            </a:r>
            <a:r>
              <a:rPr lang="en-US" sz="1800" dirty="0">
                <a:effectLst/>
                <a:latin typeface="Times New Roman" panose="02020603050405020304" pitchFamily="18" charset="0"/>
                <a:ea typeface="Times New Roman" panose="02020603050405020304" pitchFamily="18" charset="0"/>
              </a:rPr>
              <a:t>position.</a:t>
            </a:r>
          </a:p>
          <a:p>
            <a:pPr marL="347345" marR="0" indent="-347345">
              <a:spcBef>
                <a:spcPts val="0"/>
              </a:spcBef>
              <a:spcAft>
                <a:spcPts val="0"/>
              </a:spcAft>
              <a:tabLst>
                <a:tab pos="342900" algn="l"/>
              </a:tabLst>
            </a:pPr>
            <a:r>
              <a:rPr lang="en-US" sz="1800" dirty="0">
                <a:effectLst/>
                <a:latin typeface="Times New Roman" panose="02020603050405020304" pitchFamily="18" charset="0"/>
                <a:ea typeface="Times New Roman" panose="02020603050405020304" pitchFamily="18" charset="0"/>
              </a:rPr>
              <a:t>5.	Turn the </a:t>
            </a:r>
            <a:r>
              <a:rPr lang="en-US" sz="1800" b="1" dirty="0">
                <a:effectLst/>
                <a:latin typeface="Times New Roman" panose="02020603050405020304" pitchFamily="18" charset="0"/>
                <a:ea typeface="Times New Roman" panose="02020603050405020304" pitchFamily="18" charset="0"/>
              </a:rPr>
              <a:t>“Controller Module”</a:t>
            </a:r>
            <a:r>
              <a:rPr lang="en-US" sz="1800" dirty="0">
                <a:effectLst/>
                <a:latin typeface="Times New Roman" panose="02020603050405020304" pitchFamily="18" charset="0"/>
                <a:ea typeface="Times New Roman" panose="02020603050405020304" pitchFamily="18" charset="0"/>
              </a:rPr>
              <a:t> switch to the </a:t>
            </a:r>
            <a:r>
              <a:rPr lang="en-US" sz="1800" b="1" dirty="0">
                <a:effectLst/>
                <a:latin typeface="Times New Roman" panose="02020603050405020304" pitchFamily="18" charset="0"/>
                <a:ea typeface="Times New Roman" panose="02020603050405020304" pitchFamily="18" charset="0"/>
              </a:rPr>
              <a:t>“On” </a:t>
            </a:r>
            <a:r>
              <a:rPr lang="en-US" sz="1800" dirty="0">
                <a:effectLst/>
                <a:latin typeface="Times New Roman" panose="02020603050405020304" pitchFamily="18" charset="0"/>
                <a:ea typeface="Times New Roman" panose="02020603050405020304" pitchFamily="18" charset="0"/>
              </a:rPr>
              <a:t>position</a:t>
            </a:r>
          </a:p>
          <a:p>
            <a:pPr marL="342900" marR="0" lvl="0" indent="-342900">
              <a:spcBef>
                <a:spcPts val="0"/>
              </a:spcBef>
              <a:spcAft>
                <a:spcPts val="6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Foam concentrate should start flowing into the container. When it is flowing at a steady rate (about 20 seconds), the foam pump is primed and ready for operation. </a:t>
            </a:r>
          </a:p>
          <a:p>
            <a:pPr marL="365760" marR="0" indent="-365760">
              <a:spcBef>
                <a:spcPts val="0"/>
              </a:spcBef>
              <a:spcAft>
                <a:spcPts val="600"/>
              </a:spcAft>
              <a:tabLst>
                <a:tab pos="365760" algn="l"/>
              </a:tabLst>
            </a:pPr>
            <a:r>
              <a:rPr lang="en-US" sz="1800" dirty="0">
                <a:effectLst/>
                <a:latin typeface="Times New Roman" panose="02020603050405020304" pitchFamily="18" charset="0"/>
                <a:ea typeface="Times New Roman" panose="02020603050405020304" pitchFamily="18" charset="0"/>
              </a:rPr>
              <a:t>6.	Turn the </a:t>
            </a:r>
            <a:r>
              <a:rPr lang="en-US" sz="1800" b="1" dirty="0">
                <a:effectLst/>
                <a:latin typeface="Times New Roman" panose="02020603050405020304" pitchFamily="18" charset="0"/>
                <a:ea typeface="Times New Roman" panose="02020603050405020304" pitchFamily="18" charset="0"/>
              </a:rPr>
              <a:t>“Controller Module” </a:t>
            </a:r>
            <a:r>
              <a:rPr lang="en-US" sz="1800" dirty="0">
                <a:effectLst/>
                <a:latin typeface="Times New Roman" panose="02020603050405020304" pitchFamily="18" charset="0"/>
                <a:ea typeface="Times New Roman" panose="02020603050405020304" pitchFamily="18" charset="0"/>
              </a:rPr>
              <a:t>switch to the </a:t>
            </a:r>
            <a:r>
              <a:rPr lang="en-US" sz="1800" b="1" dirty="0">
                <a:effectLst/>
                <a:latin typeface="Times New Roman" panose="02020603050405020304" pitchFamily="18" charset="0"/>
                <a:ea typeface="Times New Roman" panose="02020603050405020304" pitchFamily="18" charset="0"/>
              </a:rPr>
              <a:t>“Off” </a:t>
            </a:r>
            <a:r>
              <a:rPr lang="en-US" sz="1800" dirty="0">
                <a:effectLst/>
                <a:latin typeface="Times New Roman" panose="02020603050405020304" pitchFamily="18" charset="0"/>
                <a:ea typeface="Times New Roman" panose="02020603050405020304" pitchFamily="18" charset="0"/>
              </a:rPr>
              <a:t>position.</a:t>
            </a:r>
          </a:p>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39</a:t>
            </a:fld>
            <a:endParaRPr lang="en-US" altLang="en-US"/>
          </a:p>
        </p:txBody>
      </p:sp>
    </p:spTree>
    <p:extLst>
      <p:ext uri="{BB962C8B-B14F-4D97-AF65-F5344CB8AC3E}">
        <p14:creationId xmlns:p14="http://schemas.microsoft.com/office/powerpoint/2010/main" val="298902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40</a:t>
            </a:fld>
            <a:endParaRPr lang="en-US" dirty="0"/>
          </a:p>
        </p:txBody>
      </p:sp>
    </p:spTree>
    <p:extLst>
      <p:ext uri="{BB962C8B-B14F-4D97-AF65-F5344CB8AC3E}">
        <p14:creationId xmlns:p14="http://schemas.microsoft.com/office/powerpoint/2010/main" val="343688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41</a:t>
            </a:fld>
            <a:endParaRPr lang="en-US" dirty="0"/>
          </a:p>
        </p:txBody>
      </p:sp>
    </p:spTree>
    <p:extLst>
      <p:ext uri="{BB962C8B-B14F-4D97-AF65-F5344CB8AC3E}">
        <p14:creationId xmlns:p14="http://schemas.microsoft.com/office/powerpoint/2010/main" val="286357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 the foam is doing the work. Foam layer insulates the fuel from heat and water can be absorbed reducing chance of reignition</a:t>
            </a:r>
          </a:p>
        </p:txBody>
      </p:sp>
      <p:sp>
        <p:nvSpPr>
          <p:cNvPr id="4" name="Slide Number Placeholder 3"/>
          <p:cNvSpPr>
            <a:spLocks noGrp="1"/>
          </p:cNvSpPr>
          <p:nvPr>
            <p:ph type="sldNum" sz="quarter" idx="5"/>
          </p:nvPr>
        </p:nvSpPr>
        <p:spPr/>
        <p:txBody>
          <a:bodyPr/>
          <a:lstStyle/>
          <a:p>
            <a:fld id="{D5ADF348-2A86-4531-BD4E-BD8C0BBDAD47}" type="slidenum">
              <a:rPr lang="en-US" smtClean="0"/>
              <a:t>4</a:t>
            </a:fld>
            <a:endParaRPr lang="en-US" dirty="0"/>
          </a:p>
        </p:txBody>
      </p:sp>
    </p:spTree>
    <p:extLst>
      <p:ext uri="{BB962C8B-B14F-4D97-AF65-F5344CB8AC3E}">
        <p14:creationId xmlns:p14="http://schemas.microsoft.com/office/powerpoint/2010/main" val="249325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appropriate application ratio of </a:t>
            </a:r>
            <a:r>
              <a:rPr lang="en-US" dirty="0" err="1"/>
              <a:t>concentrate:water</a:t>
            </a:r>
            <a:r>
              <a:rPr lang="en-US" dirty="0"/>
              <a:t> based on the fire conditions/fuel type.  </a:t>
            </a:r>
          </a:p>
        </p:txBody>
      </p:sp>
      <p:sp>
        <p:nvSpPr>
          <p:cNvPr id="4" name="Slide Number Placeholder 3"/>
          <p:cNvSpPr>
            <a:spLocks noGrp="1"/>
          </p:cNvSpPr>
          <p:nvPr>
            <p:ph type="sldNum" sz="quarter" idx="5"/>
          </p:nvPr>
        </p:nvSpPr>
        <p:spPr/>
        <p:txBody>
          <a:bodyPr/>
          <a:lstStyle/>
          <a:p>
            <a:fld id="{D5ADF348-2A86-4531-BD4E-BD8C0BBDAD47}" type="slidenum">
              <a:rPr lang="en-US" smtClean="0"/>
              <a:t>6</a:t>
            </a:fld>
            <a:endParaRPr lang="en-US" dirty="0"/>
          </a:p>
        </p:txBody>
      </p:sp>
    </p:spTree>
    <p:extLst>
      <p:ext uri="{BB962C8B-B14F-4D97-AF65-F5344CB8AC3E}">
        <p14:creationId xmlns:p14="http://schemas.microsoft.com/office/powerpoint/2010/main" val="234071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wrong? Lacking PPE, water contamination</a:t>
            </a:r>
          </a:p>
        </p:txBody>
      </p:sp>
      <p:sp>
        <p:nvSpPr>
          <p:cNvPr id="4" name="Slide Number Placeholder 3"/>
          <p:cNvSpPr>
            <a:spLocks noGrp="1"/>
          </p:cNvSpPr>
          <p:nvPr>
            <p:ph type="sldNum" sz="quarter" idx="5"/>
          </p:nvPr>
        </p:nvSpPr>
        <p:spPr/>
        <p:txBody>
          <a:bodyPr/>
          <a:lstStyle/>
          <a:p>
            <a:fld id="{D5ADF348-2A86-4531-BD4E-BD8C0BBDAD47}" type="slidenum">
              <a:rPr lang="en-US" smtClean="0"/>
              <a:t>15</a:t>
            </a:fld>
            <a:endParaRPr lang="en-US" dirty="0"/>
          </a:p>
        </p:txBody>
      </p:sp>
    </p:spTree>
    <p:extLst>
      <p:ext uri="{BB962C8B-B14F-4D97-AF65-F5344CB8AC3E}">
        <p14:creationId xmlns:p14="http://schemas.microsoft.com/office/powerpoint/2010/main" val="104269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21</a:t>
            </a:fld>
            <a:endParaRPr lang="en-US" altLang="en-US"/>
          </a:p>
        </p:txBody>
      </p:sp>
    </p:spTree>
    <p:extLst>
      <p:ext uri="{BB962C8B-B14F-4D97-AF65-F5344CB8AC3E}">
        <p14:creationId xmlns:p14="http://schemas.microsoft.com/office/powerpoint/2010/main" val="14477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On/Off valve to foam tank. Must be opened to flow foam.</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22</a:t>
            </a:fld>
            <a:endParaRPr lang="en-US" altLang="en-US"/>
          </a:p>
        </p:txBody>
      </p:sp>
    </p:spTree>
    <p:extLst>
      <p:ext uri="{BB962C8B-B14F-4D97-AF65-F5344CB8AC3E}">
        <p14:creationId xmlns:p14="http://schemas.microsoft.com/office/powerpoint/2010/main" val="211643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This photo is input from the foam tank to foam proportioner. This valve must also be in the open position to flow foam.</a:t>
            </a:r>
          </a:p>
        </p:txBody>
      </p:sp>
      <p:sp>
        <p:nvSpPr>
          <p:cNvPr id="4" name="Slide Number Placeholder 3"/>
          <p:cNvSpPr>
            <a:spLocks noGrp="1"/>
          </p:cNvSpPr>
          <p:nvPr>
            <p:ph type="sldNum" sz="quarter" idx="5"/>
          </p:nvPr>
        </p:nvSpPr>
        <p:spPr/>
        <p:txBody>
          <a:bodyPr/>
          <a:lstStyle/>
          <a:p>
            <a:pPr marL="0" marR="0" lvl="0" indent="0" algn="r" defTabSz="933450" rtl="0" eaLnBrk="1" fontAlgn="auto" latinLnBrk="0" hangingPunct="1">
              <a:lnSpc>
                <a:spcPct val="100000"/>
              </a:lnSpc>
              <a:spcBef>
                <a:spcPts val="0"/>
              </a:spcBef>
              <a:spcAft>
                <a:spcPts val="0"/>
              </a:spcAft>
              <a:buClrTx/>
              <a:buSzTx/>
              <a:buFontTx/>
              <a:buNone/>
              <a:tabLst/>
              <a:defRPr/>
            </a:pPr>
            <a:fld id="{6E1F2C9B-9E4E-4D6F-A809-7D8ABBB4E98D}" type="slidenum">
              <a:rPr kumimoji="0" lang="en-US"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3345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67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Most BIA M-52's discharge into a single Overboard Pipe. If this pipe is plumbed to part of the system that can uptake water into the pump head (common on BIA Model 52's) and the Recirculation Valve is open (#17), you will pump foam into the tank.  This is a common issue and can lead to all sorts of problems. One of the discharge valves needs to be cracked open in order prevent foam from going the into the water tank. Review the foam valving on all BIA M-52's and correct as needed. View is top of Foam Pro.</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3450" rtl="0" eaLnBrk="1" fontAlgn="auto" latinLnBrk="0" hangingPunct="1">
              <a:lnSpc>
                <a:spcPct val="100000"/>
              </a:lnSpc>
              <a:spcBef>
                <a:spcPts val="0"/>
              </a:spcBef>
              <a:spcAft>
                <a:spcPts val="0"/>
              </a:spcAft>
              <a:buClrTx/>
              <a:buSzTx/>
              <a:buFontTx/>
              <a:buNone/>
              <a:tabLst/>
              <a:defRPr/>
            </a:pPr>
            <a:fld id="{6E1F2C9B-9E4E-4D6F-A809-7D8ABBB4E98D}" type="slidenum">
              <a:rPr kumimoji="0" lang="en-US"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3345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209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FF8913-63DB-4AE7-835C-AA95A11B2382}" type="slidenum">
              <a:rPr lang="en-US" smtClean="0"/>
              <a:pPr/>
              <a:t>28</a:t>
            </a:fld>
            <a:endParaRPr lang="en-US"/>
          </a:p>
        </p:txBody>
      </p:sp>
    </p:spTree>
    <p:extLst>
      <p:ext uri="{BB962C8B-B14F-4D97-AF65-F5344CB8AC3E}">
        <p14:creationId xmlns:p14="http://schemas.microsoft.com/office/powerpoint/2010/main" val="30593290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dirty="0"/>
              <a:t>Click to edit Master text styles</a:t>
            </a:r>
          </a:p>
        </p:txBody>
      </p:sp>
      <p:grpSp>
        <p:nvGrpSpPr>
          <p:cNvPr id="3" name="Group 2" descr="slide number">
            <a:extLst>
              <a:ext uri="{FF2B5EF4-FFF2-40B4-BE49-F238E27FC236}">
                <a16:creationId xmlns:a16="http://schemas.microsoft.com/office/drawing/2014/main" id="{B4C16F7F-D975-E41D-B78B-6FA7C339695F}"/>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22839BF9-8AF9-3720-E2F3-A3F74B3C8492}"/>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5" name="Oval 4" descr="oval">
              <a:extLst>
                <a:ext uri="{FF2B5EF4-FFF2-40B4-BE49-F238E27FC236}">
                  <a16:creationId xmlns:a16="http://schemas.microsoft.com/office/drawing/2014/main" id="{04423E09-587B-6C26-076A-C801F854632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6" name="Rectangle 5" descr="slide number">
            <a:extLst>
              <a:ext uri="{FF2B5EF4-FFF2-40B4-BE49-F238E27FC236}">
                <a16:creationId xmlns:a16="http://schemas.microsoft.com/office/drawing/2014/main" id="{92932B8C-8164-D6A9-8955-37E54C92F84D}"/>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31405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dirty="0"/>
              <a:t>Click to edit</a:t>
            </a:r>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dirty="0"/>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endParaRPr lang="en-US" dirty="0"/>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endParaRPr lang="en-US" dirty="0"/>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endParaRPr lang="en-US" dirty="0"/>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3" name="Group 2" descr="slide number">
            <a:extLst>
              <a:ext uri="{FF2B5EF4-FFF2-40B4-BE49-F238E27FC236}">
                <a16:creationId xmlns:a16="http://schemas.microsoft.com/office/drawing/2014/main" id="{F8F09FFF-0EEF-F9AA-9085-39FB1448A05C}"/>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4D386A51-1BA7-8CB0-1B53-3515AB814C5C}"/>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DE6C76A7-1AE0-5471-BFC3-BFAF2EC3AEB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a:extLst>
              <a:ext uri="{FF2B5EF4-FFF2-40B4-BE49-F238E27FC236}">
                <a16:creationId xmlns:a16="http://schemas.microsoft.com/office/drawing/2014/main" id="{9275F87E-1EE9-0D60-E952-C993B6F45385}"/>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10549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dirty="0"/>
              <a:t>Click to edit</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endParaRPr lang="en-US" dirty="0"/>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6" name="Group 5" descr="slide number">
            <a:extLst>
              <a:ext uri="{FF2B5EF4-FFF2-40B4-BE49-F238E27FC236}">
                <a16:creationId xmlns:a16="http://schemas.microsoft.com/office/drawing/2014/main" id="{63667F79-3F2F-4214-F9F7-C837D3C9CF8D}"/>
              </a:ext>
            </a:extLst>
          </p:cNvPr>
          <p:cNvGrpSpPr/>
          <p:nvPr userDrawn="1"/>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2EE394C6-FFBC-26C5-57B3-B488F28254A8}"/>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4D945D7D-EFBE-5B44-C707-E10072B71E3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a:extLst>
              <a:ext uri="{FF2B5EF4-FFF2-40B4-BE49-F238E27FC236}">
                <a16:creationId xmlns:a16="http://schemas.microsoft.com/office/drawing/2014/main" id="{54255832-7FF9-B6A9-D09E-F501AED439DD}"/>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31582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914400" y="1346948"/>
            <a:ext cx="103632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00" y="4282764"/>
            <a:ext cx="103632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with red lines above and below"/>
          <p:cNvSpPr/>
          <p:nvPr/>
        </p:nvSpPr>
        <p:spPr>
          <a:xfrm>
            <a:off x="914400" y="1484779"/>
            <a:ext cx="103632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1012444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10106152"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083740" y="6272786"/>
            <a:ext cx="6327648" cy="365125"/>
          </a:xfrm>
        </p:spPr>
        <p:txBody>
          <a:bodyPr/>
          <a:lstStyle/>
          <a:p>
            <a:pPr>
              <a:defRPr/>
            </a:pPr>
            <a:endParaRPr lang="en-US"/>
          </a:p>
        </p:txBody>
      </p:sp>
      <p:grpSp>
        <p:nvGrpSpPr>
          <p:cNvPr id="6" name="Group 5" descr="slide number">
            <a:extLst>
              <a:ext uri="{FF2B5EF4-FFF2-40B4-BE49-F238E27FC236}">
                <a16:creationId xmlns:a16="http://schemas.microsoft.com/office/drawing/2014/main" id="{27ADC476-AF8E-CE40-B8F8-F9ABC906BB5D}"/>
              </a:ext>
            </a:extLst>
          </p:cNvPr>
          <p:cNvGrpSpPr/>
          <p:nvPr userDrawn="1"/>
        </p:nvGrpSpPr>
        <p:grpSpPr>
          <a:xfrm>
            <a:off x="11633708" y="6283960"/>
            <a:ext cx="393192" cy="393192"/>
            <a:chOff x="8522208" y="6258560"/>
            <a:chExt cx="393192" cy="393192"/>
          </a:xfrm>
        </p:grpSpPr>
        <p:sp>
          <p:nvSpPr>
            <p:cNvPr id="13" name="Oval 12" descr="oval">
              <a:extLst>
                <a:ext uri="{FF2B5EF4-FFF2-40B4-BE49-F238E27FC236}">
                  <a16:creationId xmlns:a16="http://schemas.microsoft.com/office/drawing/2014/main" id="{71CA7781-65CB-AD66-C57B-8F02616B1836}"/>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4" name="Oval 13" descr="oval">
              <a:extLst>
                <a:ext uri="{FF2B5EF4-FFF2-40B4-BE49-F238E27FC236}">
                  <a16:creationId xmlns:a16="http://schemas.microsoft.com/office/drawing/2014/main" id="{63184D45-E9BD-B8A6-45BD-F963A0C9D2C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5" name="Rectangle 14" descr="slide number">
            <a:extLst>
              <a:ext uri="{FF2B5EF4-FFF2-40B4-BE49-F238E27FC236}">
                <a16:creationId xmlns:a16="http://schemas.microsoft.com/office/drawing/2014/main" id="{256AAB30-BF17-4844-C499-076D750C8AFB}"/>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8522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95648"/>
            <a:ext cx="103632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914061"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6400800"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3088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8100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419892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9042400" y="6381750"/>
            <a:ext cx="2844800" cy="476250"/>
          </a:xfrm>
          <a:prstGeom prst="rect">
            <a:avLst/>
          </a:prstGeo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118453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descr="red line"/>
          <p:cNvSpPr/>
          <p:nvPr/>
        </p:nvSpPr>
        <p:spPr>
          <a:xfrm>
            <a:off x="914400" y="1346948"/>
            <a:ext cx="103632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descr="red line"/>
          <p:cNvSpPr/>
          <p:nvPr/>
        </p:nvSpPr>
        <p:spPr>
          <a:xfrm>
            <a:off x="914400" y="4282764"/>
            <a:ext cx="103632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p:cNvSpPr/>
          <p:nvPr/>
        </p:nvSpPr>
        <p:spPr>
          <a:xfrm>
            <a:off x="914400" y="1484779"/>
            <a:ext cx="103632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1012444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10106152"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083740" y="6272786"/>
            <a:ext cx="6327648" cy="365125"/>
          </a:xfrm>
        </p:spPr>
        <p:txBody>
          <a:bodyPr/>
          <a:lstStyle/>
          <a:p>
            <a:pPr>
              <a:defRPr/>
            </a:pPr>
            <a:endParaRPr lang="en-US"/>
          </a:p>
        </p:txBody>
      </p:sp>
      <p:grpSp>
        <p:nvGrpSpPr>
          <p:cNvPr id="10" name="Group 9" descr="slide number"/>
          <p:cNvGrpSpPr>
            <a:grpSpLocks noChangeAspect="1"/>
          </p:cNvGrpSpPr>
          <p:nvPr userDrawn="1"/>
        </p:nvGrpSpPr>
        <p:grpSpPr>
          <a:xfrm>
            <a:off x="11362944" y="6258560"/>
            <a:ext cx="524256"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descr="slide number"/>
          <p:cNvSpPr/>
          <p:nvPr userDrawn="1"/>
        </p:nvSpPr>
        <p:spPr>
          <a:xfrm>
            <a:off x="11460445" y="6324351"/>
            <a:ext cx="329256"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sz="1800"/>
          </a:p>
        </p:txBody>
      </p:sp>
    </p:spTree>
    <p:extLst>
      <p:ext uri="{BB962C8B-B14F-4D97-AF65-F5344CB8AC3E}">
        <p14:creationId xmlns:p14="http://schemas.microsoft.com/office/powerpoint/2010/main" val="3243269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7989824" y="6272786"/>
            <a:ext cx="3273552"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914400" y="6272786"/>
            <a:ext cx="6327648"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18" name="Title Placeholder 1"/>
          <p:cNvSpPr>
            <a:spLocks noGrp="1"/>
          </p:cNvSpPr>
          <p:nvPr>
            <p:ph type="title"/>
          </p:nvPr>
        </p:nvSpPr>
        <p:spPr>
          <a:xfrm>
            <a:off x="914400" y="193590"/>
            <a:ext cx="10363200" cy="914400"/>
          </a:xfrm>
          <a:prstGeom prst="rect">
            <a:avLst/>
          </a:prstGeom>
        </p:spPr>
        <p:txBody>
          <a:bodyPr vert="horz" wrap="square" lIns="91440" tIns="45720" rIns="91440" bIns="45720" rtlCol="0" anchor="ctr">
            <a:noAutofit/>
          </a:bodyPr>
          <a:lstStyle>
            <a:lvl1pPr>
              <a:defRPr sz="4000"/>
            </a:lvl1pPr>
          </a:lstStyle>
          <a:p>
            <a:r>
              <a:rPr lang="en-US"/>
              <a:t>Click to edit Master title style</a:t>
            </a:r>
          </a:p>
        </p:txBody>
      </p:sp>
      <p:sp>
        <p:nvSpPr>
          <p:cNvPr id="24" name="Content Placeholder 2"/>
          <p:cNvSpPr>
            <a:spLocks noGrp="1"/>
          </p:cNvSpPr>
          <p:nvPr>
            <p:ph sz="half" idx="1"/>
          </p:nvPr>
        </p:nvSpPr>
        <p:spPr>
          <a:xfrm>
            <a:off x="914061" y="1295400"/>
            <a:ext cx="10363539"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116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wrap="square"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2165773" y="5020056"/>
            <a:ext cx="905256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8" y="6272786"/>
            <a:ext cx="2644309"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2181465" y="6272785"/>
            <a:ext cx="6327648"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11369040" y="6255258"/>
            <a:ext cx="524256"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52023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endParaRPr lang="en-US" dirty="0"/>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6" name="Group 5" descr="slide number">
            <a:extLst>
              <a:ext uri="{FF2B5EF4-FFF2-40B4-BE49-F238E27FC236}">
                <a16:creationId xmlns:a16="http://schemas.microsoft.com/office/drawing/2014/main" id="{11C04626-52EB-1827-66F1-E6362168D3B7}"/>
              </a:ext>
            </a:extLst>
          </p:cNvPr>
          <p:cNvGrpSpPr/>
          <p:nvPr userDrawn="1"/>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DDC9BF06-B9C6-98CB-9E41-22631EB5C5A9}"/>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3C7799EE-E848-95A3-C3F2-920C1DC16A4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a:extLst>
              <a:ext uri="{FF2B5EF4-FFF2-40B4-BE49-F238E27FC236}">
                <a16:creationId xmlns:a16="http://schemas.microsoft.com/office/drawing/2014/main" id="{33563960-320B-E0DF-5CDD-6F4B10B4D681}"/>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173590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95648"/>
            <a:ext cx="10363200" cy="914400"/>
          </a:xfrm>
        </p:spPr>
        <p:txBody>
          <a:bodyPr wrap="square">
            <a:noAutofit/>
          </a:bodyPr>
          <a:lstStyle>
            <a:lvl1pPr>
              <a:lnSpc>
                <a:spcPct val="100000"/>
              </a:lnSpc>
              <a:defRPr sz="4000"/>
            </a:lvl1pPr>
          </a:lstStyle>
          <a:p>
            <a:r>
              <a:rPr lang="en-US"/>
              <a:t>Click to edit Master title style</a:t>
            </a:r>
          </a:p>
        </p:txBody>
      </p:sp>
      <p:sp>
        <p:nvSpPr>
          <p:cNvPr id="3" name="Content Placeholder 2"/>
          <p:cNvSpPr>
            <a:spLocks noGrp="1"/>
          </p:cNvSpPr>
          <p:nvPr>
            <p:ph sz="half" idx="1"/>
          </p:nvPr>
        </p:nvSpPr>
        <p:spPr>
          <a:xfrm>
            <a:off x="914061"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6400800"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553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14400" y="195648"/>
            <a:ext cx="10363200" cy="914400"/>
          </a:xfrm>
        </p:spPr>
        <p:txBody>
          <a:bodyPr wrap="square">
            <a:noAutofit/>
          </a:bodyPr>
          <a:lstStyle>
            <a:lvl1pPr>
              <a:defRPr sz="4000">
                <a:latin typeface="+mj-lt"/>
              </a:defRPr>
            </a:lvl1pPr>
          </a:lstStyle>
          <a:p>
            <a:r>
              <a:rPr lang="en-US"/>
              <a:t>Click to edit Master title style</a:t>
            </a:r>
          </a:p>
        </p:txBody>
      </p:sp>
      <p:sp>
        <p:nvSpPr>
          <p:cNvPr id="3" name="Text Placeholder 2"/>
          <p:cNvSpPr>
            <a:spLocks noGrp="1"/>
          </p:cNvSpPr>
          <p:nvPr>
            <p:ph type="body" idx="1"/>
          </p:nvPr>
        </p:nvSpPr>
        <p:spPr>
          <a:xfrm>
            <a:off x="914400" y="1295400"/>
            <a:ext cx="48768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095197"/>
            <a:ext cx="48768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27724" y="1295400"/>
            <a:ext cx="48768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6427724" y="2095197"/>
            <a:ext cx="48768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093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814253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83817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wrap="square" anchor="t" anchorCtr="0">
            <a:normAutofit/>
          </a:bodyPr>
          <a:lstStyle>
            <a:lvl1pPr>
              <a:defRPr sz="2800" b="0"/>
            </a:lvl1pPr>
          </a:lstStyle>
          <a:p>
            <a:r>
              <a:rPr lang="en-US"/>
              <a:t>Click to edit Master title style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11363552" y="6255258"/>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1019488" y="685800"/>
            <a:ext cx="6702112"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784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11363552" y="6255258"/>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286304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780368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40959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6914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9042400" y="6381750"/>
            <a:ext cx="2844800" cy="476250"/>
          </a:xfr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298952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endParaRPr lang="en-US" dirty="0"/>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endParaRPr lang="en-US" dirty="0"/>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2" name="Group 1" descr="slide number">
            <a:extLst>
              <a:ext uri="{FF2B5EF4-FFF2-40B4-BE49-F238E27FC236}">
                <a16:creationId xmlns:a16="http://schemas.microsoft.com/office/drawing/2014/main" id="{6DFFB343-C137-B8C3-CAF9-00C148A73181}"/>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D52118E9-E3CD-F97F-2540-BD27B356945D}"/>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a:extLst>
                <a:ext uri="{FF2B5EF4-FFF2-40B4-BE49-F238E27FC236}">
                  <a16:creationId xmlns:a16="http://schemas.microsoft.com/office/drawing/2014/main" id="{42D1526E-7C8D-95DF-B09F-7059EE9A990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a:extLst>
              <a:ext uri="{FF2B5EF4-FFF2-40B4-BE49-F238E27FC236}">
                <a16:creationId xmlns:a16="http://schemas.microsoft.com/office/drawing/2014/main" id="{31E619F6-93BE-B48A-8323-E3557D2079EE}"/>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651730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4C-</a:t>
            </a:r>
            <a:fld id="{BB1B6457-0AE4-4F46-8C5A-6367C8A626FB}" type="slidenum">
              <a:rPr lang="en-US" smtClean="0"/>
              <a:pPr/>
              <a:t>‹#›</a:t>
            </a:fld>
            <a:endParaRPr lang="en-US"/>
          </a:p>
        </p:txBody>
      </p:sp>
    </p:spTree>
    <p:extLst>
      <p:ext uri="{BB962C8B-B14F-4D97-AF65-F5344CB8AC3E}">
        <p14:creationId xmlns:p14="http://schemas.microsoft.com/office/powerpoint/2010/main" val="764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descr="slide number">
            <a:extLst>
              <a:ext uri="{FF2B5EF4-FFF2-40B4-BE49-F238E27FC236}">
                <a16:creationId xmlns:a16="http://schemas.microsoft.com/office/drawing/2014/main" id="{75083799-90CF-058C-5181-DEC2378BA349}"/>
              </a:ext>
            </a:extLst>
          </p:cNvPr>
          <p:cNvGrpSpPr/>
          <p:nvPr userDrawn="1"/>
        </p:nvGrpSpPr>
        <p:grpSpPr>
          <a:xfrm>
            <a:off x="11633708" y="6283960"/>
            <a:ext cx="393192" cy="393192"/>
            <a:chOff x="8522208" y="6258560"/>
            <a:chExt cx="393192" cy="393192"/>
          </a:xfrm>
        </p:grpSpPr>
        <p:sp>
          <p:nvSpPr>
            <p:cNvPr id="10" name="Oval 9" descr="oval">
              <a:extLst>
                <a:ext uri="{FF2B5EF4-FFF2-40B4-BE49-F238E27FC236}">
                  <a16:creationId xmlns:a16="http://schemas.microsoft.com/office/drawing/2014/main" id="{90CD945B-8FFB-7AC3-3F9F-7C2ED0841762}"/>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1" name="Oval 10" descr="oval">
              <a:extLst>
                <a:ext uri="{FF2B5EF4-FFF2-40B4-BE49-F238E27FC236}">
                  <a16:creationId xmlns:a16="http://schemas.microsoft.com/office/drawing/2014/main" id="{1A2AA3F3-407A-96A9-DE2D-9FDF457DDB8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2" name="Rectangle 11" descr="slide number">
            <a:extLst>
              <a:ext uri="{FF2B5EF4-FFF2-40B4-BE49-F238E27FC236}">
                <a16:creationId xmlns:a16="http://schemas.microsoft.com/office/drawing/2014/main" id="{F3E3BE67-1FBE-D145-E790-AB99F6F50DEA}"/>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373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a:xfrm>
            <a:off x="10296144" y="6356350"/>
            <a:ext cx="932688" cy="365125"/>
          </a:xfrm>
          <a:prstGeom prst="rect">
            <a:avLst/>
          </a:prstGeom>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38828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endParaRPr lang="en-US" dirty="0"/>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lgn="r">
              <a:defRPr>
                <a:solidFill>
                  <a:schemeClr val="bg1"/>
                </a:solidFill>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lvl1pPr algn="r">
              <a:defRPr>
                <a:solidFill>
                  <a:schemeClr val="bg1"/>
                </a:solidFill>
              </a:defRPr>
            </a:lvl1pPr>
          </a:lstStyle>
          <a:p>
            <a:fld id="{294A09A9-5501-47C1-A89A-A340965A2BE2}" type="slidenum">
              <a:rPr lang="en-US" smtClean="0"/>
              <a:pPr/>
              <a:t>‹#›</a:t>
            </a:fld>
            <a:endParaRPr lang="en-US" dirty="0"/>
          </a:p>
        </p:txBody>
      </p:sp>
      <p:grpSp>
        <p:nvGrpSpPr>
          <p:cNvPr id="2" name="Group 1" descr="slide number">
            <a:extLst>
              <a:ext uri="{FF2B5EF4-FFF2-40B4-BE49-F238E27FC236}">
                <a16:creationId xmlns:a16="http://schemas.microsoft.com/office/drawing/2014/main" id="{BF0C0400-1913-110D-EBD4-F6BA2D173BDA}"/>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187C4093-B575-E033-B66F-71CA41EBD86B}"/>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a:extLst>
                <a:ext uri="{FF2B5EF4-FFF2-40B4-BE49-F238E27FC236}">
                  <a16:creationId xmlns:a16="http://schemas.microsoft.com/office/drawing/2014/main" id="{DD885652-D984-F120-87B7-532C2F010E9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a:extLst>
              <a:ext uri="{FF2B5EF4-FFF2-40B4-BE49-F238E27FC236}">
                <a16:creationId xmlns:a16="http://schemas.microsoft.com/office/drawing/2014/main" id="{80D243CB-EAC7-EC20-452B-C557341BEE4C}"/>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263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endParaRPr lang="en-US" dirty="0"/>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endParaRPr lang="en-US" dirty="0"/>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endParaRPr lang="en-US" dirty="0"/>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endParaRPr lang="en-US" dirty="0"/>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646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230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94045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microsoft.com/office/2007/relationships/hdphoto" Target="../media/hdphoto1.wdp"/><Relationship Id="rId2" Type="http://schemas.openxmlformats.org/officeDocument/2006/relationships/slideLayout" Target="../slideLayouts/slideLayout18.xml"/><Relationship Id="rId16"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dirty="0"/>
              <a:t>Sample Footer Text</a:t>
            </a:r>
          </a:p>
        </p:txBody>
      </p:sp>
      <p:grpSp>
        <p:nvGrpSpPr>
          <p:cNvPr id="10" name="Group 9" descr="slide number">
            <a:extLst>
              <a:ext uri="{FF2B5EF4-FFF2-40B4-BE49-F238E27FC236}">
                <a16:creationId xmlns:a16="http://schemas.microsoft.com/office/drawing/2014/main" id="{3B82B332-8C12-50BD-D26F-5CB70A78FC0B}"/>
              </a:ext>
            </a:extLst>
          </p:cNvPr>
          <p:cNvGrpSpPr/>
          <p:nvPr userDrawn="1"/>
        </p:nvGrpSpPr>
        <p:grpSpPr>
          <a:xfrm>
            <a:off x="11633708" y="6283960"/>
            <a:ext cx="393192" cy="393192"/>
            <a:chOff x="8522208" y="6258560"/>
            <a:chExt cx="393192" cy="393192"/>
          </a:xfrm>
        </p:grpSpPr>
        <p:sp>
          <p:nvSpPr>
            <p:cNvPr id="11" name="Oval 10" descr="oval">
              <a:extLst>
                <a:ext uri="{FF2B5EF4-FFF2-40B4-BE49-F238E27FC236}">
                  <a16:creationId xmlns:a16="http://schemas.microsoft.com/office/drawing/2014/main" id="{B188F170-B649-71EA-11F2-43CF1A567EE4}"/>
                </a:ext>
              </a:extLst>
            </p:cNvPr>
            <p:cNvSpPr/>
            <p:nvPr/>
          </p:nvSpPr>
          <p:spPr>
            <a:xfrm>
              <a:off x="8522208" y="6258560"/>
              <a:ext cx="393192" cy="393192"/>
            </a:xfrm>
            <a:prstGeom prst="ellipse">
              <a:avLst/>
            </a:prstGeom>
            <a:blipFill dpi="0"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descr="oval">
              <a:extLst>
                <a:ext uri="{FF2B5EF4-FFF2-40B4-BE49-F238E27FC236}">
                  <a16:creationId xmlns:a16="http://schemas.microsoft.com/office/drawing/2014/main" id="{BDEC4877-BD6B-E6BC-F584-0D9B86D9B61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3" name="Rectangle 12" descr="slide number">
            <a:extLst>
              <a:ext uri="{FF2B5EF4-FFF2-40B4-BE49-F238E27FC236}">
                <a16:creationId xmlns:a16="http://schemas.microsoft.com/office/drawing/2014/main" id="{6F618E33-2E70-DDCC-885E-70B132D42530}"/>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229179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3" r:id="rId4"/>
    <p:sldLayoutId id="2147483672" r:id="rId5"/>
    <p:sldLayoutId id="2147483686" r:id="rId6"/>
    <p:sldLayoutId id="2147483687" r:id="rId7"/>
    <p:sldLayoutId id="2147483675" r:id="rId8"/>
    <p:sldLayoutId id="2147483688" r:id="rId9"/>
    <p:sldLayoutId id="2147483682" r:id="rId10"/>
    <p:sldLayoutId id="2147483689" r:id="rId11"/>
    <p:sldLayoutId id="2147483690" r:id="rId12"/>
    <p:sldLayoutId id="2147483691" r:id="rId13"/>
    <p:sldLayoutId id="2147483692" r:id="rId14"/>
    <p:sldLayoutId id="2147483693" r:id="rId15"/>
    <p:sldLayoutId id="2147483694" r:id="rId16"/>
  </p:sldLayoutIdLst>
  <p:hf hdr="0" dt="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989824" y="6272786"/>
            <a:ext cx="3273552"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914400" y="6272786"/>
            <a:ext cx="6327648"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3" name="Text Placeholder 2"/>
          <p:cNvSpPr>
            <a:spLocks noGrp="1"/>
          </p:cNvSpPr>
          <p:nvPr>
            <p:ph type="body" idx="1"/>
          </p:nvPr>
        </p:nvSpPr>
        <p:spPr>
          <a:xfrm>
            <a:off x="914400" y="1219200"/>
            <a:ext cx="10363200" cy="542925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400" y="193590"/>
            <a:ext cx="10363200" cy="914400"/>
          </a:xfrm>
          <a:prstGeom prst="rect">
            <a:avLst/>
          </a:prstGeom>
        </p:spPr>
        <p:txBody>
          <a:bodyPr vert="horz" wrap="square" lIns="91440" tIns="45720" rIns="91440" bIns="45720" rtlCol="0" anchor="ctr">
            <a:noAutofit/>
          </a:bodyPr>
          <a:lstStyle/>
          <a:p>
            <a:r>
              <a:rPr lang="en-US"/>
              <a:t>Click to edit Master title style</a:t>
            </a:r>
          </a:p>
        </p:txBody>
      </p:sp>
      <p:grpSp>
        <p:nvGrpSpPr>
          <p:cNvPr id="12" name="Group 11"/>
          <p:cNvGrpSpPr/>
          <p:nvPr/>
        </p:nvGrpSpPr>
        <p:grpSpPr>
          <a:xfrm>
            <a:off x="11363552" y="6255258"/>
            <a:ext cx="524256"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900176" y="1219200"/>
            <a:ext cx="103632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descr="slide number"/>
          <p:cNvSpPr/>
          <p:nvPr userDrawn="1"/>
        </p:nvSpPr>
        <p:spPr>
          <a:xfrm>
            <a:off x="11461053" y="6321049"/>
            <a:ext cx="329256"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sz="1800"/>
          </a:p>
        </p:txBody>
      </p:sp>
    </p:spTree>
    <p:extLst>
      <p:ext uri="{BB962C8B-B14F-4D97-AF65-F5344CB8AC3E}">
        <p14:creationId xmlns:p14="http://schemas.microsoft.com/office/powerpoint/2010/main" val="29941628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hdr="0" ftr="0" dt="0"/>
  <p:txStyles>
    <p:titleStyle>
      <a:lvl1pPr algn="l" defTabSz="914400" rtl="0" eaLnBrk="1" latinLnBrk="0" hangingPunct="1">
        <a:lnSpc>
          <a:spcPct val="100000"/>
        </a:lnSpc>
        <a:spcBef>
          <a:spcPct val="0"/>
        </a:spcBef>
        <a:buNone/>
        <a:defRPr sz="4000" b="1"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1.wdp"/><Relationship Id="rId4" Type="http://schemas.openxmlformats.org/officeDocument/2006/relationships/image" Target="../media/image28.gif"/><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1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ngine pumping out foam"/>
          <p:cNvPicPr>
            <a:picLocks noChangeAspect="1"/>
          </p:cNvPicPr>
          <p:nvPr/>
        </p:nvPicPr>
        <p:blipFill rotWithShape="1">
          <a:blip r:embed="rId3" cstate="screen"/>
          <a:srcRect t="18482" r="-1" b="6499"/>
          <a:stretch/>
        </p:blipFill>
        <p:spPr>
          <a:xfrm>
            <a:off x="1524" y="10"/>
            <a:ext cx="12188952" cy="6857990"/>
          </a:xfrm>
          <a:prstGeom prst="rect">
            <a:avLst/>
          </a:prstGeom>
        </p:spPr>
      </p:pic>
      <p:sp>
        <p:nvSpPr>
          <p:cNvPr id="25" name="Rectangle 21">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960119" y="954156"/>
            <a:ext cx="6858000" cy="3657600"/>
          </a:xfrm>
        </p:spPr>
        <p:txBody>
          <a:bodyPr anchor="ctr">
            <a:normAutofit/>
          </a:bodyPr>
          <a:lstStyle/>
          <a:p>
            <a:r>
              <a:rPr lang="en-US" dirty="0">
                <a:solidFill>
                  <a:schemeClr val="bg1"/>
                </a:solidFill>
              </a:rPr>
              <a:t>Water </a:t>
            </a:r>
            <a:br>
              <a:rPr lang="en-US" dirty="0">
                <a:solidFill>
                  <a:schemeClr val="bg1"/>
                </a:solidFill>
              </a:rPr>
            </a:br>
            <a:r>
              <a:rPr lang="en-US" dirty="0">
                <a:solidFill>
                  <a:schemeClr val="bg1"/>
                </a:solidFill>
              </a:rPr>
              <a:t>Handling</a:t>
            </a:r>
            <a:br>
              <a:rPr lang="en-US" dirty="0">
                <a:solidFill>
                  <a:schemeClr val="bg1"/>
                </a:solidFill>
              </a:rPr>
            </a:br>
            <a:r>
              <a:rPr lang="en-US" dirty="0">
                <a:solidFill>
                  <a:schemeClr val="bg1"/>
                </a:solidFill>
              </a:rPr>
              <a:t>Operations</a:t>
            </a:r>
          </a:p>
        </p:txBody>
      </p:sp>
      <p:sp>
        <p:nvSpPr>
          <p:cNvPr id="6" name="Subtitle 5"/>
          <p:cNvSpPr>
            <a:spLocks noGrp="1"/>
          </p:cNvSpPr>
          <p:nvPr>
            <p:ph type="subTitle" idx="1"/>
          </p:nvPr>
        </p:nvSpPr>
        <p:spPr>
          <a:xfrm>
            <a:off x="960119" y="4728679"/>
            <a:ext cx="6858000" cy="1097280"/>
          </a:xfrm>
        </p:spPr>
        <p:txBody>
          <a:bodyPr>
            <a:normAutofit/>
          </a:bodyPr>
          <a:lstStyle/>
          <a:p>
            <a:pPr lvl="0">
              <a:lnSpc>
                <a:spcPct val="91000"/>
              </a:lnSpc>
            </a:pPr>
            <a:r>
              <a:rPr lang="en-US" sz="3400" dirty="0">
                <a:solidFill>
                  <a:srgbClr val="FFFFFF"/>
                </a:solidFill>
              </a:rPr>
              <a:t>Unit 4C - Foam and Foam Proportioning Equipment</a:t>
            </a:r>
          </a:p>
        </p:txBody>
      </p:sp>
      <p:grpSp>
        <p:nvGrpSpPr>
          <p:cNvPr id="2" name="Group 1" descr="slide number">
            <a:extLst>
              <a:ext uri="{FF2B5EF4-FFF2-40B4-BE49-F238E27FC236}">
                <a16:creationId xmlns:a16="http://schemas.microsoft.com/office/drawing/2014/main" id="{C82179C6-7A72-867E-D369-6AE73BB0CDAD}"/>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70BDE566-F265-AF98-1F35-284FADB79A5B}"/>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A9D13C97-F0A7-7AC0-2F1B-E6CD8C1E809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8AE8D7CC-95F6-8D2A-AB0F-C7E7A3EF69CC}"/>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a:t>
            </a:fld>
            <a:endParaRPr lang="en-US"/>
          </a:p>
        </p:txBody>
      </p:sp>
    </p:spTree>
    <p:extLst>
      <p:ext uri="{BB962C8B-B14F-4D97-AF65-F5344CB8AC3E}">
        <p14:creationId xmlns:p14="http://schemas.microsoft.com/office/powerpoint/2010/main" val="223181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FD5196-A481-919E-9630-2A8B6DC6E3CD}"/>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Example of foam use</a:t>
            </a:r>
          </a:p>
        </p:txBody>
      </p:sp>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oam applied to support a backburn"/>
          <p:cNvPicPr>
            <a:picLocks noChangeAspect="1"/>
          </p:cNvPicPr>
          <p:nvPr/>
        </p:nvPicPr>
        <p:blipFill rotWithShape="1">
          <a:blip r:embed="rId2"/>
          <a:srcRect b="15414"/>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10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2C36748-154D-B40C-E2C8-63E2FD680750}"/>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Example of foam use</a:t>
            </a:r>
          </a:p>
        </p:txBody>
      </p:sp>
      <p:sp>
        <p:nvSpPr>
          <p:cNvPr id="20" name="Rectangle 1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oam applied to support a backburn"/>
          <p:cNvPicPr>
            <a:picLocks/>
          </p:cNvPicPr>
          <p:nvPr/>
        </p:nvPicPr>
        <p:blipFill rotWithShape="1">
          <a:blip r:embed="rId2"/>
          <a:srcRect t="15413"/>
          <a:stretch/>
        </p:blipFill>
        <p:spPr>
          <a:xfrm>
            <a:off x="20" y="-384303"/>
            <a:ext cx="12191980" cy="6857990"/>
          </a:xfrm>
          <a:prstGeom prst="rect">
            <a:avLst/>
          </a:prstGeom>
        </p:spPr>
      </p:pic>
      <p:sp>
        <p:nvSpPr>
          <p:cNvPr id="24" name="Rectangle 23">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03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1B4707A-01DC-471B-B67D-1FFD2D6D06B7}"/>
              </a:ext>
            </a:extLst>
          </p:cNvPr>
          <p:cNvSpPr>
            <a:spLocks noGrp="1"/>
          </p:cNvSpPr>
          <p:nvPr>
            <p:ph type="title"/>
          </p:nvPr>
        </p:nvSpPr>
        <p:spPr>
          <a:xfrm>
            <a:off x="960121" y="1240403"/>
            <a:ext cx="5943600" cy="2941983"/>
          </a:xfrm>
        </p:spPr>
        <p:txBody>
          <a:bodyPr vert="horz" lIns="91440" tIns="45720" rIns="91440" bIns="45720" rtlCol="0" anchor="ctr">
            <a:normAutofit/>
          </a:bodyPr>
          <a:lstStyle/>
          <a:p>
            <a:pPr algn="l">
              <a:lnSpc>
                <a:spcPct val="90000"/>
              </a:lnSpc>
              <a:spcBef>
                <a:spcPct val="0"/>
              </a:spcBef>
            </a:pPr>
            <a:r>
              <a:rPr lang="en-US" sz="6800" dirty="0">
                <a:solidFill>
                  <a:schemeClr val="tx1"/>
                </a:solidFill>
              </a:rPr>
              <a:t>To Mix or Not to Mix....</a:t>
            </a:r>
            <a:br>
              <a:rPr lang="en-US" sz="6800" dirty="0">
                <a:solidFill>
                  <a:schemeClr val="tx1"/>
                </a:solidFill>
              </a:rPr>
            </a:br>
            <a:endParaRPr lang="en-US" sz="6800" dirty="0">
              <a:solidFill>
                <a:schemeClr val="tx1"/>
              </a:solidFill>
            </a:endParaRPr>
          </a:p>
        </p:txBody>
      </p:sp>
      <p:pic>
        <p:nvPicPr>
          <p:cNvPr id="4" name="Picture 3" descr="examples of foam products"/>
          <p:cNvPicPr>
            <a:picLocks noChangeAspect="1"/>
          </p:cNvPicPr>
          <p:nvPr/>
        </p:nvPicPr>
        <p:blipFill rotWithShape="1">
          <a:blip r:embed="rId2"/>
          <a:srcRect l="10604" r="10416"/>
          <a:stretch/>
        </p:blipFill>
        <p:spPr>
          <a:xfrm>
            <a:off x="7533136" y="646441"/>
            <a:ext cx="4658863" cy="3952185"/>
          </a:xfrm>
          <a:prstGeom prst="rect">
            <a:avLst/>
          </a:prstGeom>
        </p:spPr>
      </p:pic>
      <p:sp>
        <p:nvSpPr>
          <p:cNvPr id="6" name="Text Placeholder 5">
            <a:extLst>
              <a:ext uri="{FF2B5EF4-FFF2-40B4-BE49-F238E27FC236}">
                <a16:creationId xmlns:a16="http://schemas.microsoft.com/office/drawing/2014/main" id="{00CFBB9C-0066-30B1-7657-2EF2BC4E4FC0}"/>
              </a:ext>
            </a:extLst>
          </p:cNvPr>
          <p:cNvSpPr>
            <a:spLocks noGrp="1"/>
          </p:cNvSpPr>
          <p:nvPr>
            <p:ph type="body" sz="quarter" idx="11"/>
          </p:nvPr>
        </p:nvSpPr>
        <p:spPr>
          <a:xfrm>
            <a:off x="960120" y="5206247"/>
            <a:ext cx="10268712" cy="1013577"/>
          </a:xfrm>
        </p:spPr>
        <p:txBody>
          <a:bodyPr vert="horz" lIns="91440" tIns="45720" rIns="91440" bIns="45720" rtlCol="0">
            <a:normAutofit/>
          </a:bodyPr>
          <a:lstStyle/>
          <a:p>
            <a:r>
              <a:rPr lang="en-US" sz="3600">
                <a:solidFill>
                  <a:schemeClr val="bg1"/>
                </a:solidFill>
                <a:cs typeface="+mn-cs"/>
              </a:rPr>
              <a:t>THAT Is the question!</a:t>
            </a:r>
          </a:p>
        </p:txBody>
      </p:sp>
      <p:grpSp>
        <p:nvGrpSpPr>
          <p:cNvPr id="7" name="Group 6" descr="slide number">
            <a:extLst>
              <a:ext uri="{FF2B5EF4-FFF2-40B4-BE49-F238E27FC236}">
                <a16:creationId xmlns:a16="http://schemas.microsoft.com/office/drawing/2014/main" id="{FB6F29A7-E379-50F3-E620-2F2DFF1E27F3}"/>
              </a:ext>
            </a:extLst>
          </p:cNvPr>
          <p:cNvGrpSpPr/>
          <p:nvPr/>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7D988A0E-9E8C-E8D5-3D3D-44F8EA154733}"/>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9" name="Oval 8" descr="oval">
              <a:extLst>
                <a:ext uri="{FF2B5EF4-FFF2-40B4-BE49-F238E27FC236}">
                  <a16:creationId xmlns:a16="http://schemas.microsoft.com/office/drawing/2014/main" id="{092BEB6A-9B7A-B42D-29CE-8AB0855E4D63}"/>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0" name="Rectangle 9" descr="slide number">
            <a:extLst>
              <a:ext uri="{FF2B5EF4-FFF2-40B4-BE49-F238E27FC236}">
                <a16:creationId xmlns:a16="http://schemas.microsoft.com/office/drawing/2014/main" id="{B8D4A4F0-C4C5-08EB-DB4C-903C1BE04FBB}"/>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12</a:t>
            </a:fld>
            <a:endParaRPr lang="en-US"/>
          </a:p>
        </p:txBody>
      </p:sp>
    </p:spTree>
    <p:extLst>
      <p:ext uri="{BB962C8B-B14F-4D97-AF65-F5344CB8AC3E}">
        <p14:creationId xmlns:p14="http://schemas.microsoft.com/office/powerpoint/2010/main" val="201844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0120" y="990599"/>
            <a:ext cx="4857751" cy="1563989"/>
          </a:xfrm>
        </p:spPr>
        <p:txBody>
          <a:bodyPr>
            <a:normAutofit/>
          </a:bodyPr>
          <a:lstStyle/>
          <a:p>
            <a:r>
              <a:rPr lang="en-US" sz="5100"/>
              <a:t>Safety Concerns</a:t>
            </a:r>
          </a:p>
        </p:txBody>
      </p:sp>
      <p:sp>
        <p:nvSpPr>
          <p:cNvPr id="3" name="Content Placeholder 2"/>
          <p:cNvSpPr>
            <a:spLocks noGrp="1"/>
          </p:cNvSpPr>
          <p:nvPr>
            <p:ph idx="1"/>
          </p:nvPr>
        </p:nvSpPr>
        <p:spPr>
          <a:xfrm>
            <a:off x="960120" y="3071908"/>
            <a:ext cx="5613838" cy="3405091"/>
          </a:xfrm>
        </p:spPr>
        <p:txBody>
          <a:bodyPr vert="horz" lIns="91440" tIns="45720" rIns="91440" bIns="45720" rtlCol="0">
            <a:normAutofit/>
          </a:bodyPr>
          <a:lstStyle/>
          <a:p>
            <a:pPr marL="457200" indent="-457200">
              <a:buFont typeface="Wingdings" panose="05000000000000000000" pitchFamily="2" charset="2"/>
              <a:buChar char="§"/>
            </a:pPr>
            <a:r>
              <a:rPr lang="en-US" sz="2800" dirty="0"/>
              <a:t>Skin and eye irritant</a:t>
            </a:r>
          </a:p>
          <a:p>
            <a:pPr marL="457200" indent="-457200">
              <a:buFont typeface="Wingdings" panose="05000000000000000000" pitchFamily="2" charset="2"/>
              <a:buChar char="§"/>
            </a:pPr>
            <a:r>
              <a:rPr lang="en-US" sz="2800" dirty="0"/>
              <a:t>Dries out skin, boots, gloves, etc.</a:t>
            </a:r>
          </a:p>
          <a:p>
            <a:pPr marL="457200" indent="-457200">
              <a:buFont typeface="Wingdings" panose="05000000000000000000" pitchFamily="2" charset="2"/>
              <a:buChar char="§"/>
            </a:pPr>
            <a:r>
              <a:rPr lang="en-US" sz="2800" dirty="0"/>
              <a:t>Caution when using in sensitive areas and waterways</a:t>
            </a:r>
          </a:p>
        </p:txBody>
      </p:sp>
      <p:pic>
        <p:nvPicPr>
          <p:cNvPr id="4" name="Picture 4" descr="caution image - slippery when wet">
            <a:extLst>
              <a:ext uri="{FF2B5EF4-FFF2-40B4-BE49-F238E27FC236}">
                <a16:creationId xmlns:a16="http://schemas.microsoft.com/office/drawing/2014/main" id="{1F7A8606-F129-DA50-098F-31F487699388}"/>
              </a:ext>
            </a:extLst>
          </p:cNvPr>
          <p:cNvPicPr>
            <a:picLocks noChangeAspect="1"/>
          </p:cNvPicPr>
          <p:nvPr/>
        </p:nvPicPr>
        <p:blipFill>
          <a:blip r:embed="rId2"/>
          <a:stretch>
            <a:fillRect/>
          </a:stretch>
        </p:blipFill>
        <p:spPr>
          <a:xfrm>
            <a:off x="7007189" y="897085"/>
            <a:ext cx="4750056" cy="4798036"/>
          </a:xfrm>
          <a:prstGeom prst="rect">
            <a:avLst/>
          </a:prstGeom>
        </p:spPr>
      </p:pic>
      <p:grpSp>
        <p:nvGrpSpPr>
          <p:cNvPr id="5" name="Group 4" descr="slide number">
            <a:extLst>
              <a:ext uri="{FF2B5EF4-FFF2-40B4-BE49-F238E27FC236}">
                <a16:creationId xmlns:a16="http://schemas.microsoft.com/office/drawing/2014/main" id="{AA52CA81-8E8E-B508-3F8F-A9E86440E641}"/>
              </a:ext>
            </a:extLst>
          </p:cNvPr>
          <p:cNvGrpSpPr/>
          <p:nvPr/>
        </p:nvGrpSpPr>
        <p:grpSpPr>
          <a:xfrm>
            <a:off x="11633708" y="6283960"/>
            <a:ext cx="393192" cy="393192"/>
            <a:chOff x="8522208" y="6258560"/>
            <a:chExt cx="393192" cy="393192"/>
          </a:xfrm>
        </p:grpSpPr>
        <p:sp>
          <p:nvSpPr>
            <p:cNvPr id="6" name="Oval 5" descr="oval">
              <a:extLst>
                <a:ext uri="{FF2B5EF4-FFF2-40B4-BE49-F238E27FC236}">
                  <a16:creationId xmlns:a16="http://schemas.microsoft.com/office/drawing/2014/main" id="{18A967B1-47B5-19DC-53C8-EBD4EA3DEBE8}"/>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7" name="Oval 6" descr="oval">
              <a:extLst>
                <a:ext uri="{FF2B5EF4-FFF2-40B4-BE49-F238E27FC236}">
                  <a16:creationId xmlns:a16="http://schemas.microsoft.com/office/drawing/2014/main" id="{8490D524-FC4F-07F2-C0C7-7B80140DABE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8" name="Rectangle 7" descr="slide number">
            <a:extLst>
              <a:ext uri="{FF2B5EF4-FFF2-40B4-BE49-F238E27FC236}">
                <a16:creationId xmlns:a16="http://schemas.microsoft.com/office/drawing/2014/main" id="{E6DA3B32-3C75-D3CB-5126-8DC3BAE7E933}"/>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13</a:t>
            </a:fld>
            <a:endParaRPr lang="en-US"/>
          </a:p>
        </p:txBody>
      </p:sp>
    </p:spTree>
    <p:extLst>
      <p:ext uri="{BB962C8B-B14F-4D97-AF65-F5344CB8AC3E}">
        <p14:creationId xmlns:p14="http://schemas.microsoft.com/office/powerpoint/2010/main" val="356046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afety equipment"/>
          <p:cNvPicPr>
            <a:picLocks noChangeAspect="1"/>
          </p:cNvPicPr>
          <p:nvPr/>
        </p:nvPicPr>
        <p:blipFill rotWithShape="1">
          <a:blip r:embed="rId2"/>
          <a:srcRect t="3954" r="-1" b="15380"/>
          <a:stretch/>
        </p:blipFill>
        <p:spPr>
          <a:xfrm>
            <a:off x="1524" y="10"/>
            <a:ext cx="12188952" cy="6857990"/>
          </a:xfrm>
          <a:prstGeom prst="rect">
            <a:avLst/>
          </a:prstGeom>
        </p:spPr>
      </p:pic>
      <p:sp>
        <p:nvSpPr>
          <p:cNvPr id="17"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60119" y="954156"/>
            <a:ext cx="6858000" cy="3657600"/>
          </a:xfrm>
        </p:spPr>
        <p:txBody>
          <a:bodyPr vert="horz" lIns="91440" tIns="45720" rIns="91440" bIns="45720" rtlCol="0" anchor="ctr">
            <a:normAutofit/>
          </a:bodyPr>
          <a:lstStyle/>
          <a:p>
            <a:r>
              <a:rPr lang="en-US" sz="8800" dirty="0"/>
              <a:t>Safety equipment</a:t>
            </a:r>
          </a:p>
        </p:txBody>
      </p:sp>
      <p:grpSp>
        <p:nvGrpSpPr>
          <p:cNvPr id="2" name="Group 1" descr="slide number">
            <a:extLst>
              <a:ext uri="{FF2B5EF4-FFF2-40B4-BE49-F238E27FC236}">
                <a16:creationId xmlns:a16="http://schemas.microsoft.com/office/drawing/2014/main" id="{81F40C14-31ED-B45C-4F44-A9AF6705588B}"/>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0BBB6C52-46F7-0D96-5B31-843C913BCB9D}"/>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1D5ADFE8-93A1-A494-4E2F-5E3F5FA0A76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E415134F-550E-77C6-7EF4-0F144B841965}"/>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14</a:t>
            </a:fld>
            <a:endParaRPr lang="en-US"/>
          </a:p>
        </p:txBody>
      </p:sp>
    </p:spTree>
    <p:extLst>
      <p:ext uri="{BB962C8B-B14F-4D97-AF65-F5344CB8AC3E}">
        <p14:creationId xmlns:p14="http://schemas.microsoft.com/office/powerpoint/2010/main" val="364042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5392-565B-E023-7B49-3CFCDAE2A33C}"/>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Think safety!</a:t>
            </a:r>
          </a:p>
        </p:txBody>
      </p:sp>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oam near waterway"/>
          <p:cNvPicPr>
            <a:picLocks noChangeAspect="1"/>
          </p:cNvPicPr>
          <p:nvPr/>
        </p:nvPicPr>
        <p:blipFill rotWithShape="1">
          <a:blip r:embed="rId3"/>
          <a:srcRect t="5059" b="11298"/>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slide number">
            <a:extLst>
              <a:ext uri="{FF2B5EF4-FFF2-40B4-BE49-F238E27FC236}">
                <a16:creationId xmlns:a16="http://schemas.microsoft.com/office/drawing/2014/main" id="{E843E5E1-AF46-6ABB-2531-249EC333241C}"/>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D3F683E9-F3EA-923F-00A7-2090658A5905}"/>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2F112002-8879-26D4-1868-3E1B106FA0D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152EC8EC-2168-59F5-7197-A3F48EA47FF6}"/>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15</a:t>
            </a:fld>
            <a:endParaRPr lang="en-US"/>
          </a:p>
        </p:txBody>
      </p:sp>
    </p:spTree>
    <p:extLst>
      <p:ext uri="{BB962C8B-B14F-4D97-AF65-F5344CB8AC3E}">
        <p14:creationId xmlns:p14="http://schemas.microsoft.com/office/powerpoint/2010/main" val="340711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15736" y="640081"/>
            <a:ext cx="5916145" cy="3812102"/>
          </a:xfrm>
        </p:spPr>
        <p:txBody>
          <a:bodyPr vert="horz" lIns="91440" tIns="45720" rIns="91440" bIns="45720" rtlCol="0" anchor="b">
            <a:normAutofit/>
          </a:bodyPr>
          <a:lstStyle/>
          <a:p>
            <a:r>
              <a:rPr lang="en-US" sz="8800" dirty="0"/>
              <a:t>Batch Mixing</a:t>
            </a:r>
          </a:p>
        </p:txBody>
      </p:sp>
      <p:pic>
        <p:nvPicPr>
          <p:cNvPr id="5" name="Picture 4" descr="foam in a holding tank"/>
          <p:cNvPicPr>
            <a:picLocks noChangeAspect="1"/>
          </p:cNvPicPr>
          <p:nvPr/>
        </p:nvPicPr>
        <p:blipFill rotWithShape="1">
          <a:blip r:embed="rId2"/>
          <a:srcRect l="19082" r="35247" b="-2"/>
          <a:stretch/>
        </p:blipFill>
        <p:spPr>
          <a:xfrm>
            <a:off x="20" y="10"/>
            <a:ext cx="4657325" cy="6857990"/>
          </a:xfrm>
          <a:prstGeom prst="rect">
            <a:avLst/>
          </a:prstGeom>
        </p:spPr>
      </p:pic>
      <p:grpSp>
        <p:nvGrpSpPr>
          <p:cNvPr id="3" name="Group 2" descr="slide number">
            <a:extLst>
              <a:ext uri="{FF2B5EF4-FFF2-40B4-BE49-F238E27FC236}">
                <a16:creationId xmlns:a16="http://schemas.microsoft.com/office/drawing/2014/main" id="{E36B4D24-657C-FC94-E5AA-E3CFACD6EBDF}"/>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5D1A665B-A737-DE41-C4A6-B88FA651EEC8}"/>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E089F871-7FD1-561B-B994-27D1B43382E5}"/>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8135A81A-B653-56CC-9165-BC40A95FD6F5}"/>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16</a:t>
            </a:fld>
            <a:endParaRPr lang="en-US"/>
          </a:p>
        </p:txBody>
      </p:sp>
    </p:spTree>
    <p:extLst>
      <p:ext uri="{BB962C8B-B14F-4D97-AF65-F5344CB8AC3E}">
        <p14:creationId xmlns:p14="http://schemas.microsoft.com/office/powerpoint/2010/main" val="298350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960121" y="1240403"/>
            <a:ext cx="5943600" cy="2941983"/>
          </a:xfrm>
        </p:spPr>
        <p:txBody>
          <a:bodyPr vert="horz" lIns="91440" tIns="45720" rIns="91440" bIns="45720" rtlCol="0" anchor="ctr">
            <a:normAutofit/>
          </a:bodyPr>
          <a:lstStyle/>
          <a:p>
            <a:r>
              <a:rPr lang="en-US" sz="6200">
                <a:solidFill>
                  <a:schemeClr val="tx1"/>
                </a:solidFill>
              </a:rPr>
              <a:t>Suction-Side Proportioners</a:t>
            </a:r>
          </a:p>
        </p:txBody>
      </p:sp>
      <p:pic>
        <p:nvPicPr>
          <p:cNvPr id="5" name="Picture 4" descr="suction-side proportioner flow"/>
          <p:cNvPicPr>
            <a:picLocks noChangeAspect="1"/>
          </p:cNvPicPr>
          <p:nvPr/>
        </p:nvPicPr>
        <p:blipFill rotWithShape="1">
          <a:blip r:embed="rId2"/>
          <a:srcRect l="8358" r="23859" b="-2"/>
          <a:stretch/>
        </p:blipFill>
        <p:spPr>
          <a:xfrm>
            <a:off x="7533136" y="646441"/>
            <a:ext cx="4658863" cy="3952185"/>
          </a:xfrm>
          <a:prstGeom prst="rect">
            <a:avLst/>
          </a:prstGeom>
        </p:spPr>
      </p:pic>
      <p:grpSp>
        <p:nvGrpSpPr>
          <p:cNvPr id="2" name="Group 1" descr="slide number">
            <a:extLst>
              <a:ext uri="{FF2B5EF4-FFF2-40B4-BE49-F238E27FC236}">
                <a16:creationId xmlns:a16="http://schemas.microsoft.com/office/drawing/2014/main" id="{214AABC0-C6AC-A3C4-4F0E-80997A2F9D3D}"/>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B6B44D3F-4991-ADE9-D2A1-DFB22726A567}"/>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6F6740AA-4FB3-3F17-7BF3-41857EFDA5A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1986FAB2-456A-313F-FA25-5F123EC53087}"/>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17</a:t>
            </a:fld>
            <a:endParaRPr lang="en-US"/>
          </a:p>
        </p:txBody>
      </p:sp>
    </p:spTree>
    <p:extLst>
      <p:ext uri="{BB962C8B-B14F-4D97-AF65-F5344CB8AC3E}">
        <p14:creationId xmlns:p14="http://schemas.microsoft.com/office/powerpoint/2010/main" val="284342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41AA-5EC1-ABB2-5018-FEB30B5E76F9}"/>
              </a:ext>
            </a:extLst>
          </p:cNvPr>
          <p:cNvSpPr>
            <a:spLocks noGrp="1"/>
          </p:cNvSpPr>
          <p:nvPr>
            <p:ph type="title"/>
          </p:nvPr>
        </p:nvSpPr>
        <p:spPr/>
        <p:txBody>
          <a:bodyPr/>
          <a:lstStyle/>
          <a:p>
            <a:r>
              <a:rPr lang="en-US" dirty="0"/>
              <a:t>Suction-Side proportioners</a:t>
            </a:r>
          </a:p>
        </p:txBody>
      </p:sp>
      <p:pic>
        <p:nvPicPr>
          <p:cNvPr id="3" name="Picture 2" descr="portable pump with foam attachment"/>
          <p:cNvPicPr>
            <a:picLocks noChangeAspect="1"/>
          </p:cNvPicPr>
          <p:nvPr/>
        </p:nvPicPr>
        <p:blipFill rotWithShape="1">
          <a:blip r:embed="rId2"/>
          <a:srcRect t="7707" b="7707"/>
          <a:stretch/>
        </p:blipFill>
        <p:spPr>
          <a:xfrm>
            <a:off x="20" y="10"/>
            <a:ext cx="12191980" cy="6857990"/>
          </a:xfrm>
          <a:prstGeom prst="rect">
            <a:avLst/>
          </a:prstGeom>
        </p:spPr>
      </p:pic>
      <p:grpSp>
        <p:nvGrpSpPr>
          <p:cNvPr id="4" name="Group 3" descr="slide number">
            <a:extLst>
              <a:ext uri="{FF2B5EF4-FFF2-40B4-BE49-F238E27FC236}">
                <a16:creationId xmlns:a16="http://schemas.microsoft.com/office/drawing/2014/main" id="{7712DD86-A18C-CEAF-D971-CC269DC629FF}"/>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452D7255-9282-B186-503A-2716812D69B1}"/>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E8C1B83C-0A53-1222-CAE8-BAED93ABBC0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47168EE0-D113-7A6F-BEC8-96CF46B88E28}"/>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18</a:t>
            </a:fld>
            <a:endParaRPr lang="en-US"/>
          </a:p>
        </p:txBody>
      </p:sp>
    </p:spTree>
    <p:extLst>
      <p:ext uri="{BB962C8B-B14F-4D97-AF65-F5344CB8AC3E}">
        <p14:creationId xmlns:p14="http://schemas.microsoft.com/office/powerpoint/2010/main" val="48438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C183D7F6-B498-43B3-948B-1728B52AA6E4}">
                <adec:decorative xmlns:adec="http://schemas.microsoft.com/office/drawing/2017/decorative" val="1"/>
              </a:ext>
            </a:extLst>
          </p:cNvPr>
          <p:cNvPicPr>
            <a:picLocks/>
          </p:cNvPicPr>
          <p:nvPr/>
        </p:nvPicPr>
        <p:blipFill rotWithShape="1">
          <a:blip r:embed="rId2"/>
          <a:srcRect r="8913" b="1"/>
          <a:stretch/>
        </p:blipFill>
        <p:spPr>
          <a:xfrm>
            <a:off x="3048" y="0"/>
            <a:ext cx="12188952" cy="6857990"/>
          </a:xfrm>
          <a:prstGeom prst="rect">
            <a:avLst/>
          </a:prstGeom>
        </p:spPr>
      </p:pic>
      <p:sp>
        <p:nvSpPr>
          <p:cNvPr id="17"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2777"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descr="Foam proportioner flow"/>
          <p:cNvSpPr>
            <a:spLocks noGrp="1"/>
          </p:cNvSpPr>
          <p:nvPr>
            <p:ph type="title"/>
          </p:nvPr>
        </p:nvSpPr>
        <p:spPr>
          <a:xfrm>
            <a:off x="4638261" y="954156"/>
            <a:ext cx="6593619" cy="3657600"/>
          </a:xfrm>
        </p:spPr>
        <p:txBody>
          <a:bodyPr vert="horz" lIns="91440" tIns="45720" rIns="91440" bIns="45720" rtlCol="0" anchor="ctr">
            <a:normAutofit/>
          </a:bodyPr>
          <a:lstStyle/>
          <a:p>
            <a:pPr algn="r"/>
            <a:r>
              <a:rPr lang="en-US" sz="6000" dirty="0"/>
              <a:t>Foam Proportioners</a:t>
            </a:r>
          </a:p>
        </p:txBody>
      </p:sp>
      <p:grpSp>
        <p:nvGrpSpPr>
          <p:cNvPr id="2" name="Group 1" descr="slide number">
            <a:extLst>
              <a:ext uri="{FF2B5EF4-FFF2-40B4-BE49-F238E27FC236}">
                <a16:creationId xmlns:a16="http://schemas.microsoft.com/office/drawing/2014/main" id="{3C7CB05D-68D7-3FB4-11D2-3C22AAA815D7}"/>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57AD529F-340B-6E9A-FE97-C9E287F0EC7C}"/>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64DA5EEC-72CC-8AF7-65C9-E72E474519B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D6D6C043-9E78-90E1-495F-830A4B60278D}"/>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19</a:t>
            </a:fld>
            <a:endParaRPr lang="en-US"/>
          </a:p>
        </p:txBody>
      </p:sp>
    </p:spTree>
    <p:extLst>
      <p:ext uri="{BB962C8B-B14F-4D97-AF65-F5344CB8AC3E}">
        <p14:creationId xmlns:p14="http://schemas.microsoft.com/office/powerpoint/2010/main" val="223784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5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5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960120" y="5029200"/>
            <a:ext cx="10268712" cy="1327554"/>
          </a:xfrm>
        </p:spPr>
        <p:txBody>
          <a:bodyPr>
            <a:normAutofit/>
          </a:bodyPr>
          <a:lstStyle/>
          <a:p>
            <a:r>
              <a:rPr lang="en-US" altLang="en-US"/>
              <a:t>Objectives</a:t>
            </a:r>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267700" y="718264"/>
            <a:ext cx="3593592" cy="3593592"/>
          </a:xfrm>
          <a:prstGeom prst="rect">
            <a:avLst/>
          </a:prstGeom>
          <a:solidFill>
            <a:schemeClr val="bg1"/>
          </a:solidFill>
        </p:spPr>
      </p:pic>
      <p:sp>
        <p:nvSpPr>
          <p:cNvPr id="6147" name="Content Placeholder 2"/>
          <p:cNvSpPr>
            <a:spLocks noGrp="1"/>
          </p:cNvSpPr>
          <p:nvPr>
            <p:ph type="subTitle" idx="1"/>
          </p:nvPr>
        </p:nvSpPr>
        <p:spPr>
          <a:xfrm>
            <a:off x="381000" y="245743"/>
            <a:ext cx="8089232" cy="4182875"/>
          </a:xfrm>
          <a:noFill/>
          <a:ln w="28575" algn="ctr">
            <a:noFill/>
            <a:miter lim="800000"/>
            <a:headEnd/>
            <a:tailEnd/>
          </a:ln>
          <a:effectLst/>
        </p:spPr>
        <p:txBody>
          <a:bodyPr vert="horz" lIns="91440" tIns="45720" rIns="91440" bIns="45720" rtlCol="0" anchor="t">
            <a:normAutofit/>
          </a:bodyPr>
          <a:lstStyle/>
          <a:p>
            <a:pPr marL="457200" lvl="0" indent="-457200">
              <a:buFont typeface="Wingdings" panose="05000000000000000000" pitchFamily="2" charset="2"/>
              <a:buChar char="§"/>
            </a:pPr>
            <a:r>
              <a:rPr lang="en-US" dirty="0"/>
              <a:t>Discuss why foam is more effective than plain water when performing wildland fire suppression operations.</a:t>
            </a:r>
          </a:p>
          <a:p>
            <a:pPr marL="457200" lvl="0" indent="-457200">
              <a:buFont typeface="Wingdings" panose="05000000000000000000" pitchFamily="2" charset="2"/>
              <a:buChar char="§"/>
            </a:pPr>
            <a:r>
              <a:rPr lang="en-US" dirty="0"/>
              <a:t>Discuss foam safety, including guidelines for handling foam products.</a:t>
            </a:r>
          </a:p>
          <a:p>
            <a:pPr marL="457200" indent="-457200">
              <a:buFont typeface="Wingdings" panose="05000000000000000000" pitchFamily="2" charset="2"/>
              <a:buChar char="§"/>
            </a:pPr>
            <a:r>
              <a:rPr lang="en-US" dirty="0"/>
              <a:t>Identify and discuss the advantages and disadvantages of manual foam proportioning methods used when performing wildland fire suppression operations.</a:t>
            </a:r>
          </a:p>
        </p:txBody>
      </p:sp>
      <p:grpSp>
        <p:nvGrpSpPr>
          <p:cNvPr id="2" name="Group 1" descr="slide number">
            <a:extLst>
              <a:ext uri="{FF2B5EF4-FFF2-40B4-BE49-F238E27FC236}">
                <a16:creationId xmlns:a16="http://schemas.microsoft.com/office/drawing/2014/main" id="{2D92617C-F165-F699-C442-3DD43E2C5065}"/>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79778245-4E0C-FF7D-4E30-DCE55DBC3C17}"/>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A29922A6-B600-22B7-75AC-FBD852A779D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C60C6419-D179-4B52-AD8A-CAF73536F2FD}"/>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a:t>
            </a:fld>
            <a:endParaRPr lang="en-US" dirty="0"/>
          </a:p>
        </p:txBody>
      </p:sp>
    </p:spTree>
    <p:extLst>
      <p:ext uri="{BB962C8B-B14F-4D97-AF65-F5344CB8AC3E}">
        <p14:creationId xmlns:p14="http://schemas.microsoft.com/office/powerpoint/2010/main" val="361939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70" y="643467"/>
            <a:ext cx="5428422" cy="5571066"/>
          </a:xfrm>
        </p:spPr>
        <p:txBody>
          <a:bodyPr>
            <a:normAutofit/>
          </a:bodyPr>
          <a:lstStyle/>
          <a:p>
            <a:r>
              <a:rPr lang="en-US" sz="6000" dirty="0"/>
              <a:t>Manual Foam Proportioners</a:t>
            </a:r>
          </a:p>
        </p:txBody>
      </p:sp>
      <p:sp>
        <p:nvSpPr>
          <p:cNvPr id="3" name="Content Placeholder 2"/>
          <p:cNvSpPr>
            <a:spLocks noGrp="1"/>
          </p:cNvSpPr>
          <p:nvPr>
            <p:ph idx="1"/>
          </p:nvPr>
        </p:nvSpPr>
        <p:spPr>
          <a:xfrm>
            <a:off x="6575296" y="643467"/>
            <a:ext cx="4653536" cy="5571066"/>
          </a:xfrm>
        </p:spPr>
        <p:txBody>
          <a:bodyPr vert="horz" lIns="91440" tIns="45720" rIns="91440" bIns="45720" rtlCol="0" anchor="ctr">
            <a:normAutofit/>
          </a:bodyPr>
          <a:lstStyle/>
          <a:p>
            <a:r>
              <a:rPr lang="en-US" sz="2800" dirty="0"/>
              <a:t>Operators manually adjust the device to maintain a constant mix ratio when water flow and pressure changes.</a:t>
            </a:r>
          </a:p>
          <a:p>
            <a:pPr lvl="1"/>
            <a:r>
              <a:rPr lang="en-US" sz="2400" dirty="0"/>
              <a:t>Cannot maintain constant mix ratio over various flow and pressure rates</a:t>
            </a:r>
          </a:p>
          <a:p>
            <a:pPr lvl="1">
              <a:buClr>
                <a:srgbClr val="9E3611"/>
              </a:buClr>
            </a:pPr>
            <a:r>
              <a:rPr lang="en-US" sz="2400" dirty="0"/>
              <a:t>Caution with plumbing configuration to not "foam the tank"</a:t>
            </a:r>
          </a:p>
        </p:txBody>
      </p:sp>
      <p:grpSp>
        <p:nvGrpSpPr>
          <p:cNvPr id="4" name="Group 3" descr="slide number">
            <a:extLst>
              <a:ext uri="{FF2B5EF4-FFF2-40B4-BE49-F238E27FC236}">
                <a16:creationId xmlns:a16="http://schemas.microsoft.com/office/drawing/2014/main" id="{01473C75-1FF6-9A13-BF3F-BF600BEDCC06}"/>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53BE8544-75FB-2AEA-D01D-E0C3A340086E}"/>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490202A8-18FF-5395-DFAA-139BACCB1242}"/>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5F81092B-5837-4C60-C873-1200E5F1940D}"/>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20</a:t>
            </a:fld>
            <a:endParaRPr lang="en-US"/>
          </a:p>
        </p:txBody>
      </p:sp>
    </p:spTree>
    <p:extLst>
      <p:ext uri="{BB962C8B-B14F-4D97-AF65-F5344CB8AC3E}">
        <p14:creationId xmlns:p14="http://schemas.microsoft.com/office/powerpoint/2010/main" val="56230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E3939-3171-4D86-8C9B-FB34F0125F66}"/>
              </a:ext>
            </a:extLst>
          </p:cNvPr>
          <p:cNvSpPr>
            <a:spLocks noGrp="1"/>
          </p:cNvSpPr>
          <p:nvPr>
            <p:ph type="title"/>
          </p:nvPr>
        </p:nvSpPr>
        <p:spPr>
          <a:xfrm>
            <a:off x="960438" y="317499"/>
            <a:ext cx="4500737" cy="2095501"/>
          </a:xfrm>
        </p:spPr>
        <p:txBody>
          <a:bodyPr vert="horz" lIns="91440" tIns="45720" rIns="91440" bIns="45720" rtlCol="0" anchor="ctr">
            <a:normAutofit/>
          </a:bodyPr>
          <a:lstStyle/>
          <a:p>
            <a:pPr>
              <a:lnSpc>
                <a:spcPct val="90000"/>
              </a:lnSpc>
            </a:pPr>
            <a:r>
              <a:rPr lang="en-US" sz="6600" kern="1200" cap="all" spc="120" baseline="0">
                <a:solidFill>
                  <a:schemeClr val="tx1"/>
                </a:solidFill>
                <a:latin typeface="+mj-lt"/>
                <a:ea typeface="+mj-ea"/>
                <a:cs typeface="+mj-cs"/>
              </a:rPr>
              <a:t>Cascade Foam Flo</a:t>
            </a:r>
          </a:p>
        </p:txBody>
      </p:sp>
      <p:sp>
        <p:nvSpPr>
          <p:cNvPr id="3" name="Content Placeholder 2">
            <a:extLst>
              <a:ext uri="{FF2B5EF4-FFF2-40B4-BE49-F238E27FC236}">
                <a16:creationId xmlns:a16="http://schemas.microsoft.com/office/drawing/2014/main" id="{A3C2D541-9067-2435-011E-2C7DE7F3625C}"/>
              </a:ext>
            </a:extLst>
          </p:cNvPr>
          <p:cNvSpPr>
            <a:spLocks noGrp="1"/>
          </p:cNvSpPr>
          <p:nvPr>
            <p:ph sz="half" idx="12"/>
          </p:nvPr>
        </p:nvSpPr>
        <p:spPr>
          <a:xfrm>
            <a:off x="960438" y="2587625"/>
            <a:ext cx="4500737" cy="3594100"/>
          </a:xfrm>
        </p:spPr>
        <p:txBody>
          <a:bodyPr vert="horz" lIns="91440" tIns="45720" rIns="91440" bIns="45720" rtlCol="0" anchor="t">
            <a:normAutofit lnSpcReduction="10000"/>
          </a:bodyPr>
          <a:lstStyle/>
          <a:p>
            <a:pPr marL="640080" indent="-457200">
              <a:lnSpc>
                <a:spcPct val="91000"/>
              </a:lnSpc>
              <a:buFont typeface="Wingdings" panose="05000000000000000000" pitchFamily="2" charset="2"/>
              <a:buChar char="§"/>
            </a:pPr>
            <a:r>
              <a:rPr lang="en-US" dirty="0"/>
              <a:t>Simple and effective.</a:t>
            </a:r>
          </a:p>
          <a:p>
            <a:pPr marL="640080" indent="-457200">
              <a:lnSpc>
                <a:spcPct val="91000"/>
              </a:lnSpc>
              <a:buFont typeface="Wingdings" panose="05000000000000000000" pitchFamily="2" charset="2"/>
              <a:buChar char="§"/>
            </a:pPr>
            <a:r>
              <a:rPr lang="en-US" dirty="0"/>
              <a:t>Uses standard fittings and is unpowered.</a:t>
            </a:r>
          </a:p>
          <a:p>
            <a:pPr marL="640080" indent="-457200">
              <a:lnSpc>
                <a:spcPct val="91000"/>
              </a:lnSpc>
              <a:buFont typeface="Wingdings" panose="05000000000000000000" pitchFamily="2" charset="2"/>
              <a:buChar char="§"/>
            </a:pPr>
            <a:r>
              <a:rPr lang="en-US" b="1" dirty="0"/>
              <a:t>Caution:</a:t>
            </a:r>
            <a:r>
              <a:rPr lang="en-US" dirty="0"/>
              <a:t> Foam can get into the tank if valving is not correctly installed or if internal check ball malfunctions.</a:t>
            </a:r>
          </a:p>
        </p:txBody>
      </p:sp>
      <p:pic>
        <p:nvPicPr>
          <p:cNvPr id="4" name="Picture 4">
            <a:extLst>
              <a:ext uri="{FF2B5EF4-FFF2-40B4-BE49-F238E27FC236}">
                <a16:creationId xmlns:a16="http://schemas.microsoft.com/office/drawing/2014/main" id="{A6FA0268-3D60-46E5-8543-FCDAF71FC22F}"/>
              </a:ext>
              <a:ext uri="{C183D7F6-B498-43B3-948B-1728B52AA6E4}">
                <adec:decorative xmlns:adec="http://schemas.microsoft.com/office/drawing/2017/decorative" val="1"/>
              </a:ext>
            </a:extLst>
          </p:cNvPr>
          <p:cNvPicPr>
            <a:picLocks noChangeAspect="1"/>
          </p:cNvPicPr>
          <p:nvPr/>
        </p:nvPicPr>
        <p:blipFill rotWithShape="1">
          <a:blip r:embed="rId3"/>
          <a:srcRect l="2174" r="8915"/>
          <a:stretch/>
        </p:blipFill>
        <p:spPr>
          <a:xfrm>
            <a:off x="6094474" y="10"/>
            <a:ext cx="6097526" cy="6857990"/>
          </a:xfrm>
          <a:prstGeom prst="rect">
            <a:avLst/>
          </a:prstGeom>
        </p:spPr>
      </p:pic>
      <p:grpSp>
        <p:nvGrpSpPr>
          <p:cNvPr id="10" name="Group 9" descr="slide number">
            <a:extLst>
              <a:ext uri="{FF2B5EF4-FFF2-40B4-BE49-F238E27FC236}">
                <a16:creationId xmlns:a16="http://schemas.microsoft.com/office/drawing/2014/main" id="{78560F6E-CFE3-0121-F118-EAD9230AE57F}"/>
              </a:ext>
            </a:extLst>
          </p:cNvPr>
          <p:cNvGrpSpPr/>
          <p:nvPr/>
        </p:nvGrpSpPr>
        <p:grpSpPr>
          <a:xfrm>
            <a:off x="11633708" y="6283960"/>
            <a:ext cx="393192" cy="393192"/>
            <a:chOff x="8522208" y="6258560"/>
            <a:chExt cx="393192" cy="393192"/>
          </a:xfrm>
        </p:grpSpPr>
        <p:sp>
          <p:nvSpPr>
            <p:cNvPr id="12" name="Oval 11" descr="oval">
              <a:extLst>
                <a:ext uri="{FF2B5EF4-FFF2-40B4-BE49-F238E27FC236}">
                  <a16:creationId xmlns:a16="http://schemas.microsoft.com/office/drawing/2014/main" id="{2B1A8288-0A12-ED31-4D27-308621E8BF9E}"/>
                </a:ext>
              </a:extLst>
            </p:cNvPr>
            <p:cNvSpPr/>
            <p:nvPr/>
          </p:nvSpPr>
          <p:spPr>
            <a:xfrm>
              <a:off x="8522208" y="6258560"/>
              <a:ext cx="393192" cy="393192"/>
            </a:xfrm>
            <a:prstGeom prst="ellipse">
              <a:avLst/>
            </a:prstGeom>
            <a:blipFill dpi="0" rotWithShape="1">
              <a:blip r:embed="rId4">
                <a:duotone>
                  <a:srgbClr val="F8F7F5">
                    <a:shade val="45000"/>
                    <a:satMod val="135000"/>
                  </a:srgb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14" name="Oval 13" descr="oval">
              <a:extLst>
                <a:ext uri="{FF2B5EF4-FFF2-40B4-BE49-F238E27FC236}">
                  <a16:creationId xmlns:a16="http://schemas.microsoft.com/office/drawing/2014/main" id="{42A33078-CAC9-994F-38A0-44313A7E86EE}"/>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8" name="Rectangle 17" descr="slide number">
            <a:extLst>
              <a:ext uri="{FF2B5EF4-FFF2-40B4-BE49-F238E27FC236}">
                <a16:creationId xmlns:a16="http://schemas.microsoft.com/office/drawing/2014/main" id="{5A80DCC0-E0A8-03CF-E4E5-ECEEC67D6407}"/>
              </a:ext>
            </a:extLst>
          </p:cNvPr>
          <p:cNvSpPr/>
          <p:nvPr/>
        </p:nvSpPr>
        <p:spPr>
          <a:xfrm>
            <a:off x="11700782" y="6349751"/>
            <a:ext cx="259045"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600"/>
                </a:spcAft>
                <a:buClrTx/>
                <a:buSzTx/>
                <a:buFontTx/>
                <a:buNone/>
                <a:tabLst/>
                <a:defRPr/>
              </a:pPr>
              <a:t>21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7218490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8A900-0609-4CED-8955-9DAACD5ED52A}"/>
              </a:ext>
            </a:extLst>
          </p:cNvPr>
          <p:cNvSpPr>
            <a:spLocks noGrp="1"/>
          </p:cNvSpPr>
          <p:nvPr>
            <p:ph type="title"/>
          </p:nvPr>
        </p:nvSpPr>
        <p:spPr>
          <a:xfrm>
            <a:off x="960438" y="639763"/>
            <a:ext cx="6021207" cy="3227387"/>
          </a:xfrm>
        </p:spPr>
        <p:txBody>
          <a:bodyPr vert="horz" lIns="91440" tIns="45720" rIns="91440" bIns="45720" rtlCol="0" anchor="b">
            <a:normAutofit/>
          </a:bodyPr>
          <a:lstStyle/>
          <a:p>
            <a:r>
              <a:rPr lang="en-US" sz="7500">
                <a:solidFill>
                  <a:schemeClr val="tx1"/>
                </a:solidFill>
              </a:rPr>
              <a:t>Foam On/off valve at tank</a:t>
            </a:r>
          </a:p>
        </p:txBody>
      </p:sp>
      <p:sp>
        <p:nvSpPr>
          <p:cNvPr id="16" name="Rectangle 11">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A0C26565-4265-4838-A828-67146ABCD69D}"/>
              </a:ext>
              <a:ext uri="{C183D7F6-B498-43B3-948B-1728B52AA6E4}">
                <adec:decorative xmlns:adec="http://schemas.microsoft.com/office/drawing/2017/decorative" val="1"/>
              </a:ext>
            </a:extLst>
          </p:cNvPr>
          <p:cNvPicPr>
            <a:picLocks noChangeAspect="1"/>
          </p:cNvPicPr>
          <p:nvPr/>
        </p:nvPicPr>
        <p:blipFill rotWithShape="1">
          <a:blip r:embed="rId3"/>
          <a:srcRect t="9452"/>
          <a:stretch/>
        </p:blipFill>
        <p:spPr>
          <a:xfrm rot="5400000">
            <a:off x="6434327" y="1100327"/>
            <a:ext cx="6858000" cy="4657345"/>
          </a:xfrm>
          <a:prstGeom prst="rect">
            <a:avLst/>
          </a:prstGeom>
        </p:spPr>
      </p:pic>
      <p:grpSp>
        <p:nvGrpSpPr>
          <p:cNvPr id="4" name="Group 3" descr="slide number">
            <a:extLst>
              <a:ext uri="{FF2B5EF4-FFF2-40B4-BE49-F238E27FC236}">
                <a16:creationId xmlns:a16="http://schemas.microsoft.com/office/drawing/2014/main" id="{1A4829EE-199C-87A4-29B1-57170A0874FF}"/>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C11FF189-A7AC-A9AB-F1AB-7117EB453921}"/>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0055A460-0E03-4738-8612-140C9CF9FA86}"/>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A2AA651D-F3A2-F39C-CB43-E463FFD2D956}"/>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22</a:t>
            </a:fld>
            <a:endParaRPr lang="en-US"/>
          </a:p>
        </p:txBody>
      </p:sp>
    </p:spTree>
    <p:extLst>
      <p:ext uri="{BB962C8B-B14F-4D97-AF65-F5344CB8AC3E}">
        <p14:creationId xmlns:p14="http://schemas.microsoft.com/office/powerpoint/2010/main" val="3598145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4625" y="1346947"/>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4625" y="4299697"/>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4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2"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60911" y="4068923"/>
            <a:ext cx="810678"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33" name="Rectangle 17">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1"/>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Rockwell" panose="02060603020205020403"/>
            </a:endParaRPr>
          </a:p>
        </p:txBody>
      </p:sp>
      <p:sp>
        <p:nvSpPr>
          <p:cNvPr id="34" name="Rectangle 19">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5203" y="653242"/>
            <a:ext cx="8181594"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pic>
        <p:nvPicPr>
          <p:cNvPr id="3" name="Picture 3">
            <a:extLst>
              <a:ext uri="{FF2B5EF4-FFF2-40B4-BE49-F238E27FC236}">
                <a16:creationId xmlns:a16="http://schemas.microsoft.com/office/drawing/2014/main" id="{B452E640-4005-4C98-A28F-611127C6977D}"/>
              </a:ext>
              <a:ext uri="{C183D7F6-B498-43B3-948B-1728B52AA6E4}">
                <adec:decorative xmlns:adec="http://schemas.microsoft.com/office/drawing/2017/decorative" val="1"/>
              </a:ext>
            </a:extLst>
          </p:cNvPr>
          <p:cNvPicPr>
            <a:picLocks noChangeAspect="1"/>
          </p:cNvPicPr>
          <p:nvPr/>
        </p:nvPicPr>
        <p:blipFill rotWithShape="1">
          <a:blip r:embed="rId7"/>
          <a:srcRect l="16673" r="13191" b="4"/>
          <a:stretch/>
        </p:blipFill>
        <p:spPr>
          <a:xfrm>
            <a:off x="1999500" y="1054101"/>
            <a:ext cx="4096501" cy="4382677"/>
          </a:xfrm>
          <a:prstGeom prst="rect">
            <a:avLst/>
          </a:prstGeom>
          <a:ln w="38100">
            <a:solidFill>
              <a:schemeClr val="tx1"/>
            </a:solidFill>
          </a:ln>
        </p:spPr>
      </p:pic>
      <p:sp>
        <p:nvSpPr>
          <p:cNvPr id="35" name="Rectangle 21">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4601" y="822325"/>
            <a:ext cx="3862197" cy="4846228"/>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sp>
        <p:nvSpPr>
          <p:cNvPr id="2" name="Title 1">
            <a:extLst>
              <a:ext uri="{FF2B5EF4-FFF2-40B4-BE49-F238E27FC236}">
                <a16:creationId xmlns:a16="http://schemas.microsoft.com/office/drawing/2014/main" id="{008ED572-9813-4217-9F35-FF37562811BA}"/>
              </a:ext>
            </a:extLst>
          </p:cNvPr>
          <p:cNvSpPr>
            <a:spLocks noGrp="1"/>
          </p:cNvSpPr>
          <p:nvPr>
            <p:ph type="title"/>
          </p:nvPr>
        </p:nvSpPr>
        <p:spPr>
          <a:xfrm>
            <a:off x="6558916" y="1054101"/>
            <a:ext cx="3461385" cy="3736099"/>
          </a:xfrm>
        </p:spPr>
        <p:txBody>
          <a:bodyPr vert="horz" wrap="square" lIns="91440" tIns="45720" rIns="91440" bIns="45720" rtlCol="0" anchor="ctr">
            <a:normAutofit/>
          </a:bodyPr>
          <a:lstStyle/>
          <a:p>
            <a:pPr>
              <a:lnSpc>
                <a:spcPct val="80000"/>
              </a:lnSpc>
            </a:pPr>
            <a:r>
              <a:rPr lang="en-US" sz="3900">
                <a:blipFill dpi="0" rotWithShape="1">
                  <a:blip r:embed="rId5"/>
                  <a:srcRect/>
                  <a:tile tx="6350" ty="-127000" sx="65000" sy="64000" flip="none" algn="tl"/>
                </a:blipFill>
              </a:rPr>
              <a:t>Foam Proportioner inlet Valve</a:t>
            </a:r>
            <a:br>
              <a:rPr lang="en-US" sz="3900">
                <a:blipFill dpi="0" rotWithShape="1">
                  <a:blip r:embed="rId5"/>
                  <a:srcRect/>
                  <a:tile tx="6350" ty="-127000" sx="65000" sy="64000" flip="none" algn="tl"/>
                </a:blipFill>
              </a:rPr>
            </a:br>
            <a:r>
              <a:rPr lang="en-US" sz="3900">
                <a:blipFill dpi="0" rotWithShape="1">
                  <a:blip r:embed="rId5"/>
                  <a:srcRect/>
                  <a:tile tx="6350" ty="-127000" sx="65000" sy="64000" flip="none" algn="tl"/>
                </a:blipFill>
                <a:latin typeface="Rockwell Condensed"/>
              </a:rPr>
              <a:t>-Off Position</a:t>
            </a:r>
          </a:p>
        </p:txBody>
      </p:sp>
      <p:sp>
        <p:nvSpPr>
          <p:cNvPr id="36" name="Rectangle 23">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5203" y="5756955"/>
            <a:ext cx="8181594"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grpSp>
        <p:nvGrpSpPr>
          <p:cNvPr id="37" name="Group 25">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59190" y="5257800"/>
            <a:ext cx="810678" cy="1080902"/>
            <a:chOff x="9685338" y="4460675"/>
            <a:chExt cx="1080904" cy="1080902"/>
          </a:xfrm>
        </p:grpSpPr>
        <p:sp>
          <p:nvSpPr>
            <p:cNvPr id="38" name="Oval 26">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algn="ctr">
                <a:defRPr/>
              </a:pPr>
              <a:endParaRPr lang="en-US" sz="2000" kern="0">
                <a:solidFill>
                  <a:prstClr val="white"/>
                </a:solidFill>
                <a:latin typeface="Rockwell Extra Bold" pitchFamily="18" charset="0"/>
              </a:endParaRPr>
            </a:p>
          </p:txBody>
        </p:sp>
        <p:sp>
          <p:nvSpPr>
            <p:cNvPr id="28" name="Oval 27">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algn="ctr">
                <a:defRPr/>
              </a:pPr>
              <a:endParaRPr lang="en-US" kern="0">
                <a:solidFill>
                  <a:prstClr val="white"/>
                </a:solidFill>
                <a:latin typeface="Calibri"/>
              </a:endParaRPr>
            </a:p>
          </p:txBody>
        </p:sp>
      </p:grpSp>
    </p:spTree>
    <p:extLst>
      <p:ext uri="{BB962C8B-B14F-4D97-AF65-F5344CB8AC3E}">
        <p14:creationId xmlns:p14="http://schemas.microsoft.com/office/powerpoint/2010/main" val="87327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4865-C2B4-4504-B688-46C89BDCAC80}"/>
              </a:ext>
            </a:extLst>
          </p:cNvPr>
          <p:cNvSpPr>
            <a:spLocks noGrp="1"/>
          </p:cNvSpPr>
          <p:nvPr>
            <p:ph type="title"/>
          </p:nvPr>
        </p:nvSpPr>
        <p:spPr/>
        <p:txBody>
          <a:bodyPr/>
          <a:lstStyle/>
          <a:p>
            <a:pPr algn="ctr"/>
            <a:r>
              <a:rPr lang="en-US" dirty="0"/>
              <a:t>Model 52 </a:t>
            </a:r>
            <a:br>
              <a:rPr lang="en-US" dirty="0">
                <a:latin typeface="Rockwell Condensed"/>
              </a:rPr>
            </a:br>
            <a:r>
              <a:rPr lang="en-US" dirty="0"/>
              <a:t>Foam-</a:t>
            </a:r>
            <a:r>
              <a:rPr lang="en-US" dirty="0" err="1"/>
              <a:t>flo</a:t>
            </a:r>
          </a:p>
        </p:txBody>
      </p:sp>
      <p:sp>
        <p:nvSpPr>
          <p:cNvPr id="3" name="Text Placeholder 2">
            <a:extLst>
              <a:ext uri="{FF2B5EF4-FFF2-40B4-BE49-F238E27FC236}">
                <a16:creationId xmlns:a16="http://schemas.microsoft.com/office/drawing/2014/main" id="{E0366A8D-B6C3-4D83-BE1C-8937E1AB79E6}"/>
              </a:ext>
            </a:extLst>
          </p:cNvPr>
          <p:cNvSpPr>
            <a:spLocks noGrp="1"/>
          </p:cNvSpPr>
          <p:nvPr>
            <p:ph type="body" sz="half" idx="2"/>
          </p:nvPr>
        </p:nvSpPr>
        <p:spPr/>
        <p:txBody>
          <a:bodyPr vert="horz" lIns="91440" tIns="45720" rIns="91440" bIns="45720" rtlCol="0" anchor="t">
            <a:normAutofit/>
          </a:bodyPr>
          <a:lstStyle/>
          <a:p>
            <a:r>
              <a:rPr lang="en-US"/>
              <a:t>Water is Pushed Into the Unit From the Pump Side (LEFT SIDE)</a:t>
            </a:r>
          </a:p>
          <a:p>
            <a:endParaRPr lang="en-US"/>
          </a:p>
          <a:p>
            <a:r>
              <a:rPr lang="en-US"/>
              <a:t>Flows Across the Proportioner Valve and Pulls Concentrate Into a Mixture of Water and Concentrate. </a:t>
            </a:r>
          </a:p>
          <a:p>
            <a:endParaRPr lang="en-US"/>
          </a:p>
          <a:p>
            <a:r>
              <a:rPr lang="en-US"/>
              <a:t>Exits in Solution Above the Overboard Discharge Valve #3 (Right Side).</a:t>
            </a:r>
          </a:p>
        </p:txBody>
      </p:sp>
      <p:pic>
        <p:nvPicPr>
          <p:cNvPr id="5" name="Picture 5">
            <a:extLst>
              <a:ext uri="{FF2B5EF4-FFF2-40B4-BE49-F238E27FC236}">
                <a16:creationId xmlns:a16="http://schemas.microsoft.com/office/drawing/2014/main" id="{D20297E8-174F-4820-B2BD-791CBC70CEB3}"/>
              </a:ext>
              <a:ext uri="{C183D7F6-B498-43B3-948B-1728B52AA6E4}">
                <adec:decorative xmlns:adec="http://schemas.microsoft.com/office/drawing/2017/decorative" val="1"/>
              </a:ext>
            </a:extLst>
          </p:cNvPr>
          <p:cNvPicPr>
            <a:picLocks noGrp="1" noChangeAspect="1"/>
          </p:cNvPicPr>
          <p:nvPr>
            <p:ph sz="half" idx="12"/>
          </p:nvPr>
        </p:nvPicPr>
        <p:blipFill>
          <a:blip r:embed="rId3"/>
          <a:stretch>
            <a:fillRect/>
          </a:stretch>
        </p:blipFill>
        <p:spPr>
          <a:xfrm>
            <a:off x="2060070" y="785814"/>
            <a:ext cx="5363935" cy="5261881"/>
          </a:xfrm>
          <a:ln w="38100">
            <a:solidFill>
              <a:schemeClr val="tx1"/>
            </a:solidFill>
          </a:ln>
        </p:spPr>
      </p:pic>
    </p:spTree>
    <p:extLst>
      <p:ext uri="{BB962C8B-B14F-4D97-AF65-F5344CB8AC3E}">
        <p14:creationId xmlns:p14="http://schemas.microsoft.com/office/powerpoint/2010/main" val="315641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Automatic Foam </a:t>
            </a:r>
            <a:r>
              <a:rPr lang="en-US" err="1"/>
              <a:t>Proportioner</a:t>
            </a:r>
            <a:endParaRPr lang="en-US"/>
          </a:p>
        </p:txBody>
      </p:sp>
      <p:sp>
        <p:nvSpPr>
          <p:cNvPr id="3" name="Content Placeholder 2"/>
          <p:cNvSpPr>
            <a:spLocks noGrp="1"/>
          </p:cNvSpPr>
          <p:nvPr>
            <p:ph idx="1"/>
          </p:nvPr>
        </p:nvSpPr>
        <p:spPr>
          <a:xfrm>
            <a:off x="960120" y="2428728"/>
            <a:ext cx="10268712" cy="3593592"/>
          </a:xfrm>
        </p:spPr>
        <p:txBody>
          <a:bodyPr/>
          <a:lstStyle/>
          <a:p>
            <a:r>
              <a:rPr lang="en-US" dirty="0"/>
              <a:t>The automatic foam proportioner makes an adjustment on its own to maintain a constant mix ratio when water flow and pressure changes.</a:t>
            </a:r>
          </a:p>
        </p:txBody>
      </p:sp>
      <p:grpSp>
        <p:nvGrpSpPr>
          <p:cNvPr id="15" name="Group 14">
            <a:extLst>
              <a:ext uri="{C183D7F6-B498-43B3-948B-1728B52AA6E4}">
                <adec:decorative xmlns:adec="http://schemas.microsoft.com/office/drawing/2017/decorative" val="1"/>
              </a:ext>
            </a:extLst>
          </p:cNvPr>
          <p:cNvGrpSpPr/>
          <p:nvPr/>
        </p:nvGrpSpPr>
        <p:grpSpPr>
          <a:xfrm>
            <a:off x="6145079" y="3601708"/>
            <a:ext cx="3760922" cy="2558825"/>
            <a:chOff x="4621079" y="3601707"/>
            <a:chExt cx="3760922" cy="2558825"/>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344" t="21671" r="11388" b="13317"/>
            <a:stretch/>
          </p:blipFill>
          <p:spPr>
            <a:xfrm>
              <a:off x="4621079" y="3601707"/>
              <a:ext cx="3760922" cy="2103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descr="Waterous Aquis™ 1.5&#10;"/>
            <p:cNvSpPr txBox="1"/>
            <p:nvPr/>
          </p:nvSpPr>
          <p:spPr>
            <a:xfrm>
              <a:off x="5282340" y="5791200"/>
              <a:ext cx="2438400" cy="369332"/>
            </a:xfrm>
            <a:prstGeom prst="rect">
              <a:avLst/>
            </a:prstGeom>
            <a:noFill/>
          </p:spPr>
          <p:txBody>
            <a:bodyPr wrap="square" rtlCol="0">
              <a:spAutoFit/>
            </a:bodyPr>
            <a:lstStyle/>
            <a:p>
              <a:pPr algn="ctr"/>
              <a:r>
                <a:rPr lang="en-US" err="1"/>
                <a:t>Waterous</a:t>
              </a:r>
              <a:r>
                <a:rPr lang="en-US"/>
                <a:t> </a:t>
              </a:r>
              <a:r>
                <a:rPr lang="en-US" err="1"/>
                <a:t>Aquis</a:t>
              </a:r>
              <a:r>
                <a:rPr lang="en-US"/>
                <a:t>™ 1.5</a:t>
              </a:r>
            </a:p>
          </p:txBody>
        </p:sp>
      </p:grpSp>
      <p:grpSp>
        <p:nvGrpSpPr>
          <p:cNvPr id="14" name="Group 13">
            <a:extLst>
              <a:ext uri="{C183D7F6-B498-43B3-948B-1728B52AA6E4}">
                <adec:decorative xmlns:adec="http://schemas.microsoft.com/office/drawing/2017/decorative" val="1"/>
              </a:ext>
            </a:extLst>
          </p:cNvPr>
          <p:cNvGrpSpPr/>
          <p:nvPr/>
        </p:nvGrpSpPr>
        <p:grpSpPr>
          <a:xfrm>
            <a:off x="2575453" y="3608166"/>
            <a:ext cx="3050824" cy="2552367"/>
            <a:chOff x="1051453" y="3608165"/>
            <a:chExt cx="3050824" cy="2552367"/>
          </a:xfrm>
        </p:grpSpPr>
        <p:sp>
          <p:nvSpPr>
            <p:cNvPr id="9" name="TextBox 8" descr="FoamPro® 1601&#10;"/>
            <p:cNvSpPr txBox="1"/>
            <p:nvPr/>
          </p:nvSpPr>
          <p:spPr>
            <a:xfrm>
              <a:off x="1447800" y="5791200"/>
              <a:ext cx="2286000" cy="369332"/>
            </a:xfrm>
            <a:prstGeom prst="rect">
              <a:avLst/>
            </a:prstGeom>
            <a:noFill/>
          </p:spPr>
          <p:txBody>
            <a:bodyPr wrap="square" rtlCol="0">
              <a:spAutoFit/>
            </a:bodyPr>
            <a:lstStyle/>
            <a:p>
              <a:pPr algn="ctr"/>
              <a:r>
                <a:rPr lang="en-US" err="1"/>
                <a:t>FoamPro</a:t>
              </a:r>
              <a:r>
                <a:rPr lang="en-US" baseline="30000"/>
                <a:t>®</a:t>
              </a:r>
              <a:r>
                <a:rPr lang="en-US"/>
                <a:t> 1601</a:t>
              </a:r>
            </a:p>
          </p:txBody>
        </p:sp>
        <p:pic>
          <p:nvPicPr>
            <p:cNvPr id="12" name="Content Placeholder 4" descr="foam pump.bmp"/>
            <p:cNvPicPr>
              <a:picLocks noChangeAspect="1"/>
            </p:cNvPicPr>
            <p:nvPr/>
          </p:nvPicPr>
          <p:blipFill>
            <a:blip r:embed="rId3" cstate="screen"/>
            <a:srcRect/>
            <a:stretch>
              <a:fillRect/>
            </a:stretch>
          </p:blipFill>
          <p:spPr bwMode="auto">
            <a:xfrm>
              <a:off x="1051453" y="3608165"/>
              <a:ext cx="3050824" cy="2103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5644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036" y="643467"/>
            <a:ext cx="4359964" cy="5571066"/>
          </a:xfrm>
        </p:spPr>
        <p:txBody>
          <a:bodyPr vert="horz" lIns="91440" tIns="45720" rIns="91440" bIns="45720" rtlCol="0" anchor="ctr">
            <a:normAutofit/>
          </a:bodyPr>
          <a:lstStyle/>
          <a:p>
            <a:pPr>
              <a:lnSpc>
                <a:spcPct val="90000"/>
              </a:lnSpc>
            </a:pPr>
            <a:r>
              <a:rPr lang="en-US" sz="4800" kern="1200" cap="all" spc="120" baseline="0" dirty="0">
                <a:solidFill>
                  <a:schemeClr val="bg1"/>
                </a:solidFill>
                <a:latin typeface="+mj-lt"/>
                <a:ea typeface="+mj-ea"/>
                <a:cs typeface="+mj-cs"/>
              </a:rPr>
              <a:t>Foam Proportioner</a:t>
            </a:r>
          </a:p>
        </p:txBody>
      </p:sp>
      <p:sp>
        <p:nvSpPr>
          <p:cNvPr id="3" name="Content Placeholder 2"/>
          <p:cNvSpPr>
            <a:spLocks noGrp="1"/>
          </p:cNvSpPr>
          <p:nvPr>
            <p:ph sz="half" idx="1"/>
          </p:nvPr>
        </p:nvSpPr>
        <p:spPr>
          <a:xfrm>
            <a:off x="5304452" y="643467"/>
            <a:ext cx="5926496" cy="5571066"/>
          </a:xfrm>
        </p:spPr>
        <p:txBody>
          <a:bodyPr vert="horz" lIns="91440" tIns="45720" rIns="91440" bIns="45720" rtlCol="0" anchor="ctr">
            <a:normAutofit lnSpcReduction="10000"/>
          </a:bodyPr>
          <a:lstStyle/>
          <a:p>
            <a:pPr marL="457200" indent="-457200">
              <a:lnSpc>
                <a:spcPct val="91000"/>
              </a:lnSpc>
              <a:buFont typeface="Wingdings" panose="05000000000000000000" pitchFamily="2" charset="2"/>
              <a:buChar char="§"/>
            </a:pPr>
            <a:r>
              <a:rPr lang="en-US" dirty="0"/>
              <a:t>Manual proportion and automatic</a:t>
            </a:r>
          </a:p>
          <a:p>
            <a:pPr marL="457200" indent="-457200">
              <a:lnSpc>
                <a:spcPct val="91000"/>
              </a:lnSpc>
              <a:buFont typeface="Wingdings" panose="05000000000000000000" pitchFamily="2" charset="2"/>
              <a:buChar char="§"/>
            </a:pPr>
            <a:r>
              <a:rPr lang="en-US" dirty="0"/>
              <a:t>Works on discharge side of pump</a:t>
            </a:r>
          </a:p>
          <a:p>
            <a:pPr marL="457200" indent="-457200">
              <a:lnSpc>
                <a:spcPct val="91000"/>
              </a:lnSpc>
              <a:buFont typeface="Wingdings" panose="05000000000000000000" pitchFamily="2" charset="2"/>
              <a:buChar char="§"/>
            </a:pPr>
            <a:r>
              <a:rPr lang="en-US" dirty="0"/>
              <a:t>Class A foam only</a:t>
            </a:r>
          </a:p>
          <a:p>
            <a:pPr marL="457200" indent="-457200">
              <a:lnSpc>
                <a:spcPct val="91000"/>
              </a:lnSpc>
              <a:buFont typeface="Wingdings" panose="05000000000000000000" pitchFamily="2" charset="2"/>
              <a:buChar char="§"/>
            </a:pPr>
            <a:r>
              <a:rPr lang="en-US" dirty="0"/>
              <a:t>Requires water flow and electrical current</a:t>
            </a:r>
          </a:p>
          <a:p>
            <a:pPr marL="457200" indent="-457200">
              <a:lnSpc>
                <a:spcPct val="91000"/>
              </a:lnSpc>
              <a:buFont typeface="Wingdings" panose="05000000000000000000" pitchFamily="2" charset="2"/>
              <a:buChar char="§"/>
            </a:pPr>
            <a:r>
              <a:rPr lang="en-US" dirty="0"/>
              <a:t>No restrictions due to hose length or number of nozzles </a:t>
            </a:r>
          </a:p>
          <a:p>
            <a:pPr marL="457200" indent="-457200">
              <a:lnSpc>
                <a:spcPct val="91000"/>
              </a:lnSpc>
              <a:buFont typeface="Wingdings" panose="05000000000000000000" pitchFamily="2" charset="2"/>
              <a:buChar char="§"/>
            </a:pPr>
            <a:r>
              <a:rPr lang="en-US" dirty="0"/>
              <a:t>No loss of pressure or flow</a:t>
            </a:r>
          </a:p>
          <a:p>
            <a:pPr marL="457200" indent="-457200">
              <a:lnSpc>
                <a:spcPct val="91000"/>
              </a:lnSpc>
              <a:buFont typeface="Wingdings" panose="05000000000000000000" pitchFamily="2" charset="2"/>
              <a:buChar char="§"/>
            </a:pPr>
            <a:r>
              <a:rPr lang="en-US" dirty="0"/>
              <a:t>Accurate at all flow ranges</a:t>
            </a:r>
          </a:p>
          <a:p>
            <a:pPr marL="457200" indent="-457200">
              <a:lnSpc>
                <a:spcPct val="91000"/>
              </a:lnSpc>
              <a:buFont typeface="Wingdings" panose="05000000000000000000" pitchFamily="2" charset="2"/>
              <a:buChar char="§"/>
            </a:pPr>
            <a:r>
              <a:rPr lang="en-US" dirty="0"/>
              <a:t>Resupply foam without  interruption</a:t>
            </a:r>
          </a:p>
        </p:txBody>
      </p:sp>
      <p:grpSp>
        <p:nvGrpSpPr>
          <p:cNvPr id="4" name="Group 3" descr="slide number">
            <a:extLst>
              <a:ext uri="{FF2B5EF4-FFF2-40B4-BE49-F238E27FC236}">
                <a16:creationId xmlns:a16="http://schemas.microsoft.com/office/drawing/2014/main" id="{E1736C81-7DF1-5B3F-D6FA-4FF8D21F9EDA}"/>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ECF919F2-7C83-0618-B8F7-6C9C45084396}"/>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A2551FE4-A78C-C4D5-3F1F-1DD0B0C3884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AA25E2C7-4947-42B1-30EF-0729B63DC879}"/>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26</a:t>
            </a:fld>
            <a:endParaRPr lang="en-US"/>
          </a:p>
        </p:txBody>
      </p:sp>
    </p:spTree>
    <p:extLst>
      <p:ext uri="{BB962C8B-B14F-4D97-AF65-F5344CB8AC3E}">
        <p14:creationId xmlns:p14="http://schemas.microsoft.com/office/powerpoint/2010/main" val="423897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960120" y="317814"/>
            <a:ext cx="10268712" cy="1700784"/>
          </a:xfrm>
        </p:spPr>
        <p:txBody>
          <a:bodyPr vert="horz" lIns="91440" tIns="45720" rIns="91440" bIns="45720" rtlCol="0" anchor="ctr">
            <a:normAutofit/>
          </a:bodyPr>
          <a:lstStyle/>
          <a:p>
            <a:pPr>
              <a:lnSpc>
                <a:spcPct val="90000"/>
              </a:lnSpc>
            </a:pPr>
            <a:r>
              <a:rPr lang="en-US" sz="5100" kern="1200" cap="all" spc="120" baseline="0">
                <a:solidFill>
                  <a:schemeClr val="bg1"/>
                </a:solidFill>
                <a:latin typeface="+mj-lt"/>
                <a:ea typeface="+mj-ea"/>
                <a:cs typeface="+mj-cs"/>
              </a:rPr>
              <a:t>Operating the Foam Proportioner</a:t>
            </a:r>
            <a:br>
              <a:rPr lang="en-US" sz="5100" kern="1200" cap="all" spc="120" baseline="0">
                <a:solidFill>
                  <a:schemeClr val="bg1"/>
                </a:solidFill>
                <a:latin typeface="+mj-lt"/>
                <a:ea typeface="+mj-ea"/>
                <a:cs typeface="+mj-cs"/>
              </a:rPr>
            </a:br>
            <a:r>
              <a:rPr lang="en-US" sz="5100" kern="1200" cap="all" spc="120" baseline="0">
                <a:solidFill>
                  <a:schemeClr val="bg1"/>
                </a:solidFill>
                <a:latin typeface="+mj-lt"/>
                <a:ea typeface="+mj-ea"/>
                <a:cs typeface="+mj-cs"/>
              </a:rPr>
              <a:t>Major Components</a:t>
            </a:r>
          </a:p>
        </p:txBody>
      </p:sp>
      <p:sp>
        <p:nvSpPr>
          <p:cNvPr id="7" name="Content Placeholder 6"/>
          <p:cNvSpPr>
            <a:spLocks noGrp="1"/>
          </p:cNvSpPr>
          <p:nvPr>
            <p:ph sz="half" idx="1"/>
          </p:nvPr>
        </p:nvSpPr>
        <p:spPr>
          <a:xfrm>
            <a:off x="960120" y="2784143"/>
            <a:ext cx="6209306" cy="3433031"/>
          </a:xfrm>
        </p:spPr>
        <p:txBody>
          <a:bodyPr vert="horz" lIns="91440" tIns="45720" rIns="91440" bIns="45720" rtlCol="0" anchor="t">
            <a:normAutofit fontScale="92500" lnSpcReduction="10000"/>
          </a:bodyPr>
          <a:lstStyle/>
          <a:p>
            <a:pPr marL="457200" indent="-457200">
              <a:lnSpc>
                <a:spcPct val="91000"/>
              </a:lnSpc>
              <a:buFont typeface="Wingdings" panose="05000000000000000000" pitchFamily="2" charset="2"/>
              <a:buChar char="§"/>
            </a:pPr>
            <a:r>
              <a:rPr lang="en-US" sz="3200" dirty="0"/>
              <a:t>Operator control module</a:t>
            </a:r>
          </a:p>
          <a:p>
            <a:pPr marL="457200" indent="-457200">
              <a:lnSpc>
                <a:spcPct val="91000"/>
              </a:lnSpc>
              <a:buFont typeface="Wingdings" panose="05000000000000000000" pitchFamily="2" charset="2"/>
              <a:buChar char="§"/>
            </a:pPr>
            <a:r>
              <a:rPr lang="en-US" sz="3200" dirty="0"/>
              <a:t>Motor driver box/module</a:t>
            </a:r>
          </a:p>
          <a:p>
            <a:pPr marL="457200" indent="-457200">
              <a:lnSpc>
                <a:spcPct val="91000"/>
              </a:lnSpc>
              <a:buFont typeface="Wingdings" panose="05000000000000000000" pitchFamily="2" charset="2"/>
              <a:buChar char="§"/>
            </a:pPr>
            <a:r>
              <a:rPr lang="en-US" sz="3200" dirty="0"/>
              <a:t>Paddlewheel flowmeter</a:t>
            </a:r>
          </a:p>
          <a:p>
            <a:pPr marL="457200" indent="-457200">
              <a:lnSpc>
                <a:spcPct val="91000"/>
              </a:lnSpc>
              <a:buFont typeface="Wingdings" panose="05000000000000000000" pitchFamily="2" charset="2"/>
              <a:buChar char="§"/>
            </a:pPr>
            <a:r>
              <a:rPr lang="en-US" sz="3200" dirty="0"/>
              <a:t>Foam pump and electric motor</a:t>
            </a:r>
          </a:p>
          <a:p>
            <a:pPr marL="457200" indent="-457200">
              <a:lnSpc>
                <a:spcPct val="91000"/>
              </a:lnSpc>
              <a:buFont typeface="Wingdings" panose="05000000000000000000" pitchFamily="2" charset="2"/>
              <a:buChar char="§"/>
            </a:pPr>
            <a:r>
              <a:rPr lang="en-US" sz="3200" dirty="0"/>
              <a:t>Calibrate/Inject valve</a:t>
            </a:r>
          </a:p>
          <a:p>
            <a:pPr marL="457200" indent="-457200">
              <a:lnSpc>
                <a:spcPct val="91000"/>
              </a:lnSpc>
              <a:buFont typeface="Wingdings" panose="05000000000000000000" pitchFamily="2" charset="2"/>
              <a:buChar char="§"/>
            </a:pPr>
            <a:r>
              <a:rPr lang="en-US" sz="3200" dirty="0"/>
              <a:t>Inline strainer</a:t>
            </a:r>
          </a:p>
          <a:p>
            <a:pPr>
              <a:lnSpc>
                <a:spcPct val="91000"/>
              </a:lnSpc>
            </a:pPr>
            <a:endParaRPr lang="en-US" dirty="0"/>
          </a:p>
        </p:txBody>
      </p:sp>
      <p:pic>
        <p:nvPicPr>
          <p:cNvPr id="8" name="Content Placeholder 4" descr="Foam Pro"/>
          <p:cNvPicPr>
            <a:picLocks noChangeAspect="1"/>
          </p:cNvPicPr>
          <p:nvPr/>
        </p:nvPicPr>
        <p:blipFill>
          <a:blip r:embed="rId2" cstate="screen"/>
          <a:stretch>
            <a:fillRect/>
          </a:stretch>
        </p:blipFill>
        <p:spPr bwMode="auto">
          <a:xfrm>
            <a:off x="7533136" y="3150338"/>
            <a:ext cx="4012870" cy="2768880"/>
          </a:xfrm>
          <a:prstGeom prst="rect">
            <a:avLst/>
          </a:prstGeom>
        </p:spPr>
      </p:pic>
      <p:grpSp>
        <p:nvGrpSpPr>
          <p:cNvPr id="4" name="Group 3" descr="slide number">
            <a:extLst>
              <a:ext uri="{FF2B5EF4-FFF2-40B4-BE49-F238E27FC236}">
                <a16:creationId xmlns:a16="http://schemas.microsoft.com/office/drawing/2014/main" id="{07DD80B4-45E7-A15B-D8C1-E77BD6BA00AF}"/>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589D62B3-9900-F70D-00CC-A17662AD4F0F}"/>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9" name="Oval 8" descr="oval">
              <a:extLst>
                <a:ext uri="{FF2B5EF4-FFF2-40B4-BE49-F238E27FC236}">
                  <a16:creationId xmlns:a16="http://schemas.microsoft.com/office/drawing/2014/main" id="{BED88927-F442-F998-7720-E2378DA9379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1" name="Rectangle 10" descr="slide number">
            <a:extLst>
              <a:ext uri="{FF2B5EF4-FFF2-40B4-BE49-F238E27FC236}">
                <a16:creationId xmlns:a16="http://schemas.microsoft.com/office/drawing/2014/main" id="{DCB95811-D937-C99E-93EF-2F0EFF02ABE1}"/>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27</a:t>
            </a:fld>
            <a:endParaRPr lang="en-US"/>
          </a:p>
        </p:txBody>
      </p:sp>
    </p:spTree>
    <p:extLst>
      <p:ext uri="{BB962C8B-B14F-4D97-AF65-F5344CB8AC3E}">
        <p14:creationId xmlns:p14="http://schemas.microsoft.com/office/powerpoint/2010/main" val="36201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F3FB9C52-D876-47C4-B9DC-9A7EEEA20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677" y="0"/>
            <a:ext cx="46363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554153" y="1090654"/>
            <a:ext cx="4479560" cy="5569164"/>
          </a:xfrm>
        </p:spPr>
        <p:txBody>
          <a:bodyPr vert="horz" lIns="91440" tIns="45720" rIns="91440" bIns="45720" rtlCol="0" anchor="ctr">
            <a:normAutofit/>
          </a:bodyPr>
          <a:lstStyle/>
          <a:p>
            <a:pPr algn="r"/>
            <a:r>
              <a:rPr lang="en-US" sz="4800" dirty="0"/>
              <a:t>Foam Proportioner</a:t>
            </a:r>
          </a:p>
        </p:txBody>
      </p:sp>
      <p:pic>
        <p:nvPicPr>
          <p:cNvPr id="38" name="Picture 37" descr="FoamPro 1600 system layout">
            <a:extLst>
              <a:ext uri="{FF2B5EF4-FFF2-40B4-BE49-F238E27FC236}">
                <a16:creationId xmlns:a16="http://schemas.microsoft.com/office/drawing/2014/main" id="{F448063F-99FE-BFE4-82BC-EE9BCFF2E235}"/>
              </a:ext>
            </a:extLst>
          </p:cNvPr>
          <p:cNvPicPr>
            <a:picLocks noChangeAspect="1"/>
          </p:cNvPicPr>
          <p:nvPr/>
        </p:nvPicPr>
        <p:blipFill>
          <a:blip r:embed="rId3"/>
          <a:stretch>
            <a:fillRect/>
          </a:stretch>
        </p:blipFill>
        <p:spPr>
          <a:xfrm>
            <a:off x="450373" y="697109"/>
            <a:ext cx="6934200" cy="4937442"/>
          </a:xfrm>
          <a:prstGeom prst="rect">
            <a:avLst/>
          </a:prstGeom>
        </p:spPr>
      </p:pic>
      <p:sp>
        <p:nvSpPr>
          <p:cNvPr id="39" name="Flowchart: Connector 38" descr="circle">
            <a:extLst>
              <a:ext uri="{FF2B5EF4-FFF2-40B4-BE49-F238E27FC236}">
                <a16:creationId xmlns:a16="http://schemas.microsoft.com/office/drawing/2014/main" id="{EA82720F-A226-04BB-4E62-2F0DD0A26C7B}"/>
              </a:ext>
            </a:extLst>
          </p:cNvPr>
          <p:cNvSpPr/>
          <p:nvPr/>
        </p:nvSpPr>
        <p:spPr>
          <a:xfrm>
            <a:off x="4474802" y="3242932"/>
            <a:ext cx="685800" cy="6858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t>
            </a:r>
          </a:p>
        </p:txBody>
      </p:sp>
      <p:cxnSp>
        <p:nvCxnSpPr>
          <p:cNvPr id="40" name="Straight Arrow Connector 39" descr="arrow">
            <a:extLst>
              <a:ext uri="{FF2B5EF4-FFF2-40B4-BE49-F238E27FC236}">
                <a16:creationId xmlns:a16="http://schemas.microsoft.com/office/drawing/2014/main" id="{1EDA0F37-7F7D-F784-F0AA-E247865E0008}"/>
              </a:ext>
            </a:extLst>
          </p:cNvPr>
          <p:cNvCxnSpPr/>
          <p:nvPr/>
        </p:nvCxnSpPr>
        <p:spPr>
          <a:xfrm>
            <a:off x="5033006" y="3668233"/>
            <a:ext cx="2286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descr="line strainer">
            <a:extLst>
              <a:ext uri="{FF2B5EF4-FFF2-40B4-BE49-F238E27FC236}">
                <a16:creationId xmlns:a16="http://schemas.microsoft.com/office/drawing/2014/main" id="{EBDBEC04-F991-D499-F410-6B8586F412DE}"/>
              </a:ext>
            </a:extLst>
          </p:cNvPr>
          <p:cNvGrpSpPr/>
          <p:nvPr/>
        </p:nvGrpSpPr>
        <p:grpSpPr>
          <a:xfrm>
            <a:off x="7319006" y="3515833"/>
            <a:ext cx="762000" cy="762000"/>
            <a:chOff x="7772400" y="2209800"/>
            <a:chExt cx="762000" cy="762000"/>
          </a:xfrm>
        </p:grpSpPr>
        <p:pic>
          <p:nvPicPr>
            <p:cNvPr id="42" name="Picture 41" descr="line strainer">
              <a:extLst>
                <a:ext uri="{FF2B5EF4-FFF2-40B4-BE49-F238E27FC236}">
                  <a16:creationId xmlns:a16="http://schemas.microsoft.com/office/drawing/2014/main" id="{A9D42DC0-6CE2-4BB0-EC34-8ED8FCA71E06}"/>
                </a:ext>
              </a:extLst>
            </p:cNvPr>
            <p:cNvPicPr>
              <a:picLocks noChangeAspect="1"/>
            </p:cNvPicPr>
            <p:nvPr/>
          </p:nvPicPr>
          <p:blipFill>
            <a:blip r:embed="rId4"/>
            <a:stretch>
              <a:fillRect/>
            </a:stretch>
          </p:blipFill>
          <p:spPr>
            <a:xfrm rot="10800000" flipH="1">
              <a:off x="7848600" y="2309035"/>
              <a:ext cx="609600" cy="609600"/>
            </a:xfrm>
            <a:prstGeom prst="rect">
              <a:avLst/>
            </a:prstGeom>
          </p:spPr>
        </p:pic>
        <p:sp>
          <p:nvSpPr>
            <p:cNvPr id="43" name="Flowchart: Connector 42" descr="circle">
              <a:extLst>
                <a:ext uri="{FF2B5EF4-FFF2-40B4-BE49-F238E27FC236}">
                  <a16:creationId xmlns:a16="http://schemas.microsoft.com/office/drawing/2014/main" id="{55A2A1CC-DD53-E992-57CE-8A78E128305A}"/>
                </a:ext>
              </a:extLst>
            </p:cNvPr>
            <p:cNvSpPr/>
            <p:nvPr/>
          </p:nvSpPr>
          <p:spPr>
            <a:xfrm>
              <a:off x="7772400" y="2209800"/>
              <a:ext cx="762000" cy="76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descr="flowmeter">
            <a:extLst>
              <a:ext uri="{FF2B5EF4-FFF2-40B4-BE49-F238E27FC236}">
                <a16:creationId xmlns:a16="http://schemas.microsoft.com/office/drawing/2014/main" id="{CCD23EAA-263F-A194-C1DF-A22D42104F89}"/>
              </a:ext>
            </a:extLst>
          </p:cNvPr>
          <p:cNvGrpSpPr/>
          <p:nvPr/>
        </p:nvGrpSpPr>
        <p:grpSpPr>
          <a:xfrm>
            <a:off x="4648468" y="4789967"/>
            <a:ext cx="804333" cy="762000"/>
            <a:chOff x="5257800" y="5181600"/>
            <a:chExt cx="804333" cy="762000"/>
          </a:xfrm>
        </p:grpSpPr>
        <p:pic>
          <p:nvPicPr>
            <p:cNvPr id="45" name="Picture 44" descr="flowmeter">
              <a:extLst>
                <a:ext uri="{FF2B5EF4-FFF2-40B4-BE49-F238E27FC236}">
                  <a16:creationId xmlns:a16="http://schemas.microsoft.com/office/drawing/2014/main" id="{37BE5BFE-9340-8EAE-E071-1FAB62F036C5}"/>
                </a:ext>
              </a:extLst>
            </p:cNvPr>
            <p:cNvPicPr>
              <a:picLocks noChangeAspect="1"/>
            </p:cNvPicPr>
            <p:nvPr/>
          </p:nvPicPr>
          <p:blipFill>
            <a:blip r:embed="rId5" cstate="screen"/>
            <a:stretch>
              <a:fillRect/>
            </a:stretch>
          </p:blipFill>
          <p:spPr>
            <a:xfrm>
              <a:off x="5257800" y="5181600"/>
              <a:ext cx="804333" cy="723900"/>
            </a:xfrm>
            <a:prstGeom prst="rect">
              <a:avLst/>
            </a:prstGeom>
          </p:spPr>
        </p:pic>
        <p:sp>
          <p:nvSpPr>
            <p:cNvPr id="46" name="Flowchart: Connector 45" descr="circle">
              <a:extLst>
                <a:ext uri="{FF2B5EF4-FFF2-40B4-BE49-F238E27FC236}">
                  <a16:creationId xmlns:a16="http://schemas.microsoft.com/office/drawing/2014/main" id="{C324935D-1BDE-1BD9-4608-EAA6B321DC87}"/>
                </a:ext>
              </a:extLst>
            </p:cNvPr>
            <p:cNvSpPr/>
            <p:nvPr/>
          </p:nvSpPr>
          <p:spPr>
            <a:xfrm>
              <a:off x="5257800" y="5181600"/>
              <a:ext cx="762000" cy="76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lowchart: Connector 46" descr="red circle">
            <a:extLst>
              <a:ext uri="{FF2B5EF4-FFF2-40B4-BE49-F238E27FC236}">
                <a16:creationId xmlns:a16="http://schemas.microsoft.com/office/drawing/2014/main" id="{B95F5A12-CA80-9E7E-65F0-6FFEC4328089}"/>
              </a:ext>
            </a:extLst>
          </p:cNvPr>
          <p:cNvSpPr/>
          <p:nvPr/>
        </p:nvSpPr>
        <p:spPr>
          <a:xfrm>
            <a:off x="3126237" y="4059866"/>
            <a:ext cx="731870" cy="73010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descr="red circle">
            <a:extLst>
              <a:ext uri="{FF2B5EF4-FFF2-40B4-BE49-F238E27FC236}">
                <a16:creationId xmlns:a16="http://schemas.microsoft.com/office/drawing/2014/main" id="{12DF1B97-7F7C-AC7C-A8E8-CF0C6598DFD4}"/>
              </a:ext>
            </a:extLst>
          </p:cNvPr>
          <p:cNvSpPr/>
          <p:nvPr/>
        </p:nvSpPr>
        <p:spPr>
          <a:xfrm>
            <a:off x="2247274" y="4157333"/>
            <a:ext cx="685800" cy="71769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descr="arrow">
            <a:extLst>
              <a:ext uri="{FF2B5EF4-FFF2-40B4-BE49-F238E27FC236}">
                <a16:creationId xmlns:a16="http://schemas.microsoft.com/office/drawing/2014/main" id="{BECA4997-6596-6BC7-9EBE-96BA5068E0AD}"/>
              </a:ext>
            </a:extLst>
          </p:cNvPr>
          <p:cNvCxnSpPr>
            <a:stCxn id="48" idx="4"/>
          </p:cNvCxnSpPr>
          <p:nvPr/>
        </p:nvCxnSpPr>
        <p:spPr>
          <a:xfrm rot="5400000">
            <a:off x="2433789" y="4959648"/>
            <a:ext cx="241002" cy="717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descr="Check valve">
            <a:extLst>
              <a:ext uri="{FF2B5EF4-FFF2-40B4-BE49-F238E27FC236}">
                <a16:creationId xmlns:a16="http://schemas.microsoft.com/office/drawing/2014/main" id="{970E1D33-38BA-746E-5A8B-3FC8BF2430F9}"/>
              </a:ext>
            </a:extLst>
          </p:cNvPr>
          <p:cNvGrpSpPr/>
          <p:nvPr/>
        </p:nvGrpSpPr>
        <p:grpSpPr>
          <a:xfrm>
            <a:off x="2137406" y="5116033"/>
            <a:ext cx="762000" cy="762000"/>
            <a:chOff x="2971800" y="5638800"/>
            <a:chExt cx="762000" cy="762000"/>
          </a:xfrm>
        </p:grpSpPr>
        <p:pic>
          <p:nvPicPr>
            <p:cNvPr id="51" name="Picture 50" descr="check valve">
              <a:extLst>
                <a:ext uri="{FF2B5EF4-FFF2-40B4-BE49-F238E27FC236}">
                  <a16:creationId xmlns:a16="http://schemas.microsoft.com/office/drawing/2014/main" id="{A56AF4EA-D13A-47CB-1782-B6991DF38E3C}"/>
                </a:ext>
              </a:extLst>
            </p:cNvPr>
            <p:cNvPicPr>
              <a:picLocks noChangeAspect="1"/>
            </p:cNvPicPr>
            <p:nvPr/>
          </p:nvPicPr>
          <p:blipFill>
            <a:blip r:embed="rId6"/>
            <a:stretch>
              <a:fillRect/>
            </a:stretch>
          </p:blipFill>
          <p:spPr>
            <a:xfrm>
              <a:off x="3071035" y="5748095"/>
              <a:ext cx="545541" cy="465314"/>
            </a:xfrm>
            <a:prstGeom prst="rect">
              <a:avLst/>
            </a:prstGeom>
          </p:spPr>
        </p:pic>
        <p:sp>
          <p:nvSpPr>
            <p:cNvPr id="53" name="Flowchart: Connector 52" descr="circle">
              <a:extLst>
                <a:ext uri="{FF2B5EF4-FFF2-40B4-BE49-F238E27FC236}">
                  <a16:creationId xmlns:a16="http://schemas.microsoft.com/office/drawing/2014/main" id="{CF6A13FB-4415-B9F4-65C2-2BD81F4E5C3B}"/>
                </a:ext>
              </a:extLst>
            </p:cNvPr>
            <p:cNvSpPr/>
            <p:nvPr/>
          </p:nvSpPr>
          <p:spPr>
            <a:xfrm>
              <a:off x="2971800" y="5638800"/>
              <a:ext cx="762000" cy="76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lowchart: Connector 53">
            <a:extLst>
              <a:ext uri="{FF2B5EF4-FFF2-40B4-BE49-F238E27FC236}">
                <a16:creationId xmlns:a16="http://schemas.microsoft.com/office/drawing/2014/main" id="{5234F4BF-24F6-8EF3-C759-CBE11386CD06}"/>
              </a:ext>
              <a:ext uri="{C183D7F6-B498-43B3-948B-1728B52AA6E4}">
                <adec:decorative xmlns:adec="http://schemas.microsoft.com/office/drawing/2017/decorative" val="1"/>
              </a:ext>
            </a:extLst>
          </p:cNvPr>
          <p:cNvSpPr/>
          <p:nvPr/>
        </p:nvSpPr>
        <p:spPr>
          <a:xfrm>
            <a:off x="4648468" y="2427767"/>
            <a:ext cx="533400" cy="533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8CAFE03F-D7AB-3798-0116-DD20D2756495}"/>
              </a:ext>
              <a:ext uri="{C183D7F6-B498-43B3-948B-1728B52AA6E4}">
                <adec:decorative xmlns:adec="http://schemas.microsoft.com/office/drawing/2017/decorative" val="1"/>
              </a:ext>
            </a:extLst>
          </p:cNvPr>
          <p:cNvCxnSpPr>
            <a:stCxn id="54" idx="1"/>
          </p:cNvCxnSpPr>
          <p:nvPr/>
        </p:nvCxnSpPr>
        <p:spPr>
          <a:xfrm rot="16200000" flipV="1">
            <a:off x="4244480" y="2023778"/>
            <a:ext cx="549441" cy="4147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descr="calibrate/inject valve">
            <a:extLst>
              <a:ext uri="{FF2B5EF4-FFF2-40B4-BE49-F238E27FC236}">
                <a16:creationId xmlns:a16="http://schemas.microsoft.com/office/drawing/2014/main" id="{9278E7CC-EF6F-D44F-2CBB-7790C1EDAFB1}"/>
              </a:ext>
            </a:extLst>
          </p:cNvPr>
          <p:cNvGrpSpPr/>
          <p:nvPr/>
        </p:nvGrpSpPr>
        <p:grpSpPr>
          <a:xfrm>
            <a:off x="3661406" y="1306033"/>
            <a:ext cx="762000" cy="770944"/>
            <a:chOff x="4267200" y="1828800"/>
            <a:chExt cx="762000" cy="770944"/>
          </a:xfrm>
        </p:grpSpPr>
        <p:pic>
          <p:nvPicPr>
            <p:cNvPr id="57" name="Picture 56" descr="calibrate/inject valve">
              <a:extLst>
                <a:ext uri="{FF2B5EF4-FFF2-40B4-BE49-F238E27FC236}">
                  <a16:creationId xmlns:a16="http://schemas.microsoft.com/office/drawing/2014/main" id="{02331595-66A8-24C9-0C03-8EBC399CE2D5}"/>
                </a:ext>
              </a:extLst>
            </p:cNvPr>
            <p:cNvPicPr>
              <a:picLocks noChangeAspect="1"/>
            </p:cNvPicPr>
            <p:nvPr/>
          </p:nvPicPr>
          <p:blipFill>
            <a:blip r:embed="rId7" cstate="screen"/>
            <a:stretch>
              <a:fillRect/>
            </a:stretch>
          </p:blipFill>
          <p:spPr>
            <a:xfrm rot="16200000">
              <a:off x="4341172" y="1963932"/>
              <a:ext cx="726642" cy="544982"/>
            </a:xfrm>
            <a:prstGeom prst="rect">
              <a:avLst/>
            </a:prstGeom>
          </p:spPr>
        </p:pic>
        <p:sp>
          <p:nvSpPr>
            <p:cNvPr id="58" name="Flowchart: Connector 57" descr="circle">
              <a:extLst>
                <a:ext uri="{FF2B5EF4-FFF2-40B4-BE49-F238E27FC236}">
                  <a16:creationId xmlns:a16="http://schemas.microsoft.com/office/drawing/2014/main" id="{40F2430A-E23D-1B25-BEF9-3217C73CDFA0}"/>
                </a:ext>
              </a:extLst>
            </p:cNvPr>
            <p:cNvSpPr/>
            <p:nvPr/>
          </p:nvSpPr>
          <p:spPr>
            <a:xfrm>
              <a:off x="4267200" y="1828800"/>
              <a:ext cx="762000" cy="76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Arrow Connector 60" descr="arrow">
            <a:extLst>
              <a:ext uri="{FF2B5EF4-FFF2-40B4-BE49-F238E27FC236}">
                <a16:creationId xmlns:a16="http://schemas.microsoft.com/office/drawing/2014/main" id="{B170285E-81C9-7D3F-1AAF-67B253D16D79}"/>
              </a:ext>
            </a:extLst>
          </p:cNvPr>
          <p:cNvCxnSpPr>
            <a:stCxn id="47" idx="7"/>
            <a:endCxn id="46" idx="1"/>
          </p:cNvCxnSpPr>
          <p:nvPr/>
        </p:nvCxnSpPr>
        <p:spPr>
          <a:xfrm>
            <a:off x="3750927" y="4166787"/>
            <a:ext cx="1009133" cy="734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58" descr="FoamPro controller">
            <a:extLst>
              <a:ext uri="{FF2B5EF4-FFF2-40B4-BE49-F238E27FC236}">
                <a16:creationId xmlns:a16="http://schemas.microsoft.com/office/drawing/2014/main" id="{5F4A8941-81FF-154E-C373-C842E65449C5}"/>
              </a:ext>
            </a:extLst>
          </p:cNvPr>
          <p:cNvPicPr>
            <a:picLocks noChangeAspect="1"/>
          </p:cNvPicPr>
          <p:nvPr/>
        </p:nvPicPr>
        <p:blipFill>
          <a:blip r:embed="rId8" cstate="screen"/>
          <a:stretch>
            <a:fillRect/>
          </a:stretch>
        </p:blipFill>
        <p:spPr>
          <a:xfrm rot="21089511">
            <a:off x="177188" y="1009189"/>
            <a:ext cx="1940590" cy="2045155"/>
          </a:xfrm>
          <a:prstGeom prst="rect">
            <a:avLst/>
          </a:prstGeom>
        </p:spPr>
      </p:pic>
      <p:grpSp>
        <p:nvGrpSpPr>
          <p:cNvPr id="84" name="Group 83" descr="slide number">
            <a:extLst>
              <a:ext uri="{FF2B5EF4-FFF2-40B4-BE49-F238E27FC236}">
                <a16:creationId xmlns:a16="http://schemas.microsoft.com/office/drawing/2014/main" id="{32C9F0D1-D796-24BD-CC57-C89DB404C42F}"/>
              </a:ext>
            </a:extLst>
          </p:cNvPr>
          <p:cNvGrpSpPr/>
          <p:nvPr/>
        </p:nvGrpSpPr>
        <p:grpSpPr>
          <a:xfrm>
            <a:off x="11633708" y="6283960"/>
            <a:ext cx="393192" cy="393192"/>
            <a:chOff x="8522208" y="6258560"/>
            <a:chExt cx="393192" cy="393192"/>
          </a:xfrm>
        </p:grpSpPr>
        <p:sp>
          <p:nvSpPr>
            <p:cNvPr id="85" name="Oval 84" descr="oval">
              <a:extLst>
                <a:ext uri="{FF2B5EF4-FFF2-40B4-BE49-F238E27FC236}">
                  <a16:creationId xmlns:a16="http://schemas.microsoft.com/office/drawing/2014/main" id="{8CB77CDC-C696-58E6-BA03-BC1FDE36BCDC}"/>
                </a:ext>
              </a:extLst>
            </p:cNvPr>
            <p:cNvSpPr/>
            <p:nvPr/>
          </p:nvSpPr>
          <p:spPr>
            <a:xfrm>
              <a:off x="8522208" y="6258560"/>
              <a:ext cx="393192" cy="393192"/>
            </a:xfrm>
            <a:prstGeom prst="ellipse">
              <a:avLst/>
            </a:prstGeom>
            <a:blipFill dpi="0"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7" name="Oval 86" descr="oval">
              <a:extLst>
                <a:ext uri="{FF2B5EF4-FFF2-40B4-BE49-F238E27FC236}">
                  <a16:creationId xmlns:a16="http://schemas.microsoft.com/office/drawing/2014/main" id="{2423BC34-1F43-E174-95B5-6B73B387D62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88" name="Rectangle 87" descr="slide number">
            <a:extLst>
              <a:ext uri="{FF2B5EF4-FFF2-40B4-BE49-F238E27FC236}">
                <a16:creationId xmlns:a16="http://schemas.microsoft.com/office/drawing/2014/main" id="{8E30FD3E-5292-47DB-C68E-502860175320}"/>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28</a:t>
            </a:fld>
            <a:endParaRPr lang="en-US"/>
          </a:p>
        </p:txBody>
      </p:sp>
    </p:spTree>
    <p:extLst>
      <p:ext uri="{BB962C8B-B14F-4D97-AF65-F5344CB8AC3E}">
        <p14:creationId xmlns:p14="http://schemas.microsoft.com/office/powerpoint/2010/main" val="187828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23"/>
          <p:cNvSpPr>
            <a:spLocks noGrp="1"/>
          </p:cNvSpPr>
          <p:nvPr>
            <p:ph type="title"/>
          </p:nvPr>
        </p:nvSpPr>
        <p:spPr>
          <a:xfrm>
            <a:off x="238540" y="990599"/>
            <a:ext cx="5857460" cy="1563989"/>
          </a:xfrm>
        </p:spPr>
        <p:txBody>
          <a:bodyPr vert="horz" lIns="91440" tIns="45720" rIns="91440" bIns="45720" rtlCol="0" anchor="ctr">
            <a:normAutofit fontScale="90000"/>
          </a:bodyPr>
          <a:lstStyle/>
          <a:p>
            <a:pPr>
              <a:lnSpc>
                <a:spcPct val="90000"/>
              </a:lnSpc>
            </a:pPr>
            <a:r>
              <a:rPr lang="en-US" kern="1200" cap="all" spc="120" baseline="0" dirty="0">
                <a:solidFill>
                  <a:schemeClr val="bg1"/>
                </a:solidFill>
                <a:latin typeface="+mj-lt"/>
                <a:ea typeface="+mj-ea"/>
                <a:cs typeface="+mj-cs"/>
              </a:rPr>
              <a:t>Operator Control Module</a:t>
            </a:r>
            <a:br>
              <a:rPr lang="en-US" kern="1200" cap="all" spc="120" baseline="0" dirty="0">
                <a:solidFill>
                  <a:schemeClr val="bg1"/>
                </a:solidFill>
                <a:latin typeface="+mj-lt"/>
                <a:ea typeface="+mj-ea"/>
                <a:cs typeface="+mj-cs"/>
              </a:rPr>
            </a:br>
            <a:r>
              <a:rPr lang="en-US" sz="3100" kern="1200" cap="all" spc="120" baseline="0" dirty="0">
                <a:solidFill>
                  <a:schemeClr val="bg1"/>
                </a:solidFill>
                <a:latin typeface="+mj-lt"/>
                <a:ea typeface="+mj-ea"/>
                <a:cs typeface="+mj-cs"/>
              </a:rPr>
              <a:t>Panel Mounted</a:t>
            </a:r>
          </a:p>
        </p:txBody>
      </p:sp>
      <p:sp>
        <p:nvSpPr>
          <p:cNvPr id="25" name="Content Placeholder 24"/>
          <p:cNvSpPr>
            <a:spLocks noGrp="1"/>
          </p:cNvSpPr>
          <p:nvPr>
            <p:ph sz="half" idx="1"/>
          </p:nvPr>
        </p:nvSpPr>
        <p:spPr>
          <a:xfrm>
            <a:off x="381001" y="3071909"/>
            <a:ext cx="5731512" cy="3565924"/>
          </a:xfrm>
        </p:spPr>
        <p:txBody>
          <a:bodyPr vert="horz" lIns="91440" tIns="45720" rIns="91440" bIns="45720" rtlCol="0">
            <a:normAutofit/>
          </a:bodyPr>
          <a:lstStyle/>
          <a:p>
            <a:pPr marL="457200" indent="-457200">
              <a:lnSpc>
                <a:spcPct val="91000"/>
              </a:lnSpc>
              <a:buFont typeface="Wingdings" panose="05000000000000000000" pitchFamily="2" charset="2"/>
              <a:buChar char="§"/>
            </a:pPr>
            <a:r>
              <a:rPr lang="en-US" dirty="0"/>
              <a:t>Operating instructions</a:t>
            </a:r>
          </a:p>
          <a:p>
            <a:pPr marL="457200" indent="-457200">
              <a:lnSpc>
                <a:spcPct val="91000"/>
              </a:lnSpc>
              <a:buFont typeface="Wingdings" panose="05000000000000000000" pitchFamily="2" charset="2"/>
              <a:buChar char="§"/>
            </a:pPr>
            <a:r>
              <a:rPr lang="en-US" dirty="0"/>
              <a:t>On/Off switch</a:t>
            </a:r>
          </a:p>
          <a:p>
            <a:pPr marL="457200" indent="-457200">
              <a:lnSpc>
                <a:spcPct val="91000"/>
              </a:lnSpc>
              <a:buFont typeface="Wingdings" panose="05000000000000000000" pitchFamily="2" charset="2"/>
              <a:buChar char="§"/>
            </a:pPr>
            <a:r>
              <a:rPr lang="en-US" dirty="0"/>
              <a:t>Injection rate control</a:t>
            </a:r>
          </a:p>
          <a:p>
            <a:pPr lvl="1">
              <a:lnSpc>
                <a:spcPct val="91000"/>
              </a:lnSpc>
              <a:buFont typeface="Arial" panose="020B0604020202020204" pitchFamily="34" charset="0"/>
              <a:buChar char="•"/>
            </a:pPr>
            <a:r>
              <a:rPr lang="en-US" dirty="0"/>
              <a:t>Adjustable from 0.1%-1.0% </a:t>
            </a:r>
          </a:p>
          <a:p>
            <a:pPr marL="457200" indent="-457200">
              <a:lnSpc>
                <a:spcPct val="91000"/>
              </a:lnSpc>
              <a:buFont typeface="Wingdings" panose="05000000000000000000" pitchFamily="2" charset="2"/>
              <a:buChar char="§"/>
            </a:pPr>
            <a:r>
              <a:rPr lang="en-US" dirty="0"/>
              <a:t>Low concentrate (“LOW CONC.”) light</a:t>
            </a:r>
          </a:p>
          <a:p>
            <a:pPr>
              <a:lnSpc>
                <a:spcPct val="91000"/>
              </a:lnSpc>
            </a:pPr>
            <a:endParaRPr lang="en-US" sz="1600" dirty="0"/>
          </a:p>
        </p:txBody>
      </p:sp>
      <p:pic>
        <p:nvPicPr>
          <p:cNvPr id="27" name="Picture 26" descr="Waterous control module plaquard"/>
          <p:cNvPicPr>
            <a:picLocks noChangeAspect="1"/>
          </p:cNvPicPr>
          <p:nvPr/>
        </p:nvPicPr>
        <p:blipFill rotWithShape="1">
          <a:blip r:embed="rId2"/>
          <a:srcRect l="10444" t="36439" r="13688"/>
          <a:stretch/>
        </p:blipFill>
        <p:spPr>
          <a:xfrm>
            <a:off x="6821214" y="990599"/>
            <a:ext cx="4624552" cy="4059622"/>
          </a:xfrm>
          <a:prstGeom prst="rect">
            <a:avLst/>
          </a:prstGeom>
        </p:spPr>
      </p:pic>
      <p:grpSp>
        <p:nvGrpSpPr>
          <p:cNvPr id="2" name="Group 1" descr="slide number">
            <a:extLst>
              <a:ext uri="{FF2B5EF4-FFF2-40B4-BE49-F238E27FC236}">
                <a16:creationId xmlns:a16="http://schemas.microsoft.com/office/drawing/2014/main" id="{35730820-2EE2-17B9-3ED1-CB7C2CDD64EC}"/>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CD4892E6-6AAE-4108-D7F1-6558C2203426}"/>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C340C4AC-8712-97E3-0D5F-29829EABAE5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4466ED58-8475-D273-9234-DB1FBB7E4100}"/>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29</a:t>
            </a:fld>
            <a:endParaRPr lang="en-US"/>
          </a:p>
        </p:txBody>
      </p:sp>
    </p:spTree>
    <p:extLst>
      <p:ext uri="{BB962C8B-B14F-4D97-AF65-F5344CB8AC3E}">
        <p14:creationId xmlns:p14="http://schemas.microsoft.com/office/powerpoint/2010/main" val="284664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5">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960120" y="317814"/>
            <a:ext cx="10268712" cy="1700784"/>
          </a:xfrm>
        </p:spPr>
        <p:txBody>
          <a:bodyPr>
            <a:normAutofit/>
          </a:bodyPr>
          <a:lstStyle/>
          <a:p>
            <a:r>
              <a:rPr lang="en-US" altLang="en-US"/>
              <a:t>Objectives</a:t>
            </a:r>
          </a:p>
        </p:txBody>
      </p:sp>
      <p:sp>
        <p:nvSpPr>
          <p:cNvPr id="6147" name="Content Placeholder 2"/>
          <p:cNvSpPr>
            <a:spLocks noGrp="1"/>
          </p:cNvSpPr>
          <p:nvPr>
            <p:ph type="subTitle" idx="1"/>
          </p:nvPr>
        </p:nvSpPr>
        <p:spPr>
          <a:xfrm>
            <a:off x="563562" y="2582803"/>
            <a:ext cx="7323138" cy="4275197"/>
          </a:xfrm>
          <a:noFill/>
          <a:ln w="28575" algn="ctr">
            <a:noFill/>
            <a:miter lim="800000"/>
            <a:headEnd/>
            <a:tailEnd/>
          </a:ln>
          <a:effectLst/>
        </p:spPr>
        <p:txBody>
          <a:bodyPr vert="horz" lIns="91440" tIns="45720" rIns="91440" bIns="45720" rtlCol="0" anchor="t">
            <a:normAutofit/>
          </a:bodyPr>
          <a:lstStyle/>
          <a:p>
            <a:pPr marL="457200" lvl="0" indent="-457200">
              <a:buFont typeface="Wingdings" panose="05000000000000000000" pitchFamily="2" charset="2"/>
              <a:buChar char="§"/>
            </a:pPr>
            <a:r>
              <a:rPr lang="en-US" dirty="0"/>
              <a:t>Identify various operational components of the </a:t>
            </a:r>
            <a:r>
              <a:rPr lang="en-US" dirty="0" err="1"/>
              <a:t>FoamPro</a:t>
            </a:r>
            <a:r>
              <a:rPr lang="en-US" baseline="30000" dirty="0"/>
              <a:t>®</a:t>
            </a:r>
            <a:r>
              <a:rPr lang="en-US" dirty="0"/>
              <a:t> 1600/1601 and Waterous Aquis 1.5.</a:t>
            </a:r>
          </a:p>
          <a:p>
            <a:pPr marL="457200" lvl="0" indent="-457200">
              <a:buFont typeface="Wingdings" panose="05000000000000000000" pitchFamily="2" charset="2"/>
              <a:buChar char="§"/>
            </a:pPr>
            <a:r>
              <a:rPr lang="en-US" dirty="0"/>
              <a:t>Demonstrate the ability to set up, run, have foam solution pumped to a nozzle person, and shut down a foam proportioner.</a:t>
            </a:r>
          </a:p>
          <a:p>
            <a:pPr marL="457200" indent="-457200">
              <a:buClr>
                <a:srgbClr val="9E3611"/>
              </a:buClr>
              <a:buFont typeface="Wingdings" panose="05000000000000000000" pitchFamily="2" charset="2"/>
              <a:buChar char="§"/>
            </a:pPr>
            <a:r>
              <a:rPr lang="en-US" dirty="0"/>
              <a:t>Discuss basic maintenance, winterization, and troubleshooting methods for foam systems.</a:t>
            </a:r>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455235" y="2582803"/>
            <a:ext cx="3364792" cy="3364792"/>
          </a:xfrm>
          <a:prstGeom prst="rect">
            <a:avLst/>
          </a:prstGeom>
          <a:solidFill>
            <a:schemeClr val="bg1"/>
          </a:solidFill>
        </p:spPr>
      </p:pic>
      <p:grpSp>
        <p:nvGrpSpPr>
          <p:cNvPr id="2" name="Group 1" descr="slide number">
            <a:extLst>
              <a:ext uri="{FF2B5EF4-FFF2-40B4-BE49-F238E27FC236}">
                <a16:creationId xmlns:a16="http://schemas.microsoft.com/office/drawing/2014/main" id="{C6FFEEF6-DDFD-29AF-5D87-D648BCE35648}"/>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CC94C78B-99E5-6550-5CDF-82C9DB695297}"/>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0D9A5F0C-F279-EB2A-0EF7-9D40AE9AF31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06D892C2-685A-5BAA-C8B6-55EF3B61D49B}"/>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Motor Driver Box/Module</a:t>
            </a:r>
            <a:br>
              <a:rPr lang="en-US"/>
            </a:br>
            <a:r>
              <a:rPr lang="en-US" sz="3200"/>
              <a:t>Normal Operation</a:t>
            </a:r>
            <a:endParaRPr lang="en-US"/>
          </a:p>
        </p:txBody>
      </p:sp>
      <p:pic>
        <p:nvPicPr>
          <p:cNvPr id="12" name="Picture 11" descr="foam proportioner motor driver box/module "/>
          <p:cNvPicPr>
            <a:picLocks noChangeAspect="1"/>
          </p:cNvPicPr>
          <p:nvPr/>
        </p:nvPicPr>
        <p:blipFill>
          <a:blip r:embed="rId3" cstate="screen"/>
          <a:stretch>
            <a:fillRect/>
          </a:stretch>
        </p:blipFill>
        <p:spPr>
          <a:xfrm>
            <a:off x="3657600" y="3687153"/>
            <a:ext cx="4736592" cy="2816352"/>
          </a:xfrm>
          <a:prstGeom prst="rect">
            <a:avLst/>
          </a:prstGeom>
        </p:spPr>
      </p:pic>
      <p:sp>
        <p:nvSpPr>
          <p:cNvPr id="10" name="Text Box 15"/>
          <p:cNvSpPr txBox="1">
            <a:spLocks noChangeArrowheads="1"/>
          </p:cNvSpPr>
          <p:nvPr/>
        </p:nvSpPr>
        <p:spPr bwMode="auto">
          <a:xfrm>
            <a:off x="1860550" y="2845906"/>
            <a:ext cx="1752600" cy="1200971"/>
          </a:xfrm>
          <a:prstGeom prst="rect">
            <a:avLst/>
          </a:prstGeom>
          <a:noFill/>
          <a:ln w="9525">
            <a:noFill/>
            <a:miter lim="800000"/>
            <a:headEnd/>
            <a:tailEnd/>
          </a:ln>
        </p:spPr>
        <p:txBody>
          <a:bodyPr lIns="92075" tIns="46038" rIns="92075" bIns="46038">
            <a:spAutoFit/>
          </a:bodyPr>
          <a:lstStyle/>
          <a:p>
            <a:pPr>
              <a:spcBef>
                <a:spcPct val="50000"/>
              </a:spcBef>
            </a:pPr>
            <a:r>
              <a:rPr lang="en-US">
                <a:latin typeface="Arial" pitchFamily="34" charset="0"/>
              </a:rPr>
              <a:t>Simulated flow switch </a:t>
            </a:r>
            <a:r>
              <a:rPr lang="en-US" b="1">
                <a:latin typeface="Arial" pitchFamily="34" charset="0"/>
              </a:rPr>
              <a:t>“Down”</a:t>
            </a:r>
            <a:r>
              <a:rPr lang="en-US">
                <a:latin typeface="Arial" pitchFamily="34" charset="0"/>
              </a:rPr>
              <a:t> for normal operation</a:t>
            </a:r>
          </a:p>
        </p:txBody>
      </p:sp>
      <p:sp>
        <p:nvSpPr>
          <p:cNvPr id="11" name="Line 17" descr="arrow"/>
          <p:cNvSpPr>
            <a:spLocks noChangeShapeType="1"/>
          </p:cNvSpPr>
          <p:nvPr/>
        </p:nvSpPr>
        <p:spPr bwMode="auto">
          <a:xfrm>
            <a:off x="2895600" y="4369905"/>
            <a:ext cx="762000" cy="114300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none" lIns="92075" tIns="46038" rIns="92075" bIns="46038"/>
          <a:lstStyle/>
          <a:p>
            <a:endParaRPr lang="en-US"/>
          </a:p>
        </p:txBody>
      </p:sp>
      <p:sp>
        <p:nvSpPr>
          <p:cNvPr id="8" name="Text Box 13"/>
          <p:cNvSpPr txBox="1">
            <a:spLocks noChangeArrowheads="1"/>
          </p:cNvSpPr>
          <p:nvPr/>
        </p:nvSpPr>
        <p:spPr bwMode="auto">
          <a:xfrm>
            <a:off x="8458200" y="2849080"/>
            <a:ext cx="1912938" cy="923972"/>
          </a:xfrm>
          <a:prstGeom prst="rect">
            <a:avLst/>
          </a:prstGeom>
          <a:noFill/>
          <a:ln w="9525">
            <a:noFill/>
            <a:miter lim="800000"/>
            <a:headEnd/>
            <a:tailEnd/>
          </a:ln>
        </p:spPr>
        <p:txBody>
          <a:bodyPr wrap="square" lIns="92075" tIns="46038" rIns="92075" bIns="46038">
            <a:spAutoFit/>
          </a:bodyPr>
          <a:lstStyle/>
          <a:p>
            <a:pPr>
              <a:spcBef>
                <a:spcPct val="50000"/>
              </a:spcBef>
            </a:pPr>
            <a:r>
              <a:rPr lang="en-US">
                <a:latin typeface="Arial" pitchFamily="34" charset="0"/>
              </a:rPr>
              <a:t>Circuit breaker switch </a:t>
            </a:r>
            <a:r>
              <a:rPr lang="en-US" b="1">
                <a:latin typeface="Arial" pitchFamily="34" charset="0"/>
              </a:rPr>
              <a:t>“Up”</a:t>
            </a:r>
            <a:r>
              <a:rPr lang="en-US">
                <a:latin typeface="Arial" pitchFamily="34" charset="0"/>
              </a:rPr>
              <a:t> for normal operation</a:t>
            </a:r>
          </a:p>
        </p:txBody>
      </p:sp>
      <p:sp>
        <p:nvSpPr>
          <p:cNvPr id="9" name="Line 14" descr="arrow"/>
          <p:cNvSpPr>
            <a:spLocks noChangeShapeType="1"/>
          </p:cNvSpPr>
          <p:nvPr/>
        </p:nvSpPr>
        <p:spPr bwMode="auto">
          <a:xfrm flipH="1">
            <a:off x="8458200" y="3988905"/>
            <a:ext cx="1066800" cy="1474788"/>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none" lIns="92075" tIns="46038" rIns="92075" bIns="46038"/>
          <a:lstStyle/>
          <a:p>
            <a:endParaRPr lang="en-US"/>
          </a:p>
        </p:txBody>
      </p:sp>
    </p:spTree>
    <p:extLst>
      <p:ext uri="{BB962C8B-B14F-4D97-AF65-F5344CB8AC3E}">
        <p14:creationId xmlns:p14="http://schemas.microsoft.com/office/powerpoint/2010/main" val="373899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0814" y="1482634"/>
            <a:ext cx="5881535" cy="3046798"/>
          </a:xfrm>
        </p:spPr>
        <p:txBody>
          <a:bodyPr vert="horz" lIns="91440" tIns="45720" rIns="91440" bIns="45720" rtlCol="0" anchor="b">
            <a:normAutofit/>
          </a:bodyPr>
          <a:lstStyle/>
          <a:p>
            <a:r>
              <a:rPr lang="en-US" sz="7500"/>
              <a:t>Paddlewheel Flowmeter</a:t>
            </a:r>
          </a:p>
        </p:txBody>
      </p:sp>
      <p:pic>
        <p:nvPicPr>
          <p:cNvPr id="7" name="Picture 6" descr="installed paddlewheel flowmeter"/>
          <p:cNvPicPr>
            <a:picLocks noChangeAspect="1"/>
          </p:cNvPicPr>
          <p:nvPr/>
        </p:nvPicPr>
        <p:blipFill rotWithShape="1">
          <a:blip r:embed="rId2" cstate="print"/>
          <a:srcRect t="10477" r="-3" b="12558"/>
          <a:stretch/>
        </p:blipFill>
        <p:spPr>
          <a:xfrm>
            <a:off x="20" y="736600"/>
            <a:ext cx="4657328" cy="2688336"/>
          </a:xfrm>
          <a:prstGeom prst="rect">
            <a:avLst/>
          </a:prstGeom>
        </p:spPr>
      </p:pic>
      <p:pic>
        <p:nvPicPr>
          <p:cNvPr id="5" name="Picture 4" descr="paddlewheel flowmeter parts"/>
          <p:cNvPicPr>
            <a:picLocks noChangeAspect="1"/>
          </p:cNvPicPr>
          <p:nvPr/>
        </p:nvPicPr>
        <p:blipFill rotWithShape="1">
          <a:blip r:embed="rId3"/>
          <a:srcRect t="22565" r="2" b="11519"/>
          <a:stretch/>
        </p:blipFill>
        <p:spPr>
          <a:xfrm>
            <a:off x="20" y="3424936"/>
            <a:ext cx="2331700" cy="2696463"/>
          </a:xfrm>
          <a:prstGeom prst="rect">
            <a:avLst/>
          </a:prstGeom>
        </p:spPr>
      </p:pic>
      <p:pic>
        <p:nvPicPr>
          <p:cNvPr id="6" name="Picture 5" descr="paddlewheel flowmeter parts"/>
          <p:cNvPicPr>
            <a:picLocks noChangeAspect="1"/>
          </p:cNvPicPr>
          <p:nvPr/>
        </p:nvPicPr>
        <p:blipFill rotWithShape="1">
          <a:blip r:embed="rId4"/>
          <a:srcRect l="10402" r="11773" b="1"/>
          <a:stretch/>
        </p:blipFill>
        <p:spPr>
          <a:xfrm>
            <a:off x="2328674" y="3424936"/>
            <a:ext cx="2331720" cy="2696463"/>
          </a:xfrm>
          <a:prstGeom prst="rect">
            <a:avLst/>
          </a:prstGeom>
        </p:spPr>
      </p:pic>
      <p:grpSp>
        <p:nvGrpSpPr>
          <p:cNvPr id="3" name="Group 2" descr="slide number">
            <a:extLst>
              <a:ext uri="{FF2B5EF4-FFF2-40B4-BE49-F238E27FC236}">
                <a16:creationId xmlns:a16="http://schemas.microsoft.com/office/drawing/2014/main" id="{EA96DD58-AF64-7CDD-DAE2-280ECABD3BF8}"/>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C087BDED-BB82-AC33-C8F9-1E1666042442}"/>
                </a:ext>
              </a:extLst>
            </p:cNvPr>
            <p:cNvSpPr/>
            <p:nvPr/>
          </p:nvSpPr>
          <p:spPr>
            <a:xfrm>
              <a:off x="8522208" y="6258560"/>
              <a:ext cx="393192" cy="393192"/>
            </a:xfrm>
            <a:prstGeom prst="ellipse">
              <a:avLst/>
            </a:prstGeom>
            <a:blipFill dpi="0"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78EFDF02-338C-C036-1AEB-487E2A59072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8F8CB208-5872-D7DD-C617-818DB66EE43D}"/>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31</a:t>
            </a:fld>
            <a:endParaRPr lang="en-US"/>
          </a:p>
        </p:txBody>
      </p:sp>
    </p:spTree>
    <p:extLst>
      <p:ext uri="{BB962C8B-B14F-4D97-AF65-F5344CB8AC3E}">
        <p14:creationId xmlns:p14="http://schemas.microsoft.com/office/powerpoint/2010/main" val="173711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oam pump and electric motor"/>
          <p:cNvPicPr>
            <a:picLocks noChangeAspect="1"/>
          </p:cNvPicPr>
          <p:nvPr/>
        </p:nvPicPr>
        <p:blipFill rotWithShape="1">
          <a:blip r:embed="rId2"/>
          <a:srcRect b="1346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1644" y="5173649"/>
            <a:ext cx="10268712" cy="1026110"/>
          </a:xfrm>
        </p:spPr>
        <p:txBody>
          <a:bodyPr vert="horz" lIns="91440" tIns="45720" rIns="91440" bIns="45720" rtlCol="0" anchor="b">
            <a:normAutofit/>
          </a:bodyPr>
          <a:lstStyle/>
          <a:p>
            <a:pPr algn="ctr"/>
            <a:r>
              <a:rPr lang="en-US" sz="5500" dirty="0">
                <a:solidFill>
                  <a:srgbClr val="FFFFFF"/>
                </a:solidFill>
              </a:rPr>
              <a:t>Foam Pump and Electric Motor</a:t>
            </a:r>
          </a:p>
        </p:txBody>
      </p:sp>
      <p:grpSp>
        <p:nvGrpSpPr>
          <p:cNvPr id="3" name="Group 2" descr="slide number">
            <a:extLst>
              <a:ext uri="{FF2B5EF4-FFF2-40B4-BE49-F238E27FC236}">
                <a16:creationId xmlns:a16="http://schemas.microsoft.com/office/drawing/2014/main" id="{97E7673F-EEC5-550D-E699-BF588D340B6C}"/>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C237DD0B-A878-7445-CE64-6E467186CB65}"/>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5" name="Oval 4" descr="oval">
              <a:extLst>
                <a:ext uri="{FF2B5EF4-FFF2-40B4-BE49-F238E27FC236}">
                  <a16:creationId xmlns:a16="http://schemas.microsoft.com/office/drawing/2014/main" id="{AD381F25-1EF6-3300-7378-41B55C73787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82B779DB-7770-FF21-6BBB-ACA1E900FD89}"/>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32</a:t>
            </a:fld>
            <a:endParaRPr lang="en-US"/>
          </a:p>
        </p:txBody>
      </p:sp>
    </p:spTree>
    <p:extLst>
      <p:ext uri="{BB962C8B-B14F-4D97-AF65-F5344CB8AC3E}">
        <p14:creationId xmlns:p14="http://schemas.microsoft.com/office/powerpoint/2010/main" val="1408314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45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a:t>Calibrate/Inject Valve</a:t>
            </a:r>
          </a:p>
        </p:txBody>
      </p:sp>
      <p:pic>
        <p:nvPicPr>
          <p:cNvPr id="7" name="Picture 6" descr="claibrate/inject valves"/>
          <p:cNvPicPr>
            <a:picLocks noChangeAspect="1"/>
          </p:cNvPicPr>
          <p:nvPr/>
        </p:nvPicPr>
        <p:blipFill rotWithShape="1">
          <a:blip r:embed="rId2"/>
          <a:srcRect t="4492" b="3321"/>
          <a:stretch/>
        </p:blipFill>
        <p:spPr>
          <a:xfrm>
            <a:off x="20" y="1"/>
            <a:ext cx="6092932" cy="4212709"/>
          </a:xfrm>
          <a:prstGeom prst="rect">
            <a:avLst/>
          </a:prstGeom>
        </p:spPr>
      </p:pic>
      <p:pic>
        <p:nvPicPr>
          <p:cNvPr id="5" name="Picture 4" descr="calibrate/inject valves"/>
          <p:cNvPicPr>
            <a:picLocks noChangeAspect="1"/>
          </p:cNvPicPr>
          <p:nvPr/>
        </p:nvPicPr>
        <p:blipFill rotWithShape="1">
          <a:blip r:embed="rId3"/>
          <a:srcRect l="12970" r="10708" b="-1"/>
          <a:stretch/>
        </p:blipFill>
        <p:spPr>
          <a:xfrm>
            <a:off x="6092952" y="-3"/>
            <a:ext cx="6099048" cy="4215384"/>
          </a:xfrm>
          <a:prstGeom prst="rect">
            <a:avLst/>
          </a:prstGeom>
        </p:spPr>
      </p:pic>
      <p:grpSp>
        <p:nvGrpSpPr>
          <p:cNvPr id="9" name="Group 8" descr="slide number">
            <a:extLst>
              <a:ext uri="{FF2B5EF4-FFF2-40B4-BE49-F238E27FC236}">
                <a16:creationId xmlns:a16="http://schemas.microsoft.com/office/drawing/2014/main" id="{D2F845E5-1AA5-F20F-ED8D-279137785064}"/>
              </a:ext>
            </a:extLst>
          </p:cNvPr>
          <p:cNvGrpSpPr/>
          <p:nvPr/>
        </p:nvGrpSpPr>
        <p:grpSpPr>
          <a:xfrm>
            <a:off x="11633708" y="6283960"/>
            <a:ext cx="393192" cy="393192"/>
            <a:chOff x="8522208" y="6258560"/>
            <a:chExt cx="393192" cy="393192"/>
          </a:xfrm>
        </p:grpSpPr>
        <p:sp>
          <p:nvSpPr>
            <p:cNvPr id="10" name="Oval 9" descr="oval">
              <a:extLst>
                <a:ext uri="{FF2B5EF4-FFF2-40B4-BE49-F238E27FC236}">
                  <a16:creationId xmlns:a16="http://schemas.microsoft.com/office/drawing/2014/main" id="{D3266657-683C-2E1D-BF59-6F25674F14F7}"/>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11" name="Oval 10" descr="oval">
              <a:extLst>
                <a:ext uri="{FF2B5EF4-FFF2-40B4-BE49-F238E27FC236}">
                  <a16:creationId xmlns:a16="http://schemas.microsoft.com/office/drawing/2014/main" id="{1BC13244-269F-9371-5908-615570E8409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3" name="Rectangle 12" descr="slide number">
            <a:extLst>
              <a:ext uri="{FF2B5EF4-FFF2-40B4-BE49-F238E27FC236}">
                <a16:creationId xmlns:a16="http://schemas.microsoft.com/office/drawing/2014/main" id="{E37C0A32-7B2C-03E1-AC51-37EE375C0C0B}"/>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33</a:t>
            </a:fld>
            <a:endParaRPr lang="en-US"/>
          </a:p>
        </p:txBody>
      </p:sp>
    </p:spTree>
    <p:extLst>
      <p:ext uri="{BB962C8B-B14F-4D97-AF65-F5344CB8AC3E}">
        <p14:creationId xmlns:p14="http://schemas.microsoft.com/office/powerpoint/2010/main" val="6195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1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408757"/>
            <a:ext cx="4945062" cy="1474639"/>
          </a:xfrm>
        </p:spPr>
        <p:txBody>
          <a:bodyPr vert="horz" lIns="91440" tIns="45720" rIns="91440" bIns="45720" rtlCol="0" anchor="ctr">
            <a:normAutofit/>
          </a:bodyPr>
          <a:lstStyle/>
          <a:p>
            <a:pPr>
              <a:lnSpc>
                <a:spcPct val="90000"/>
              </a:lnSpc>
            </a:pPr>
            <a:r>
              <a:rPr lang="en-US" sz="6600" kern="1200" cap="all" spc="120" baseline="0" dirty="0">
                <a:solidFill>
                  <a:schemeClr val="bg1"/>
                </a:solidFill>
                <a:latin typeface="+mj-lt"/>
                <a:ea typeface="+mj-ea"/>
                <a:cs typeface="+mj-cs"/>
              </a:rPr>
              <a:t>Purging Air</a:t>
            </a:r>
          </a:p>
        </p:txBody>
      </p:sp>
      <p:sp>
        <p:nvSpPr>
          <p:cNvPr id="3" name="Content Placeholder 2"/>
          <p:cNvSpPr>
            <a:spLocks noGrp="1"/>
          </p:cNvSpPr>
          <p:nvPr>
            <p:ph sz="half" idx="1"/>
          </p:nvPr>
        </p:nvSpPr>
        <p:spPr>
          <a:xfrm>
            <a:off x="381000" y="2083904"/>
            <a:ext cx="5080175" cy="4097440"/>
          </a:xfrm>
        </p:spPr>
        <p:txBody>
          <a:bodyPr vert="horz" lIns="91440" tIns="45720" rIns="91440" bIns="45720" rtlCol="0" anchor="t">
            <a:normAutofit/>
          </a:bodyPr>
          <a:lstStyle/>
          <a:p>
            <a:pPr marL="457200" indent="-457200">
              <a:lnSpc>
                <a:spcPct val="91000"/>
              </a:lnSpc>
              <a:buFont typeface="Wingdings" panose="05000000000000000000" pitchFamily="2" charset="2"/>
              <a:buChar char="§"/>
            </a:pPr>
            <a:r>
              <a:rPr lang="en-US" dirty="0">
                <a:solidFill>
                  <a:schemeClr val="bg1"/>
                </a:solidFill>
              </a:rPr>
              <a:t>Enter “Simulated Flow”</a:t>
            </a:r>
          </a:p>
          <a:p>
            <a:pPr marL="862013" lvl="1" indent="-365125">
              <a:lnSpc>
                <a:spcPct val="91000"/>
              </a:lnSpc>
            </a:pPr>
            <a:r>
              <a:rPr lang="en-US" dirty="0">
                <a:solidFill>
                  <a:schemeClr val="bg1"/>
                </a:solidFill>
              </a:rPr>
              <a:t>Switch to “Up” position</a:t>
            </a:r>
          </a:p>
          <a:p>
            <a:pPr marL="862013" lvl="1" indent="-365125">
              <a:lnSpc>
                <a:spcPct val="91000"/>
              </a:lnSpc>
            </a:pPr>
            <a:r>
              <a:rPr lang="en-US" dirty="0">
                <a:solidFill>
                  <a:schemeClr val="bg1"/>
                </a:solidFill>
              </a:rPr>
              <a:t>Preprogrammed for 100 GPM</a:t>
            </a:r>
          </a:p>
          <a:p>
            <a:pPr marL="457200" indent="-457200">
              <a:lnSpc>
                <a:spcPct val="91000"/>
              </a:lnSpc>
              <a:buFont typeface="Wingdings" panose="05000000000000000000" pitchFamily="2" charset="2"/>
              <a:buChar char="§"/>
            </a:pPr>
            <a:r>
              <a:rPr lang="en-US" dirty="0">
                <a:solidFill>
                  <a:schemeClr val="bg1"/>
                </a:solidFill>
              </a:rPr>
              <a:t>Valve to “Cal/Flush”</a:t>
            </a:r>
          </a:p>
          <a:p>
            <a:pPr marL="457200" indent="-457200">
              <a:lnSpc>
                <a:spcPct val="91000"/>
              </a:lnSpc>
              <a:buFont typeface="Wingdings" panose="05000000000000000000" pitchFamily="2" charset="2"/>
              <a:buChar char="§"/>
            </a:pPr>
            <a:r>
              <a:rPr lang="en-US" dirty="0">
                <a:solidFill>
                  <a:schemeClr val="bg1"/>
                </a:solidFill>
              </a:rPr>
              <a:t>Turn panel switch “On”</a:t>
            </a:r>
          </a:p>
          <a:p>
            <a:pPr marL="457200" indent="-457200">
              <a:lnSpc>
                <a:spcPct val="91000"/>
              </a:lnSpc>
              <a:buFont typeface="Wingdings" panose="05000000000000000000" pitchFamily="2" charset="2"/>
              <a:buChar char="§"/>
            </a:pPr>
            <a:r>
              <a:rPr lang="en-US" dirty="0">
                <a:solidFill>
                  <a:schemeClr val="bg1"/>
                </a:solidFill>
              </a:rPr>
              <a:t>Run pump until concentrate flows from dump line</a:t>
            </a:r>
          </a:p>
        </p:txBody>
      </p:sp>
      <p:pic>
        <p:nvPicPr>
          <p:cNvPr id="15" name="Picture 14" descr="foam proportioner motor driver box/module ">
            <a:extLst>
              <a:ext uri="{FF2B5EF4-FFF2-40B4-BE49-F238E27FC236}">
                <a16:creationId xmlns:a16="http://schemas.microsoft.com/office/drawing/2014/main" id="{A381D4B1-E00F-A3A4-78F0-B1B05838B5DB}"/>
              </a:ext>
            </a:extLst>
          </p:cNvPr>
          <p:cNvPicPr>
            <a:picLocks noChangeAspect="1"/>
          </p:cNvPicPr>
          <p:nvPr/>
        </p:nvPicPr>
        <p:blipFill>
          <a:blip r:embed="rId3" cstate="screen"/>
          <a:stretch>
            <a:fillRect/>
          </a:stretch>
        </p:blipFill>
        <p:spPr>
          <a:xfrm>
            <a:off x="8567662" y="995838"/>
            <a:ext cx="2819400" cy="1601588"/>
          </a:xfrm>
          <a:prstGeom prst="rect">
            <a:avLst/>
          </a:prstGeom>
        </p:spPr>
      </p:pic>
      <p:cxnSp>
        <p:nvCxnSpPr>
          <p:cNvPr id="9" name="Straight Arrow Connector 8" descr="arrow">
            <a:extLst>
              <a:ext uri="{FF2B5EF4-FFF2-40B4-BE49-F238E27FC236}">
                <a16:creationId xmlns:a16="http://schemas.microsoft.com/office/drawing/2014/main" id="{443A4FFE-7F33-7C27-FF3C-FB6725B55D9A}"/>
              </a:ext>
            </a:extLst>
          </p:cNvPr>
          <p:cNvCxnSpPr>
            <a:cxnSpLocks/>
          </p:cNvCxnSpPr>
          <p:nvPr/>
        </p:nvCxnSpPr>
        <p:spPr>
          <a:xfrm flipV="1">
            <a:off x="4823791" y="2083904"/>
            <a:ext cx="3743871" cy="513522"/>
          </a:xfrm>
          <a:prstGeom prst="straightConnector1">
            <a:avLst/>
          </a:prstGeom>
          <a:ln w="38100">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4" name="Picture 3" descr="calibrate/inject valves">
            <a:extLst>
              <a:ext uri="{FF2B5EF4-FFF2-40B4-BE49-F238E27FC236}">
                <a16:creationId xmlns:a16="http://schemas.microsoft.com/office/drawing/2014/main" id="{AB312B17-7843-27BD-B358-AE9DDDEDEF06}"/>
              </a:ext>
            </a:extLst>
          </p:cNvPr>
          <p:cNvPicPr>
            <a:picLocks noChangeAspect="1"/>
          </p:cNvPicPr>
          <p:nvPr/>
        </p:nvPicPr>
        <p:blipFill>
          <a:blip r:embed="rId4"/>
          <a:srcRect l="22910" t="7912" r="10418"/>
          <a:stretch>
            <a:fillRect/>
          </a:stretch>
        </p:blipFill>
        <p:spPr>
          <a:xfrm>
            <a:off x="9024862" y="2693505"/>
            <a:ext cx="2438400" cy="1694619"/>
          </a:xfrm>
          <a:prstGeom prst="rect">
            <a:avLst/>
          </a:prstGeom>
        </p:spPr>
      </p:pic>
      <p:cxnSp>
        <p:nvCxnSpPr>
          <p:cNvPr id="13" name="Straight Arrow Connector 12" descr="arrow">
            <a:extLst>
              <a:ext uri="{FF2B5EF4-FFF2-40B4-BE49-F238E27FC236}">
                <a16:creationId xmlns:a16="http://schemas.microsoft.com/office/drawing/2014/main" id="{EAD842D2-D3B8-96F9-49D6-F4AF28BA6C45}"/>
              </a:ext>
            </a:extLst>
          </p:cNvPr>
          <p:cNvCxnSpPr>
            <a:cxnSpLocks/>
          </p:cNvCxnSpPr>
          <p:nvPr/>
        </p:nvCxnSpPr>
        <p:spPr>
          <a:xfrm flipV="1">
            <a:off x="4094922" y="3380892"/>
            <a:ext cx="5234740" cy="625516"/>
          </a:xfrm>
          <a:prstGeom prst="straightConnector1">
            <a:avLst/>
          </a:prstGeom>
          <a:ln w="38100">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17" name="Picture 16" descr="FoamPro operator control module">
            <a:extLst>
              <a:ext uri="{FF2B5EF4-FFF2-40B4-BE49-F238E27FC236}">
                <a16:creationId xmlns:a16="http://schemas.microsoft.com/office/drawing/2014/main" id="{FEE5D9D5-4E15-76AD-2515-750A068F6F3D}"/>
              </a:ext>
            </a:extLst>
          </p:cNvPr>
          <p:cNvPicPr>
            <a:picLocks noChangeAspect="1"/>
          </p:cNvPicPr>
          <p:nvPr/>
        </p:nvPicPr>
        <p:blipFill>
          <a:blip r:embed="rId5" cstate="screen"/>
          <a:stretch>
            <a:fillRect/>
          </a:stretch>
        </p:blipFill>
        <p:spPr>
          <a:xfrm>
            <a:off x="9177262" y="4591813"/>
            <a:ext cx="1669344" cy="1680782"/>
          </a:xfrm>
          <a:prstGeom prst="rect">
            <a:avLst/>
          </a:prstGeom>
        </p:spPr>
      </p:pic>
      <p:cxnSp>
        <p:nvCxnSpPr>
          <p:cNvPr id="20" name="Straight Arrow Connector 19" descr="arrow">
            <a:extLst>
              <a:ext uri="{FF2B5EF4-FFF2-40B4-BE49-F238E27FC236}">
                <a16:creationId xmlns:a16="http://schemas.microsoft.com/office/drawing/2014/main" id="{129EAD53-BC63-CC53-8BF6-6C42567B7AF4}"/>
              </a:ext>
            </a:extLst>
          </p:cNvPr>
          <p:cNvCxnSpPr>
            <a:cxnSpLocks/>
          </p:cNvCxnSpPr>
          <p:nvPr/>
        </p:nvCxnSpPr>
        <p:spPr>
          <a:xfrm>
            <a:off x="4572000" y="4681330"/>
            <a:ext cx="4681462" cy="679174"/>
          </a:xfrm>
          <a:prstGeom prst="straightConnector1">
            <a:avLst/>
          </a:prstGeom>
          <a:ln w="38100">
            <a:solidFill>
              <a:srgbClr val="FF0000"/>
            </a:solidFill>
            <a:tailEnd type="arrow"/>
          </a:ln>
        </p:spPr>
        <p:style>
          <a:lnRef idx="3">
            <a:schemeClr val="accent3"/>
          </a:lnRef>
          <a:fillRef idx="0">
            <a:schemeClr val="accent3"/>
          </a:fillRef>
          <a:effectRef idx="2">
            <a:schemeClr val="accent3"/>
          </a:effectRef>
          <a:fontRef idx="minor">
            <a:schemeClr val="tx1"/>
          </a:fontRef>
        </p:style>
      </p:cxnSp>
      <p:grpSp>
        <p:nvGrpSpPr>
          <p:cNvPr id="30" name="Group 29" descr="slide number">
            <a:extLst>
              <a:ext uri="{FF2B5EF4-FFF2-40B4-BE49-F238E27FC236}">
                <a16:creationId xmlns:a16="http://schemas.microsoft.com/office/drawing/2014/main" id="{B03ED40E-AFA6-02F0-08EC-43640CC064D1}"/>
              </a:ext>
            </a:extLst>
          </p:cNvPr>
          <p:cNvGrpSpPr/>
          <p:nvPr/>
        </p:nvGrpSpPr>
        <p:grpSpPr>
          <a:xfrm>
            <a:off x="11633708" y="6283960"/>
            <a:ext cx="393192" cy="393192"/>
            <a:chOff x="8522208" y="6258560"/>
            <a:chExt cx="393192" cy="393192"/>
          </a:xfrm>
        </p:grpSpPr>
        <p:sp>
          <p:nvSpPr>
            <p:cNvPr id="31" name="Oval 30" descr="oval">
              <a:extLst>
                <a:ext uri="{FF2B5EF4-FFF2-40B4-BE49-F238E27FC236}">
                  <a16:creationId xmlns:a16="http://schemas.microsoft.com/office/drawing/2014/main" id="{B291E9D7-33F2-0985-C801-674A7D11AB72}"/>
                </a:ext>
              </a:extLst>
            </p:cNvPr>
            <p:cNvSpPr/>
            <p:nvPr/>
          </p:nvSpPr>
          <p:spPr>
            <a:xfrm>
              <a:off x="8522208" y="6258560"/>
              <a:ext cx="393192" cy="393192"/>
            </a:xfrm>
            <a:prstGeom prst="ellipse">
              <a:avLst/>
            </a:prstGeom>
            <a:blipFill dpi="0"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32" name="Oval 31" descr="oval">
              <a:extLst>
                <a:ext uri="{FF2B5EF4-FFF2-40B4-BE49-F238E27FC236}">
                  <a16:creationId xmlns:a16="http://schemas.microsoft.com/office/drawing/2014/main" id="{622F3146-FD9A-FB1B-6852-F5E5052B20B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33" name="Rectangle 32" descr="slide number">
            <a:extLst>
              <a:ext uri="{FF2B5EF4-FFF2-40B4-BE49-F238E27FC236}">
                <a16:creationId xmlns:a16="http://schemas.microsoft.com/office/drawing/2014/main" id="{C33C85DA-D67B-0150-0F28-2735EF1B2D07}"/>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34</a:t>
            </a:fld>
            <a:endParaRPr lang="en-US"/>
          </a:p>
        </p:txBody>
      </p:sp>
    </p:spTree>
    <p:extLst>
      <p:ext uri="{BB962C8B-B14F-4D97-AF65-F5344CB8AC3E}">
        <p14:creationId xmlns:p14="http://schemas.microsoft.com/office/powerpoint/2010/main" val="1083888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Purging Air </a:t>
            </a:r>
            <a:br>
              <a:rPr lang="en-US"/>
            </a:br>
            <a:r>
              <a:rPr lang="en-US" sz="3200"/>
              <a:t>Continued</a:t>
            </a:r>
            <a:endParaRPr lang="en-US"/>
          </a:p>
        </p:txBody>
      </p:sp>
      <p:sp>
        <p:nvSpPr>
          <p:cNvPr id="18" name="Content Placeholder 17"/>
          <p:cNvSpPr>
            <a:spLocks noGrp="1"/>
          </p:cNvSpPr>
          <p:nvPr>
            <p:ph sz="half" idx="1"/>
          </p:nvPr>
        </p:nvSpPr>
        <p:spPr>
          <a:xfrm>
            <a:off x="914061" y="2319130"/>
            <a:ext cx="4876800" cy="4386470"/>
          </a:xfrm>
        </p:spPr>
        <p:txBody>
          <a:bodyPr/>
          <a:lstStyle/>
          <a:p>
            <a:r>
              <a:rPr lang="en-US" dirty="0"/>
              <a:t>Turn control panel to “Off” position</a:t>
            </a:r>
          </a:p>
          <a:p>
            <a:r>
              <a:rPr lang="en-US" dirty="0"/>
              <a:t>Return valve to “Inject” </a:t>
            </a:r>
          </a:p>
          <a:p>
            <a:r>
              <a:rPr lang="en-US" dirty="0"/>
              <a:t>Exit “Simulated Flow” by returning switch to “Down” position</a:t>
            </a:r>
          </a:p>
          <a:p>
            <a:endParaRPr lang="en-US" dirty="0"/>
          </a:p>
        </p:txBody>
      </p:sp>
      <p:pic>
        <p:nvPicPr>
          <p:cNvPr id="14" name="Picture 13" descr="FoamPro operator control module"/>
          <p:cNvPicPr>
            <a:picLocks noChangeAspect="1"/>
          </p:cNvPicPr>
          <p:nvPr/>
        </p:nvPicPr>
        <p:blipFill>
          <a:blip r:embed="rId3" cstate="screen"/>
          <a:stretch>
            <a:fillRect/>
          </a:stretch>
        </p:blipFill>
        <p:spPr>
          <a:xfrm>
            <a:off x="8267700" y="1258918"/>
            <a:ext cx="2503632" cy="2135904"/>
          </a:xfrm>
          <a:prstGeom prst="rect">
            <a:avLst/>
          </a:prstGeom>
        </p:spPr>
      </p:pic>
      <p:cxnSp>
        <p:nvCxnSpPr>
          <p:cNvPr id="9" name="Straight Arrow Connector 8">
            <a:extLst>
              <a:ext uri="{C183D7F6-B498-43B3-948B-1728B52AA6E4}">
                <adec:decorative xmlns:adec="http://schemas.microsoft.com/office/drawing/2017/decorative" val="1"/>
              </a:ext>
            </a:extLst>
          </p:cNvPr>
          <p:cNvCxnSpPr>
            <a:cxnSpLocks/>
          </p:cNvCxnSpPr>
          <p:nvPr/>
        </p:nvCxnSpPr>
        <p:spPr>
          <a:xfrm flipV="1">
            <a:off x="5184183" y="2535753"/>
            <a:ext cx="3270704" cy="468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calibrate/inject valves"/>
          <p:cNvPicPr>
            <a:picLocks noChangeAspect="1"/>
          </p:cNvPicPr>
          <p:nvPr/>
        </p:nvPicPr>
        <p:blipFill>
          <a:blip r:embed="rId4"/>
          <a:stretch>
            <a:fillRect/>
          </a:stretch>
        </p:blipFill>
        <p:spPr>
          <a:xfrm>
            <a:off x="5184183" y="2767024"/>
            <a:ext cx="3048000" cy="1850527"/>
          </a:xfrm>
          <a:prstGeom prst="rect">
            <a:avLst/>
          </a:prstGeom>
        </p:spPr>
      </p:pic>
      <p:cxnSp>
        <p:nvCxnSpPr>
          <p:cNvPr id="13" name="Straight Arrow Connector 12">
            <a:extLst>
              <a:ext uri="{FF2B5EF4-FFF2-40B4-BE49-F238E27FC236}">
                <a16:creationId xmlns:a16="http://schemas.microsoft.com/office/drawing/2014/main" id="{995EEFEF-EF2F-0046-C8C6-AC0A7CC54740}"/>
              </a:ext>
              <a:ext uri="{C183D7F6-B498-43B3-948B-1728B52AA6E4}">
                <adec:decorative xmlns:adec="http://schemas.microsoft.com/office/drawing/2017/decorative" val="1"/>
              </a:ext>
            </a:extLst>
          </p:cNvPr>
          <p:cNvCxnSpPr>
            <a:cxnSpLocks/>
          </p:cNvCxnSpPr>
          <p:nvPr/>
        </p:nvCxnSpPr>
        <p:spPr>
          <a:xfrm flipV="1">
            <a:off x="4613033" y="3496175"/>
            <a:ext cx="2781680" cy="1211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foam proportioner motor driver box/module "/>
          <p:cNvPicPr>
            <a:picLocks noChangeAspect="1"/>
          </p:cNvPicPr>
          <p:nvPr/>
        </p:nvPicPr>
        <p:blipFill>
          <a:blip r:embed="rId5" cstate="screen"/>
          <a:stretch>
            <a:fillRect/>
          </a:stretch>
        </p:blipFill>
        <p:spPr>
          <a:xfrm>
            <a:off x="6483204" y="4968776"/>
            <a:ext cx="3307772" cy="1592120"/>
          </a:xfrm>
          <a:prstGeom prst="rect">
            <a:avLst/>
          </a:prstGeom>
        </p:spPr>
      </p:pic>
      <p:cxnSp>
        <p:nvCxnSpPr>
          <p:cNvPr id="10" name="Straight Arrow Connector 9">
            <a:extLst>
              <a:ext uri="{C183D7F6-B498-43B3-948B-1728B52AA6E4}">
                <adec:decorative xmlns:adec="http://schemas.microsoft.com/office/drawing/2017/decorative" val="1"/>
              </a:ext>
            </a:extLst>
          </p:cNvPr>
          <p:cNvCxnSpPr>
            <a:cxnSpLocks/>
          </p:cNvCxnSpPr>
          <p:nvPr/>
        </p:nvCxnSpPr>
        <p:spPr>
          <a:xfrm>
            <a:off x="3435204" y="4887376"/>
            <a:ext cx="3048000" cy="980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97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0814" y="1482634"/>
            <a:ext cx="5928018" cy="3046798"/>
          </a:xfrm>
        </p:spPr>
        <p:txBody>
          <a:bodyPr vert="horz" lIns="91440" tIns="45720" rIns="91440" bIns="45720" rtlCol="0" anchor="b">
            <a:normAutofit/>
          </a:bodyPr>
          <a:lstStyle/>
          <a:p>
            <a:r>
              <a:rPr lang="en-US" sz="8800"/>
              <a:t>Inline Strainer</a:t>
            </a:r>
          </a:p>
        </p:txBody>
      </p:sp>
      <p:pic>
        <p:nvPicPr>
          <p:cNvPr id="4" name="Picture 3" descr="inline strainer"/>
          <p:cNvPicPr>
            <a:picLocks noChangeAspect="1"/>
          </p:cNvPicPr>
          <p:nvPr/>
        </p:nvPicPr>
        <p:blipFill rotWithShape="1">
          <a:blip r:embed="rId2"/>
          <a:srcRect l="15517" r="8192" b="-3"/>
          <a:stretch/>
        </p:blipFill>
        <p:spPr>
          <a:xfrm>
            <a:off x="20" y="736600"/>
            <a:ext cx="4657328" cy="5384798"/>
          </a:xfrm>
          <a:prstGeom prst="rect">
            <a:avLst/>
          </a:prstGeom>
        </p:spPr>
      </p:pic>
      <p:grpSp>
        <p:nvGrpSpPr>
          <p:cNvPr id="3" name="Group 2" descr="slide number">
            <a:extLst>
              <a:ext uri="{FF2B5EF4-FFF2-40B4-BE49-F238E27FC236}">
                <a16:creationId xmlns:a16="http://schemas.microsoft.com/office/drawing/2014/main" id="{160FC8FE-0E0C-E454-9B6C-D88F8FA7688D}"/>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A27F2554-F66E-1749-38A4-0BEA879EB154}"/>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148465FA-E43C-357C-2E39-32DC6B53ABCE}"/>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A9016EBA-DA3A-78FF-08F1-55B734DC16BF}"/>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36</a:t>
            </a:fld>
            <a:endParaRPr lang="en-US"/>
          </a:p>
        </p:txBody>
      </p:sp>
    </p:spTree>
    <p:extLst>
      <p:ext uri="{BB962C8B-B14F-4D97-AF65-F5344CB8AC3E}">
        <p14:creationId xmlns:p14="http://schemas.microsoft.com/office/powerpoint/2010/main" val="254474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15736" y="640081"/>
            <a:ext cx="5916145" cy="3812102"/>
          </a:xfrm>
        </p:spPr>
        <p:txBody>
          <a:bodyPr vert="horz" lIns="91440" tIns="45720" rIns="91440" bIns="45720" rtlCol="0" anchor="b">
            <a:normAutofit/>
          </a:bodyPr>
          <a:lstStyle/>
          <a:p>
            <a:r>
              <a:rPr lang="en-US" sz="6200"/>
              <a:t>Foam Injection Check Valve </a:t>
            </a:r>
            <a:br>
              <a:rPr lang="en-US" sz="6200"/>
            </a:br>
            <a:r>
              <a:rPr lang="en-US" sz="6200"/>
              <a:t>and Injection Port</a:t>
            </a:r>
          </a:p>
        </p:txBody>
      </p:sp>
      <p:pic>
        <p:nvPicPr>
          <p:cNvPr id="4" name="Picture 3" descr="foam injection check valve and injection port"/>
          <p:cNvPicPr>
            <a:picLocks noChangeAspect="1"/>
          </p:cNvPicPr>
          <p:nvPr/>
        </p:nvPicPr>
        <p:blipFill>
          <a:blip r:embed="rId2"/>
          <a:stretch>
            <a:fillRect/>
          </a:stretch>
        </p:blipFill>
        <p:spPr>
          <a:xfrm>
            <a:off x="636006" y="1698409"/>
            <a:ext cx="3386716" cy="3234161"/>
          </a:xfrm>
          <a:prstGeom prst="rect">
            <a:avLst/>
          </a:prstGeom>
        </p:spPr>
      </p:pic>
      <p:grpSp>
        <p:nvGrpSpPr>
          <p:cNvPr id="3" name="Group 2" descr="slide number">
            <a:extLst>
              <a:ext uri="{FF2B5EF4-FFF2-40B4-BE49-F238E27FC236}">
                <a16:creationId xmlns:a16="http://schemas.microsoft.com/office/drawing/2014/main" id="{6312D55C-C58A-BE8D-B188-C335B55E5294}"/>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2CD45863-2D53-CF77-41C1-6AABC1E39625}"/>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C59A4D38-597E-AFD4-74A8-8B2C94329A2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F38AC612-AFA1-834C-8B21-503AFBFC3EF2}"/>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37</a:t>
            </a:fld>
            <a:endParaRPr lang="en-US"/>
          </a:p>
        </p:txBody>
      </p:sp>
    </p:spTree>
    <p:extLst>
      <p:ext uri="{BB962C8B-B14F-4D97-AF65-F5344CB8AC3E}">
        <p14:creationId xmlns:p14="http://schemas.microsoft.com/office/powerpoint/2010/main" val="411368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Maintenance</a:t>
            </a:r>
            <a:endParaRPr lang="en-US" altLang="en-US" dirty="0">
              <a:latin typeface="Rockwell Condensed"/>
            </a:endParaRPr>
          </a:p>
        </p:txBody>
      </p:sp>
      <p:sp>
        <p:nvSpPr>
          <p:cNvPr id="2" name="Content Placeholder 2">
            <a:extLst>
              <a:ext uri="{FF2B5EF4-FFF2-40B4-BE49-F238E27FC236}">
                <a16:creationId xmlns:a16="http://schemas.microsoft.com/office/drawing/2014/main" id="{1B99BDFD-227F-E1C5-9D2C-AD0EA34902EA}"/>
              </a:ext>
            </a:extLst>
          </p:cNvPr>
          <p:cNvSpPr txBox="1">
            <a:spLocks/>
          </p:cNvSpPr>
          <p:nvPr/>
        </p:nvSpPr>
        <p:spPr>
          <a:xfrm>
            <a:off x="445604" y="2354380"/>
            <a:ext cx="11365396" cy="688214"/>
          </a:xfrm>
          <a:prstGeom prst="rect">
            <a:avLst/>
          </a:prstGeom>
          <a:noFill/>
          <a:ln w="28575" algn="ctr">
            <a:noFill/>
            <a:miter lim="800000"/>
            <a:headEnd/>
            <a:tailEnd/>
          </a:ln>
          <a:effectLst/>
        </p:spPr>
        <p:txBody>
          <a:bodyPr vert="horz" lIns="91440" tIns="45720" rIns="91440" bIns="45720" rtlCol="0" anchor="t">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3200" dirty="0"/>
              <a:t>Follow manufacturer recommendations for service intervals. </a:t>
            </a:r>
          </a:p>
        </p:txBody>
      </p:sp>
      <p:sp>
        <p:nvSpPr>
          <p:cNvPr id="5" name="Content Placeholder 2">
            <a:extLst>
              <a:ext uri="{FF2B5EF4-FFF2-40B4-BE49-F238E27FC236}">
                <a16:creationId xmlns:a16="http://schemas.microsoft.com/office/drawing/2014/main" id="{A153C42E-FC36-C298-9938-387724A9528B}"/>
              </a:ext>
            </a:extLst>
          </p:cNvPr>
          <p:cNvSpPr txBox="1">
            <a:spLocks/>
          </p:cNvSpPr>
          <p:nvPr/>
        </p:nvSpPr>
        <p:spPr>
          <a:xfrm>
            <a:off x="549965" y="3042593"/>
            <a:ext cx="4945380" cy="3265442"/>
          </a:xfrm>
          <a:prstGeom prst="rect">
            <a:avLst/>
          </a:prstGeom>
          <a:noFill/>
          <a:ln w="28575" algn="ctr">
            <a:noFill/>
            <a:miter lim="800000"/>
            <a:headEnd/>
            <a:tailEnd/>
          </a:ln>
          <a:effectLst/>
        </p:spPr>
        <p:txBody>
          <a:bodyPr vert="horz" lIns="91440" tIns="45720" rIns="91440" bIns="45720" rtlCol="0" anchor="t">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600" b="1" u="sng" dirty="0"/>
              <a:t>Waterous </a:t>
            </a:r>
            <a:r>
              <a:rPr lang="en-US" sz="2600" b="1" u="sng" dirty="0" err="1"/>
              <a:t>Aquis</a:t>
            </a:r>
            <a:r>
              <a:rPr lang="en-US" sz="2600" b="1" u="sng" dirty="0"/>
              <a:t> 1.5</a:t>
            </a:r>
          </a:p>
          <a:p>
            <a:r>
              <a:rPr lang="en-US" sz="2600" dirty="0"/>
              <a:t>6.1 oz., SAE30, </a:t>
            </a:r>
            <a:br>
              <a:rPr lang="en-US" sz="2600" dirty="0"/>
            </a:br>
            <a:r>
              <a:rPr lang="en-US" sz="2600" dirty="0"/>
              <a:t>non-detergent</a:t>
            </a:r>
          </a:p>
          <a:p>
            <a:pPr lvl="2"/>
            <a:endParaRPr lang="en-US" sz="1800" dirty="0"/>
          </a:p>
          <a:p>
            <a:pPr marL="0" indent="0">
              <a:buNone/>
            </a:pPr>
            <a:r>
              <a:rPr lang="en-US" sz="2600" b="1" u="sng" dirty="0" err="1"/>
              <a:t>FoamPro</a:t>
            </a:r>
            <a:r>
              <a:rPr lang="en-US" sz="2600" b="1" u="sng" dirty="0"/>
              <a:t> 1601</a:t>
            </a:r>
          </a:p>
          <a:p>
            <a:r>
              <a:rPr lang="en-US" sz="2600" dirty="0"/>
              <a:t>Grease every 50 hours</a:t>
            </a:r>
          </a:p>
          <a:p>
            <a:pPr lvl="2"/>
            <a:endParaRPr lang="en-US" sz="1800" dirty="0"/>
          </a:p>
        </p:txBody>
      </p:sp>
      <p:sp>
        <p:nvSpPr>
          <p:cNvPr id="4" name="Arrow: Right 3" descr="arrow">
            <a:extLst>
              <a:ext uri="{FF2B5EF4-FFF2-40B4-BE49-F238E27FC236}">
                <a16:creationId xmlns:a16="http://schemas.microsoft.com/office/drawing/2014/main" id="{59DB2AA9-E33B-D037-488D-82593AD4CE7B}"/>
              </a:ext>
            </a:extLst>
          </p:cNvPr>
          <p:cNvSpPr/>
          <p:nvPr/>
        </p:nvSpPr>
        <p:spPr>
          <a:xfrm>
            <a:off x="3791364" y="3772947"/>
            <a:ext cx="1981200" cy="376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intenance schedule ">
            <a:extLst>
              <a:ext uri="{FF2B5EF4-FFF2-40B4-BE49-F238E27FC236}">
                <a16:creationId xmlns:a16="http://schemas.microsoft.com/office/drawing/2014/main" id="{6C07428D-604B-A7A3-0BA8-28AF3523E488}"/>
              </a:ext>
            </a:extLst>
          </p:cNvPr>
          <p:cNvPicPr>
            <a:picLocks noChangeAspect="1"/>
          </p:cNvPicPr>
          <p:nvPr/>
        </p:nvPicPr>
        <p:blipFill>
          <a:blip r:embed="rId3"/>
          <a:stretch>
            <a:fillRect/>
          </a:stretch>
        </p:blipFill>
        <p:spPr>
          <a:xfrm>
            <a:off x="6049783" y="3071801"/>
            <a:ext cx="5601586" cy="2656546"/>
          </a:xfrm>
          <a:prstGeom prst="rect">
            <a:avLst/>
          </a:prstGeom>
          <a:ln>
            <a:solidFill>
              <a:schemeClr val="tx1"/>
            </a:solidFill>
          </a:ln>
        </p:spPr>
      </p:pic>
    </p:spTree>
    <p:extLst>
      <p:ext uri="{BB962C8B-B14F-4D97-AF65-F5344CB8AC3E}">
        <p14:creationId xmlns:p14="http://schemas.microsoft.com/office/powerpoint/2010/main" val="11193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6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Rectangle 6164">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960120" y="317814"/>
            <a:ext cx="10268712" cy="1700784"/>
          </a:xfrm>
        </p:spPr>
        <p:txBody>
          <a:bodyPr vert="horz" lIns="91440" tIns="45720" rIns="91440" bIns="45720" rtlCol="0">
            <a:normAutofit fontScale="90000"/>
          </a:bodyPr>
          <a:lstStyle/>
          <a:p>
            <a:r>
              <a:rPr lang="en-US" altLang="en-US" kern="1200" cap="all" spc="120" baseline="0" dirty="0" err="1">
                <a:latin typeface="+mj-lt"/>
                <a:ea typeface="+mj-ea"/>
                <a:cs typeface="+mj-cs"/>
              </a:rPr>
              <a:t>CaL</a:t>
            </a:r>
            <a:r>
              <a:rPr lang="en-US" altLang="en-US" kern="1200" cap="all" spc="120" baseline="0" dirty="0">
                <a:latin typeface="+mj-lt"/>
                <a:ea typeface="+mj-ea"/>
                <a:cs typeface="+mj-cs"/>
              </a:rPr>
              <a:t>/Flush (Simulated Flow)</a:t>
            </a:r>
          </a:p>
        </p:txBody>
      </p:sp>
      <p:graphicFrame>
        <p:nvGraphicFramePr>
          <p:cNvPr id="6158" name="Content Placeholder 2">
            <a:extLst>
              <a:ext uri="{FF2B5EF4-FFF2-40B4-BE49-F238E27FC236}">
                <a16:creationId xmlns:a16="http://schemas.microsoft.com/office/drawing/2014/main" id="{FF1C4B48-ECA6-3C26-C444-77712F6DC0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933089"/>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slide number">
            <a:extLst>
              <a:ext uri="{FF2B5EF4-FFF2-40B4-BE49-F238E27FC236}">
                <a16:creationId xmlns:a16="http://schemas.microsoft.com/office/drawing/2014/main" id="{5878751B-88C1-EA8D-81EA-A036EE32EDD9}"/>
              </a:ext>
            </a:extLst>
          </p:cNvPr>
          <p:cNvGrpSpPr/>
          <p:nvPr/>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EB995C16-CD6F-F49D-CE74-80E8DD246768}"/>
                </a:ext>
              </a:extLst>
            </p:cNvPr>
            <p:cNvSpPr/>
            <p:nvPr/>
          </p:nvSpPr>
          <p:spPr>
            <a:xfrm>
              <a:off x="8522208" y="6258560"/>
              <a:ext cx="393192" cy="393192"/>
            </a:xfrm>
            <a:prstGeom prst="ellipse">
              <a:avLst/>
            </a:prstGeom>
            <a:blipFill dpi="0" rotWithShape="1">
              <a:blip r:embed="rId8">
                <a:duotone>
                  <a:schemeClr val="bg2">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9" name="Oval 8" descr="oval">
              <a:extLst>
                <a:ext uri="{FF2B5EF4-FFF2-40B4-BE49-F238E27FC236}">
                  <a16:creationId xmlns:a16="http://schemas.microsoft.com/office/drawing/2014/main" id="{653E5A9F-C5D1-38A5-E18B-0CA65EFCB876}"/>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0" name="Rectangle 9" descr="slide number">
            <a:extLst>
              <a:ext uri="{FF2B5EF4-FFF2-40B4-BE49-F238E27FC236}">
                <a16:creationId xmlns:a16="http://schemas.microsoft.com/office/drawing/2014/main" id="{44CC52CD-AD5A-26DD-3547-9362F4D2613D}"/>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39</a:t>
            </a:fld>
            <a:endParaRPr lang="en-US"/>
          </a:p>
        </p:txBody>
      </p:sp>
    </p:spTree>
    <p:extLst>
      <p:ext uri="{BB962C8B-B14F-4D97-AF65-F5344CB8AC3E}">
        <p14:creationId xmlns:p14="http://schemas.microsoft.com/office/powerpoint/2010/main" val="254207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D48D-B49D-29BF-3831-BC1BD40A97A4}"/>
              </a:ext>
            </a:extLst>
          </p:cNvPr>
          <p:cNvSpPr>
            <a:spLocks noGrp="1"/>
          </p:cNvSpPr>
          <p:nvPr>
            <p:ph type="title"/>
          </p:nvPr>
        </p:nvSpPr>
        <p:spPr/>
        <p:txBody>
          <a:bodyPr/>
          <a:lstStyle/>
          <a:p>
            <a:r>
              <a:rPr lang="en-US" dirty="0"/>
              <a:t> Foam Types</a:t>
            </a:r>
          </a:p>
        </p:txBody>
      </p:sp>
      <p:sp>
        <p:nvSpPr>
          <p:cNvPr id="3" name="Content Placeholder 2">
            <a:extLst>
              <a:ext uri="{FF2B5EF4-FFF2-40B4-BE49-F238E27FC236}">
                <a16:creationId xmlns:a16="http://schemas.microsoft.com/office/drawing/2014/main" id="{4F41A375-8CDE-2D9B-B78C-52D3292633A9}"/>
              </a:ext>
            </a:extLst>
          </p:cNvPr>
          <p:cNvSpPr>
            <a:spLocks noGrp="1"/>
          </p:cNvSpPr>
          <p:nvPr>
            <p:ph idx="1"/>
          </p:nvPr>
        </p:nvSpPr>
        <p:spPr/>
        <p:txBody>
          <a:bodyPr/>
          <a:lstStyle/>
          <a:p>
            <a:r>
              <a:rPr lang="en-US" dirty="0"/>
              <a:t>Class A – used on ordinary combustibles such as wood, vegetation, paper, cloth, etc. Concentrate ratio to water is typically 0.1-1 percent</a:t>
            </a:r>
          </a:p>
          <a:p>
            <a:endParaRPr lang="en-US" dirty="0"/>
          </a:p>
          <a:p>
            <a:r>
              <a:rPr lang="en-US" dirty="0"/>
              <a:t>Class B – used exclusively on burning liquids such as gas, oil, acetone, and propane</a:t>
            </a:r>
          </a:p>
        </p:txBody>
      </p:sp>
      <p:sp>
        <p:nvSpPr>
          <p:cNvPr id="4" name="Footer Placeholder 3">
            <a:extLst>
              <a:ext uri="{FF2B5EF4-FFF2-40B4-BE49-F238E27FC236}">
                <a16:creationId xmlns:a16="http://schemas.microsoft.com/office/drawing/2014/main" id="{587FAC32-3ADC-12C8-C93E-2E5CE33D46F1}"/>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5622364-E2AE-0290-9C31-5B6B5EB784B1}"/>
              </a:ext>
            </a:extLst>
          </p:cNvPr>
          <p:cNvSpPr>
            <a:spLocks noGrp="1"/>
          </p:cNvSpPr>
          <p:nvPr>
            <p:ph type="sldNum" sz="quarter" idx="12"/>
          </p:nvPr>
        </p:nvSpPr>
        <p:spPr/>
        <p:txBody>
          <a:bodyPr/>
          <a:lstStyle/>
          <a:p>
            <a:fld id="{27CE633F-9882-4A5C-83A2-1109D0C73261}" type="slidenum">
              <a:rPr lang="en-US" smtClean="0"/>
              <a:t>4</a:t>
            </a:fld>
            <a:endParaRPr lang="en-US" dirty="0"/>
          </a:p>
        </p:txBody>
      </p:sp>
    </p:spTree>
    <p:extLst>
      <p:ext uri="{BB962C8B-B14F-4D97-AF65-F5344CB8AC3E}">
        <p14:creationId xmlns:p14="http://schemas.microsoft.com/office/powerpoint/2010/main" val="3358667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960120" y="317814"/>
            <a:ext cx="10268712" cy="1700784"/>
          </a:xfrm>
        </p:spPr>
        <p:txBody>
          <a:bodyPr>
            <a:normAutofit/>
          </a:bodyPr>
          <a:lstStyle/>
          <a:p>
            <a:r>
              <a:rPr lang="en-US" altLang="en-US" dirty="0"/>
              <a:t>Winterization</a:t>
            </a:r>
          </a:p>
        </p:txBody>
      </p:sp>
      <p:sp>
        <p:nvSpPr>
          <p:cNvPr id="6154" name="Rectangle 615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7" name="Content Placeholder 2"/>
          <p:cNvSpPr>
            <a:spLocks noGrp="1"/>
          </p:cNvSpPr>
          <p:nvPr>
            <p:ph type="subTitle" idx="1"/>
          </p:nvPr>
        </p:nvSpPr>
        <p:spPr>
          <a:xfrm>
            <a:off x="960120" y="2587752"/>
            <a:ext cx="10268712" cy="3258102"/>
          </a:xfrm>
        </p:spPr>
        <p:txBody>
          <a:bodyPr vert="horz" lIns="91440" tIns="45720" rIns="91440" bIns="45720" rtlCol="0">
            <a:normAutofit lnSpcReduction="10000"/>
          </a:bodyPr>
          <a:lstStyle/>
          <a:p>
            <a:pPr marL="457200" indent="-457200">
              <a:lnSpc>
                <a:spcPct val="91000"/>
              </a:lnSpc>
              <a:buFont typeface="Wingdings" panose="05000000000000000000" pitchFamily="2" charset="2"/>
              <a:buChar char="§"/>
            </a:pPr>
            <a:r>
              <a:rPr lang="en-US" sz="2800" dirty="0"/>
              <a:t>Drain tank.</a:t>
            </a:r>
          </a:p>
          <a:p>
            <a:pPr marL="457200" indent="-457200">
              <a:lnSpc>
                <a:spcPct val="91000"/>
              </a:lnSpc>
              <a:buFont typeface="Wingdings" panose="05000000000000000000" pitchFamily="2" charset="2"/>
              <a:buChar char="§"/>
            </a:pPr>
            <a:r>
              <a:rPr lang="en-US" sz="2800" dirty="0"/>
              <a:t>Drain lines.</a:t>
            </a:r>
          </a:p>
          <a:p>
            <a:pPr marL="457200" indent="-457200">
              <a:lnSpc>
                <a:spcPct val="91000"/>
              </a:lnSpc>
              <a:buFont typeface="Wingdings" panose="05000000000000000000" pitchFamily="2" charset="2"/>
              <a:buChar char="§"/>
            </a:pPr>
            <a:r>
              <a:rPr lang="en-US" sz="2800" dirty="0"/>
              <a:t>Clean inline "Y" strainer.</a:t>
            </a:r>
          </a:p>
          <a:p>
            <a:pPr marL="457200" indent="-457200">
              <a:lnSpc>
                <a:spcPct val="91000"/>
              </a:lnSpc>
              <a:buFont typeface="Wingdings" panose="05000000000000000000" pitchFamily="2" charset="2"/>
              <a:buChar char="§"/>
            </a:pPr>
            <a:r>
              <a:rPr lang="en-US" sz="2800" dirty="0"/>
              <a:t>Flush with clean water.</a:t>
            </a:r>
          </a:p>
          <a:p>
            <a:pPr marL="457200" indent="-457200">
              <a:lnSpc>
                <a:spcPct val="91000"/>
              </a:lnSpc>
              <a:buFont typeface="Wingdings" panose="05000000000000000000" pitchFamily="2" charset="2"/>
              <a:buChar char="§"/>
            </a:pPr>
            <a:r>
              <a:rPr lang="en-US" sz="2800" dirty="0"/>
              <a:t>Flush with recreational vehicle antifreeze.</a:t>
            </a:r>
          </a:p>
          <a:p>
            <a:pPr marL="457200" indent="-457200">
              <a:lnSpc>
                <a:spcPct val="91000"/>
              </a:lnSpc>
              <a:buFont typeface="Wingdings" panose="05000000000000000000" pitchFamily="2" charset="2"/>
              <a:buChar char="§"/>
            </a:pPr>
            <a:r>
              <a:rPr lang="en-US" sz="2800" dirty="0"/>
              <a:t>When in doubt, follow the manual. </a:t>
            </a:r>
          </a:p>
        </p:txBody>
      </p:sp>
      <p:grpSp>
        <p:nvGrpSpPr>
          <p:cNvPr id="2" name="Group 1" descr="slide number">
            <a:extLst>
              <a:ext uri="{FF2B5EF4-FFF2-40B4-BE49-F238E27FC236}">
                <a16:creationId xmlns:a16="http://schemas.microsoft.com/office/drawing/2014/main" id="{D6CEE146-59E6-23CE-D04B-E41DC830CF7B}"/>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836CE893-F1C4-B506-F845-CF67F0FC034E}"/>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2E92A86F-AD47-73DA-2A44-752D4982277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A911CBE4-5C15-CD76-05C7-0C36A9872E8A}"/>
              </a:ext>
            </a:extLst>
          </p:cNvPr>
          <p:cNvSpPr/>
          <p:nvPr/>
        </p:nvSpPr>
        <p:spPr>
          <a:xfrm>
            <a:off x="11700782" y="6349751"/>
            <a:ext cx="259045" cy="261610"/>
          </a:xfrm>
          <a:prstGeom prst="rect">
            <a:avLst/>
          </a:prstGeom>
        </p:spPr>
        <p:txBody>
          <a:bodyPr wrap="none">
            <a:spAutoFit/>
          </a:bodyPr>
          <a:lstStyle/>
          <a:p>
            <a:pPr algn="ctr">
              <a:spcAft>
                <a:spcPts val="600"/>
              </a:spcAft>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spcAft>
                  <a:spcPts val="600"/>
                </a:spcAft>
              </a:pPr>
              <a:t>40</a:t>
            </a:fld>
            <a:endParaRPr lang="en-US"/>
          </a:p>
        </p:txBody>
      </p:sp>
    </p:spTree>
    <p:extLst>
      <p:ext uri="{BB962C8B-B14F-4D97-AF65-F5344CB8AC3E}">
        <p14:creationId xmlns:p14="http://schemas.microsoft.com/office/powerpoint/2010/main" val="132797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960120" y="317814"/>
            <a:ext cx="10268712" cy="1700784"/>
          </a:xfrm>
        </p:spPr>
        <p:txBody>
          <a:bodyPr>
            <a:normAutofit/>
          </a:bodyPr>
          <a:lstStyle/>
          <a:p>
            <a:r>
              <a:rPr lang="en-US" altLang="en-US" dirty="0"/>
              <a:t>Troubleshooting</a:t>
            </a:r>
          </a:p>
        </p:txBody>
      </p:sp>
      <p:sp>
        <p:nvSpPr>
          <p:cNvPr id="6147" name="Content Placeholder 2"/>
          <p:cNvSpPr>
            <a:spLocks noGrp="1"/>
          </p:cNvSpPr>
          <p:nvPr>
            <p:ph type="subTitle" idx="1"/>
          </p:nvPr>
        </p:nvSpPr>
        <p:spPr>
          <a:xfrm>
            <a:off x="960120" y="2587752"/>
            <a:ext cx="10268712" cy="3593592"/>
          </a:xfrm>
        </p:spPr>
        <p:txBody>
          <a:bodyPr vert="horz" lIns="91440" tIns="45720" rIns="91440" bIns="45720" rtlCol="0">
            <a:normAutofit/>
          </a:bodyPr>
          <a:lstStyle/>
          <a:p>
            <a:pPr marL="457200" indent="-457200">
              <a:buFont typeface="Wingdings" panose="05000000000000000000" pitchFamily="2" charset="2"/>
              <a:buChar char="§"/>
            </a:pPr>
            <a:r>
              <a:rPr lang="en-US" dirty="0"/>
              <a:t>Is there foam?</a:t>
            </a:r>
          </a:p>
          <a:p>
            <a:pPr marL="457200" indent="-457200">
              <a:buFont typeface="Wingdings" panose="05000000000000000000" pitchFamily="2" charset="2"/>
              <a:buChar char="§"/>
            </a:pPr>
            <a:r>
              <a:rPr lang="en-US" dirty="0"/>
              <a:t>Is there enough water flowing?</a:t>
            </a:r>
          </a:p>
          <a:p>
            <a:pPr marL="457200" indent="-457200">
              <a:buFont typeface="Wingdings" panose="05000000000000000000" pitchFamily="2" charset="2"/>
              <a:buChar char="§"/>
            </a:pPr>
            <a:r>
              <a:rPr lang="en-US" dirty="0"/>
              <a:t>Check valves</a:t>
            </a:r>
          </a:p>
          <a:p>
            <a:pPr marL="457200" indent="-457200">
              <a:buFont typeface="Wingdings" panose="05000000000000000000" pitchFamily="2" charset="2"/>
              <a:buChar char="§"/>
            </a:pPr>
            <a:r>
              <a:rPr lang="en-US" dirty="0"/>
              <a:t>Paddlewheels</a:t>
            </a:r>
          </a:p>
          <a:p>
            <a:pPr marL="457200" indent="-457200">
              <a:buFont typeface="Wingdings" panose="05000000000000000000" pitchFamily="2" charset="2"/>
              <a:buChar char="§"/>
            </a:pPr>
            <a:r>
              <a:rPr lang="en-US" dirty="0"/>
              <a:t>Correct settings on proportioner/control module</a:t>
            </a:r>
          </a:p>
          <a:p>
            <a:pPr marL="457200" indent="-457200">
              <a:buFont typeface="Wingdings" panose="05000000000000000000" pitchFamily="2" charset="2"/>
              <a:buChar char="§"/>
            </a:pPr>
            <a:r>
              <a:rPr lang="en-US" dirty="0"/>
              <a:t>Manufacturer’s manual for workflows/common issues</a:t>
            </a:r>
          </a:p>
        </p:txBody>
      </p:sp>
      <p:grpSp>
        <p:nvGrpSpPr>
          <p:cNvPr id="14" name="Group 13" descr="slide number">
            <a:extLst>
              <a:ext uri="{FF2B5EF4-FFF2-40B4-BE49-F238E27FC236}">
                <a16:creationId xmlns:a16="http://schemas.microsoft.com/office/drawing/2014/main" id="{B031C48C-F06D-69DE-315C-4B7DF3FA679C}"/>
              </a:ext>
            </a:extLst>
          </p:cNvPr>
          <p:cNvGrpSpPr/>
          <p:nvPr/>
        </p:nvGrpSpPr>
        <p:grpSpPr>
          <a:xfrm>
            <a:off x="11633708" y="6283960"/>
            <a:ext cx="393192" cy="393192"/>
            <a:chOff x="8522208" y="6258560"/>
            <a:chExt cx="393192" cy="393192"/>
          </a:xfrm>
        </p:grpSpPr>
        <p:sp>
          <p:nvSpPr>
            <p:cNvPr id="15" name="Oval 14" descr="oval">
              <a:extLst>
                <a:ext uri="{FF2B5EF4-FFF2-40B4-BE49-F238E27FC236}">
                  <a16:creationId xmlns:a16="http://schemas.microsoft.com/office/drawing/2014/main" id="{0326FCC4-B00B-F8B8-A952-A05B341AA222}"/>
                </a:ext>
              </a:extLst>
            </p:cNvPr>
            <p:cNvSpPr/>
            <p:nvPr/>
          </p:nvSpPr>
          <p:spPr>
            <a:xfrm>
              <a:off x="8522208" y="6258560"/>
              <a:ext cx="393192" cy="393192"/>
            </a:xfrm>
            <a:prstGeom prst="ellipse">
              <a:avLst/>
            </a:prstGeom>
            <a:blipFill dpi="0" rotWithShape="1">
              <a:blip r:embed="rId3">
                <a:duotone>
                  <a:srgbClr val="F8F7F5">
                    <a:shade val="45000"/>
                    <a:satMod val="135000"/>
                  </a:srgb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16" name="Oval 15" descr="oval">
              <a:extLst>
                <a:ext uri="{FF2B5EF4-FFF2-40B4-BE49-F238E27FC236}">
                  <a16:creationId xmlns:a16="http://schemas.microsoft.com/office/drawing/2014/main" id="{7FF6ECF8-8397-FD79-599A-C2DE673AB3E9}"/>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7" name="Rectangle 16" descr="slide number">
            <a:extLst>
              <a:ext uri="{FF2B5EF4-FFF2-40B4-BE49-F238E27FC236}">
                <a16:creationId xmlns:a16="http://schemas.microsoft.com/office/drawing/2014/main" id="{3782BAAD-5D29-E5EB-5CFB-032C5C059990}"/>
              </a:ext>
            </a:extLst>
          </p:cNvPr>
          <p:cNvSpPr/>
          <p:nvPr/>
        </p:nvSpPr>
        <p:spPr>
          <a:xfrm>
            <a:off x="11700782" y="6349751"/>
            <a:ext cx="259045"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600"/>
                </a:spcAft>
                <a:buClrTx/>
                <a:buSzTx/>
                <a:buFontTx/>
                <a:buNone/>
                <a:tabLst/>
                <a:defRPr/>
              </a:pPr>
              <a:t>41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6738551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5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63" name="Rectangle 615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46" name="Title 1"/>
          <p:cNvSpPr>
            <a:spLocks noGrp="1"/>
          </p:cNvSpPr>
          <p:nvPr>
            <p:ph type="title"/>
          </p:nvPr>
        </p:nvSpPr>
        <p:spPr>
          <a:xfrm>
            <a:off x="960120" y="5029200"/>
            <a:ext cx="10268712" cy="1327554"/>
          </a:xfrm>
        </p:spPr>
        <p:txBody>
          <a:bodyPr>
            <a:normAutofit/>
          </a:bodyPr>
          <a:lstStyle/>
          <a:p>
            <a:r>
              <a:rPr lang="en-US" altLang="en-US"/>
              <a:t>Objectives</a:t>
            </a:r>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267700" y="718264"/>
            <a:ext cx="3593592" cy="3593592"/>
          </a:xfrm>
          <a:prstGeom prst="rect">
            <a:avLst/>
          </a:prstGeom>
          <a:solidFill>
            <a:schemeClr val="bg1"/>
          </a:solidFill>
        </p:spPr>
      </p:pic>
      <p:sp>
        <p:nvSpPr>
          <p:cNvPr id="6147" name="Content Placeholder 2"/>
          <p:cNvSpPr>
            <a:spLocks noGrp="1"/>
          </p:cNvSpPr>
          <p:nvPr>
            <p:ph type="subTitle" idx="1"/>
          </p:nvPr>
        </p:nvSpPr>
        <p:spPr>
          <a:xfrm>
            <a:off x="381000" y="245743"/>
            <a:ext cx="8089232" cy="4182875"/>
          </a:xfrm>
          <a:noFill/>
          <a:ln w="28575" algn="ctr">
            <a:noFill/>
            <a:miter lim="800000"/>
            <a:headEnd/>
            <a:tailEnd/>
          </a:ln>
          <a:effectLst/>
        </p:spPr>
        <p:txBody>
          <a:bodyPr vert="horz" lIns="91440" tIns="45720" rIns="91440" bIns="45720" rtlCol="0" anchor="t">
            <a:normAutofit/>
          </a:bodyPr>
          <a:lstStyle/>
          <a:p>
            <a:pPr marL="457200" lvl="0" indent="-457200">
              <a:buFont typeface="Wingdings" panose="05000000000000000000" pitchFamily="2" charset="2"/>
              <a:buChar char="§"/>
            </a:pPr>
            <a:r>
              <a:rPr lang="en-US" dirty="0"/>
              <a:t>Discuss why foam is more effective than plain water when performing wildland fire suppression operations.</a:t>
            </a:r>
          </a:p>
          <a:p>
            <a:pPr marL="457200" lvl="0" indent="-457200">
              <a:buFont typeface="Wingdings" panose="05000000000000000000" pitchFamily="2" charset="2"/>
              <a:buChar char="§"/>
            </a:pPr>
            <a:r>
              <a:rPr lang="en-US" dirty="0"/>
              <a:t>Discuss foam safety, including guidelines for handling foam products.</a:t>
            </a:r>
          </a:p>
          <a:p>
            <a:pPr marL="457200" indent="-457200">
              <a:buFont typeface="Wingdings" panose="05000000000000000000" pitchFamily="2" charset="2"/>
              <a:buChar char="§"/>
            </a:pPr>
            <a:r>
              <a:rPr lang="en-US" dirty="0"/>
              <a:t>Identify and discuss the advantages and disadvantages of manual foam proportioning methods used when performing wildland fire suppression operations.</a:t>
            </a:r>
          </a:p>
        </p:txBody>
      </p:sp>
      <p:grpSp>
        <p:nvGrpSpPr>
          <p:cNvPr id="2" name="Group 1" descr="slide number">
            <a:extLst>
              <a:ext uri="{FF2B5EF4-FFF2-40B4-BE49-F238E27FC236}">
                <a16:creationId xmlns:a16="http://schemas.microsoft.com/office/drawing/2014/main" id="{2D92617C-F165-F699-C442-3DD43E2C5065}"/>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79778245-4E0C-FF7D-4E30-DCE55DBC3C17}"/>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A29922A6-B600-22B7-75AC-FBD852A779D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C60C6419-D179-4B52-AD8A-CAF73536F2FD}"/>
              </a:ext>
            </a:extLst>
          </p:cNvPr>
          <p:cNvSpPr/>
          <p:nvPr/>
        </p:nvSpPr>
        <p:spPr>
          <a:xfrm>
            <a:off x="11668401" y="6349751"/>
            <a:ext cx="323808"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05329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56" name="Rectangle 6155">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46" name="Title 1"/>
          <p:cNvSpPr>
            <a:spLocks noGrp="1"/>
          </p:cNvSpPr>
          <p:nvPr>
            <p:ph type="title"/>
          </p:nvPr>
        </p:nvSpPr>
        <p:spPr>
          <a:xfrm>
            <a:off x="960120" y="317814"/>
            <a:ext cx="10268712" cy="1700784"/>
          </a:xfrm>
        </p:spPr>
        <p:txBody>
          <a:bodyPr>
            <a:normAutofit/>
          </a:bodyPr>
          <a:lstStyle/>
          <a:p>
            <a:r>
              <a:rPr lang="en-US" altLang="en-US"/>
              <a:t>Objectives</a:t>
            </a:r>
          </a:p>
        </p:txBody>
      </p:sp>
      <p:sp>
        <p:nvSpPr>
          <p:cNvPr id="6147" name="Content Placeholder 2"/>
          <p:cNvSpPr>
            <a:spLocks noGrp="1"/>
          </p:cNvSpPr>
          <p:nvPr>
            <p:ph type="subTitle" idx="1"/>
          </p:nvPr>
        </p:nvSpPr>
        <p:spPr>
          <a:xfrm>
            <a:off x="563562" y="2582803"/>
            <a:ext cx="7323138" cy="4275197"/>
          </a:xfrm>
          <a:noFill/>
          <a:ln w="28575" algn="ctr">
            <a:noFill/>
            <a:miter lim="800000"/>
            <a:headEnd/>
            <a:tailEnd/>
          </a:ln>
          <a:effectLst/>
        </p:spPr>
        <p:txBody>
          <a:bodyPr vert="horz" lIns="91440" tIns="45720" rIns="91440" bIns="45720" rtlCol="0" anchor="t">
            <a:normAutofit/>
          </a:bodyPr>
          <a:lstStyle/>
          <a:p>
            <a:pPr marL="457200" lvl="0" indent="-457200">
              <a:buFont typeface="Wingdings" panose="05000000000000000000" pitchFamily="2" charset="2"/>
              <a:buChar char="§"/>
            </a:pPr>
            <a:r>
              <a:rPr lang="en-US" dirty="0"/>
              <a:t>Identify various operational components of the </a:t>
            </a:r>
            <a:r>
              <a:rPr lang="en-US" dirty="0" err="1"/>
              <a:t>FoamPro</a:t>
            </a:r>
            <a:r>
              <a:rPr lang="en-US" baseline="30000" dirty="0"/>
              <a:t>®</a:t>
            </a:r>
            <a:r>
              <a:rPr lang="en-US" dirty="0"/>
              <a:t> 1600/1601 and Waterous Aquis 1.5.</a:t>
            </a:r>
          </a:p>
          <a:p>
            <a:pPr marL="457200" lvl="0" indent="-457200">
              <a:buFont typeface="Wingdings" panose="05000000000000000000" pitchFamily="2" charset="2"/>
              <a:buChar char="§"/>
            </a:pPr>
            <a:r>
              <a:rPr lang="en-US" dirty="0"/>
              <a:t>Demonstrate the ability to set up, run, have foam solution pumped to a nozzle person, and shut down a foam proportioner.</a:t>
            </a:r>
          </a:p>
          <a:p>
            <a:pPr marL="457200" indent="-457200">
              <a:buClr>
                <a:srgbClr val="9E3611"/>
              </a:buClr>
              <a:buFont typeface="Wingdings" panose="05000000000000000000" pitchFamily="2" charset="2"/>
              <a:buChar char="§"/>
            </a:pPr>
            <a:r>
              <a:rPr lang="en-US" dirty="0"/>
              <a:t>Discuss basic maintenance, winterization, and troubleshooting methods for foam systems.</a:t>
            </a:r>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455235" y="2582803"/>
            <a:ext cx="3364792" cy="3364792"/>
          </a:xfrm>
          <a:prstGeom prst="rect">
            <a:avLst/>
          </a:prstGeom>
          <a:solidFill>
            <a:schemeClr val="bg1"/>
          </a:solidFill>
        </p:spPr>
      </p:pic>
      <p:grpSp>
        <p:nvGrpSpPr>
          <p:cNvPr id="2" name="Group 1" descr="slide number">
            <a:extLst>
              <a:ext uri="{FF2B5EF4-FFF2-40B4-BE49-F238E27FC236}">
                <a16:creationId xmlns:a16="http://schemas.microsoft.com/office/drawing/2014/main" id="{C6FFEEF6-DDFD-29AF-5D87-D648BCE35648}"/>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CC94C78B-99E5-6550-5CDF-82C9DB695297}"/>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0D9A5F0C-F279-EB2A-0EF7-9D40AE9AF31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06D892C2-685A-5BAA-C8B6-55EF3B61D49B}"/>
              </a:ext>
            </a:extLst>
          </p:cNvPr>
          <p:cNvSpPr/>
          <p:nvPr/>
        </p:nvSpPr>
        <p:spPr>
          <a:xfrm>
            <a:off x="11668401" y="6349751"/>
            <a:ext cx="323808"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49979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A5B25-99EC-888A-1949-03643BC440E7}"/>
              </a:ext>
            </a:extLst>
          </p:cNvPr>
          <p:cNvSpPr>
            <a:spLocks noGrp="1"/>
          </p:cNvSpPr>
          <p:nvPr>
            <p:ph type="title"/>
          </p:nvPr>
        </p:nvSpPr>
        <p:spPr>
          <a:xfrm>
            <a:off x="960120" y="643467"/>
            <a:ext cx="4628638" cy="5571066"/>
          </a:xfrm>
        </p:spPr>
        <p:txBody>
          <a:bodyPr>
            <a:normAutofit/>
          </a:bodyPr>
          <a:lstStyle/>
          <a:p>
            <a:r>
              <a:rPr lang="en-US" dirty="0"/>
              <a:t>Reasons to use foam</a:t>
            </a:r>
          </a:p>
        </p:txBody>
      </p:sp>
      <p:grpSp>
        <p:nvGrpSpPr>
          <p:cNvPr id="13" name="Group 12">
            <a:extLst>
              <a:ext uri="{FF2B5EF4-FFF2-40B4-BE49-F238E27FC236}">
                <a16:creationId xmlns:a16="http://schemas.microsoft.com/office/drawing/2014/main" id="{A2311A02-45EA-B15E-733A-AEEE8A402859}"/>
              </a:ext>
              <a:ext uri="{C183D7F6-B498-43B3-948B-1728B52AA6E4}">
                <adec:decorative xmlns:adec="http://schemas.microsoft.com/office/drawing/2017/decorative" val="1"/>
              </a:ext>
            </a:extLst>
          </p:cNvPr>
          <p:cNvGrpSpPr/>
          <p:nvPr/>
        </p:nvGrpSpPr>
        <p:grpSpPr>
          <a:xfrm>
            <a:off x="6547354" y="180474"/>
            <a:ext cx="4882646" cy="6430887"/>
            <a:chOff x="6547354" y="180474"/>
            <a:chExt cx="4882646" cy="6430887"/>
          </a:xfrm>
        </p:grpSpPr>
        <p:sp>
          <p:nvSpPr>
            <p:cNvPr id="14" name="Rectangle 13">
              <a:extLst>
                <a:ext uri="{FF2B5EF4-FFF2-40B4-BE49-F238E27FC236}">
                  <a16:creationId xmlns:a16="http://schemas.microsoft.com/office/drawing/2014/main" id="{3B57F462-487B-CF5F-F2B1-4821C3E0B488}"/>
                </a:ext>
              </a:extLst>
            </p:cNvPr>
            <p:cNvSpPr/>
            <p:nvPr/>
          </p:nvSpPr>
          <p:spPr>
            <a:xfrm>
              <a:off x="6547354" y="180474"/>
              <a:ext cx="4882646" cy="6430887"/>
            </a:xfrm>
            <a:prstGeom prst="rect">
              <a:avLst/>
            </a:prstGeom>
            <a:ln>
              <a:noFill/>
            </a:ln>
          </p:spPr>
          <p:txBody>
            <a:bodyPr/>
            <a:lstStyle/>
            <a:p>
              <a:endParaRPr lang="en-US"/>
            </a:p>
          </p:txBody>
        </p:sp>
        <p:sp>
          <p:nvSpPr>
            <p:cNvPr id="15" name="Straight Connector 14">
              <a:extLst>
                <a:ext uri="{FF2B5EF4-FFF2-40B4-BE49-F238E27FC236}">
                  <a16:creationId xmlns:a16="http://schemas.microsoft.com/office/drawing/2014/main" id="{8945F779-2588-58FB-2537-685A5FC481FD}"/>
                </a:ext>
              </a:extLst>
            </p:cNvPr>
            <p:cNvSpPr/>
            <p:nvPr/>
          </p:nvSpPr>
          <p:spPr>
            <a:xfrm>
              <a:off x="6547354" y="183614"/>
              <a:ext cx="4882646" cy="0"/>
            </a:xfrm>
            <a:prstGeom prst="line">
              <a:avLst/>
            </a:prstGeom>
            <a:ln w="19050"/>
          </p:spPr>
          <p:style>
            <a:lnRef idx="1">
              <a:schemeClr val="dk1"/>
            </a:lnRef>
            <a:fillRef idx="0">
              <a:schemeClr val="dk1"/>
            </a:fillRef>
            <a:effectRef idx="0">
              <a:schemeClr val="dk1"/>
            </a:effectRef>
            <a:fontRef idx="minor">
              <a:schemeClr val="tx1"/>
            </a:fontRef>
          </p:style>
          <p:txBody>
            <a:bodyPr/>
            <a:lstStyle/>
            <a:p>
              <a:endParaRPr lang="en-US"/>
            </a:p>
          </p:txBody>
        </p:sp>
        <p:sp>
          <p:nvSpPr>
            <p:cNvPr id="16" name="Freeform: Shape 15">
              <a:extLst>
                <a:ext uri="{FF2B5EF4-FFF2-40B4-BE49-F238E27FC236}">
                  <a16:creationId xmlns:a16="http://schemas.microsoft.com/office/drawing/2014/main" id="{131A0344-6050-E1A6-97A8-05BD4CE51763}"/>
                </a:ext>
              </a:extLst>
            </p:cNvPr>
            <p:cNvSpPr/>
            <p:nvPr/>
          </p:nvSpPr>
          <p:spPr>
            <a:xfrm>
              <a:off x="6547354" y="183614"/>
              <a:ext cx="4882646" cy="1070767"/>
            </a:xfrm>
            <a:custGeom>
              <a:avLst/>
              <a:gdLst>
                <a:gd name="connsiteX0" fmla="*/ 0 w 4882646"/>
                <a:gd name="connsiteY0" fmla="*/ 0 h 1070767"/>
                <a:gd name="connsiteX1" fmla="*/ 4882646 w 4882646"/>
                <a:gd name="connsiteY1" fmla="*/ 0 h 1070767"/>
                <a:gd name="connsiteX2" fmla="*/ 4882646 w 4882646"/>
                <a:gd name="connsiteY2" fmla="*/ 1070767 h 1070767"/>
                <a:gd name="connsiteX3" fmla="*/ 0 w 4882646"/>
                <a:gd name="connsiteY3" fmla="*/ 1070767 h 1070767"/>
                <a:gd name="connsiteX4" fmla="*/ 0 w 4882646"/>
                <a:gd name="connsiteY4" fmla="*/ 0 h 10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646" h="1070767">
                  <a:moveTo>
                    <a:pt x="0" y="0"/>
                  </a:moveTo>
                  <a:lnTo>
                    <a:pt x="4882646" y="0"/>
                  </a:lnTo>
                  <a:lnTo>
                    <a:pt x="4882646" y="1070767"/>
                  </a:lnTo>
                  <a:lnTo>
                    <a:pt x="0" y="1070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Makes water “wetter” (more effective)</a:t>
              </a:r>
              <a:endParaRPr lang="en-US" sz="2400" kern="1200"/>
            </a:p>
          </p:txBody>
        </p:sp>
        <p:sp>
          <p:nvSpPr>
            <p:cNvPr id="17" name="Straight Connector 16">
              <a:extLst>
                <a:ext uri="{FF2B5EF4-FFF2-40B4-BE49-F238E27FC236}">
                  <a16:creationId xmlns:a16="http://schemas.microsoft.com/office/drawing/2014/main" id="{3F4EDB27-19D9-B4A8-313D-E2F29B8678F2}"/>
                </a:ext>
              </a:extLst>
            </p:cNvPr>
            <p:cNvSpPr/>
            <p:nvPr/>
          </p:nvSpPr>
          <p:spPr>
            <a:xfrm>
              <a:off x="6547354" y="1254381"/>
              <a:ext cx="4882646" cy="0"/>
            </a:xfrm>
            <a:prstGeom prst="line">
              <a:avLst/>
            </a:prstGeom>
            <a:ln w="19050"/>
          </p:spPr>
          <p:style>
            <a:lnRef idx="1">
              <a:schemeClr val="dk1"/>
            </a:lnRef>
            <a:fillRef idx="0">
              <a:schemeClr val="dk1"/>
            </a:fillRef>
            <a:effectRef idx="0">
              <a:schemeClr val="dk1"/>
            </a:effectRef>
            <a:fontRef idx="minor">
              <a:schemeClr val="tx1"/>
            </a:fontRef>
          </p:style>
          <p:txBody>
            <a:bodyPr/>
            <a:lstStyle/>
            <a:p>
              <a:endParaRPr lang="en-US"/>
            </a:p>
          </p:txBody>
        </p:sp>
        <p:sp>
          <p:nvSpPr>
            <p:cNvPr id="18" name="Freeform: Shape 17">
              <a:extLst>
                <a:ext uri="{FF2B5EF4-FFF2-40B4-BE49-F238E27FC236}">
                  <a16:creationId xmlns:a16="http://schemas.microsoft.com/office/drawing/2014/main" id="{303C8049-B860-6DA2-66B1-6F33499D8922}"/>
                </a:ext>
              </a:extLst>
            </p:cNvPr>
            <p:cNvSpPr/>
            <p:nvPr/>
          </p:nvSpPr>
          <p:spPr>
            <a:xfrm>
              <a:off x="6547354" y="1254381"/>
              <a:ext cx="4882646" cy="1070767"/>
            </a:xfrm>
            <a:custGeom>
              <a:avLst/>
              <a:gdLst>
                <a:gd name="connsiteX0" fmla="*/ 0 w 4882646"/>
                <a:gd name="connsiteY0" fmla="*/ 0 h 1070767"/>
                <a:gd name="connsiteX1" fmla="*/ 4882646 w 4882646"/>
                <a:gd name="connsiteY1" fmla="*/ 0 h 1070767"/>
                <a:gd name="connsiteX2" fmla="*/ 4882646 w 4882646"/>
                <a:gd name="connsiteY2" fmla="*/ 1070767 h 1070767"/>
                <a:gd name="connsiteX3" fmla="*/ 0 w 4882646"/>
                <a:gd name="connsiteY3" fmla="*/ 1070767 h 1070767"/>
                <a:gd name="connsiteX4" fmla="*/ 0 w 4882646"/>
                <a:gd name="connsiteY4" fmla="*/ 0 h 10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646" h="1070767">
                  <a:moveTo>
                    <a:pt x="0" y="0"/>
                  </a:moveTo>
                  <a:lnTo>
                    <a:pt x="4882646" y="0"/>
                  </a:lnTo>
                  <a:lnTo>
                    <a:pt x="4882646" y="1070767"/>
                  </a:lnTo>
                  <a:lnTo>
                    <a:pt x="0" y="1070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Reduces evaporation/improves absorption</a:t>
              </a:r>
              <a:endParaRPr lang="en-US" sz="2400" kern="1200" dirty="0"/>
            </a:p>
          </p:txBody>
        </p:sp>
        <p:sp>
          <p:nvSpPr>
            <p:cNvPr id="19" name="Straight Connector 18">
              <a:extLst>
                <a:ext uri="{FF2B5EF4-FFF2-40B4-BE49-F238E27FC236}">
                  <a16:creationId xmlns:a16="http://schemas.microsoft.com/office/drawing/2014/main" id="{D798279E-B284-2152-98A6-4A8E3895B27F}"/>
                </a:ext>
              </a:extLst>
            </p:cNvPr>
            <p:cNvSpPr/>
            <p:nvPr/>
          </p:nvSpPr>
          <p:spPr>
            <a:xfrm>
              <a:off x="6547354" y="2325149"/>
              <a:ext cx="4882646" cy="0"/>
            </a:xfrm>
            <a:prstGeom prst="line">
              <a:avLst/>
            </a:prstGeom>
            <a:ln w="19050"/>
          </p:spPr>
          <p:style>
            <a:lnRef idx="1">
              <a:schemeClr val="dk1"/>
            </a:lnRef>
            <a:fillRef idx="0">
              <a:schemeClr val="dk1"/>
            </a:fillRef>
            <a:effectRef idx="0">
              <a:schemeClr val="dk1"/>
            </a:effectRef>
            <a:fontRef idx="minor">
              <a:schemeClr val="tx1"/>
            </a:fontRef>
          </p:style>
          <p:txBody>
            <a:bodyPr/>
            <a:lstStyle/>
            <a:p>
              <a:endParaRPr lang="en-US"/>
            </a:p>
          </p:txBody>
        </p:sp>
        <p:sp>
          <p:nvSpPr>
            <p:cNvPr id="20" name="Freeform: Shape 19">
              <a:extLst>
                <a:ext uri="{FF2B5EF4-FFF2-40B4-BE49-F238E27FC236}">
                  <a16:creationId xmlns:a16="http://schemas.microsoft.com/office/drawing/2014/main" id="{8F505F56-451E-9306-6116-A215142D34E4}"/>
                </a:ext>
              </a:extLst>
            </p:cNvPr>
            <p:cNvSpPr/>
            <p:nvPr/>
          </p:nvSpPr>
          <p:spPr>
            <a:xfrm>
              <a:off x="6547354" y="2325149"/>
              <a:ext cx="4882646" cy="1070767"/>
            </a:xfrm>
            <a:custGeom>
              <a:avLst/>
              <a:gdLst>
                <a:gd name="connsiteX0" fmla="*/ 0 w 4882646"/>
                <a:gd name="connsiteY0" fmla="*/ 0 h 1070767"/>
                <a:gd name="connsiteX1" fmla="*/ 4882646 w 4882646"/>
                <a:gd name="connsiteY1" fmla="*/ 0 h 1070767"/>
                <a:gd name="connsiteX2" fmla="*/ 4882646 w 4882646"/>
                <a:gd name="connsiteY2" fmla="*/ 1070767 h 1070767"/>
                <a:gd name="connsiteX3" fmla="*/ 0 w 4882646"/>
                <a:gd name="connsiteY3" fmla="*/ 1070767 h 1070767"/>
                <a:gd name="connsiteX4" fmla="*/ 0 w 4882646"/>
                <a:gd name="connsiteY4" fmla="*/ 0 h 10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646" h="1070767">
                  <a:moveTo>
                    <a:pt x="0" y="0"/>
                  </a:moveTo>
                  <a:lnTo>
                    <a:pt x="4882646" y="0"/>
                  </a:lnTo>
                  <a:lnTo>
                    <a:pt x="4882646" y="1070767"/>
                  </a:lnTo>
                  <a:lnTo>
                    <a:pt x="0" y="1070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Adheres to surfaces for pre-treating fuels and structures</a:t>
              </a:r>
              <a:endParaRPr lang="en-US" sz="2400" kern="1200"/>
            </a:p>
          </p:txBody>
        </p:sp>
        <p:sp>
          <p:nvSpPr>
            <p:cNvPr id="21" name="Straight Connector 20">
              <a:extLst>
                <a:ext uri="{FF2B5EF4-FFF2-40B4-BE49-F238E27FC236}">
                  <a16:creationId xmlns:a16="http://schemas.microsoft.com/office/drawing/2014/main" id="{CD2EE0BE-461F-77ED-E2BA-95A2144B46E3}"/>
                </a:ext>
              </a:extLst>
            </p:cNvPr>
            <p:cNvSpPr/>
            <p:nvPr/>
          </p:nvSpPr>
          <p:spPr>
            <a:xfrm>
              <a:off x="6547354" y="3395917"/>
              <a:ext cx="4882646" cy="0"/>
            </a:xfrm>
            <a:prstGeom prst="line">
              <a:avLst/>
            </a:prstGeom>
            <a:ln w="19050"/>
          </p:spPr>
          <p:style>
            <a:lnRef idx="1">
              <a:schemeClr val="dk1"/>
            </a:lnRef>
            <a:fillRef idx="0">
              <a:schemeClr val="dk1"/>
            </a:fillRef>
            <a:effectRef idx="0">
              <a:schemeClr val="dk1"/>
            </a:effectRef>
            <a:fontRef idx="minor">
              <a:schemeClr val="tx1"/>
            </a:fontRef>
          </p:style>
          <p:txBody>
            <a:bodyPr/>
            <a:lstStyle/>
            <a:p>
              <a:endParaRPr lang="en-US"/>
            </a:p>
          </p:txBody>
        </p:sp>
        <p:sp>
          <p:nvSpPr>
            <p:cNvPr id="22" name="Freeform: Shape 21">
              <a:extLst>
                <a:ext uri="{FF2B5EF4-FFF2-40B4-BE49-F238E27FC236}">
                  <a16:creationId xmlns:a16="http://schemas.microsoft.com/office/drawing/2014/main" id="{109C2D54-A66E-53F4-9E58-25B6C8A41A7F}"/>
                </a:ext>
              </a:extLst>
            </p:cNvPr>
            <p:cNvSpPr/>
            <p:nvPr/>
          </p:nvSpPr>
          <p:spPr>
            <a:xfrm>
              <a:off x="6547354" y="3395917"/>
              <a:ext cx="4882646" cy="1070767"/>
            </a:xfrm>
            <a:custGeom>
              <a:avLst/>
              <a:gdLst>
                <a:gd name="connsiteX0" fmla="*/ 0 w 4882646"/>
                <a:gd name="connsiteY0" fmla="*/ 0 h 1070767"/>
                <a:gd name="connsiteX1" fmla="*/ 4882646 w 4882646"/>
                <a:gd name="connsiteY1" fmla="*/ 0 h 1070767"/>
                <a:gd name="connsiteX2" fmla="*/ 4882646 w 4882646"/>
                <a:gd name="connsiteY2" fmla="*/ 1070767 h 1070767"/>
                <a:gd name="connsiteX3" fmla="*/ 0 w 4882646"/>
                <a:gd name="connsiteY3" fmla="*/ 1070767 h 1070767"/>
                <a:gd name="connsiteX4" fmla="*/ 0 w 4882646"/>
                <a:gd name="connsiteY4" fmla="*/ 0 h 10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646" h="1070767">
                  <a:moveTo>
                    <a:pt x="0" y="0"/>
                  </a:moveTo>
                  <a:lnTo>
                    <a:pt x="4882646" y="0"/>
                  </a:lnTo>
                  <a:lnTo>
                    <a:pt x="4882646" y="1070767"/>
                  </a:lnTo>
                  <a:lnTo>
                    <a:pt x="0" y="1070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Improves water conservation and usage, especially during mop-up. </a:t>
              </a:r>
              <a:endParaRPr lang="en-US" sz="2400" kern="1200"/>
            </a:p>
          </p:txBody>
        </p:sp>
        <p:sp>
          <p:nvSpPr>
            <p:cNvPr id="23" name="Straight Connector 22">
              <a:extLst>
                <a:ext uri="{FF2B5EF4-FFF2-40B4-BE49-F238E27FC236}">
                  <a16:creationId xmlns:a16="http://schemas.microsoft.com/office/drawing/2014/main" id="{57A290DF-B662-8EB9-701A-783279869C66}"/>
                </a:ext>
              </a:extLst>
            </p:cNvPr>
            <p:cNvSpPr/>
            <p:nvPr/>
          </p:nvSpPr>
          <p:spPr>
            <a:xfrm>
              <a:off x="6547354" y="4466685"/>
              <a:ext cx="4882646" cy="0"/>
            </a:xfrm>
            <a:prstGeom prst="line">
              <a:avLst/>
            </a:prstGeom>
            <a:ln w="19050"/>
          </p:spPr>
          <p:style>
            <a:lnRef idx="1">
              <a:schemeClr val="dk1"/>
            </a:lnRef>
            <a:fillRef idx="0">
              <a:schemeClr val="dk1"/>
            </a:fillRef>
            <a:effectRef idx="0">
              <a:schemeClr val="dk1"/>
            </a:effectRef>
            <a:fontRef idx="minor">
              <a:schemeClr val="tx1"/>
            </a:fontRef>
          </p:style>
          <p:txBody>
            <a:bodyPr/>
            <a:lstStyle/>
            <a:p>
              <a:endParaRPr lang="en-US"/>
            </a:p>
          </p:txBody>
        </p:sp>
        <p:sp>
          <p:nvSpPr>
            <p:cNvPr id="24" name="Freeform: Shape 23">
              <a:extLst>
                <a:ext uri="{FF2B5EF4-FFF2-40B4-BE49-F238E27FC236}">
                  <a16:creationId xmlns:a16="http://schemas.microsoft.com/office/drawing/2014/main" id="{5230B5E4-CCD8-B8CC-CB54-63C3B31739E7}"/>
                </a:ext>
              </a:extLst>
            </p:cNvPr>
            <p:cNvSpPr/>
            <p:nvPr/>
          </p:nvSpPr>
          <p:spPr>
            <a:xfrm>
              <a:off x="6547354" y="4466685"/>
              <a:ext cx="4882646" cy="1070767"/>
            </a:xfrm>
            <a:custGeom>
              <a:avLst/>
              <a:gdLst>
                <a:gd name="connsiteX0" fmla="*/ 0 w 4882646"/>
                <a:gd name="connsiteY0" fmla="*/ 0 h 1070767"/>
                <a:gd name="connsiteX1" fmla="*/ 4882646 w 4882646"/>
                <a:gd name="connsiteY1" fmla="*/ 0 h 1070767"/>
                <a:gd name="connsiteX2" fmla="*/ 4882646 w 4882646"/>
                <a:gd name="connsiteY2" fmla="*/ 1070767 h 1070767"/>
                <a:gd name="connsiteX3" fmla="*/ 0 w 4882646"/>
                <a:gd name="connsiteY3" fmla="*/ 1070767 h 1070767"/>
                <a:gd name="connsiteX4" fmla="*/ 0 w 4882646"/>
                <a:gd name="connsiteY4" fmla="*/ 0 h 10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646" h="1070767">
                  <a:moveTo>
                    <a:pt x="0" y="0"/>
                  </a:moveTo>
                  <a:lnTo>
                    <a:pt x="4882646" y="0"/>
                  </a:lnTo>
                  <a:lnTo>
                    <a:pt x="4882646" y="1070767"/>
                  </a:lnTo>
                  <a:lnTo>
                    <a:pt x="0" y="1070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Use as holding feature during ignition operations</a:t>
              </a:r>
              <a:endParaRPr lang="en-US" sz="2400" kern="1200"/>
            </a:p>
          </p:txBody>
        </p:sp>
        <p:sp>
          <p:nvSpPr>
            <p:cNvPr id="25" name="Straight Connector 24">
              <a:extLst>
                <a:ext uri="{FF2B5EF4-FFF2-40B4-BE49-F238E27FC236}">
                  <a16:creationId xmlns:a16="http://schemas.microsoft.com/office/drawing/2014/main" id="{E1A09179-84F8-709A-1C76-0E085D788FD3}"/>
                </a:ext>
              </a:extLst>
            </p:cNvPr>
            <p:cNvSpPr/>
            <p:nvPr/>
          </p:nvSpPr>
          <p:spPr>
            <a:xfrm>
              <a:off x="6547354" y="5537453"/>
              <a:ext cx="4882646" cy="0"/>
            </a:xfrm>
            <a:prstGeom prst="line">
              <a:avLst/>
            </a:prstGeom>
            <a:ln w="19050"/>
          </p:spPr>
          <p:style>
            <a:lnRef idx="1">
              <a:schemeClr val="dk1"/>
            </a:lnRef>
            <a:fillRef idx="0">
              <a:schemeClr val="dk1"/>
            </a:fillRef>
            <a:effectRef idx="0">
              <a:schemeClr val="dk1"/>
            </a:effectRef>
            <a:fontRef idx="minor">
              <a:schemeClr val="tx1"/>
            </a:fontRef>
          </p:style>
          <p:txBody>
            <a:bodyPr/>
            <a:lstStyle/>
            <a:p>
              <a:endParaRPr lang="en-US"/>
            </a:p>
          </p:txBody>
        </p:sp>
        <p:sp>
          <p:nvSpPr>
            <p:cNvPr id="26" name="Freeform: Shape 25">
              <a:extLst>
                <a:ext uri="{FF2B5EF4-FFF2-40B4-BE49-F238E27FC236}">
                  <a16:creationId xmlns:a16="http://schemas.microsoft.com/office/drawing/2014/main" id="{C26E7DC4-AA13-F23A-32EA-40D8A756DE33}"/>
                </a:ext>
              </a:extLst>
            </p:cNvPr>
            <p:cNvSpPr/>
            <p:nvPr/>
          </p:nvSpPr>
          <p:spPr>
            <a:xfrm>
              <a:off x="6547354" y="5537453"/>
              <a:ext cx="4882646" cy="1070767"/>
            </a:xfrm>
            <a:custGeom>
              <a:avLst/>
              <a:gdLst>
                <a:gd name="connsiteX0" fmla="*/ 0 w 4882646"/>
                <a:gd name="connsiteY0" fmla="*/ 0 h 1070767"/>
                <a:gd name="connsiteX1" fmla="*/ 4882646 w 4882646"/>
                <a:gd name="connsiteY1" fmla="*/ 0 h 1070767"/>
                <a:gd name="connsiteX2" fmla="*/ 4882646 w 4882646"/>
                <a:gd name="connsiteY2" fmla="*/ 1070767 h 1070767"/>
                <a:gd name="connsiteX3" fmla="*/ 0 w 4882646"/>
                <a:gd name="connsiteY3" fmla="*/ 1070767 h 1070767"/>
                <a:gd name="connsiteX4" fmla="*/ 0 w 4882646"/>
                <a:gd name="connsiteY4" fmla="*/ 0 h 10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646" h="1070767">
                  <a:moveTo>
                    <a:pt x="0" y="0"/>
                  </a:moveTo>
                  <a:lnTo>
                    <a:pt x="4882646" y="0"/>
                  </a:lnTo>
                  <a:lnTo>
                    <a:pt x="4882646" y="1070767"/>
                  </a:lnTo>
                  <a:lnTo>
                    <a:pt x="0" y="1070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Restricts oxygen. Reduces fuel temperature to below ignition point.</a:t>
              </a:r>
              <a:endParaRPr lang="en-US" sz="2400" kern="1200"/>
            </a:p>
          </p:txBody>
        </p:sp>
      </p:grpSp>
      <p:grpSp>
        <p:nvGrpSpPr>
          <p:cNvPr id="4" name="Group 3" descr="slide number">
            <a:extLst>
              <a:ext uri="{FF2B5EF4-FFF2-40B4-BE49-F238E27FC236}">
                <a16:creationId xmlns:a16="http://schemas.microsoft.com/office/drawing/2014/main" id="{4AE47F16-CBF0-46A0-6092-B69F6431DFBC}"/>
              </a:ext>
            </a:extLst>
          </p:cNvPr>
          <p:cNvGrpSpPr/>
          <p:nvPr/>
        </p:nvGrpSpPr>
        <p:grpSpPr>
          <a:xfrm>
            <a:off x="11633708" y="6283960"/>
            <a:ext cx="393192" cy="393192"/>
            <a:chOff x="8522208" y="6258560"/>
            <a:chExt cx="393192" cy="393192"/>
          </a:xfrm>
        </p:grpSpPr>
        <p:sp>
          <p:nvSpPr>
            <p:cNvPr id="6" name="Oval 5" descr="oval">
              <a:extLst>
                <a:ext uri="{FF2B5EF4-FFF2-40B4-BE49-F238E27FC236}">
                  <a16:creationId xmlns:a16="http://schemas.microsoft.com/office/drawing/2014/main" id="{02AEC460-5CF1-2C1C-F887-A0509783C8A8}"/>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7" name="Oval 6" descr="oval">
              <a:extLst>
                <a:ext uri="{FF2B5EF4-FFF2-40B4-BE49-F238E27FC236}">
                  <a16:creationId xmlns:a16="http://schemas.microsoft.com/office/drawing/2014/main" id="{7D6ED3B7-3CD1-B805-EED0-DE0CEAE32A2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2" name="Rectangle 11" descr="slide number">
            <a:extLst>
              <a:ext uri="{FF2B5EF4-FFF2-40B4-BE49-F238E27FC236}">
                <a16:creationId xmlns:a16="http://schemas.microsoft.com/office/drawing/2014/main" id="{D8E98EF5-49ED-3BE3-C825-AB37052EF6FE}"/>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5</a:t>
            </a:fld>
            <a:endParaRPr lang="en-US" dirty="0"/>
          </a:p>
        </p:txBody>
      </p:sp>
    </p:spTree>
    <p:extLst>
      <p:ext uri="{BB962C8B-B14F-4D97-AF65-F5344CB8AC3E}">
        <p14:creationId xmlns:p14="http://schemas.microsoft.com/office/powerpoint/2010/main" val="183899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D51C97-D249-2393-B340-51527234876A}"/>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Example of foam use</a:t>
            </a:r>
          </a:p>
        </p:txBody>
      </p:sp>
      <p:sp>
        <p:nvSpPr>
          <p:cNvPr id="12"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refighter spreading foam on pile of logs"/>
          <p:cNvPicPr>
            <a:picLocks noChangeAspect="1"/>
          </p:cNvPicPr>
          <p:nvPr/>
        </p:nvPicPr>
        <p:blipFill rotWithShape="1">
          <a:blip r:embed="rId3"/>
          <a:srcRect t="4620" b="9829"/>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46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9838-CBC3-C839-A7B1-12C275524C8D}"/>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Example of foam use</a:t>
            </a:r>
          </a:p>
        </p:txBody>
      </p:sp>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rees sprayed with foam"/>
          <p:cNvPicPr>
            <a:picLocks noChangeAspect="1"/>
          </p:cNvPicPr>
          <p:nvPr/>
        </p:nvPicPr>
        <p:blipFill rotWithShape="1">
          <a:blip r:embed="rId2"/>
          <a:srcRect t="7865" b="7865"/>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22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9FB402-E346-147A-14B7-535E4723F4A4}"/>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Example of foam use</a:t>
            </a:r>
          </a:p>
        </p:txBody>
      </p:sp>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urning brush pile sprayed with foam"/>
          <p:cNvPicPr>
            <a:picLocks noChangeAspect="1"/>
          </p:cNvPicPr>
          <p:nvPr/>
        </p:nvPicPr>
        <p:blipFill rotWithShape="1">
          <a:blip r:embed="rId2"/>
          <a:srcRect t="7779" b="8578"/>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1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1A21-3AD5-1342-7FF2-4FBACDD6F66C}"/>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8800" dirty="0">
                <a:solidFill>
                  <a:srgbClr val="FFFFFF"/>
                </a:solidFill>
              </a:rPr>
              <a:t>Example of foam use</a:t>
            </a:r>
            <a:endParaRPr lang="en-US" sz="8800" dirty="0"/>
          </a:p>
        </p:txBody>
      </p:sp>
      <p:sp>
        <p:nvSpPr>
          <p:cNvPr id="14"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ouse sprayed with foam"/>
          <p:cNvPicPr>
            <a:picLocks noChangeAspect="1"/>
          </p:cNvPicPr>
          <p:nvPr/>
        </p:nvPicPr>
        <p:blipFill rotWithShape="1">
          <a:blip r:embed="rId2"/>
          <a:srcRect t="7696" r="-1" b="7695"/>
          <a:stretch/>
        </p:blipFill>
        <p:spPr>
          <a:xfrm>
            <a:off x="1524" y="10"/>
            <a:ext cx="12188952" cy="6857990"/>
          </a:xfrm>
          <a:prstGeom prst="rect">
            <a:avLst/>
          </a:prstGeom>
        </p:spPr>
      </p:pic>
      <p:sp>
        <p:nvSpPr>
          <p:cNvPr id="16" name="Rectangle 11">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743097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8117ED26D78246B97E85B39B055813" ma:contentTypeVersion="6" ma:contentTypeDescription="Create a new document." ma:contentTypeScope="" ma:versionID="c6c2c179dcc877fdfe8021e0be16bd41">
  <xsd:schema xmlns:xsd="http://www.w3.org/2001/XMLSchema" xmlns:xs="http://www.w3.org/2001/XMLSchema" xmlns:p="http://schemas.microsoft.com/office/2006/metadata/properties" xmlns:ns2="b00f4f70-4ede-47bb-8702-babd57e92b21" xmlns:ns3="ed99cea4-c227-48ed-acd2-e96f06cb66e1" targetNamespace="http://schemas.microsoft.com/office/2006/metadata/properties" ma:root="true" ma:fieldsID="3a2f3f059389a2462ea29f7f99ff659b" ns2:_="" ns3:_="">
    <xsd:import namespace="b00f4f70-4ede-47bb-8702-babd57e92b21"/>
    <xsd:import namespace="ed99cea4-c227-48ed-acd2-e96f06cb66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f70-4ede-47bb-8702-babd57e92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99cea4-c227-48ed-acd2-e96f06cb66e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A60BD-0042-4722-B671-D551884D1EED}">
  <ds:schemaRefs>
    <ds:schemaRef ds:uri="http://schemas.microsoft.com/sharepoint/v3/contenttype/forms"/>
  </ds:schemaRefs>
</ds:datastoreItem>
</file>

<file path=customXml/itemProps2.xml><?xml version="1.0" encoding="utf-8"?>
<ds:datastoreItem xmlns:ds="http://schemas.openxmlformats.org/officeDocument/2006/customXml" ds:itemID="{AC069F72-2015-4FB6-9588-A49CB14BDC12}">
  <ds:schemaRefs>
    <ds:schemaRef ds:uri="http://purl.org/dc/dcmitype/"/>
    <ds:schemaRef ds:uri="http://schemas.microsoft.com/office/2006/documentManagement/types"/>
    <ds:schemaRef ds:uri="http://schemas.microsoft.com/office/infopath/2007/PartnerControls"/>
    <ds:schemaRef ds:uri="0542ec55-2198-41a0-b50a-732413b4cec0"/>
    <ds:schemaRef ds:uri="http://www.w3.org/XML/1998/namespace"/>
    <ds:schemaRef ds:uri="http://schemas.openxmlformats.org/package/2006/metadata/core-properties"/>
    <ds:schemaRef ds:uri="http://purl.org/dc/terms/"/>
    <ds:schemaRef ds:uri="9f3c1fc1-9cec-4f7b-9b8a-10ce2778e10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20DCDC5-9C09-4D9C-9C3D-9E7413126EB4}"/>
</file>

<file path=docProps/app.xml><?xml version="1.0" encoding="utf-8"?>
<Properties xmlns="http://schemas.openxmlformats.org/officeDocument/2006/extended-properties" xmlns:vt="http://schemas.openxmlformats.org/officeDocument/2006/docPropsVTypes">
  <Template>_JuxtaposeVTI</Template>
  <TotalTime>0</TotalTime>
  <Words>1326</Words>
  <Application>Microsoft Office PowerPoint</Application>
  <PresentationFormat>Widescreen</PresentationFormat>
  <Paragraphs>199</Paragraphs>
  <Slides>43</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Calibri</vt:lpstr>
      <vt:lpstr>Courier New</vt:lpstr>
      <vt:lpstr>Franklin Gothic Demi Cond</vt:lpstr>
      <vt:lpstr>Franklin Gothic Medium</vt:lpstr>
      <vt:lpstr>Rockwell</vt:lpstr>
      <vt:lpstr>Rockwell Condensed</vt:lpstr>
      <vt:lpstr>Rockwell Extra Bold</vt:lpstr>
      <vt:lpstr>Symbol</vt:lpstr>
      <vt:lpstr>Times New Roman</vt:lpstr>
      <vt:lpstr>Wingdings</vt:lpstr>
      <vt:lpstr>JuxtaposeVTI</vt:lpstr>
      <vt:lpstr>Wood Type</vt:lpstr>
      <vt:lpstr>Water  Handling Operations</vt:lpstr>
      <vt:lpstr>Objectives</vt:lpstr>
      <vt:lpstr>Objectives</vt:lpstr>
      <vt:lpstr> Foam Types</vt:lpstr>
      <vt:lpstr>Reasons to use foam</vt:lpstr>
      <vt:lpstr>Example of foam use</vt:lpstr>
      <vt:lpstr>Example of foam use</vt:lpstr>
      <vt:lpstr>Example of foam use</vt:lpstr>
      <vt:lpstr>Example of foam use</vt:lpstr>
      <vt:lpstr>Example of foam use</vt:lpstr>
      <vt:lpstr>Example of foam use</vt:lpstr>
      <vt:lpstr>To Mix or Not to Mix.... </vt:lpstr>
      <vt:lpstr>Safety Concerns</vt:lpstr>
      <vt:lpstr>Safety equipment</vt:lpstr>
      <vt:lpstr>Think safety!</vt:lpstr>
      <vt:lpstr>Batch Mixing</vt:lpstr>
      <vt:lpstr>Suction-Side Proportioners</vt:lpstr>
      <vt:lpstr>Suction-Side proportioners</vt:lpstr>
      <vt:lpstr>Foam Proportioners</vt:lpstr>
      <vt:lpstr>Manual Foam Proportioners</vt:lpstr>
      <vt:lpstr>Cascade Foam Flo</vt:lpstr>
      <vt:lpstr>Foam On/off valve at tank</vt:lpstr>
      <vt:lpstr>Foam Proportioner inlet Valve -Off Position</vt:lpstr>
      <vt:lpstr>Model 52  Foam-flo</vt:lpstr>
      <vt:lpstr>Automatic Foam Proportioner</vt:lpstr>
      <vt:lpstr>Foam Proportioner</vt:lpstr>
      <vt:lpstr>Operating the Foam Proportioner Major Components</vt:lpstr>
      <vt:lpstr>Foam Proportioner</vt:lpstr>
      <vt:lpstr>Operator Control Module Panel Mounted</vt:lpstr>
      <vt:lpstr>Motor Driver Box/Module Normal Operation</vt:lpstr>
      <vt:lpstr>Paddlewheel Flowmeter</vt:lpstr>
      <vt:lpstr>Foam Pump and Electric Motor</vt:lpstr>
      <vt:lpstr>Calibrate/Inject Valve</vt:lpstr>
      <vt:lpstr>Purging Air</vt:lpstr>
      <vt:lpstr>Purging Air  Continued</vt:lpstr>
      <vt:lpstr>Inline Strainer</vt:lpstr>
      <vt:lpstr>Foam Injection Check Valve  and Injection Port</vt:lpstr>
      <vt:lpstr>Maintenance</vt:lpstr>
      <vt:lpstr>CaL/Flush (Simulated Flow)</vt:lpstr>
      <vt:lpstr>Winterization</vt:lpstr>
      <vt:lpstr>Troubleshooting</vt:lpstr>
      <vt:lpstr>Objectives</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2021-04-27T10:31:44Z</dcterms:created>
  <dcterms:modified xsi:type="dcterms:W3CDTF">2024-02-13T04:49:09Z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0x010100FF8117ED26D78246B97E85B39B055813</vt:lpwstr>
  </property>
</Properties>
</file>