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0" r:id="rId4"/>
    <p:sldMasterId id="2147483699" r:id="rId5"/>
  </p:sldMasterIdLst>
  <p:notesMasterIdLst>
    <p:notesMasterId r:id="rId99"/>
  </p:notesMasterIdLst>
  <p:handoutMasterIdLst>
    <p:handoutMasterId r:id="rId100"/>
  </p:handoutMasterIdLst>
  <p:sldIdLst>
    <p:sldId id="358" r:id="rId6"/>
    <p:sldId id="445" r:id="rId7"/>
    <p:sldId id="357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3" r:id="rId31"/>
    <p:sldId id="384" r:id="rId32"/>
    <p:sldId id="385" r:id="rId33"/>
    <p:sldId id="386" r:id="rId34"/>
    <p:sldId id="387" r:id="rId35"/>
    <p:sldId id="388" r:id="rId36"/>
    <p:sldId id="389" r:id="rId37"/>
    <p:sldId id="390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400" r:id="rId48"/>
    <p:sldId id="401" r:id="rId49"/>
    <p:sldId id="402" r:id="rId50"/>
    <p:sldId id="403" r:id="rId51"/>
    <p:sldId id="404" r:id="rId52"/>
    <p:sldId id="405" r:id="rId53"/>
    <p:sldId id="406" r:id="rId54"/>
    <p:sldId id="407" r:id="rId55"/>
    <p:sldId id="408" r:id="rId56"/>
    <p:sldId id="451" r:id="rId57"/>
    <p:sldId id="410" r:id="rId58"/>
    <p:sldId id="411" r:id="rId59"/>
    <p:sldId id="412" r:id="rId60"/>
    <p:sldId id="413" r:id="rId61"/>
    <p:sldId id="414" r:id="rId62"/>
    <p:sldId id="415" r:id="rId63"/>
    <p:sldId id="416" r:id="rId64"/>
    <p:sldId id="418" r:id="rId65"/>
    <p:sldId id="419" r:id="rId66"/>
    <p:sldId id="420" r:id="rId67"/>
    <p:sldId id="421" r:id="rId68"/>
    <p:sldId id="422" r:id="rId69"/>
    <p:sldId id="423" r:id="rId70"/>
    <p:sldId id="424" r:id="rId71"/>
    <p:sldId id="426" r:id="rId72"/>
    <p:sldId id="448" r:id="rId73"/>
    <p:sldId id="452" r:id="rId74"/>
    <p:sldId id="428" r:id="rId75"/>
    <p:sldId id="453" r:id="rId76"/>
    <p:sldId id="429" r:id="rId77"/>
    <p:sldId id="454" r:id="rId78"/>
    <p:sldId id="436" r:id="rId79"/>
    <p:sldId id="459" r:id="rId80"/>
    <p:sldId id="430" r:id="rId81"/>
    <p:sldId id="455" r:id="rId82"/>
    <p:sldId id="431" r:id="rId83"/>
    <p:sldId id="432" r:id="rId84"/>
    <p:sldId id="456" r:id="rId85"/>
    <p:sldId id="433" r:id="rId86"/>
    <p:sldId id="457" r:id="rId87"/>
    <p:sldId id="434" r:id="rId88"/>
    <p:sldId id="458" r:id="rId89"/>
    <p:sldId id="435" r:id="rId90"/>
    <p:sldId id="462" r:id="rId91"/>
    <p:sldId id="461" r:id="rId92"/>
    <p:sldId id="437" r:id="rId93"/>
    <p:sldId id="439" r:id="rId94"/>
    <p:sldId id="440" r:id="rId95"/>
    <p:sldId id="441" r:id="rId96"/>
    <p:sldId id="449" r:id="rId97"/>
    <p:sldId id="450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pos="5112" userDrawn="1">
          <p15:clr>
            <a:srgbClr val="A4A3A4"/>
          </p15:clr>
        </p15:guide>
        <p15:guide id="4" pos="7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097456-4095-4F8C-AF17-BC40449E6A23}" v="14" dt="2024-02-13T04:03:50.6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66" autoAdjust="0"/>
    <p:restoredTop sz="93324" autoAdjust="0"/>
  </p:normalViewPr>
  <p:slideViewPr>
    <p:cSldViewPr snapToGrid="0">
      <p:cViewPr varScale="1">
        <p:scale>
          <a:sx n="106" d="100"/>
          <a:sy n="106" d="100"/>
        </p:scale>
        <p:origin x="180" y="108"/>
      </p:cViewPr>
      <p:guideLst>
        <p:guide orient="horz" pos="1872"/>
        <p:guide pos="7056"/>
        <p:guide pos="5112"/>
        <p:guide pos="7032"/>
      </p:guideLst>
    </p:cSldViewPr>
  </p:slideViewPr>
  <p:outlineViewPr>
    <p:cViewPr>
      <p:scale>
        <a:sx n="33" d="100"/>
        <a:sy n="33" d="100"/>
      </p:scale>
      <p:origin x="0" y="-389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845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handoutMaster" Target="handoutMasters/handoutMaster1.xml"/><Relationship Id="rId105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8D1C07-BEC4-49A0-AEE5-9CEAC053FB18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BC41F048-C06F-4A47-9737-A6C43D7FF2C8}">
      <dgm:prSet/>
      <dgm:spPr/>
      <dgm:t>
        <a:bodyPr/>
        <a:lstStyle/>
        <a:p>
          <a:r>
            <a:rPr lang="en-US"/>
            <a:t>Locate</a:t>
          </a:r>
        </a:p>
      </dgm:t>
    </dgm:pt>
    <dgm:pt modelId="{F99AA418-FA22-4070-A376-BB749C40324A}" type="parTrans" cxnId="{DA11B733-E65C-439E-B780-C367AC88EB61}">
      <dgm:prSet/>
      <dgm:spPr/>
      <dgm:t>
        <a:bodyPr/>
        <a:lstStyle/>
        <a:p>
          <a:endParaRPr lang="en-US"/>
        </a:p>
      </dgm:t>
    </dgm:pt>
    <dgm:pt modelId="{E5FFF364-58AA-4229-B376-9F46BB52677F}" type="sibTrans" cxnId="{DA11B733-E65C-439E-B780-C367AC88EB61}">
      <dgm:prSet/>
      <dgm:spPr/>
      <dgm:t>
        <a:bodyPr/>
        <a:lstStyle/>
        <a:p>
          <a:endParaRPr lang="en-US"/>
        </a:p>
      </dgm:t>
    </dgm:pt>
    <dgm:pt modelId="{25B1E6AE-BC33-4BE4-B79B-24DE3733F987}">
      <dgm:prSet/>
      <dgm:spPr/>
      <dgm:t>
        <a:bodyPr/>
        <a:lstStyle/>
        <a:p>
          <a:r>
            <a:rPr lang="en-US"/>
            <a:t>Locate dams in areas narrow enough to dam easily.</a:t>
          </a:r>
        </a:p>
      </dgm:t>
    </dgm:pt>
    <dgm:pt modelId="{A154ECC8-D03E-44CF-984E-11E3F25442C5}" type="parTrans" cxnId="{A0D84A84-01CD-4AA3-B19B-568BD473FFCB}">
      <dgm:prSet/>
      <dgm:spPr/>
      <dgm:t>
        <a:bodyPr/>
        <a:lstStyle/>
        <a:p>
          <a:endParaRPr lang="en-US"/>
        </a:p>
      </dgm:t>
    </dgm:pt>
    <dgm:pt modelId="{1FC33B22-5F9A-49A7-9431-421F6F0F592D}" type="sibTrans" cxnId="{A0D84A84-01CD-4AA3-B19B-568BD473FFCB}">
      <dgm:prSet/>
      <dgm:spPr/>
      <dgm:t>
        <a:bodyPr/>
        <a:lstStyle/>
        <a:p>
          <a:endParaRPr lang="en-US"/>
        </a:p>
      </dgm:t>
    </dgm:pt>
    <dgm:pt modelId="{01867AA4-80E2-4993-8B73-C39E3961E35F}">
      <dgm:prSet/>
      <dgm:spPr/>
      <dgm:t>
        <a:bodyPr/>
        <a:lstStyle/>
        <a:p>
          <a:r>
            <a:rPr lang="en-US"/>
            <a:t>Use</a:t>
          </a:r>
        </a:p>
      </dgm:t>
    </dgm:pt>
    <dgm:pt modelId="{EAD50AA2-4F78-4379-B929-3D76C43AF65C}" type="parTrans" cxnId="{E3FB9168-5DAB-432E-8495-1B6CF7712D86}">
      <dgm:prSet/>
      <dgm:spPr/>
      <dgm:t>
        <a:bodyPr/>
        <a:lstStyle/>
        <a:p>
          <a:endParaRPr lang="en-US"/>
        </a:p>
      </dgm:t>
    </dgm:pt>
    <dgm:pt modelId="{485F47D9-485D-403F-AC46-A4D9F0D26E69}" type="sibTrans" cxnId="{E3FB9168-5DAB-432E-8495-1B6CF7712D86}">
      <dgm:prSet/>
      <dgm:spPr/>
      <dgm:t>
        <a:bodyPr/>
        <a:lstStyle/>
        <a:p>
          <a:endParaRPr lang="en-US"/>
        </a:p>
      </dgm:t>
    </dgm:pt>
    <dgm:pt modelId="{A3492774-F656-4237-BFF3-CF6ED627303D}">
      <dgm:prSet/>
      <dgm:spPr/>
      <dgm:t>
        <a:bodyPr/>
        <a:lstStyle/>
        <a:p>
          <a:r>
            <a:rPr lang="en-US"/>
            <a:t>Use rocks, logs, or plastic to build a dam.</a:t>
          </a:r>
        </a:p>
      </dgm:t>
    </dgm:pt>
    <dgm:pt modelId="{76711B38-E8FD-48CB-89B2-6FA12BA9F961}" type="parTrans" cxnId="{BF212081-5F6E-4678-9917-0220BE8D69A4}">
      <dgm:prSet/>
      <dgm:spPr/>
      <dgm:t>
        <a:bodyPr/>
        <a:lstStyle/>
        <a:p>
          <a:endParaRPr lang="en-US"/>
        </a:p>
      </dgm:t>
    </dgm:pt>
    <dgm:pt modelId="{458501E4-02EC-4223-B003-79367249E53A}" type="sibTrans" cxnId="{BF212081-5F6E-4678-9917-0220BE8D69A4}">
      <dgm:prSet/>
      <dgm:spPr/>
      <dgm:t>
        <a:bodyPr/>
        <a:lstStyle/>
        <a:p>
          <a:endParaRPr lang="en-US"/>
        </a:p>
      </dgm:t>
    </dgm:pt>
    <dgm:pt modelId="{10420C37-6191-43F6-9023-F91015D39C48}">
      <dgm:prSet/>
      <dgm:spPr/>
      <dgm:t>
        <a:bodyPr/>
        <a:lstStyle/>
        <a:p>
          <a:r>
            <a:rPr lang="en-US"/>
            <a:t>Tear down</a:t>
          </a:r>
        </a:p>
      </dgm:t>
    </dgm:pt>
    <dgm:pt modelId="{7473445F-3FC2-4BA8-8E95-F28A7A69BDE7}" type="parTrans" cxnId="{4D37935E-C70F-4E23-8901-8AF0698D7922}">
      <dgm:prSet/>
      <dgm:spPr/>
      <dgm:t>
        <a:bodyPr/>
        <a:lstStyle/>
        <a:p>
          <a:endParaRPr lang="en-US"/>
        </a:p>
      </dgm:t>
    </dgm:pt>
    <dgm:pt modelId="{E955807F-4DE4-493D-B18A-C44566BB5290}" type="sibTrans" cxnId="{4D37935E-C70F-4E23-8901-8AF0698D7922}">
      <dgm:prSet/>
      <dgm:spPr/>
      <dgm:t>
        <a:bodyPr/>
        <a:lstStyle/>
        <a:p>
          <a:endParaRPr lang="en-US"/>
        </a:p>
      </dgm:t>
    </dgm:pt>
    <dgm:pt modelId="{C8BCDCC2-4F08-4A14-BBD9-A1761CD10426}">
      <dgm:prSet/>
      <dgm:spPr/>
      <dgm:t>
        <a:bodyPr/>
        <a:lstStyle/>
        <a:p>
          <a:r>
            <a:rPr lang="en-US"/>
            <a:t>Tear down the dam after use.</a:t>
          </a:r>
        </a:p>
      </dgm:t>
    </dgm:pt>
    <dgm:pt modelId="{E4E31D92-0270-426B-AA17-CC84DF0EA3C2}" type="parTrans" cxnId="{6DDD6CDC-6574-4DD5-9909-5D94EE85B003}">
      <dgm:prSet/>
      <dgm:spPr/>
      <dgm:t>
        <a:bodyPr/>
        <a:lstStyle/>
        <a:p>
          <a:endParaRPr lang="en-US"/>
        </a:p>
      </dgm:t>
    </dgm:pt>
    <dgm:pt modelId="{583A4340-9F64-4F8B-93C3-CD8F7EB149D5}" type="sibTrans" cxnId="{6DDD6CDC-6574-4DD5-9909-5D94EE85B003}">
      <dgm:prSet/>
      <dgm:spPr/>
      <dgm:t>
        <a:bodyPr/>
        <a:lstStyle/>
        <a:p>
          <a:endParaRPr lang="en-US"/>
        </a:p>
      </dgm:t>
    </dgm:pt>
    <dgm:pt modelId="{5D4D44C0-8369-4E17-B2F3-E419B686B065}" type="pres">
      <dgm:prSet presAssocID="{FC8D1C07-BEC4-49A0-AEE5-9CEAC053FB18}" presName="Name0" presStyleCnt="0">
        <dgm:presLayoutVars>
          <dgm:dir/>
          <dgm:animLvl val="lvl"/>
          <dgm:resizeHandles val="exact"/>
        </dgm:presLayoutVars>
      </dgm:prSet>
      <dgm:spPr/>
    </dgm:pt>
    <dgm:pt modelId="{944F2C73-50B5-465B-8562-7D0B8B66F8DB}" type="pres">
      <dgm:prSet presAssocID="{BC41F048-C06F-4A47-9737-A6C43D7FF2C8}" presName="linNode" presStyleCnt="0"/>
      <dgm:spPr/>
    </dgm:pt>
    <dgm:pt modelId="{522B96FB-2ABE-492D-8884-981A2ADB33F8}" type="pres">
      <dgm:prSet presAssocID="{BC41F048-C06F-4A47-9737-A6C43D7FF2C8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7D62C62B-22BF-49DD-BC04-10B976382046}" type="pres">
      <dgm:prSet presAssocID="{BC41F048-C06F-4A47-9737-A6C43D7FF2C8}" presName="descendantText" presStyleLbl="alignNode1" presStyleIdx="0" presStyleCnt="3">
        <dgm:presLayoutVars>
          <dgm:bulletEnabled/>
        </dgm:presLayoutVars>
      </dgm:prSet>
      <dgm:spPr/>
    </dgm:pt>
    <dgm:pt modelId="{D8FB1E77-09AB-4A83-B29F-A8FEA1B86E82}" type="pres">
      <dgm:prSet presAssocID="{E5FFF364-58AA-4229-B376-9F46BB52677F}" presName="sp" presStyleCnt="0"/>
      <dgm:spPr/>
    </dgm:pt>
    <dgm:pt modelId="{06E8320F-F581-4EC7-90E7-321F4517A7ED}" type="pres">
      <dgm:prSet presAssocID="{01867AA4-80E2-4993-8B73-C39E3961E35F}" presName="linNode" presStyleCnt="0"/>
      <dgm:spPr/>
    </dgm:pt>
    <dgm:pt modelId="{6536EC60-E209-4BD6-ACDB-CCD91475C4F1}" type="pres">
      <dgm:prSet presAssocID="{01867AA4-80E2-4993-8B73-C39E3961E35F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6ED80607-FC19-4C7D-BFC2-BB419DADEE65}" type="pres">
      <dgm:prSet presAssocID="{01867AA4-80E2-4993-8B73-C39E3961E35F}" presName="descendantText" presStyleLbl="alignNode1" presStyleIdx="1" presStyleCnt="3">
        <dgm:presLayoutVars>
          <dgm:bulletEnabled/>
        </dgm:presLayoutVars>
      </dgm:prSet>
      <dgm:spPr/>
    </dgm:pt>
    <dgm:pt modelId="{73C692C6-71B2-4139-A013-09638877241B}" type="pres">
      <dgm:prSet presAssocID="{485F47D9-485D-403F-AC46-A4D9F0D26E69}" presName="sp" presStyleCnt="0"/>
      <dgm:spPr/>
    </dgm:pt>
    <dgm:pt modelId="{350F73CB-94B4-4209-93BF-3EEF84711119}" type="pres">
      <dgm:prSet presAssocID="{10420C37-6191-43F6-9023-F91015D39C48}" presName="linNode" presStyleCnt="0"/>
      <dgm:spPr/>
    </dgm:pt>
    <dgm:pt modelId="{11F2E6D1-F118-4DBA-8A18-84D86593EBD9}" type="pres">
      <dgm:prSet presAssocID="{10420C37-6191-43F6-9023-F91015D39C48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66C62DAB-F986-4FD3-A03A-E1E41452C69E}" type="pres">
      <dgm:prSet presAssocID="{10420C37-6191-43F6-9023-F91015D39C48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5291B514-E56F-47EF-9211-EC83326E63DD}" type="presOf" srcId="{A3492774-F656-4237-BFF3-CF6ED627303D}" destId="{6ED80607-FC19-4C7D-BFC2-BB419DADEE65}" srcOrd="0" destOrd="0" presId="urn:microsoft.com/office/officeart/2016/7/layout/VerticalHollowActionList"/>
    <dgm:cxn modelId="{D62DDF14-E5A3-436F-BCDD-82E8B628D987}" type="presOf" srcId="{BC41F048-C06F-4A47-9737-A6C43D7FF2C8}" destId="{522B96FB-2ABE-492D-8884-981A2ADB33F8}" srcOrd="0" destOrd="0" presId="urn:microsoft.com/office/officeart/2016/7/layout/VerticalHollowActionList"/>
    <dgm:cxn modelId="{D364B01E-4D11-4D03-8F50-18BF9259B8B4}" type="presOf" srcId="{FC8D1C07-BEC4-49A0-AEE5-9CEAC053FB18}" destId="{5D4D44C0-8369-4E17-B2F3-E419B686B065}" srcOrd="0" destOrd="0" presId="urn:microsoft.com/office/officeart/2016/7/layout/VerticalHollowActionList"/>
    <dgm:cxn modelId="{41B35F25-9CF3-48B3-B343-FA0ADE0E8F56}" type="presOf" srcId="{C8BCDCC2-4F08-4A14-BBD9-A1761CD10426}" destId="{66C62DAB-F986-4FD3-A03A-E1E41452C69E}" srcOrd="0" destOrd="0" presId="urn:microsoft.com/office/officeart/2016/7/layout/VerticalHollowActionList"/>
    <dgm:cxn modelId="{DA11B733-E65C-439E-B780-C367AC88EB61}" srcId="{FC8D1C07-BEC4-49A0-AEE5-9CEAC053FB18}" destId="{BC41F048-C06F-4A47-9737-A6C43D7FF2C8}" srcOrd="0" destOrd="0" parTransId="{F99AA418-FA22-4070-A376-BB749C40324A}" sibTransId="{E5FFF364-58AA-4229-B376-9F46BB52677F}"/>
    <dgm:cxn modelId="{4D37935E-C70F-4E23-8901-8AF0698D7922}" srcId="{FC8D1C07-BEC4-49A0-AEE5-9CEAC053FB18}" destId="{10420C37-6191-43F6-9023-F91015D39C48}" srcOrd="2" destOrd="0" parTransId="{7473445F-3FC2-4BA8-8E95-F28A7A69BDE7}" sibTransId="{E955807F-4DE4-493D-B18A-C44566BB5290}"/>
    <dgm:cxn modelId="{3BC2F961-4F9C-4FC4-A48E-958940459556}" type="presOf" srcId="{01867AA4-80E2-4993-8B73-C39E3961E35F}" destId="{6536EC60-E209-4BD6-ACDB-CCD91475C4F1}" srcOrd="0" destOrd="0" presId="urn:microsoft.com/office/officeart/2016/7/layout/VerticalHollowActionList"/>
    <dgm:cxn modelId="{E3FB9168-5DAB-432E-8495-1B6CF7712D86}" srcId="{FC8D1C07-BEC4-49A0-AEE5-9CEAC053FB18}" destId="{01867AA4-80E2-4993-8B73-C39E3961E35F}" srcOrd="1" destOrd="0" parTransId="{EAD50AA2-4F78-4379-B929-3D76C43AF65C}" sibTransId="{485F47D9-485D-403F-AC46-A4D9F0D26E69}"/>
    <dgm:cxn modelId="{BF212081-5F6E-4678-9917-0220BE8D69A4}" srcId="{01867AA4-80E2-4993-8B73-C39E3961E35F}" destId="{A3492774-F656-4237-BFF3-CF6ED627303D}" srcOrd="0" destOrd="0" parTransId="{76711B38-E8FD-48CB-89B2-6FA12BA9F961}" sibTransId="{458501E4-02EC-4223-B003-79367249E53A}"/>
    <dgm:cxn modelId="{A0D84A84-01CD-4AA3-B19B-568BD473FFCB}" srcId="{BC41F048-C06F-4A47-9737-A6C43D7FF2C8}" destId="{25B1E6AE-BC33-4BE4-B79B-24DE3733F987}" srcOrd="0" destOrd="0" parTransId="{A154ECC8-D03E-44CF-984E-11E3F25442C5}" sibTransId="{1FC33B22-5F9A-49A7-9431-421F6F0F592D}"/>
    <dgm:cxn modelId="{F0BF9DB4-5861-40A9-A0A7-531630906734}" type="presOf" srcId="{10420C37-6191-43F6-9023-F91015D39C48}" destId="{11F2E6D1-F118-4DBA-8A18-84D86593EBD9}" srcOrd="0" destOrd="0" presId="urn:microsoft.com/office/officeart/2016/7/layout/VerticalHollowActionList"/>
    <dgm:cxn modelId="{44990ACF-83A2-4A21-96C3-F8AF84C1EC47}" type="presOf" srcId="{25B1E6AE-BC33-4BE4-B79B-24DE3733F987}" destId="{7D62C62B-22BF-49DD-BC04-10B976382046}" srcOrd="0" destOrd="0" presId="urn:microsoft.com/office/officeart/2016/7/layout/VerticalHollowActionList"/>
    <dgm:cxn modelId="{6DDD6CDC-6574-4DD5-9909-5D94EE85B003}" srcId="{10420C37-6191-43F6-9023-F91015D39C48}" destId="{C8BCDCC2-4F08-4A14-BBD9-A1761CD10426}" srcOrd="0" destOrd="0" parTransId="{E4E31D92-0270-426B-AA17-CC84DF0EA3C2}" sibTransId="{583A4340-9F64-4F8B-93C3-CD8F7EB149D5}"/>
    <dgm:cxn modelId="{2E1AC4F4-1EC5-43C2-A31B-C71B7CD6B7DA}" type="presParOf" srcId="{5D4D44C0-8369-4E17-B2F3-E419B686B065}" destId="{944F2C73-50B5-465B-8562-7D0B8B66F8DB}" srcOrd="0" destOrd="0" presId="urn:microsoft.com/office/officeart/2016/7/layout/VerticalHollowActionList"/>
    <dgm:cxn modelId="{92F1FD0E-692A-46CD-B5B5-EBC1F1D6232D}" type="presParOf" srcId="{944F2C73-50B5-465B-8562-7D0B8B66F8DB}" destId="{522B96FB-2ABE-492D-8884-981A2ADB33F8}" srcOrd="0" destOrd="0" presId="urn:microsoft.com/office/officeart/2016/7/layout/VerticalHollowActionList"/>
    <dgm:cxn modelId="{7191031B-9583-40EA-8436-129975AF679F}" type="presParOf" srcId="{944F2C73-50B5-465B-8562-7D0B8B66F8DB}" destId="{7D62C62B-22BF-49DD-BC04-10B976382046}" srcOrd="1" destOrd="0" presId="urn:microsoft.com/office/officeart/2016/7/layout/VerticalHollowActionList"/>
    <dgm:cxn modelId="{FA9D155B-24BD-486B-B663-9E106BFD255A}" type="presParOf" srcId="{5D4D44C0-8369-4E17-B2F3-E419B686B065}" destId="{D8FB1E77-09AB-4A83-B29F-A8FEA1B86E82}" srcOrd="1" destOrd="0" presId="urn:microsoft.com/office/officeart/2016/7/layout/VerticalHollowActionList"/>
    <dgm:cxn modelId="{4C702D05-08AD-42B9-976F-0EA2DDFE3212}" type="presParOf" srcId="{5D4D44C0-8369-4E17-B2F3-E419B686B065}" destId="{06E8320F-F581-4EC7-90E7-321F4517A7ED}" srcOrd="2" destOrd="0" presId="urn:microsoft.com/office/officeart/2016/7/layout/VerticalHollowActionList"/>
    <dgm:cxn modelId="{D9D53D50-9F7B-412B-8173-F0F0D9EB9BA0}" type="presParOf" srcId="{06E8320F-F581-4EC7-90E7-321F4517A7ED}" destId="{6536EC60-E209-4BD6-ACDB-CCD91475C4F1}" srcOrd="0" destOrd="0" presId="urn:microsoft.com/office/officeart/2016/7/layout/VerticalHollowActionList"/>
    <dgm:cxn modelId="{9418F2F6-A43B-4663-9B73-177313AC4820}" type="presParOf" srcId="{06E8320F-F581-4EC7-90E7-321F4517A7ED}" destId="{6ED80607-FC19-4C7D-BFC2-BB419DADEE65}" srcOrd="1" destOrd="0" presId="urn:microsoft.com/office/officeart/2016/7/layout/VerticalHollowActionList"/>
    <dgm:cxn modelId="{8BE20A05-F971-4043-80E6-25F546113CEC}" type="presParOf" srcId="{5D4D44C0-8369-4E17-B2F3-E419B686B065}" destId="{73C692C6-71B2-4139-A013-09638877241B}" srcOrd="3" destOrd="0" presId="urn:microsoft.com/office/officeart/2016/7/layout/VerticalHollowActionList"/>
    <dgm:cxn modelId="{C889DDEC-4436-40E7-9F5C-E9E14988E7EE}" type="presParOf" srcId="{5D4D44C0-8369-4E17-B2F3-E419B686B065}" destId="{350F73CB-94B4-4209-93BF-3EEF84711119}" srcOrd="4" destOrd="0" presId="urn:microsoft.com/office/officeart/2016/7/layout/VerticalHollowActionList"/>
    <dgm:cxn modelId="{D491FBEE-1C27-486A-8B40-E96EB0041D79}" type="presParOf" srcId="{350F73CB-94B4-4209-93BF-3EEF84711119}" destId="{11F2E6D1-F118-4DBA-8A18-84D86593EBD9}" srcOrd="0" destOrd="0" presId="urn:microsoft.com/office/officeart/2016/7/layout/VerticalHollowActionList"/>
    <dgm:cxn modelId="{C72AF2D1-3ED2-44CE-B329-6791AFBF4D53}" type="presParOf" srcId="{350F73CB-94B4-4209-93BF-3EEF84711119}" destId="{66C62DAB-F986-4FD3-A03A-E1E41452C69E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AFA866-C49D-4334-B906-A6E3F4005AC4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EF22726-6CDB-4750-9E80-E2C616AEA900}">
      <dgm:prSet/>
      <dgm:spPr/>
      <dgm:t>
        <a:bodyPr/>
        <a:lstStyle/>
        <a:p>
          <a:r>
            <a:rPr lang="en-US" baseline="0"/>
            <a:t>Municipal apparatus deal primarily with large volume pumps. </a:t>
          </a:r>
          <a:endParaRPr lang="en-US"/>
        </a:p>
      </dgm:t>
    </dgm:pt>
    <dgm:pt modelId="{A7467341-E170-483B-8811-8420EAE2F9A4}" type="parTrans" cxnId="{E8E2A596-B087-4614-8F2C-82283CD982DC}">
      <dgm:prSet/>
      <dgm:spPr/>
      <dgm:t>
        <a:bodyPr/>
        <a:lstStyle/>
        <a:p>
          <a:endParaRPr lang="en-US"/>
        </a:p>
      </dgm:t>
    </dgm:pt>
    <dgm:pt modelId="{2A979783-88DF-49E7-8C0F-CF1C11466838}" type="sibTrans" cxnId="{E8E2A596-B087-4614-8F2C-82283CD982DC}">
      <dgm:prSet/>
      <dgm:spPr/>
      <dgm:t>
        <a:bodyPr/>
        <a:lstStyle/>
        <a:p>
          <a:endParaRPr lang="en-US"/>
        </a:p>
      </dgm:t>
    </dgm:pt>
    <dgm:pt modelId="{52690402-CC37-4839-8E74-70DC7EC9D2E3}">
      <dgm:prSet/>
      <dgm:spPr/>
      <dgm:t>
        <a:bodyPr/>
        <a:lstStyle/>
        <a:p>
          <a:r>
            <a:rPr lang="en-US" baseline="0"/>
            <a:t>Thread types vary from department to department. Carefully inspect all connections before using.</a:t>
          </a:r>
          <a:endParaRPr lang="en-US"/>
        </a:p>
      </dgm:t>
    </dgm:pt>
    <dgm:pt modelId="{2215A061-6994-4EED-BA3E-E7A699B9BB49}" type="parTrans" cxnId="{7EE4C232-7D88-44EA-9101-71FF40971604}">
      <dgm:prSet/>
      <dgm:spPr/>
      <dgm:t>
        <a:bodyPr/>
        <a:lstStyle/>
        <a:p>
          <a:endParaRPr lang="en-US"/>
        </a:p>
      </dgm:t>
    </dgm:pt>
    <dgm:pt modelId="{707B7808-2426-4D04-8952-BD1E7FE090FF}" type="sibTrans" cxnId="{7EE4C232-7D88-44EA-9101-71FF40971604}">
      <dgm:prSet/>
      <dgm:spPr/>
      <dgm:t>
        <a:bodyPr/>
        <a:lstStyle/>
        <a:p>
          <a:endParaRPr lang="en-US"/>
        </a:p>
      </dgm:t>
    </dgm:pt>
    <dgm:pt modelId="{9B387289-C534-4767-872C-749930F8AB28}">
      <dgm:prSet/>
      <dgm:spPr/>
      <dgm:t>
        <a:bodyPr/>
        <a:lstStyle/>
        <a:p>
          <a:r>
            <a:rPr lang="en-US" baseline="0"/>
            <a:t>When filling through the direct fill (Dri-Fill) valve, do </a:t>
          </a:r>
          <a:r>
            <a:rPr lang="en-US" b="1" u="sng" baseline="0"/>
            <a:t>not</a:t>
          </a:r>
          <a:r>
            <a:rPr lang="en-US" baseline="0"/>
            <a:t> exceed 50 PSI.</a:t>
          </a:r>
          <a:endParaRPr lang="en-US"/>
        </a:p>
      </dgm:t>
    </dgm:pt>
    <dgm:pt modelId="{3D5E896E-8602-4178-8807-5FDB523DABD4}" type="parTrans" cxnId="{8DE9BA76-9FBE-442B-8941-224EBF9D72B8}">
      <dgm:prSet/>
      <dgm:spPr/>
      <dgm:t>
        <a:bodyPr/>
        <a:lstStyle/>
        <a:p>
          <a:endParaRPr lang="en-US"/>
        </a:p>
      </dgm:t>
    </dgm:pt>
    <dgm:pt modelId="{2A6296A8-DB08-47DD-A896-EA9D9F2ADDAB}" type="sibTrans" cxnId="{8DE9BA76-9FBE-442B-8941-224EBF9D72B8}">
      <dgm:prSet/>
      <dgm:spPr/>
      <dgm:t>
        <a:bodyPr/>
        <a:lstStyle/>
        <a:p>
          <a:endParaRPr lang="en-US"/>
        </a:p>
      </dgm:t>
    </dgm:pt>
    <dgm:pt modelId="{8931EDEF-918D-4B1E-B509-FDDB8498AD0B}" type="pres">
      <dgm:prSet presAssocID="{5AAFA866-C49D-4334-B906-A6E3F4005AC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3B0246F-494C-466B-AAC6-7C808AA3E1E7}" type="pres">
      <dgm:prSet presAssocID="{CEF22726-6CDB-4750-9E80-E2C616AEA900}" presName="hierRoot1" presStyleCnt="0"/>
      <dgm:spPr/>
    </dgm:pt>
    <dgm:pt modelId="{517A2C2B-C5C8-4118-B30C-62735A981F1A}" type="pres">
      <dgm:prSet presAssocID="{CEF22726-6CDB-4750-9E80-E2C616AEA900}" presName="composite" presStyleCnt="0"/>
      <dgm:spPr/>
    </dgm:pt>
    <dgm:pt modelId="{63BC0206-0BF1-49C0-83B5-86052A52F115}" type="pres">
      <dgm:prSet presAssocID="{CEF22726-6CDB-4750-9E80-E2C616AEA900}" presName="background" presStyleLbl="node0" presStyleIdx="0" presStyleCnt="3"/>
      <dgm:spPr/>
    </dgm:pt>
    <dgm:pt modelId="{F2C1C2EA-68D8-456B-8164-CB1D653CAF24}" type="pres">
      <dgm:prSet presAssocID="{CEF22726-6CDB-4750-9E80-E2C616AEA900}" presName="text" presStyleLbl="fgAcc0" presStyleIdx="0" presStyleCnt="3">
        <dgm:presLayoutVars>
          <dgm:chPref val="3"/>
        </dgm:presLayoutVars>
      </dgm:prSet>
      <dgm:spPr/>
    </dgm:pt>
    <dgm:pt modelId="{D9D7C932-64B1-40B4-9D5E-55A90D1AFC45}" type="pres">
      <dgm:prSet presAssocID="{CEF22726-6CDB-4750-9E80-E2C616AEA900}" presName="hierChild2" presStyleCnt="0"/>
      <dgm:spPr/>
    </dgm:pt>
    <dgm:pt modelId="{6D61A16C-8053-4B30-AD3E-08914ADA6EB2}" type="pres">
      <dgm:prSet presAssocID="{52690402-CC37-4839-8E74-70DC7EC9D2E3}" presName="hierRoot1" presStyleCnt="0"/>
      <dgm:spPr/>
    </dgm:pt>
    <dgm:pt modelId="{924F301F-E8AB-40D5-B89C-DFC7B8FB46DE}" type="pres">
      <dgm:prSet presAssocID="{52690402-CC37-4839-8E74-70DC7EC9D2E3}" presName="composite" presStyleCnt="0"/>
      <dgm:spPr/>
    </dgm:pt>
    <dgm:pt modelId="{BA0987D3-E11C-4626-A8F2-B82BC51BE51D}" type="pres">
      <dgm:prSet presAssocID="{52690402-CC37-4839-8E74-70DC7EC9D2E3}" presName="background" presStyleLbl="node0" presStyleIdx="1" presStyleCnt="3"/>
      <dgm:spPr/>
    </dgm:pt>
    <dgm:pt modelId="{B854EAFA-E589-4809-B8C7-2A05FFC1D6F4}" type="pres">
      <dgm:prSet presAssocID="{52690402-CC37-4839-8E74-70DC7EC9D2E3}" presName="text" presStyleLbl="fgAcc0" presStyleIdx="1" presStyleCnt="3">
        <dgm:presLayoutVars>
          <dgm:chPref val="3"/>
        </dgm:presLayoutVars>
      </dgm:prSet>
      <dgm:spPr/>
    </dgm:pt>
    <dgm:pt modelId="{1170D8BA-BF53-4214-A7D9-A232FC4FF0B0}" type="pres">
      <dgm:prSet presAssocID="{52690402-CC37-4839-8E74-70DC7EC9D2E3}" presName="hierChild2" presStyleCnt="0"/>
      <dgm:spPr/>
    </dgm:pt>
    <dgm:pt modelId="{A18A9105-5C73-48C5-8976-EEA0B1A79674}" type="pres">
      <dgm:prSet presAssocID="{9B387289-C534-4767-872C-749930F8AB28}" presName="hierRoot1" presStyleCnt="0"/>
      <dgm:spPr/>
    </dgm:pt>
    <dgm:pt modelId="{87E88B3D-7382-470F-B980-44610B83FDE9}" type="pres">
      <dgm:prSet presAssocID="{9B387289-C534-4767-872C-749930F8AB28}" presName="composite" presStyleCnt="0"/>
      <dgm:spPr/>
    </dgm:pt>
    <dgm:pt modelId="{B57712DF-913C-4DAC-8B88-57C2D520A221}" type="pres">
      <dgm:prSet presAssocID="{9B387289-C534-4767-872C-749930F8AB28}" presName="background" presStyleLbl="node0" presStyleIdx="2" presStyleCnt="3"/>
      <dgm:spPr/>
    </dgm:pt>
    <dgm:pt modelId="{6CE152B2-3851-45FD-868E-0AF9DC327106}" type="pres">
      <dgm:prSet presAssocID="{9B387289-C534-4767-872C-749930F8AB28}" presName="text" presStyleLbl="fgAcc0" presStyleIdx="2" presStyleCnt="3">
        <dgm:presLayoutVars>
          <dgm:chPref val="3"/>
        </dgm:presLayoutVars>
      </dgm:prSet>
      <dgm:spPr/>
    </dgm:pt>
    <dgm:pt modelId="{5C600A5F-EA11-48BB-95D5-1791F7EF8A4F}" type="pres">
      <dgm:prSet presAssocID="{9B387289-C534-4767-872C-749930F8AB28}" presName="hierChild2" presStyleCnt="0"/>
      <dgm:spPr/>
    </dgm:pt>
  </dgm:ptLst>
  <dgm:cxnLst>
    <dgm:cxn modelId="{7B987806-5126-4DCF-B3AC-032198657908}" type="presOf" srcId="{9B387289-C534-4767-872C-749930F8AB28}" destId="{6CE152B2-3851-45FD-868E-0AF9DC327106}" srcOrd="0" destOrd="0" presId="urn:microsoft.com/office/officeart/2005/8/layout/hierarchy1"/>
    <dgm:cxn modelId="{7EE4C232-7D88-44EA-9101-71FF40971604}" srcId="{5AAFA866-C49D-4334-B906-A6E3F4005AC4}" destId="{52690402-CC37-4839-8E74-70DC7EC9D2E3}" srcOrd="1" destOrd="0" parTransId="{2215A061-6994-4EED-BA3E-E7A699B9BB49}" sibTransId="{707B7808-2426-4D04-8952-BD1E7FE090FF}"/>
    <dgm:cxn modelId="{8DE9BA76-9FBE-442B-8941-224EBF9D72B8}" srcId="{5AAFA866-C49D-4334-B906-A6E3F4005AC4}" destId="{9B387289-C534-4767-872C-749930F8AB28}" srcOrd="2" destOrd="0" parTransId="{3D5E896E-8602-4178-8807-5FDB523DABD4}" sibTransId="{2A6296A8-DB08-47DD-A896-EA9D9F2ADDAB}"/>
    <dgm:cxn modelId="{E8E2A596-B087-4614-8F2C-82283CD982DC}" srcId="{5AAFA866-C49D-4334-B906-A6E3F4005AC4}" destId="{CEF22726-6CDB-4750-9E80-E2C616AEA900}" srcOrd="0" destOrd="0" parTransId="{A7467341-E170-483B-8811-8420EAE2F9A4}" sibTransId="{2A979783-88DF-49E7-8C0F-CF1C11466838}"/>
    <dgm:cxn modelId="{8E982CB2-3B6C-4F42-80FF-F11A08AD95D5}" type="presOf" srcId="{52690402-CC37-4839-8E74-70DC7EC9D2E3}" destId="{B854EAFA-E589-4809-B8C7-2A05FFC1D6F4}" srcOrd="0" destOrd="0" presId="urn:microsoft.com/office/officeart/2005/8/layout/hierarchy1"/>
    <dgm:cxn modelId="{C9BC77F7-B789-406E-BE65-92D3C98AFA57}" type="presOf" srcId="{CEF22726-6CDB-4750-9E80-E2C616AEA900}" destId="{F2C1C2EA-68D8-456B-8164-CB1D653CAF24}" srcOrd="0" destOrd="0" presId="urn:microsoft.com/office/officeart/2005/8/layout/hierarchy1"/>
    <dgm:cxn modelId="{927177FF-4E35-46A4-B7B2-8DE992484319}" type="presOf" srcId="{5AAFA866-C49D-4334-B906-A6E3F4005AC4}" destId="{8931EDEF-918D-4B1E-B509-FDDB8498AD0B}" srcOrd="0" destOrd="0" presId="urn:microsoft.com/office/officeart/2005/8/layout/hierarchy1"/>
    <dgm:cxn modelId="{A490613E-F3D0-4FF0-8C2E-F72A135B4D45}" type="presParOf" srcId="{8931EDEF-918D-4B1E-B509-FDDB8498AD0B}" destId="{53B0246F-494C-466B-AAC6-7C808AA3E1E7}" srcOrd="0" destOrd="0" presId="urn:microsoft.com/office/officeart/2005/8/layout/hierarchy1"/>
    <dgm:cxn modelId="{A95045A5-698A-4C91-87EB-3427306EF787}" type="presParOf" srcId="{53B0246F-494C-466B-AAC6-7C808AA3E1E7}" destId="{517A2C2B-C5C8-4118-B30C-62735A981F1A}" srcOrd="0" destOrd="0" presId="urn:microsoft.com/office/officeart/2005/8/layout/hierarchy1"/>
    <dgm:cxn modelId="{63AE6004-DA36-4AE9-9063-418390FED250}" type="presParOf" srcId="{517A2C2B-C5C8-4118-B30C-62735A981F1A}" destId="{63BC0206-0BF1-49C0-83B5-86052A52F115}" srcOrd="0" destOrd="0" presId="urn:microsoft.com/office/officeart/2005/8/layout/hierarchy1"/>
    <dgm:cxn modelId="{5DC3C16D-4EEB-4A55-B467-75C923611E44}" type="presParOf" srcId="{517A2C2B-C5C8-4118-B30C-62735A981F1A}" destId="{F2C1C2EA-68D8-456B-8164-CB1D653CAF24}" srcOrd="1" destOrd="0" presId="urn:microsoft.com/office/officeart/2005/8/layout/hierarchy1"/>
    <dgm:cxn modelId="{13AFF0F3-1C1A-4923-A382-4E16CE2DDDCA}" type="presParOf" srcId="{53B0246F-494C-466B-AAC6-7C808AA3E1E7}" destId="{D9D7C932-64B1-40B4-9D5E-55A90D1AFC45}" srcOrd="1" destOrd="0" presId="urn:microsoft.com/office/officeart/2005/8/layout/hierarchy1"/>
    <dgm:cxn modelId="{8C46749B-DDFA-4D44-973E-32F627711489}" type="presParOf" srcId="{8931EDEF-918D-4B1E-B509-FDDB8498AD0B}" destId="{6D61A16C-8053-4B30-AD3E-08914ADA6EB2}" srcOrd="1" destOrd="0" presId="urn:microsoft.com/office/officeart/2005/8/layout/hierarchy1"/>
    <dgm:cxn modelId="{5266DCDD-9A01-4A8A-91D7-4829515C7CF8}" type="presParOf" srcId="{6D61A16C-8053-4B30-AD3E-08914ADA6EB2}" destId="{924F301F-E8AB-40D5-B89C-DFC7B8FB46DE}" srcOrd="0" destOrd="0" presId="urn:microsoft.com/office/officeart/2005/8/layout/hierarchy1"/>
    <dgm:cxn modelId="{2F68E563-242D-4958-8DDF-E4BB7C13CC24}" type="presParOf" srcId="{924F301F-E8AB-40D5-B89C-DFC7B8FB46DE}" destId="{BA0987D3-E11C-4626-A8F2-B82BC51BE51D}" srcOrd="0" destOrd="0" presId="urn:microsoft.com/office/officeart/2005/8/layout/hierarchy1"/>
    <dgm:cxn modelId="{8C9487CF-63D2-4F32-8E97-1BC0BF471601}" type="presParOf" srcId="{924F301F-E8AB-40D5-B89C-DFC7B8FB46DE}" destId="{B854EAFA-E589-4809-B8C7-2A05FFC1D6F4}" srcOrd="1" destOrd="0" presId="urn:microsoft.com/office/officeart/2005/8/layout/hierarchy1"/>
    <dgm:cxn modelId="{85EBE550-CEF4-4AA1-8985-E4A406CCDF7A}" type="presParOf" srcId="{6D61A16C-8053-4B30-AD3E-08914ADA6EB2}" destId="{1170D8BA-BF53-4214-A7D9-A232FC4FF0B0}" srcOrd="1" destOrd="0" presId="urn:microsoft.com/office/officeart/2005/8/layout/hierarchy1"/>
    <dgm:cxn modelId="{60E6107D-EC76-4E4F-8BBD-AB506CECB007}" type="presParOf" srcId="{8931EDEF-918D-4B1E-B509-FDDB8498AD0B}" destId="{A18A9105-5C73-48C5-8976-EEA0B1A79674}" srcOrd="2" destOrd="0" presId="urn:microsoft.com/office/officeart/2005/8/layout/hierarchy1"/>
    <dgm:cxn modelId="{3095E3AC-2239-4651-B90D-CAC1438B97A2}" type="presParOf" srcId="{A18A9105-5C73-48C5-8976-EEA0B1A79674}" destId="{87E88B3D-7382-470F-B980-44610B83FDE9}" srcOrd="0" destOrd="0" presId="urn:microsoft.com/office/officeart/2005/8/layout/hierarchy1"/>
    <dgm:cxn modelId="{8AD7161F-1B38-4F0D-AB83-761DE989B8DC}" type="presParOf" srcId="{87E88B3D-7382-470F-B980-44610B83FDE9}" destId="{B57712DF-913C-4DAC-8B88-57C2D520A221}" srcOrd="0" destOrd="0" presId="urn:microsoft.com/office/officeart/2005/8/layout/hierarchy1"/>
    <dgm:cxn modelId="{A018F22C-6EE0-4547-8F86-AB8C74CCC130}" type="presParOf" srcId="{87E88B3D-7382-470F-B980-44610B83FDE9}" destId="{6CE152B2-3851-45FD-868E-0AF9DC327106}" srcOrd="1" destOrd="0" presId="urn:microsoft.com/office/officeart/2005/8/layout/hierarchy1"/>
    <dgm:cxn modelId="{6F58AAD9-5494-40D5-A25B-D0D6AE8E70BE}" type="presParOf" srcId="{A18A9105-5C73-48C5-8976-EEA0B1A79674}" destId="{5C600A5F-EA11-48BB-95D5-1791F7EF8A4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EABCE5-6E46-43B7-BDAA-A77659D7A923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E301717-D416-4D0C-89F9-4C179B38F8B5}">
      <dgm:prSet/>
      <dgm:spPr>
        <a:solidFill>
          <a:srgbClr val="00B050"/>
        </a:solidFill>
      </dgm:spPr>
      <dgm:t>
        <a:bodyPr/>
        <a:lstStyle/>
        <a:p>
          <a:r>
            <a:rPr lang="en-US" baseline="0"/>
            <a:t>Screening Methods</a:t>
          </a:r>
          <a:endParaRPr lang="en-US"/>
        </a:p>
      </dgm:t>
    </dgm:pt>
    <dgm:pt modelId="{CF69EEAD-0AE7-4069-9C58-55AF004E6C85}" type="parTrans" cxnId="{08AF690C-12F1-4660-8137-B2F233757F60}">
      <dgm:prSet/>
      <dgm:spPr/>
      <dgm:t>
        <a:bodyPr/>
        <a:lstStyle/>
        <a:p>
          <a:endParaRPr lang="en-US"/>
        </a:p>
      </dgm:t>
    </dgm:pt>
    <dgm:pt modelId="{0E82D268-FCAB-4C2A-A603-87E53566E8D9}" type="sibTrans" cxnId="{08AF690C-12F1-4660-8137-B2F233757F60}">
      <dgm:prSet/>
      <dgm:spPr/>
      <dgm:t>
        <a:bodyPr/>
        <a:lstStyle/>
        <a:p>
          <a:endParaRPr lang="en-US"/>
        </a:p>
      </dgm:t>
    </dgm:pt>
    <dgm:pt modelId="{B0970115-36C1-40F4-B352-3C07EDF1465F}">
      <dgm:prSet/>
      <dgm:spPr/>
      <dgm:t>
        <a:bodyPr/>
        <a:lstStyle/>
        <a:p>
          <a:r>
            <a:rPr lang="en-US" baseline="0"/>
            <a:t>May be impractical</a:t>
          </a:r>
          <a:endParaRPr lang="en-US"/>
        </a:p>
      </dgm:t>
    </dgm:pt>
    <dgm:pt modelId="{B35D222B-6B24-4518-B039-A5B7F0F6D98C}" type="parTrans" cxnId="{677FCE84-3D32-415E-AC5C-969C4EBB76C9}">
      <dgm:prSet/>
      <dgm:spPr/>
      <dgm:t>
        <a:bodyPr/>
        <a:lstStyle/>
        <a:p>
          <a:endParaRPr lang="en-US"/>
        </a:p>
      </dgm:t>
    </dgm:pt>
    <dgm:pt modelId="{72389CA8-79D4-462C-90DB-61B609922C49}" type="sibTrans" cxnId="{677FCE84-3D32-415E-AC5C-969C4EBB76C9}">
      <dgm:prSet/>
      <dgm:spPr/>
      <dgm:t>
        <a:bodyPr/>
        <a:lstStyle/>
        <a:p>
          <a:endParaRPr lang="en-US"/>
        </a:p>
      </dgm:t>
    </dgm:pt>
    <dgm:pt modelId="{DF0F65CD-E626-4F94-A5E4-DF2F4B82FBB9}">
      <dgm:prSet/>
      <dgm:spPr>
        <a:solidFill>
          <a:srgbClr val="00B050"/>
        </a:solidFill>
      </dgm:spPr>
      <dgm:t>
        <a:bodyPr/>
        <a:lstStyle/>
        <a:p>
          <a:r>
            <a:rPr lang="en-US" baseline="0"/>
            <a:t>Chemical Use</a:t>
          </a:r>
          <a:endParaRPr lang="en-US"/>
        </a:p>
      </dgm:t>
    </dgm:pt>
    <dgm:pt modelId="{E22A603C-D35A-4A13-ABCE-56D02B8DA009}" type="parTrans" cxnId="{069BD891-2FB9-46DC-919C-80001086F372}">
      <dgm:prSet/>
      <dgm:spPr/>
      <dgm:t>
        <a:bodyPr/>
        <a:lstStyle/>
        <a:p>
          <a:endParaRPr lang="en-US"/>
        </a:p>
      </dgm:t>
    </dgm:pt>
    <dgm:pt modelId="{1FD541CA-29DA-415B-9FBB-A1B8DE338A37}" type="sibTrans" cxnId="{069BD891-2FB9-46DC-919C-80001086F372}">
      <dgm:prSet/>
      <dgm:spPr/>
      <dgm:t>
        <a:bodyPr/>
        <a:lstStyle/>
        <a:p>
          <a:endParaRPr lang="en-US"/>
        </a:p>
      </dgm:t>
    </dgm:pt>
    <dgm:pt modelId="{BF1CA789-EB8F-4960-A1CF-DDE9034072E5}">
      <dgm:prSet/>
      <dgm:spPr/>
      <dgm:t>
        <a:bodyPr/>
        <a:lstStyle/>
        <a:p>
          <a:r>
            <a:rPr lang="en-US" baseline="0"/>
            <a:t>Mix ratio</a:t>
          </a:r>
          <a:endParaRPr lang="en-US"/>
        </a:p>
      </dgm:t>
    </dgm:pt>
    <dgm:pt modelId="{BECBC024-C531-4BD7-925F-91C61BA62872}" type="parTrans" cxnId="{A0908C07-17DB-4821-B424-C6DD6D5BDA65}">
      <dgm:prSet/>
      <dgm:spPr/>
      <dgm:t>
        <a:bodyPr/>
        <a:lstStyle/>
        <a:p>
          <a:endParaRPr lang="en-US"/>
        </a:p>
      </dgm:t>
    </dgm:pt>
    <dgm:pt modelId="{0BD1E57F-D5BC-4BD4-8DA3-08D7AE993C51}" type="sibTrans" cxnId="{A0908C07-17DB-4821-B424-C6DD6D5BDA65}">
      <dgm:prSet/>
      <dgm:spPr/>
      <dgm:t>
        <a:bodyPr/>
        <a:lstStyle/>
        <a:p>
          <a:endParaRPr lang="en-US"/>
        </a:p>
      </dgm:t>
    </dgm:pt>
    <dgm:pt modelId="{B3DC4408-C6F3-4406-86F2-DF4CECC7DDA6}">
      <dgm:prSet/>
      <dgm:spPr/>
      <dgm:t>
        <a:bodyPr/>
        <a:lstStyle/>
        <a:p>
          <a:r>
            <a:rPr lang="en-US" baseline="0"/>
            <a:t>Cleaning solution disposal</a:t>
          </a:r>
          <a:endParaRPr lang="en-US"/>
        </a:p>
      </dgm:t>
    </dgm:pt>
    <dgm:pt modelId="{32D7DA0B-333B-42A0-A9FF-6C54BF57F771}" type="parTrans" cxnId="{85780814-CE0A-406D-B065-2AE1527BDF7A}">
      <dgm:prSet/>
      <dgm:spPr/>
      <dgm:t>
        <a:bodyPr/>
        <a:lstStyle/>
        <a:p>
          <a:endParaRPr lang="en-US"/>
        </a:p>
      </dgm:t>
    </dgm:pt>
    <dgm:pt modelId="{B18D903F-1D4A-4F87-86C0-F443A2BFA29D}" type="sibTrans" cxnId="{85780814-CE0A-406D-B065-2AE1527BDF7A}">
      <dgm:prSet/>
      <dgm:spPr/>
      <dgm:t>
        <a:bodyPr/>
        <a:lstStyle/>
        <a:p>
          <a:endParaRPr lang="en-US"/>
        </a:p>
      </dgm:t>
    </dgm:pt>
    <dgm:pt modelId="{BFFF5428-8D94-4BE5-BE45-51DA38F5634C}">
      <dgm:prSet/>
      <dgm:spPr/>
      <dgm:t>
        <a:bodyPr/>
        <a:lstStyle/>
        <a:p>
          <a:r>
            <a:rPr lang="en-US" baseline="0"/>
            <a:t>Consult the Safety Data Sheet (SDS)</a:t>
          </a:r>
          <a:endParaRPr lang="en-US"/>
        </a:p>
      </dgm:t>
    </dgm:pt>
    <dgm:pt modelId="{8162F201-7AE6-4840-ADBB-A59C34D341E8}" type="parTrans" cxnId="{A7E922E1-D967-4D1C-B7F1-7766F60A55FB}">
      <dgm:prSet/>
      <dgm:spPr/>
      <dgm:t>
        <a:bodyPr/>
        <a:lstStyle/>
        <a:p>
          <a:endParaRPr lang="en-US"/>
        </a:p>
      </dgm:t>
    </dgm:pt>
    <dgm:pt modelId="{E676071F-6D57-47D2-BEE9-6B956D13844D}" type="sibTrans" cxnId="{A7E922E1-D967-4D1C-B7F1-7766F60A55FB}">
      <dgm:prSet/>
      <dgm:spPr/>
      <dgm:t>
        <a:bodyPr/>
        <a:lstStyle/>
        <a:p>
          <a:endParaRPr lang="en-US"/>
        </a:p>
      </dgm:t>
    </dgm:pt>
    <dgm:pt modelId="{287C5EE9-E053-40B2-B280-203812AE5111}" type="pres">
      <dgm:prSet presAssocID="{F7EABCE5-6E46-43B7-BDAA-A77659D7A923}" presName="linear" presStyleCnt="0">
        <dgm:presLayoutVars>
          <dgm:dir/>
          <dgm:animLvl val="lvl"/>
          <dgm:resizeHandles val="exact"/>
        </dgm:presLayoutVars>
      </dgm:prSet>
      <dgm:spPr/>
    </dgm:pt>
    <dgm:pt modelId="{57147338-4C0D-4E35-93CD-51BDAC43A863}" type="pres">
      <dgm:prSet presAssocID="{7E301717-D416-4D0C-89F9-4C179B38F8B5}" presName="parentLin" presStyleCnt="0"/>
      <dgm:spPr/>
    </dgm:pt>
    <dgm:pt modelId="{E195E1F0-CED8-4DFE-A629-9DF8674DCF76}" type="pres">
      <dgm:prSet presAssocID="{7E301717-D416-4D0C-89F9-4C179B38F8B5}" presName="parentLeftMargin" presStyleLbl="node1" presStyleIdx="0" presStyleCnt="2"/>
      <dgm:spPr/>
    </dgm:pt>
    <dgm:pt modelId="{A2D26616-DA35-47FB-8FA1-27E8874025C9}" type="pres">
      <dgm:prSet presAssocID="{7E301717-D416-4D0C-89F9-4C179B38F8B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59911DF-8B8A-4964-A0C6-BD8D1032BD72}" type="pres">
      <dgm:prSet presAssocID="{7E301717-D416-4D0C-89F9-4C179B38F8B5}" presName="negativeSpace" presStyleCnt="0"/>
      <dgm:spPr/>
    </dgm:pt>
    <dgm:pt modelId="{6416C133-2C05-4013-82E3-9178CB983BD1}" type="pres">
      <dgm:prSet presAssocID="{7E301717-D416-4D0C-89F9-4C179B38F8B5}" presName="childText" presStyleLbl="conFgAcc1" presStyleIdx="0" presStyleCnt="2">
        <dgm:presLayoutVars>
          <dgm:bulletEnabled val="1"/>
        </dgm:presLayoutVars>
      </dgm:prSet>
      <dgm:spPr/>
    </dgm:pt>
    <dgm:pt modelId="{F16C4A01-9548-4C5E-84AB-0673A0B98587}" type="pres">
      <dgm:prSet presAssocID="{0E82D268-FCAB-4C2A-A603-87E53566E8D9}" presName="spaceBetweenRectangles" presStyleCnt="0"/>
      <dgm:spPr/>
    </dgm:pt>
    <dgm:pt modelId="{56C54A86-6284-4353-B7C3-94172481D781}" type="pres">
      <dgm:prSet presAssocID="{DF0F65CD-E626-4F94-A5E4-DF2F4B82FBB9}" presName="parentLin" presStyleCnt="0"/>
      <dgm:spPr/>
    </dgm:pt>
    <dgm:pt modelId="{44BAE047-85F2-4FE2-9ED3-55422ABBA6DD}" type="pres">
      <dgm:prSet presAssocID="{DF0F65CD-E626-4F94-A5E4-DF2F4B82FBB9}" presName="parentLeftMargin" presStyleLbl="node1" presStyleIdx="0" presStyleCnt="2"/>
      <dgm:spPr/>
    </dgm:pt>
    <dgm:pt modelId="{CDEF8577-9016-4D30-98B2-12ADB95D78E1}" type="pres">
      <dgm:prSet presAssocID="{DF0F65CD-E626-4F94-A5E4-DF2F4B82FBB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A8DD99F-5A01-41F3-BA73-08A1B293DC2E}" type="pres">
      <dgm:prSet presAssocID="{DF0F65CD-E626-4F94-A5E4-DF2F4B82FBB9}" presName="negativeSpace" presStyleCnt="0"/>
      <dgm:spPr/>
    </dgm:pt>
    <dgm:pt modelId="{30C66482-EE1B-41E5-BE60-FFF524F2CFBF}" type="pres">
      <dgm:prSet presAssocID="{DF0F65CD-E626-4F94-A5E4-DF2F4B82FBB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0908C07-17DB-4821-B424-C6DD6D5BDA65}" srcId="{DF0F65CD-E626-4F94-A5E4-DF2F4B82FBB9}" destId="{BF1CA789-EB8F-4960-A1CF-DDE9034072E5}" srcOrd="0" destOrd="0" parTransId="{BECBC024-C531-4BD7-925F-91C61BA62872}" sibTransId="{0BD1E57F-D5BC-4BD4-8DA3-08D7AE993C51}"/>
    <dgm:cxn modelId="{7B818E0A-88C9-4718-B82D-0EF04BF77D01}" type="presOf" srcId="{F7EABCE5-6E46-43B7-BDAA-A77659D7A923}" destId="{287C5EE9-E053-40B2-B280-203812AE5111}" srcOrd="0" destOrd="0" presId="urn:microsoft.com/office/officeart/2005/8/layout/list1"/>
    <dgm:cxn modelId="{08AF690C-12F1-4660-8137-B2F233757F60}" srcId="{F7EABCE5-6E46-43B7-BDAA-A77659D7A923}" destId="{7E301717-D416-4D0C-89F9-4C179B38F8B5}" srcOrd="0" destOrd="0" parTransId="{CF69EEAD-0AE7-4069-9C58-55AF004E6C85}" sibTransId="{0E82D268-FCAB-4C2A-A603-87E53566E8D9}"/>
    <dgm:cxn modelId="{85780814-CE0A-406D-B065-2AE1527BDF7A}" srcId="{DF0F65CD-E626-4F94-A5E4-DF2F4B82FBB9}" destId="{B3DC4408-C6F3-4406-86F2-DF4CECC7DDA6}" srcOrd="1" destOrd="0" parTransId="{32D7DA0B-333B-42A0-A9FF-6C54BF57F771}" sibTransId="{B18D903F-1D4A-4F87-86C0-F443A2BFA29D}"/>
    <dgm:cxn modelId="{184D892A-B6D2-4AE5-8ED3-A819879BFEA3}" type="presOf" srcId="{7E301717-D416-4D0C-89F9-4C179B38F8B5}" destId="{A2D26616-DA35-47FB-8FA1-27E8874025C9}" srcOrd="1" destOrd="0" presId="urn:microsoft.com/office/officeart/2005/8/layout/list1"/>
    <dgm:cxn modelId="{1A57B82F-65F8-4B72-83CF-4EC36711D48F}" type="presOf" srcId="{DF0F65CD-E626-4F94-A5E4-DF2F4B82FBB9}" destId="{44BAE047-85F2-4FE2-9ED3-55422ABBA6DD}" srcOrd="0" destOrd="0" presId="urn:microsoft.com/office/officeart/2005/8/layout/list1"/>
    <dgm:cxn modelId="{DDD61E62-5176-4B80-B65A-5D962B520215}" type="presOf" srcId="{DF0F65CD-E626-4F94-A5E4-DF2F4B82FBB9}" destId="{CDEF8577-9016-4D30-98B2-12ADB95D78E1}" srcOrd="1" destOrd="0" presId="urn:microsoft.com/office/officeart/2005/8/layout/list1"/>
    <dgm:cxn modelId="{1D737169-7F97-4A7B-8F24-BFAD21702C4E}" type="presOf" srcId="{BFFF5428-8D94-4BE5-BE45-51DA38F5634C}" destId="{30C66482-EE1B-41E5-BE60-FFF524F2CFBF}" srcOrd="0" destOrd="2" presId="urn:microsoft.com/office/officeart/2005/8/layout/list1"/>
    <dgm:cxn modelId="{325C6777-2215-4EE0-A82E-6CD297A3DE9E}" type="presOf" srcId="{B0970115-36C1-40F4-B352-3C07EDF1465F}" destId="{6416C133-2C05-4013-82E3-9178CB983BD1}" srcOrd="0" destOrd="0" presId="urn:microsoft.com/office/officeart/2005/8/layout/list1"/>
    <dgm:cxn modelId="{763C327B-66F6-4A27-83BB-C8EABC67C4B1}" type="presOf" srcId="{BF1CA789-EB8F-4960-A1CF-DDE9034072E5}" destId="{30C66482-EE1B-41E5-BE60-FFF524F2CFBF}" srcOrd="0" destOrd="0" presId="urn:microsoft.com/office/officeart/2005/8/layout/list1"/>
    <dgm:cxn modelId="{677FCE84-3D32-415E-AC5C-969C4EBB76C9}" srcId="{7E301717-D416-4D0C-89F9-4C179B38F8B5}" destId="{B0970115-36C1-40F4-B352-3C07EDF1465F}" srcOrd="0" destOrd="0" parTransId="{B35D222B-6B24-4518-B039-A5B7F0F6D98C}" sibTransId="{72389CA8-79D4-462C-90DB-61B609922C49}"/>
    <dgm:cxn modelId="{069BD891-2FB9-46DC-919C-80001086F372}" srcId="{F7EABCE5-6E46-43B7-BDAA-A77659D7A923}" destId="{DF0F65CD-E626-4F94-A5E4-DF2F4B82FBB9}" srcOrd="1" destOrd="0" parTransId="{E22A603C-D35A-4A13-ABCE-56D02B8DA009}" sibTransId="{1FD541CA-29DA-415B-9FBB-A1B8DE338A37}"/>
    <dgm:cxn modelId="{E87FA8D3-9486-4576-8382-EDC0519F2BB7}" type="presOf" srcId="{B3DC4408-C6F3-4406-86F2-DF4CECC7DDA6}" destId="{30C66482-EE1B-41E5-BE60-FFF524F2CFBF}" srcOrd="0" destOrd="1" presId="urn:microsoft.com/office/officeart/2005/8/layout/list1"/>
    <dgm:cxn modelId="{054ABCDE-1846-49C2-8A54-056F7F07116E}" type="presOf" srcId="{7E301717-D416-4D0C-89F9-4C179B38F8B5}" destId="{E195E1F0-CED8-4DFE-A629-9DF8674DCF76}" srcOrd="0" destOrd="0" presId="urn:microsoft.com/office/officeart/2005/8/layout/list1"/>
    <dgm:cxn modelId="{A7E922E1-D967-4D1C-B7F1-7766F60A55FB}" srcId="{DF0F65CD-E626-4F94-A5E4-DF2F4B82FBB9}" destId="{BFFF5428-8D94-4BE5-BE45-51DA38F5634C}" srcOrd="2" destOrd="0" parTransId="{8162F201-7AE6-4840-ADBB-A59C34D341E8}" sibTransId="{E676071F-6D57-47D2-BEE9-6B956D13844D}"/>
    <dgm:cxn modelId="{EA395B0B-670E-41A4-98D5-8330FEC0DB08}" type="presParOf" srcId="{287C5EE9-E053-40B2-B280-203812AE5111}" destId="{57147338-4C0D-4E35-93CD-51BDAC43A863}" srcOrd="0" destOrd="0" presId="urn:microsoft.com/office/officeart/2005/8/layout/list1"/>
    <dgm:cxn modelId="{70AD4802-428B-4BB2-A35F-2A461FD8EFEC}" type="presParOf" srcId="{57147338-4C0D-4E35-93CD-51BDAC43A863}" destId="{E195E1F0-CED8-4DFE-A629-9DF8674DCF76}" srcOrd="0" destOrd="0" presId="urn:microsoft.com/office/officeart/2005/8/layout/list1"/>
    <dgm:cxn modelId="{DD166130-EAE7-4ACB-9E8E-BDD759A7D0E1}" type="presParOf" srcId="{57147338-4C0D-4E35-93CD-51BDAC43A863}" destId="{A2D26616-DA35-47FB-8FA1-27E8874025C9}" srcOrd="1" destOrd="0" presId="urn:microsoft.com/office/officeart/2005/8/layout/list1"/>
    <dgm:cxn modelId="{4AEB192B-0283-429D-98D9-172622F42728}" type="presParOf" srcId="{287C5EE9-E053-40B2-B280-203812AE5111}" destId="{D59911DF-8B8A-4964-A0C6-BD8D1032BD72}" srcOrd="1" destOrd="0" presId="urn:microsoft.com/office/officeart/2005/8/layout/list1"/>
    <dgm:cxn modelId="{961A8E4A-152B-4759-8A92-4A5FFD45E3CA}" type="presParOf" srcId="{287C5EE9-E053-40B2-B280-203812AE5111}" destId="{6416C133-2C05-4013-82E3-9178CB983BD1}" srcOrd="2" destOrd="0" presId="urn:microsoft.com/office/officeart/2005/8/layout/list1"/>
    <dgm:cxn modelId="{923B2C82-40C9-44AA-B1DA-205AEF1A0AB7}" type="presParOf" srcId="{287C5EE9-E053-40B2-B280-203812AE5111}" destId="{F16C4A01-9548-4C5E-84AB-0673A0B98587}" srcOrd="3" destOrd="0" presId="urn:microsoft.com/office/officeart/2005/8/layout/list1"/>
    <dgm:cxn modelId="{FD9DD6B8-1194-477E-A8D1-8E001E13EC7E}" type="presParOf" srcId="{287C5EE9-E053-40B2-B280-203812AE5111}" destId="{56C54A86-6284-4353-B7C3-94172481D781}" srcOrd="4" destOrd="0" presId="urn:microsoft.com/office/officeart/2005/8/layout/list1"/>
    <dgm:cxn modelId="{8F43C1E0-E9B9-4611-943F-EF3AE0E733D1}" type="presParOf" srcId="{56C54A86-6284-4353-B7C3-94172481D781}" destId="{44BAE047-85F2-4FE2-9ED3-55422ABBA6DD}" srcOrd="0" destOrd="0" presId="urn:microsoft.com/office/officeart/2005/8/layout/list1"/>
    <dgm:cxn modelId="{55C4021A-C6D5-4F1E-9C33-221BEECD7555}" type="presParOf" srcId="{56C54A86-6284-4353-B7C3-94172481D781}" destId="{CDEF8577-9016-4D30-98B2-12ADB95D78E1}" srcOrd="1" destOrd="0" presId="urn:microsoft.com/office/officeart/2005/8/layout/list1"/>
    <dgm:cxn modelId="{E076059E-9419-4414-8292-2F91C0DDD8EC}" type="presParOf" srcId="{287C5EE9-E053-40B2-B280-203812AE5111}" destId="{DA8DD99F-5A01-41F3-BA73-08A1B293DC2E}" srcOrd="5" destOrd="0" presId="urn:microsoft.com/office/officeart/2005/8/layout/list1"/>
    <dgm:cxn modelId="{4BB721F6-FDA5-493A-B6C6-6F22D65EB8DD}" type="presParOf" srcId="{287C5EE9-E053-40B2-B280-203812AE5111}" destId="{30C66482-EE1B-41E5-BE60-FFF524F2CFB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424370-EE85-4412-85FC-A3DB1485245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54C85C7-F286-44D6-AC4D-6C28C3FB9CC7}">
      <dgm:prSet/>
      <dgm:spPr/>
      <dgm:t>
        <a:bodyPr/>
        <a:lstStyle/>
        <a:p>
          <a:r>
            <a:rPr lang="en-US" dirty="0">
              <a:latin typeface="Rockwell Condensed" panose="02060603050405020104"/>
            </a:rPr>
            <a:t>Located</a:t>
          </a:r>
          <a:r>
            <a:rPr lang="en-US" dirty="0"/>
            <a:t> In Tank</a:t>
          </a:r>
        </a:p>
      </dgm:t>
    </dgm:pt>
    <dgm:pt modelId="{132E8EAD-2F00-4079-B96D-2421F803D887}" type="parTrans" cxnId="{E9CEBC31-5155-4421-98D6-915B7AB3C7FA}">
      <dgm:prSet/>
      <dgm:spPr/>
      <dgm:t>
        <a:bodyPr/>
        <a:lstStyle/>
        <a:p>
          <a:endParaRPr lang="en-US"/>
        </a:p>
      </dgm:t>
    </dgm:pt>
    <dgm:pt modelId="{5C8C51EA-6A64-4979-8EED-34E8CE646DF3}" type="sibTrans" cxnId="{E9CEBC31-5155-4421-98D6-915B7AB3C7FA}">
      <dgm:prSet/>
      <dgm:spPr/>
      <dgm:t>
        <a:bodyPr/>
        <a:lstStyle/>
        <a:p>
          <a:endParaRPr lang="en-US"/>
        </a:p>
      </dgm:t>
    </dgm:pt>
    <dgm:pt modelId="{607A7E46-5531-4660-8C3E-DB3B31F42F4C}">
      <dgm:prSet/>
      <dgm:spPr/>
      <dgm:t>
        <a:bodyPr/>
        <a:lstStyle/>
        <a:p>
          <a:r>
            <a:rPr lang="en-US" dirty="0"/>
            <a:t>Is a Standard Foot Valve</a:t>
          </a:r>
        </a:p>
      </dgm:t>
    </dgm:pt>
    <dgm:pt modelId="{7297D79B-B23A-4E1C-808E-CC6113A84227}" type="parTrans" cxnId="{8660E20A-76C6-484D-86A8-5AE1E91FA7B5}">
      <dgm:prSet/>
      <dgm:spPr/>
      <dgm:t>
        <a:bodyPr/>
        <a:lstStyle/>
        <a:p>
          <a:endParaRPr lang="en-US"/>
        </a:p>
      </dgm:t>
    </dgm:pt>
    <dgm:pt modelId="{F79F80B7-B3CE-405E-8CFE-A908816CD7C7}" type="sibTrans" cxnId="{8660E20A-76C6-484D-86A8-5AE1E91FA7B5}">
      <dgm:prSet/>
      <dgm:spPr/>
      <dgm:t>
        <a:bodyPr/>
        <a:lstStyle/>
        <a:p>
          <a:endParaRPr lang="en-US"/>
        </a:p>
      </dgm:t>
    </dgm:pt>
    <dgm:pt modelId="{3D904C76-B6A3-463E-A63E-86AC78E55F33}">
      <dgm:prSet/>
      <dgm:spPr/>
      <dgm:t>
        <a:bodyPr/>
        <a:lstStyle/>
        <a:p>
          <a:r>
            <a:rPr lang="en-US" dirty="0"/>
            <a:t>Significantly </a:t>
          </a:r>
          <a:r>
            <a:rPr lang="en-US" i="1" dirty="0"/>
            <a:t>Decreases </a:t>
          </a:r>
          <a:r>
            <a:rPr lang="en-US" dirty="0"/>
            <a:t>Pump Capabilities</a:t>
          </a:r>
        </a:p>
      </dgm:t>
    </dgm:pt>
    <dgm:pt modelId="{A4547778-8320-49D4-A991-BE35118C898B}" type="parTrans" cxnId="{B2E683E7-843E-422C-9201-4056211B077B}">
      <dgm:prSet/>
      <dgm:spPr/>
      <dgm:t>
        <a:bodyPr/>
        <a:lstStyle/>
        <a:p>
          <a:endParaRPr lang="en-US"/>
        </a:p>
      </dgm:t>
    </dgm:pt>
    <dgm:pt modelId="{C5F4556D-F7E6-4C73-8C46-A0D090EB2754}" type="sibTrans" cxnId="{B2E683E7-843E-422C-9201-4056211B077B}">
      <dgm:prSet/>
      <dgm:spPr/>
      <dgm:t>
        <a:bodyPr/>
        <a:lstStyle/>
        <a:p>
          <a:endParaRPr lang="en-US"/>
        </a:p>
      </dgm:t>
    </dgm:pt>
    <dgm:pt modelId="{B8BDF252-9772-4AA2-A87C-42F152A4CD8E}">
      <dgm:prSet/>
      <dgm:spPr/>
      <dgm:t>
        <a:bodyPr/>
        <a:lstStyle/>
        <a:p>
          <a:r>
            <a:rPr lang="en-US" dirty="0"/>
            <a:t>Is Used to Prevent Invasive Species Contamination</a:t>
          </a:r>
        </a:p>
      </dgm:t>
    </dgm:pt>
    <dgm:pt modelId="{F535AEF9-AB59-4DE0-9CBB-A8DBABD4CDD6}" type="parTrans" cxnId="{9543F4E6-7E87-4A12-8718-EAB357E36728}">
      <dgm:prSet/>
      <dgm:spPr/>
      <dgm:t>
        <a:bodyPr/>
        <a:lstStyle/>
        <a:p>
          <a:endParaRPr lang="en-US"/>
        </a:p>
      </dgm:t>
    </dgm:pt>
    <dgm:pt modelId="{90FB323B-C233-4E7F-A3D1-E68E4A0CC60B}" type="sibTrans" cxnId="{9543F4E6-7E87-4A12-8718-EAB357E36728}">
      <dgm:prSet/>
      <dgm:spPr/>
      <dgm:t>
        <a:bodyPr/>
        <a:lstStyle/>
        <a:p>
          <a:endParaRPr lang="en-US"/>
        </a:p>
      </dgm:t>
    </dgm:pt>
    <dgm:pt modelId="{83DF51FE-5686-4AB2-A290-4A87751B5309}" type="pres">
      <dgm:prSet presAssocID="{43424370-EE85-4412-85FC-A3DB14852451}" presName="linear" presStyleCnt="0">
        <dgm:presLayoutVars>
          <dgm:animLvl val="lvl"/>
          <dgm:resizeHandles val="exact"/>
        </dgm:presLayoutVars>
      </dgm:prSet>
      <dgm:spPr/>
    </dgm:pt>
    <dgm:pt modelId="{CA6F4F46-785C-4AFC-A396-2DD8C525DEB3}" type="pres">
      <dgm:prSet presAssocID="{A54C85C7-F286-44D6-AC4D-6C28C3FB9CC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6F6495F-66D4-4DBB-98D5-F734A1C671C0}" type="pres">
      <dgm:prSet presAssocID="{5C8C51EA-6A64-4979-8EED-34E8CE646DF3}" presName="spacer" presStyleCnt="0"/>
      <dgm:spPr/>
    </dgm:pt>
    <dgm:pt modelId="{7B33E163-C2F3-418B-8FDD-6A15611D2EC2}" type="pres">
      <dgm:prSet presAssocID="{607A7E46-5531-4660-8C3E-DB3B31F42F4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7EBF11E-9037-4E82-B568-07FCCB34B83E}" type="pres">
      <dgm:prSet presAssocID="{F79F80B7-B3CE-405E-8CFE-A908816CD7C7}" presName="spacer" presStyleCnt="0"/>
      <dgm:spPr/>
    </dgm:pt>
    <dgm:pt modelId="{693352D6-960A-4B56-8D03-5F58F33C5431}" type="pres">
      <dgm:prSet presAssocID="{3D904C76-B6A3-463E-A63E-86AC78E55F3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00E2C24-4B16-4200-A698-6C6472615687}" type="pres">
      <dgm:prSet presAssocID="{C5F4556D-F7E6-4C73-8C46-A0D090EB2754}" presName="spacer" presStyleCnt="0"/>
      <dgm:spPr/>
    </dgm:pt>
    <dgm:pt modelId="{0389A406-B354-4A47-9601-2A6A385340DA}" type="pres">
      <dgm:prSet presAssocID="{B8BDF252-9772-4AA2-A87C-42F152A4CD8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60E20A-76C6-484D-86A8-5AE1E91FA7B5}" srcId="{43424370-EE85-4412-85FC-A3DB14852451}" destId="{607A7E46-5531-4660-8C3E-DB3B31F42F4C}" srcOrd="1" destOrd="0" parTransId="{7297D79B-B23A-4E1C-808E-CC6113A84227}" sibTransId="{F79F80B7-B3CE-405E-8CFE-A908816CD7C7}"/>
    <dgm:cxn modelId="{4637C227-921E-409A-9E17-6D3134807DC5}" type="presOf" srcId="{3D904C76-B6A3-463E-A63E-86AC78E55F33}" destId="{693352D6-960A-4B56-8D03-5F58F33C5431}" srcOrd="0" destOrd="0" presId="urn:microsoft.com/office/officeart/2005/8/layout/vList2"/>
    <dgm:cxn modelId="{F027B230-DA98-49D9-BBBB-1EE862F51AE2}" type="presOf" srcId="{A54C85C7-F286-44D6-AC4D-6C28C3FB9CC7}" destId="{CA6F4F46-785C-4AFC-A396-2DD8C525DEB3}" srcOrd="0" destOrd="0" presId="urn:microsoft.com/office/officeart/2005/8/layout/vList2"/>
    <dgm:cxn modelId="{E9CEBC31-5155-4421-98D6-915B7AB3C7FA}" srcId="{43424370-EE85-4412-85FC-A3DB14852451}" destId="{A54C85C7-F286-44D6-AC4D-6C28C3FB9CC7}" srcOrd="0" destOrd="0" parTransId="{132E8EAD-2F00-4079-B96D-2421F803D887}" sibTransId="{5C8C51EA-6A64-4979-8EED-34E8CE646DF3}"/>
    <dgm:cxn modelId="{8B035D68-63EA-4FC0-AD6F-B5DFFC4610E7}" type="presOf" srcId="{43424370-EE85-4412-85FC-A3DB14852451}" destId="{83DF51FE-5686-4AB2-A290-4A87751B5309}" srcOrd="0" destOrd="0" presId="urn:microsoft.com/office/officeart/2005/8/layout/vList2"/>
    <dgm:cxn modelId="{0E8F9474-41FE-44A0-8E3A-D54FBED07606}" type="presOf" srcId="{607A7E46-5531-4660-8C3E-DB3B31F42F4C}" destId="{7B33E163-C2F3-418B-8FDD-6A15611D2EC2}" srcOrd="0" destOrd="0" presId="urn:microsoft.com/office/officeart/2005/8/layout/vList2"/>
    <dgm:cxn modelId="{972E91CA-B48A-439E-AA00-4AF01CD7E704}" type="presOf" srcId="{B8BDF252-9772-4AA2-A87C-42F152A4CD8E}" destId="{0389A406-B354-4A47-9601-2A6A385340DA}" srcOrd="0" destOrd="0" presId="urn:microsoft.com/office/officeart/2005/8/layout/vList2"/>
    <dgm:cxn modelId="{9543F4E6-7E87-4A12-8718-EAB357E36728}" srcId="{43424370-EE85-4412-85FC-A3DB14852451}" destId="{B8BDF252-9772-4AA2-A87C-42F152A4CD8E}" srcOrd="3" destOrd="0" parTransId="{F535AEF9-AB59-4DE0-9CBB-A8DBABD4CDD6}" sibTransId="{90FB323B-C233-4E7F-A3D1-E68E4A0CC60B}"/>
    <dgm:cxn modelId="{B2E683E7-843E-422C-9201-4056211B077B}" srcId="{43424370-EE85-4412-85FC-A3DB14852451}" destId="{3D904C76-B6A3-463E-A63E-86AC78E55F33}" srcOrd="2" destOrd="0" parTransId="{A4547778-8320-49D4-A991-BE35118C898B}" sibTransId="{C5F4556D-F7E6-4C73-8C46-A0D090EB2754}"/>
    <dgm:cxn modelId="{DD907191-7935-4CFC-97B0-86C931A9033A}" type="presParOf" srcId="{83DF51FE-5686-4AB2-A290-4A87751B5309}" destId="{CA6F4F46-785C-4AFC-A396-2DD8C525DEB3}" srcOrd="0" destOrd="0" presId="urn:microsoft.com/office/officeart/2005/8/layout/vList2"/>
    <dgm:cxn modelId="{1B669DAF-C817-4F77-ADA0-DAA6DE37A034}" type="presParOf" srcId="{83DF51FE-5686-4AB2-A290-4A87751B5309}" destId="{B6F6495F-66D4-4DBB-98D5-F734A1C671C0}" srcOrd="1" destOrd="0" presId="urn:microsoft.com/office/officeart/2005/8/layout/vList2"/>
    <dgm:cxn modelId="{FEADD969-7239-45D8-8167-673EB38B824D}" type="presParOf" srcId="{83DF51FE-5686-4AB2-A290-4A87751B5309}" destId="{7B33E163-C2F3-418B-8FDD-6A15611D2EC2}" srcOrd="2" destOrd="0" presId="urn:microsoft.com/office/officeart/2005/8/layout/vList2"/>
    <dgm:cxn modelId="{E02A6385-EE4B-49B5-A5BE-F89116BCD90A}" type="presParOf" srcId="{83DF51FE-5686-4AB2-A290-4A87751B5309}" destId="{F7EBF11E-9037-4E82-B568-07FCCB34B83E}" srcOrd="3" destOrd="0" presId="urn:microsoft.com/office/officeart/2005/8/layout/vList2"/>
    <dgm:cxn modelId="{E36322C8-C7D3-4B99-AB77-5D5B7D0537DC}" type="presParOf" srcId="{83DF51FE-5686-4AB2-A290-4A87751B5309}" destId="{693352D6-960A-4B56-8D03-5F58F33C5431}" srcOrd="4" destOrd="0" presId="urn:microsoft.com/office/officeart/2005/8/layout/vList2"/>
    <dgm:cxn modelId="{6035716B-B9A2-4F24-B19C-C803173412E6}" type="presParOf" srcId="{83DF51FE-5686-4AB2-A290-4A87751B5309}" destId="{C00E2C24-4B16-4200-A698-6C6472615687}" srcOrd="5" destOrd="0" presId="urn:microsoft.com/office/officeart/2005/8/layout/vList2"/>
    <dgm:cxn modelId="{2E73E9DC-8DF3-449F-B431-D1017FC5EB95}" type="presParOf" srcId="{83DF51FE-5686-4AB2-A290-4A87751B5309}" destId="{0389A406-B354-4A47-9601-2A6A385340D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2C62B-22BF-49DD-BC04-10B976382046}">
      <dsp:nvSpPr>
        <dsp:cNvPr id="0" name=""/>
        <dsp:cNvSpPr/>
      </dsp:nvSpPr>
      <dsp:spPr>
        <a:xfrm>
          <a:off x="898089" y="1743"/>
          <a:ext cx="3592357" cy="17874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702" tIns="454010" rIns="69702" bIns="45401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Locate dams in areas narrow enough to dam easily.</a:t>
          </a:r>
        </a:p>
      </dsp:txBody>
      <dsp:txXfrm>
        <a:off x="898089" y="1743"/>
        <a:ext cx="3592357" cy="1787441"/>
      </dsp:txXfrm>
    </dsp:sp>
    <dsp:sp modelId="{522B96FB-2ABE-492D-8884-981A2ADB33F8}">
      <dsp:nvSpPr>
        <dsp:cNvPr id="0" name=""/>
        <dsp:cNvSpPr/>
      </dsp:nvSpPr>
      <dsp:spPr>
        <a:xfrm>
          <a:off x="0" y="1743"/>
          <a:ext cx="898089" cy="1787441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24" tIns="176559" rIns="47524" bIns="176559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Locate</a:t>
          </a:r>
        </a:p>
      </dsp:txBody>
      <dsp:txXfrm>
        <a:off x="0" y="1743"/>
        <a:ext cx="898089" cy="1787441"/>
      </dsp:txXfrm>
    </dsp:sp>
    <dsp:sp modelId="{6ED80607-FC19-4C7D-BFC2-BB419DADEE65}">
      <dsp:nvSpPr>
        <dsp:cNvPr id="0" name=""/>
        <dsp:cNvSpPr/>
      </dsp:nvSpPr>
      <dsp:spPr>
        <a:xfrm>
          <a:off x="898089" y="1896431"/>
          <a:ext cx="3592357" cy="17874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702" tIns="454010" rIns="69702" bIns="45401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 rocks, logs, or plastic to build a dam.</a:t>
          </a:r>
        </a:p>
      </dsp:txBody>
      <dsp:txXfrm>
        <a:off x="898089" y="1896431"/>
        <a:ext cx="3592357" cy="1787441"/>
      </dsp:txXfrm>
    </dsp:sp>
    <dsp:sp modelId="{6536EC60-E209-4BD6-ACDB-CCD91475C4F1}">
      <dsp:nvSpPr>
        <dsp:cNvPr id="0" name=""/>
        <dsp:cNvSpPr/>
      </dsp:nvSpPr>
      <dsp:spPr>
        <a:xfrm>
          <a:off x="0" y="1896431"/>
          <a:ext cx="898089" cy="1787441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24" tIns="176559" rIns="47524" bIns="176559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Use</a:t>
          </a:r>
        </a:p>
      </dsp:txBody>
      <dsp:txXfrm>
        <a:off x="0" y="1896431"/>
        <a:ext cx="898089" cy="1787441"/>
      </dsp:txXfrm>
    </dsp:sp>
    <dsp:sp modelId="{66C62DAB-F986-4FD3-A03A-E1E41452C69E}">
      <dsp:nvSpPr>
        <dsp:cNvPr id="0" name=""/>
        <dsp:cNvSpPr/>
      </dsp:nvSpPr>
      <dsp:spPr>
        <a:xfrm>
          <a:off x="898089" y="3791119"/>
          <a:ext cx="3592357" cy="17874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702" tIns="454010" rIns="69702" bIns="45401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Tear down the dam after use.</a:t>
          </a:r>
        </a:p>
      </dsp:txBody>
      <dsp:txXfrm>
        <a:off x="898089" y="3791119"/>
        <a:ext cx="3592357" cy="1787441"/>
      </dsp:txXfrm>
    </dsp:sp>
    <dsp:sp modelId="{11F2E6D1-F118-4DBA-8A18-84D86593EBD9}">
      <dsp:nvSpPr>
        <dsp:cNvPr id="0" name=""/>
        <dsp:cNvSpPr/>
      </dsp:nvSpPr>
      <dsp:spPr>
        <a:xfrm>
          <a:off x="0" y="3791119"/>
          <a:ext cx="898089" cy="1787441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24" tIns="176559" rIns="47524" bIns="176559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Tear down</a:t>
          </a:r>
        </a:p>
      </dsp:txBody>
      <dsp:txXfrm>
        <a:off x="0" y="3791119"/>
        <a:ext cx="898089" cy="17874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BC0206-0BF1-49C0-83B5-86052A52F115}">
      <dsp:nvSpPr>
        <dsp:cNvPr id="0" name=""/>
        <dsp:cNvSpPr/>
      </dsp:nvSpPr>
      <dsp:spPr>
        <a:xfrm>
          <a:off x="0" y="422151"/>
          <a:ext cx="2887860" cy="18337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C1C2EA-68D8-456B-8164-CB1D653CAF24}">
      <dsp:nvSpPr>
        <dsp:cNvPr id="0" name=""/>
        <dsp:cNvSpPr/>
      </dsp:nvSpPr>
      <dsp:spPr>
        <a:xfrm>
          <a:off x="320873" y="726981"/>
          <a:ext cx="2887860" cy="183379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baseline="0"/>
            <a:t>Municipal apparatus deal primarily with large volume pumps. </a:t>
          </a:r>
          <a:endParaRPr lang="en-US" sz="2100" kern="1200"/>
        </a:p>
      </dsp:txBody>
      <dsp:txXfrm>
        <a:off x="374583" y="780691"/>
        <a:ext cx="2780440" cy="1726371"/>
      </dsp:txXfrm>
    </dsp:sp>
    <dsp:sp modelId="{BA0987D3-E11C-4626-A8F2-B82BC51BE51D}">
      <dsp:nvSpPr>
        <dsp:cNvPr id="0" name=""/>
        <dsp:cNvSpPr/>
      </dsp:nvSpPr>
      <dsp:spPr>
        <a:xfrm>
          <a:off x="3529607" y="422151"/>
          <a:ext cx="2887860" cy="18337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54EAFA-E589-4809-B8C7-2A05FFC1D6F4}">
      <dsp:nvSpPr>
        <dsp:cNvPr id="0" name=""/>
        <dsp:cNvSpPr/>
      </dsp:nvSpPr>
      <dsp:spPr>
        <a:xfrm>
          <a:off x="3850481" y="726981"/>
          <a:ext cx="2887860" cy="183379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baseline="0"/>
            <a:t>Thread types vary from department to department. Carefully inspect all connections before using.</a:t>
          </a:r>
          <a:endParaRPr lang="en-US" sz="2100" kern="1200"/>
        </a:p>
      </dsp:txBody>
      <dsp:txXfrm>
        <a:off x="3904191" y="780691"/>
        <a:ext cx="2780440" cy="1726371"/>
      </dsp:txXfrm>
    </dsp:sp>
    <dsp:sp modelId="{B57712DF-913C-4DAC-8B88-57C2D520A221}">
      <dsp:nvSpPr>
        <dsp:cNvPr id="0" name=""/>
        <dsp:cNvSpPr/>
      </dsp:nvSpPr>
      <dsp:spPr>
        <a:xfrm>
          <a:off x="7059215" y="422151"/>
          <a:ext cx="2887860" cy="18337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E152B2-3851-45FD-868E-0AF9DC327106}">
      <dsp:nvSpPr>
        <dsp:cNvPr id="0" name=""/>
        <dsp:cNvSpPr/>
      </dsp:nvSpPr>
      <dsp:spPr>
        <a:xfrm>
          <a:off x="7380089" y="726981"/>
          <a:ext cx="2887860" cy="183379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baseline="0"/>
            <a:t>When filling through the direct fill (Dri-Fill) valve, do </a:t>
          </a:r>
          <a:r>
            <a:rPr lang="en-US" sz="2100" b="1" u="sng" kern="1200" baseline="0"/>
            <a:t>not</a:t>
          </a:r>
          <a:r>
            <a:rPr lang="en-US" sz="2100" kern="1200" baseline="0"/>
            <a:t> exceed 50 PSI.</a:t>
          </a:r>
          <a:endParaRPr lang="en-US" sz="2100" kern="1200"/>
        </a:p>
      </dsp:txBody>
      <dsp:txXfrm>
        <a:off x="7433799" y="780691"/>
        <a:ext cx="2780440" cy="17263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6C133-2C05-4013-82E3-9178CB983BD1}">
      <dsp:nvSpPr>
        <dsp:cNvPr id="0" name=""/>
        <dsp:cNvSpPr/>
      </dsp:nvSpPr>
      <dsp:spPr>
        <a:xfrm>
          <a:off x="0" y="683132"/>
          <a:ext cx="5816750" cy="1310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444" tIns="666496" rIns="451444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baseline="0"/>
            <a:t>May be impractical</a:t>
          </a:r>
          <a:endParaRPr lang="en-US" sz="3200" kern="1200"/>
        </a:p>
      </dsp:txBody>
      <dsp:txXfrm>
        <a:off x="0" y="683132"/>
        <a:ext cx="5816750" cy="1310400"/>
      </dsp:txXfrm>
    </dsp:sp>
    <dsp:sp modelId="{A2D26616-DA35-47FB-8FA1-27E8874025C9}">
      <dsp:nvSpPr>
        <dsp:cNvPr id="0" name=""/>
        <dsp:cNvSpPr/>
      </dsp:nvSpPr>
      <dsp:spPr>
        <a:xfrm>
          <a:off x="290837" y="210812"/>
          <a:ext cx="4071725" cy="94464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902" tIns="0" rIns="153902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0"/>
            <a:t>Screening Methods</a:t>
          </a:r>
          <a:endParaRPr lang="en-US" sz="3200" kern="1200"/>
        </a:p>
      </dsp:txBody>
      <dsp:txXfrm>
        <a:off x="336951" y="256926"/>
        <a:ext cx="3979497" cy="852412"/>
      </dsp:txXfrm>
    </dsp:sp>
    <dsp:sp modelId="{30C66482-EE1B-41E5-BE60-FFF524F2CFBF}">
      <dsp:nvSpPr>
        <dsp:cNvPr id="0" name=""/>
        <dsp:cNvSpPr/>
      </dsp:nvSpPr>
      <dsp:spPr>
        <a:xfrm>
          <a:off x="0" y="2638652"/>
          <a:ext cx="5816750" cy="272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444" tIns="666496" rIns="451444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baseline="0"/>
            <a:t>Mix ratio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baseline="0"/>
            <a:t>Cleaning solution disposal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baseline="0"/>
            <a:t>Consult the Safety Data Sheet (SDS)</a:t>
          </a:r>
          <a:endParaRPr lang="en-US" sz="3200" kern="1200"/>
        </a:p>
      </dsp:txBody>
      <dsp:txXfrm>
        <a:off x="0" y="2638652"/>
        <a:ext cx="5816750" cy="2721600"/>
      </dsp:txXfrm>
    </dsp:sp>
    <dsp:sp modelId="{CDEF8577-9016-4D30-98B2-12ADB95D78E1}">
      <dsp:nvSpPr>
        <dsp:cNvPr id="0" name=""/>
        <dsp:cNvSpPr/>
      </dsp:nvSpPr>
      <dsp:spPr>
        <a:xfrm>
          <a:off x="290837" y="2166332"/>
          <a:ext cx="4071725" cy="94464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902" tIns="0" rIns="153902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0"/>
            <a:t>Chemical Use</a:t>
          </a:r>
          <a:endParaRPr lang="en-US" sz="3200" kern="1200"/>
        </a:p>
      </dsp:txBody>
      <dsp:txXfrm>
        <a:off x="336951" y="2212446"/>
        <a:ext cx="3979497" cy="852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F4F46-785C-4AFC-A396-2DD8C525DEB3}">
      <dsp:nvSpPr>
        <dsp:cNvPr id="0" name=""/>
        <dsp:cNvSpPr/>
      </dsp:nvSpPr>
      <dsp:spPr>
        <a:xfrm>
          <a:off x="0" y="985030"/>
          <a:ext cx="3856434" cy="8138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Rockwell Condensed" panose="02060603050405020104"/>
            </a:rPr>
            <a:t>Located</a:t>
          </a:r>
          <a:r>
            <a:rPr lang="en-US" sz="2100" kern="1200" dirty="0"/>
            <a:t> In Tank</a:t>
          </a:r>
        </a:p>
      </dsp:txBody>
      <dsp:txXfrm>
        <a:off x="39730" y="1024760"/>
        <a:ext cx="3776974" cy="734421"/>
      </dsp:txXfrm>
    </dsp:sp>
    <dsp:sp modelId="{7B33E163-C2F3-418B-8FDD-6A15611D2EC2}">
      <dsp:nvSpPr>
        <dsp:cNvPr id="0" name=""/>
        <dsp:cNvSpPr/>
      </dsp:nvSpPr>
      <dsp:spPr>
        <a:xfrm>
          <a:off x="0" y="1859391"/>
          <a:ext cx="3856434" cy="813881"/>
        </a:xfrm>
        <a:prstGeom prst="roundRect">
          <a:avLst/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Is a Standard Foot Valve</a:t>
          </a:r>
        </a:p>
      </dsp:txBody>
      <dsp:txXfrm>
        <a:off x="39730" y="1899121"/>
        <a:ext cx="3776974" cy="734421"/>
      </dsp:txXfrm>
    </dsp:sp>
    <dsp:sp modelId="{693352D6-960A-4B56-8D03-5F58F33C5431}">
      <dsp:nvSpPr>
        <dsp:cNvPr id="0" name=""/>
        <dsp:cNvSpPr/>
      </dsp:nvSpPr>
      <dsp:spPr>
        <a:xfrm>
          <a:off x="0" y="2733752"/>
          <a:ext cx="3856434" cy="813881"/>
        </a:xfrm>
        <a:prstGeom prst="roundRect">
          <a:avLst/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Significantly </a:t>
          </a:r>
          <a:r>
            <a:rPr lang="en-US" sz="2100" i="1" kern="1200" dirty="0"/>
            <a:t>Decreases </a:t>
          </a:r>
          <a:r>
            <a:rPr lang="en-US" sz="2100" kern="1200" dirty="0"/>
            <a:t>Pump Capabilities</a:t>
          </a:r>
        </a:p>
      </dsp:txBody>
      <dsp:txXfrm>
        <a:off x="39730" y="2773482"/>
        <a:ext cx="3776974" cy="734421"/>
      </dsp:txXfrm>
    </dsp:sp>
    <dsp:sp modelId="{0389A406-B354-4A47-9601-2A6A385340DA}">
      <dsp:nvSpPr>
        <dsp:cNvPr id="0" name=""/>
        <dsp:cNvSpPr/>
      </dsp:nvSpPr>
      <dsp:spPr>
        <a:xfrm>
          <a:off x="0" y="3608113"/>
          <a:ext cx="3856434" cy="813881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Is Used to Prevent Invasive Species Contamination</a:t>
          </a:r>
        </a:p>
      </dsp:txBody>
      <dsp:txXfrm>
        <a:off x="39730" y="3647843"/>
        <a:ext cx="3776974" cy="734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0AE3C0-C0E9-40F8-963A-C710B0868C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B19749-4C26-46F6-A13E-4F2E91EC14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B2F5F-49ED-40E3-A1A5-941FF8279870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26E5B-3572-4EEA-91A0-FE0838ED61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D8116-DB0F-4C4A-85AD-5331C0D78B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B74FA-BCF5-412C-B474-5CA730E53D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45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1060-699B-414A-8D16-7630F8BDD05E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DF348-2A86-4531-BD4E-BD8C0BBDAD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7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55B818-7315-408E-A250-DF9EFFE0F1EE}" type="slidenum">
              <a:rPr lang="en-US"/>
              <a:pPr/>
              <a:t>5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687388"/>
            <a:ext cx="6007100" cy="3379787"/>
          </a:xfrm>
          <a:ln w="12700" cap="flat">
            <a:solidFill>
              <a:schemeClr val="tx1"/>
            </a:solidFill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  <a:ln/>
        </p:spPr>
        <p:txBody>
          <a:bodyPr lIns="90353" tIns="45177" rIns="90353" bIns="4517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92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5A5E1-FAD6-4EB5-AED9-66DCBEBCA9AB}" type="slidenum">
              <a:rPr lang="en-US"/>
              <a:pPr/>
              <a:t>58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687388"/>
            <a:ext cx="6007100" cy="337978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52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5421A2-78BB-419E-9328-C39A4694CDB3}" type="slidenum">
              <a:rPr lang="en-US"/>
              <a:pPr/>
              <a:t>60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687388"/>
            <a:ext cx="6007100" cy="3379787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 dirty="0"/>
              <a:t>Hose placement/use may differ between fires based on fuel type, engine capabilities, personnel, available resources (water).</a:t>
            </a:r>
          </a:p>
        </p:txBody>
      </p:sp>
    </p:spTree>
    <p:extLst>
      <p:ext uri="{BB962C8B-B14F-4D97-AF65-F5344CB8AC3E}">
        <p14:creationId xmlns:p14="http://schemas.microsoft.com/office/powerpoint/2010/main" val="193119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6A6C0F-98B7-421E-A36A-27AE30FD1849}" type="slidenum">
              <a:rPr lang="en-US"/>
              <a:pPr/>
              <a:t>61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687388"/>
            <a:ext cx="6007100" cy="3379787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5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1EEC54-3A45-4EBC-A7DF-14C577E96793}" type="slidenum">
              <a:rPr lang="en-US"/>
              <a:pPr/>
              <a:t>62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687388"/>
            <a:ext cx="6007100" cy="3379787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18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38DC3-E9F8-4322-9B1B-BCDF8540CB64}" type="slidenum">
              <a:rPr lang="en-US"/>
              <a:pPr/>
              <a:t>63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687388"/>
            <a:ext cx="6007100" cy="3379787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10% is chapter 14 of Redbook Firefighting Equipment – in type 6 engine may need more water depending on fuel conditions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121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#1 - TANK TO PUMP - Flows water from the tank to the pump.  #2 - PUMP TO TANK - Flows water from the pump to the tank.  #3 - OVERBOARD DISCHARGE - Flows water from the pump to the main discharge lines.  #4 - HOSE REEL - Flows water from the pump to the hose reel(s).  #5 - AUXILIARY DISCHARGE - Flows water from the pump to an engine protection discharge.  #6 - PRIMER - With the priming unit, allows the centrifugal pump to be primed.  #7 - ADJUSTABLE PRESSURE RELIEF - Relieves excess pressure, preventing pump damage.  #8 - OVERBOARD SUCTION - Flows water from an external source to pump.  #9 - 40 GALLON RESERVE - Flows reserve 40 gallons to the pump.  #10 - IN-TANK SHUT-OFF - Shuts off water in the tank to the pump.  #11 - PUMP &amp; PLUMBING DRAIN - Drains water from the pump and plumbing.  #12 - PUMP COOLANT CLEAN-OUT - Flushes debris from plumbing.  #13 - GRAVITY TANK DRAIN - Drains water tank.  #14 – FOAM BYPASS – Water routed around foam unit (Clean water discharge).  #15 - PUMP TRANSFER - Switches the pump to either parallel or series operation  #16 - ENGINE COOLER - Circulates cool water from engine.  #17 - PUMP BYPASS - Circulates water from the pump back to the tank for pump cooling.  #18 - LOW VOLUME GRAVITY - Gravity discharge for backpack fill.  #19 – CLEAN WATER DISCHARGE – 1.5” overboard discharge plumbed prior to the foam injection.  #20 – FEEDER VALVE – For clean water discharge and #2 valve.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95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842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F2C9B-9E4E-4D6F-A809-7D8ABBB4E9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164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545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03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Valve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3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0AB89-EB05-41A4-9971-9A8049D8D466}" type="slidenum">
              <a:rPr lang="en-US"/>
              <a:pPr/>
              <a:t>49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687388"/>
            <a:ext cx="6007100" cy="3379787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More than 1 pump delivering water into </a:t>
            </a:r>
            <a:r>
              <a:rPr lang="en-US" sz="1200" dirty="0" err="1"/>
              <a:t>hoselay</a:t>
            </a:r>
            <a:r>
              <a:rPr lang="en-US" sz="1200" dirty="0"/>
              <a:t>. Pumps should have equal capacities pressure and flow. If a pump fails system will operate at reduced capacity.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24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831BC6-C3C2-41C0-82DB-AEBC086F3D89}" type="slidenum">
              <a:rPr lang="en-US"/>
              <a:pPr/>
              <a:t>50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687388"/>
            <a:ext cx="6007100" cy="3379787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 dirty="0"/>
              <a:t>Drawback is that it increases amount of hose and appliances. Main advantage is reduce friction loss ( ¼ friction loss of a single line) due to reduced flow</a:t>
            </a:r>
          </a:p>
        </p:txBody>
      </p:sp>
    </p:spTree>
    <p:extLst>
      <p:ext uri="{BB962C8B-B14F-4D97-AF65-F5344CB8AC3E}">
        <p14:creationId xmlns:p14="http://schemas.microsoft.com/office/powerpoint/2010/main" val="1711929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3BA25A-2B2B-4415-BF62-BC97EF9CD7C9}" type="slidenum">
              <a:rPr lang="en-US"/>
              <a:pPr/>
              <a:t>51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687388"/>
            <a:ext cx="6007100" cy="3379787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738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3BA25A-2B2B-4415-BF62-BC97EF9CD7C9}" type="slidenum">
              <a:rPr lang="en-US"/>
              <a:pPr/>
              <a:t>52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687388"/>
            <a:ext cx="6007100" cy="3379787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 dirty="0"/>
              <a:t>If 1</a:t>
            </a:r>
            <a:r>
              <a:rPr lang="en-US" baseline="30000" dirty="0"/>
              <a:t>st</a:t>
            </a:r>
            <a:r>
              <a:rPr lang="en-US" dirty="0"/>
              <a:t> pump fails system fails. Does not increase flow. Used to overcome elevation rise or long hose lays</a:t>
            </a:r>
          </a:p>
        </p:txBody>
      </p:sp>
    </p:spTree>
    <p:extLst>
      <p:ext uri="{BB962C8B-B14F-4D97-AF65-F5344CB8AC3E}">
        <p14:creationId xmlns:p14="http://schemas.microsoft.com/office/powerpoint/2010/main" val="180260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15F2-E8FD-4875-AD3A-03180DA3D516}" type="slidenum">
              <a:rPr lang="en-US"/>
              <a:pPr/>
              <a:t>54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687388"/>
            <a:ext cx="6007100" cy="3379787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 dirty="0"/>
              <a:t>Often used for small fire, quick set up, plan to add laterals to make it a progressive if conditions warrant</a:t>
            </a:r>
          </a:p>
        </p:txBody>
      </p:sp>
    </p:spTree>
    <p:extLst>
      <p:ext uri="{BB962C8B-B14F-4D97-AF65-F5344CB8AC3E}">
        <p14:creationId xmlns:p14="http://schemas.microsoft.com/office/powerpoint/2010/main" val="1418171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A37431-7293-40B4-BC9C-17BC870B7137}" type="slidenum">
              <a:rPr lang="en-US"/>
              <a:pPr/>
              <a:t>55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687388"/>
            <a:ext cx="6007100" cy="3379787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r>
              <a:rPr lang="en-US" dirty="0"/>
              <a:t>Designed for speed and safety on hot fast-running fire where mobile attack is not possible or effective. </a:t>
            </a:r>
          </a:p>
        </p:txBody>
      </p:sp>
    </p:spTree>
    <p:extLst>
      <p:ext uri="{BB962C8B-B14F-4D97-AF65-F5344CB8AC3E}">
        <p14:creationId xmlns:p14="http://schemas.microsoft.com/office/powerpoint/2010/main" val="3658828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 attack, downhill line construction, anchor points, plan for supplies and pump performance (project fire activity/location/water use)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8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47BE1-D586-49AE-B2E6-EE426AA23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53291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C316E-D918-422D-AC5F-D93C59AB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8" y="627016"/>
            <a:ext cx="6389027" cy="5601790"/>
          </a:xfrm>
        </p:spPr>
        <p:txBody>
          <a:bodyPr>
            <a:noAutofit/>
          </a:bodyPr>
          <a:lstStyle>
            <a:lvl1pPr algn="r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8000" baseline="0"/>
            </a:lvl1pPr>
          </a:lstStyle>
          <a:p>
            <a:r>
              <a:rPr lang="en-US" dirty="0"/>
              <a:t>Click to edit Master TEXT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4012DC-9879-489B-B525-C474C5DD2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9797" y="627016"/>
            <a:ext cx="3199034" cy="5590903"/>
          </a:xfrm>
        </p:spPr>
        <p:txBody>
          <a:bodyPr anchor="ctr">
            <a:normAutofit/>
          </a:bodyPr>
          <a:lstStyle>
            <a:lvl1pPr>
              <a:defRPr lang="en-US" sz="2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B4C16F7F-D975-E41D-B78B-6FA7C339695F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22839BF9-8AF9-3720-E2F3-A3F74B3C8492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04423E09-587B-6C26-076A-C801F854632C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92932B8C-8164-D6A9-8955-37E54C92F84D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5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F7571-A130-4054-9513-4BDAC9AE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30" y="635000"/>
            <a:ext cx="5171770" cy="2039374"/>
          </a:xfrm>
        </p:spPr>
        <p:txBody>
          <a:bodyPr anchor="b"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6600"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A27FA5-F6EE-4784-AC43-76381FC2CD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1998" y="2911475"/>
            <a:ext cx="4500563" cy="3311525"/>
          </a:xfrm>
        </p:spPr>
        <p:txBody>
          <a:bodyPr>
            <a:normAutofit/>
          </a:bodyPr>
          <a:lstStyle>
            <a:lvl1pPr>
              <a:defRPr lang="en-US" sz="2200" kern="1200" spc="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094F8F4-63E4-4A00-8F98-09219DA98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2113" y="639763"/>
            <a:ext cx="2198687" cy="2546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4D9F00-72E9-433A-9427-8DA07653B2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37675" y="638175"/>
            <a:ext cx="2198688" cy="2546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AD0C148-B6DB-4D32-B139-403A6AEC3D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2113" y="3668713"/>
            <a:ext cx="2198687" cy="2554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D424B8-9E08-469D-88C8-019306CA38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7675" y="3668713"/>
            <a:ext cx="2198688" cy="2546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F8F09FFF-0EEF-F9AA-9085-39FB1448A05C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4D386A51-1BA7-8CB0-1B53-3515AB814C5C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DE6C76A7-1AE0-5471-BFC3-BFAF2EC3AEB1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0" name="Rectangle 9" descr="slide number">
            <a:extLst>
              <a:ext uri="{FF2B5EF4-FFF2-40B4-BE49-F238E27FC236}">
                <a16:creationId xmlns:a16="http://schemas.microsoft.com/office/drawing/2014/main" id="{9275F87E-1EE9-0D60-E952-C993B6F45385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2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90108" y="1225106"/>
            <a:ext cx="8201891" cy="39518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6A3D1-C594-4520-A142-F0D3F59C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93" y="3036762"/>
            <a:ext cx="7136064" cy="1700784"/>
          </a:xfrm>
        </p:spPr>
        <p:txBody>
          <a:bodyPr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2804" y="1225484"/>
            <a:ext cx="4059934" cy="39518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6F6145-A1AE-4CDA-AE26-E8FDEFAAB39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984437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DD02FA-6843-4E54-ACDC-AFEAFB4EFAA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421095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0505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63667F79-3F2F-4214-F9F7-C837D3C9CF8D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2EE394C6-FFBC-26C5-57B3-B488F28254A8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4D945D7D-EFBE-5B44-C707-E10072B71E3D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1" name="Rectangle 10" descr="slide number">
            <a:extLst>
              <a:ext uri="{FF2B5EF4-FFF2-40B4-BE49-F238E27FC236}">
                <a16:creationId xmlns:a16="http://schemas.microsoft.com/office/drawing/2014/main" id="{54255832-7FF9-B6A9-D09E-F501AED439DD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45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" y="1346948"/>
            <a:ext cx="10363200" cy="80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14400" y="4282764"/>
            <a:ext cx="10363200" cy="80683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 descr="gray box with red lines above and below"/>
          <p:cNvSpPr/>
          <p:nvPr/>
        </p:nvSpPr>
        <p:spPr>
          <a:xfrm>
            <a:off x="914400" y="1484779"/>
            <a:ext cx="103632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10124440" cy="3035808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10106152" cy="1069848"/>
          </a:xfrm>
        </p:spPr>
        <p:txBody>
          <a:bodyPr>
            <a:noAutofit/>
          </a:bodyPr>
          <a:lstStyle>
            <a:lvl1pPr marL="0" indent="0" algn="l">
              <a:buNone/>
              <a:defRPr sz="40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3740" y="6272786"/>
            <a:ext cx="6327648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27ADC476-AF8E-CE40-B8F8-F9ABC906BB5D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13" name="Oval 12" descr="oval">
              <a:extLst>
                <a:ext uri="{FF2B5EF4-FFF2-40B4-BE49-F238E27FC236}">
                  <a16:creationId xmlns:a16="http://schemas.microsoft.com/office/drawing/2014/main" id="{71CA7781-65CB-AD66-C57B-8F02616B1836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 descr="oval">
              <a:extLst>
                <a:ext uri="{FF2B5EF4-FFF2-40B4-BE49-F238E27FC236}">
                  <a16:creationId xmlns:a16="http://schemas.microsoft.com/office/drawing/2014/main" id="{63184D45-E9BD-B8A6-45BD-F963A0C9D2CF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5" name="Rectangle 14" descr="slide number">
            <a:extLst>
              <a:ext uri="{FF2B5EF4-FFF2-40B4-BE49-F238E27FC236}">
                <a16:creationId xmlns:a16="http://schemas.microsoft.com/office/drawing/2014/main" id="{256AAB30-BF17-4844-C499-076D750C8AFB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27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5648"/>
            <a:ext cx="103632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061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400800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8308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00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92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3817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DCA764BA-4FF7-44AC-B092-3A07FE14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34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B71860C1-562C-4EB9-ACB8-D00F6BC714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46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95648"/>
            <a:ext cx="10363200" cy="914400"/>
          </a:xfrm>
        </p:spPr>
        <p:txBody>
          <a:bodyPr wrap="square">
            <a:no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95400"/>
            <a:ext cx="4876800" cy="76444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095197"/>
            <a:ext cx="48768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7724" y="1295400"/>
            <a:ext cx="4876800" cy="764440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6427724" y="2095197"/>
            <a:ext cx="48768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9673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95648"/>
            <a:ext cx="10363200" cy="914400"/>
          </a:xfrm>
        </p:spPr>
        <p:txBody>
          <a:bodyPr wrap="square">
            <a:no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95400"/>
            <a:ext cx="4876800" cy="76444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095197"/>
            <a:ext cx="48768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7724" y="1295400"/>
            <a:ext cx="4876800" cy="764440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6427724" y="2095197"/>
            <a:ext cx="48768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144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64985"/>
            <a:ext cx="5297764" cy="39521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3472D-332A-4010-9FEA-8E1E9AE7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213" y="336958"/>
            <a:ext cx="10616187" cy="1700784"/>
          </a:xfrm>
        </p:spPr>
        <p:txBody>
          <a:bodyPr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120" y="2587752"/>
            <a:ext cx="3694176" cy="3258102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 master text style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D1BED5-2D39-40ED-92F5-CF06BE8A7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1" y="6356350"/>
            <a:ext cx="335326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11C04626-52EB-1827-66F1-E6362168D3B7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DDC9BF06-B9C6-98CB-9E41-22631EB5C5A9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3C7799EE-E848-95A3-C3F2-920C1DC16A47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1" name="Rectangle 10" descr="slide number">
            <a:extLst>
              <a:ext uri="{FF2B5EF4-FFF2-40B4-BE49-F238E27FC236}">
                <a16:creationId xmlns:a16="http://schemas.microsoft.com/office/drawing/2014/main" id="{33563960-320B-E0DF-5CDD-6F4B10B4D681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07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d line"/>
          <p:cNvSpPr/>
          <p:nvPr/>
        </p:nvSpPr>
        <p:spPr>
          <a:xfrm>
            <a:off x="914400" y="1346948"/>
            <a:ext cx="10363200" cy="80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descr="red line"/>
          <p:cNvSpPr/>
          <p:nvPr/>
        </p:nvSpPr>
        <p:spPr>
          <a:xfrm>
            <a:off x="914400" y="4282764"/>
            <a:ext cx="10363200" cy="80683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 descr="gray box"/>
          <p:cNvSpPr/>
          <p:nvPr/>
        </p:nvSpPr>
        <p:spPr>
          <a:xfrm>
            <a:off x="914400" y="1484779"/>
            <a:ext cx="103632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800" dirty="0"/>
              <a:t>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10124440" cy="3035808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10106152" cy="1069848"/>
          </a:xfrm>
        </p:spPr>
        <p:txBody>
          <a:bodyPr>
            <a:noAutofit/>
          </a:bodyPr>
          <a:lstStyle>
            <a:lvl1pPr marL="0" indent="0" algn="l">
              <a:buNone/>
              <a:defRPr sz="40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3740" y="6272786"/>
            <a:ext cx="6327648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" name="Group 9" descr="slide number"/>
          <p:cNvGrpSpPr>
            <a:grpSpLocks noChangeAspect="1"/>
          </p:cNvGrpSpPr>
          <p:nvPr userDrawn="1"/>
        </p:nvGrpSpPr>
        <p:grpSpPr>
          <a:xfrm>
            <a:off x="11362944" y="6258560"/>
            <a:ext cx="524256" cy="393192"/>
            <a:chOff x="9685338" y="4460675"/>
            <a:chExt cx="1080904" cy="1080902"/>
          </a:xfrm>
        </p:grpSpPr>
        <p:sp>
          <p:nvSpPr>
            <p:cNvPr id="11" name="Oval 10" descr="oval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 descr="oval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0" name="Rectangle 19" descr="slide number"/>
          <p:cNvSpPr/>
          <p:nvPr userDrawn="1"/>
        </p:nvSpPr>
        <p:spPr>
          <a:xfrm>
            <a:off x="11460445" y="6324351"/>
            <a:ext cx="3292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90277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4" y="6272786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272786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914400" y="193590"/>
            <a:ext cx="103632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914061" y="1295400"/>
            <a:ext cx="10363539" cy="53425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615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wrap="square"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3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8" y="6272786"/>
            <a:ext cx="2644309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1465" y="6272785"/>
            <a:ext cx="6327648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1369040" y="6255258"/>
            <a:ext cx="524256" cy="393192"/>
            <a:chOff x="8532189" y="5068824"/>
            <a:chExt cx="393192" cy="393192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3700214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5648"/>
            <a:ext cx="103632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061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400800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697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95648"/>
            <a:ext cx="10363200" cy="914400"/>
          </a:xfrm>
        </p:spPr>
        <p:txBody>
          <a:bodyPr wrap="square">
            <a:no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95400"/>
            <a:ext cx="4876800" cy="76444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095197"/>
            <a:ext cx="48768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7724" y="1295400"/>
            <a:ext cx="4876800" cy="764440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6427724" y="2095197"/>
            <a:ext cx="48768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9599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0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20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wrap="square" anchor="t" anchorCtr="0">
            <a:normAutofit/>
          </a:bodyPr>
          <a:lstStyle>
            <a:lvl1pPr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363552" y="6255258"/>
            <a:ext cx="524256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1019488" y="685800"/>
            <a:ext cx="6702112" cy="5962650"/>
          </a:xfrm>
        </p:spPr>
        <p:txBody>
          <a:bodyPr/>
          <a:lstStyle>
            <a:lvl1pPr marL="365760" indent="-365760">
              <a:defRPr sz="2000"/>
            </a:lvl1pPr>
            <a:lvl2pPr marL="731520" indent="-365760">
              <a:buFont typeface="Courier New" panose="02070309020205020404" pitchFamily="49" charset="0"/>
              <a:buChar char="o"/>
              <a:defRPr sz="1800"/>
            </a:lvl2pPr>
            <a:lvl3pPr marL="1096963" indent="-365125">
              <a:buFont typeface="Rockwell" panose="02060603020205020403" pitchFamily="18" charset="0"/>
              <a:buChar char="–"/>
              <a:defRPr sz="1600"/>
            </a:lvl3pPr>
            <a:lvl4pPr marL="1463040" indent="-365760">
              <a:buFont typeface="Arial" panose="020B0604020202020204" pitchFamily="34" charset="0"/>
              <a:buChar char="•"/>
              <a:defRPr sz="1600"/>
            </a:lvl4pPr>
            <a:lvl5pPr marL="1828800" indent="-365760">
              <a:buFont typeface="Rockwell" panose="02060603020205020403" pitchFamily="18" charset="0"/>
              <a:buChar char="◊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1945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363552" y="6255258"/>
            <a:ext cx="524256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34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4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438" y="317499"/>
            <a:ext cx="4500737" cy="2095501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438" y="2587625"/>
            <a:ext cx="4500737" cy="35941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54A389-080E-45CE-8275-215B7C9B5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350" y="3429000"/>
            <a:ext cx="607695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6DFFB343-C137-B8C3-CAF9-00C148A73181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D52118E9-E3CD-F97F-2540-BD27B356945D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42D1526E-7C8D-95DF-B09F-7059EE9A9904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9" name="Rectangle 8" descr="slide number">
            <a:extLst>
              <a:ext uri="{FF2B5EF4-FFF2-40B4-BE49-F238E27FC236}">
                <a16:creationId xmlns:a16="http://schemas.microsoft.com/office/drawing/2014/main" id="{31E619F6-93BE-B48A-8323-E3557D2079EE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30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533400"/>
            <a:ext cx="2552700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1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13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16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381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DCA764BA-4FF7-44AC-B092-3A07FE14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1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B71860C1-562C-4EB9-ACB8-D00F6BC714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0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8" descr="slide number">
            <a:extLst>
              <a:ext uri="{FF2B5EF4-FFF2-40B4-BE49-F238E27FC236}">
                <a16:creationId xmlns:a16="http://schemas.microsoft.com/office/drawing/2014/main" id="{75083799-90CF-058C-5181-DEC2378BA349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10" name="Oval 9" descr="oval">
              <a:extLst>
                <a:ext uri="{FF2B5EF4-FFF2-40B4-BE49-F238E27FC236}">
                  <a16:creationId xmlns:a16="http://schemas.microsoft.com/office/drawing/2014/main" id="{90CD945B-8FFB-7AC3-3F9F-7C2ED0841762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 descr="oval">
              <a:extLst>
                <a:ext uri="{FF2B5EF4-FFF2-40B4-BE49-F238E27FC236}">
                  <a16:creationId xmlns:a16="http://schemas.microsoft.com/office/drawing/2014/main" id="{1A2AA3F3-407A-96A9-DE2D-9FDF457DDB81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2" name="Rectangle 11" descr="slide number">
            <a:extLst>
              <a:ext uri="{FF2B5EF4-FFF2-40B4-BE49-F238E27FC236}">
                <a16:creationId xmlns:a16="http://schemas.microsoft.com/office/drawing/2014/main" id="{F3E3BE67-1FBE-D145-E790-AB99F6F50DEA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4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23697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8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771" y="1004205"/>
            <a:ext cx="6096000" cy="3725183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734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71" y="4865914"/>
            <a:ext cx="6096000" cy="532038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BF0C0400-1913-110D-EBD4-F6BA2D173BDA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187C4093-B575-E033-B66F-71CA41EBD86B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DD885652-D984-F120-87B7-532C2F010E9A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8" name="Rectangle 7" descr="slide number">
            <a:extLst>
              <a:ext uri="{FF2B5EF4-FFF2-40B4-BE49-F238E27FC236}">
                <a16:creationId xmlns:a16="http://schemas.microsoft.com/office/drawing/2014/main" id="{80D243CB-EAC7-EC20-452B-C557341BEE4C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1DF4D9E-FD4F-4244-ACD6-44EC4C0494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44F5B526-8975-4F7C-B558-830FCEE068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ED20DBB5-D24E-40D6-AFFB-428692A51A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F6F7262C-3E29-4219-AF83-B7A71B97A1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3861F78-BD42-4F29-8487-1641CFD039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FAB1F8B-1CEE-4068-86DE-561A12A04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6800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D5AE44CD-B78E-4EE2-B0F2-E0D436C2BA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3C4FE2DB-091F-4F7A-B6B6-9A6F22AC0B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21762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A3F9D5D-A5CF-482B-A14C-E5BFADB76F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A4F265B4-1FBB-4396-A938-862D45713A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6021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AC1BA7DC-98B0-4261-8F1E-8101FB5D48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2E4EF69E-34E2-46FF-A0FA-3F136396D3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34500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8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2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7512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7512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54C03E-8FD4-4345-A971-0A2CCF5C4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4903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6D09A0C-509F-447E-AFB1-5531727D7D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4903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5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grpSp>
        <p:nvGrpSpPr>
          <p:cNvPr id="10" name="Group 9" descr="slide number">
            <a:extLst>
              <a:ext uri="{FF2B5EF4-FFF2-40B4-BE49-F238E27FC236}">
                <a16:creationId xmlns:a16="http://schemas.microsoft.com/office/drawing/2014/main" id="{3B82B332-8C12-50BD-D26F-5CB70A78FC0B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11" name="Oval 10" descr="oval">
              <a:extLst>
                <a:ext uri="{FF2B5EF4-FFF2-40B4-BE49-F238E27FC236}">
                  <a16:creationId xmlns:a16="http://schemas.microsoft.com/office/drawing/2014/main" id="{B188F170-B649-71EA-11F2-43CF1A567EE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1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 descr="oval">
              <a:extLst>
                <a:ext uri="{FF2B5EF4-FFF2-40B4-BE49-F238E27FC236}">
                  <a16:creationId xmlns:a16="http://schemas.microsoft.com/office/drawing/2014/main" id="{BDEC4877-BD6B-E6BC-F584-0D9B86D9B618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3" name="Rectangle 12" descr="slide number">
            <a:extLst>
              <a:ext uri="{FF2B5EF4-FFF2-40B4-BE49-F238E27FC236}">
                <a16:creationId xmlns:a16="http://schemas.microsoft.com/office/drawing/2014/main" id="{6F618E33-2E70-DDCC-885E-70B132D42530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3" r:id="rId4"/>
    <p:sldLayoutId id="2147483672" r:id="rId5"/>
    <p:sldLayoutId id="2147483686" r:id="rId6"/>
    <p:sldLayoutId id="2147483687" r:id="rId7"/>
    <p:sldLayoutId id="2147483675" r:id="rId8"/>
    <p:sldLayoutId id="2147483688" r:id="rId9"/>
    <p:sldLayoutId id="2147483682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6" r:id="rId17"/>
    <p:sldLayoutId id="2147483697" r:id="rId18"/>
    <p:sldLayoutId id="214748369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4" y="6272786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272786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5429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93590"/>
            <a:ext cx="103632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 descr="slide number"/>
          <p:cNvGrpSpPr/>
          <p:nvPr/>
        </p:nvGrpSpPr>
        <p:grpSpPr>
          <a:xfrm>
            <a:off x="11363552" y="6255258"/>
            <a:ext cx="524256" cy="393192"/>
            <a:chOff x="8532189" y="5068824"/>
            <a:chExt cx="393192" cy="393192"/>
          </a:xfrm>
        </p:grpSpPr>
        <p:sp>
          <p:nvSpPr>
            <p:cNvPr id="8" name="Oval 7" descr="oval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cxnSp>
        <p:nvCxnSpPr>
          <p:cNvPr id="10" name="Straight Connector 9" descr="red line"/>
          <p:cNvCxnSpPr/>
          <p:nvPr userDrawn="1"/>
        </p:nvCxnSpPr>
        <p:spPr>
          <a:xfrm>
            <a:off x="900176" y="1219200"/>
            <a:ext cx="10363200" cy="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 descr="slide number"/>
          <p:cNvSpPr/>
          <p:nvPr userDrawn="1"/>
        </p:nvSpPr>
        <p:spPr>
          <a:xfrm>
            <a:off x="11461053" y="6321049"/>
            <a:ext cx="3292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616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◊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microsoft.com/office/2007/relationships/hdphoto" Target="../media/hdphoto1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7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83.jpe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microsoft.com/office/2007/relationships/hdphoto" Target="../media/hdphoto1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92.jpe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97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06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11" Type="http://schemas.openxmlformats.org/officeDocument/2006/relationships/diagramColors" Target="../diagrams/colors4.xml"/><Relationship Id="rId5" Type="http://schemas.microsoft.com/office/2007/relationships/hdphoto" Target="../media/hdphoto5.wdp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111.png"/><Relationship Id="rId9" Type="http://schemas.openxmlformats.org/officeDocument/2006/relationships/diagramLayout" Target="../diagrams/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4.jpeg"/><Relationship Id="rId4" Type="http://schemas.openxmlformats.org/officeDocument/2006/relationships/image" Target="../media/image8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5" name="Rectangle 3687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77" name="Rectangle 36876">
            <a:extLst>
              <a:ext uri="{FF2B5EF4-FFF2-40B4-BE49-F238E27FC236}">
                <a16:creationId xmlns:a16="http://schemas.microsoft.com/office/drawing/2014/main" id="{205BB74C-33FB-4335-8808-49E247F7B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225106"/>
            <a:ext cx="8132066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60120" y="1841412"/>
            <a:ext cx="6574537" cy="26880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Water Handling Operations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60119" y="5206246"/>
            <a:ext cx="9616073" cy="1024128"/>
          </a:xfrm>
        </p:spPr>
        <p:txBody>
          <a:bodyPr>
            <a:normAutofit/>
          </a:bodyPr>
          <a:lstStyle/>
          <a:p>
            <a:pPr>
              <a:lnSpc>
                <a:spcPct val="91000"/>
              </a:lnSpc>
            </a:pPr>
            <a:r>
              <a:rPr lang="en-US" sz="3200" dirty="0"/>
              <a:t>Unit 4B – Water Sources and Pumping Operations</a:t>
            </a:r>
          </a:p>
        </p:txBody>
      </p:sp>
      <p:pic>
        <p:nvPicPr>
          <p:cNvPr id="36868" name="Picture 4" descr="hoselay graphic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7886700" y="630194"/>
            <a:ext cx="4077618" cy="5455007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CBDDFCBB-3B6B-0E52-986D-D8EB9344839F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4B808E07-1592-147C-4678-3AE858CA8475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43AD8941-A8F7-EEE9-E2B4-877D92878B69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CDC2EC41-A8E9-2CF9-40B3-23C87E5AB81C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55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3" name="Rectangle 47112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115" name="Rectangle 4711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17" name="Rectangle 47116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00811" y="317500"/>
            <a:ext cx="5927576" cy="1701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Irrigation Risers</a:t>
            </a:r>
          </a:p>
        </p:txBody>
      </p:sp>
      <p:pic>
        <p:nvPicPr>
          <p:cNvPr id="47108" name="Picture 4" descr="irrigation riser"/>
          <p:cNvPicPr>
            <a:picLocks noChangeAspect="1" noChangeArrowheads="1"/>
          </p:cNvPicPr>
          <p:nvPr/>
        </p:nvPicPr>
        <p:blipFill rotWithShape="1">
          <a:blip r:embed="rId2" cstate="screen"/>
          <a:srcRect l="21666" r="27400"/>
          <a:stretch/>
        </p:blipFill>
        <p:spPr bwMode="auto">
          <a:xfrm>
            <a:off x="20" y="10"/>
            <a:ext cx="4657324" cy="6857990"/>
          </a:xfrm>
          <a:prstGeom prst="rect">
            <a:avLst/>
          </a:prstGeom>
          <a:noFill/>
        </p:spPr>
      </p:pic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00810" y="2587625"/>
            <a:ext cx="592757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Obtain owner permission.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Consult with owner regarding line and pump.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Use riser adapter and fill hose.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Open with caution.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Communicate location to others. </a:t>
            </a:r>
          </a:p>
          <a:p>
            <a:endParaRPr lang="en-US" dirty="0"/>
          </a:p>
        </p:txBody>
      </p:sp>
      <p:grpSp>
        <p:nvGrpSpPr>
          <p:cNvPr id="5" name="Group 4" descr="slide number">
            <a:extLst>
              <a:ext uri="{FF2B5EF4-FFF2-40B4-BE49-F238E27FC236}">
                <a16:creationId xmlns:a16="http://schemas.microsoft.com/office/drawing/2014/main" id="{69847814-2881-9C3D-4822-EFAE69B14D11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3864F63E-0CD3-8A67-0A6A-5224434B98FF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3C7FF967-86E3-3EF7-3020-2BD93B90A474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 descr="slide number">
            <a:extLst>
              <a:ext uri="{FF2B5EF4-FFF2-40B4-BE49-F238E27FC236}">
                <a16:creationId xmlns:a16="http://schemas.microsoft.com/office/drawing/2014/main" id="{7E61770B-3F5B-43D0-9EBA-91E5EFD83CC2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0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6" name="Rectangle 48135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138" name="Rectangle 4813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40" name="Rectangle 48139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Stock Ponds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60120" y="2587752"/>
            <a:ext cx="5869303" cy="3952434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Limit environmental impacts.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Obtain owner permission.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Adequate water supply.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Good ingress and egress.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Communicate location to others. 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Pond refilled after use, if required.</a:t>
            </a:r>
          </a:p>
          <a:p>
            <a:pPr>
              <a:lnSpc>
                <a:spcPct val="91000"/>
              </a:lnSpc>
            </a:pPr>
            <a:endParaRPr lang="en-US" dirty="0"/>
          </a:p>
        </p:txBody>
      </p:sp>
      <p:pic>
        <p:nvPicPr>
          <p:cNvPr id="9" name="Picture 8" descr="stock pond"/>
          <p:cNvPicPr>
            <a:picLocks noChangeAspect="1"/>
          </p:cNvPicPr>
          <p:nvPr/>
        </p:nvPicPr>
        <p:blipFill rotWithShape="1">
          <a:blip r:embed="rId2"/>
          <a:srcRect l="16392" r="15966" b="-2"/>
          <a:stretch/>
        </p:blipFill>
        <p:spPr>
          <a:xfrm>
            <a:off x="7537704" y="2264989"/>
            <a:ext cx="4654296" cy="4593011"/>
          </a:xfrm>
          <a:prstGeom prst="rect">
            <a:avLst/>
          </a:prstGeom>
          <a:noFill/>
        </p:spPr>
      </p:pic>
      <p:grpSp>
        <p:nvGrpSpPr>
          <p:cNvPr id="5" name="Group 4" descr="slide number">
            <a:extLst>
              <a:ext uri="{FF2B5EF4-FFF2-40B4-BE49-F238E27FC236}">
                <a16:creationId xmlns:a16="http://schemas.microsoft.com/office/drawing/2014/main" id="{FFCB77B1-4A3B-CACE-A56E-CE13EAF2D865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8762FB63-DCF7-B491-5D37-1EF0D29DBCA7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5BFC9378-65A5-4B91-D1A4-DBFACB99463A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 descr="slide number">
            <a:extLst>
              <a:ext uri="{FF2B5EF4-FFF2-40B4-BE49-F238E27FC236}">
                <a16:creationId xmlns:a16="http://schemas.microsoft.com/office/drawing/2014/main" id="{8F69B647-4977-5C14-70B9-79CC80F61DEC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899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4916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/>
              <a:t>Canals</a:t>
            </a:r>
          </a:p>
        </p:txBody>
      </p:sp>
      <p:sp>
        <p:nvSpPr>
          <p:cNvPr id="49163" name="Rectangle 49162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60120" y="2587625"/>
            <a:ext cx="6214533" cy="3317875"/>
          </a:xfrm>
        </p:spPr>
        <p:txBody>
          <a:bodyPr anchor="ctr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Obtain owner permission before use.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Inspect site for safe access (cut banks, soft or loose banks can cause engine rollovers).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Communicate location to others. </a:t>
            </a:r>
          </a:p>
        </p:txBody>
      </p:sp>
      <p:pic>
        <p:nvPicPr>
          <p:cNvPr id="49156" name="Picture 4" descr="canal"/>
          <p:cNvPicPr>
            <a:picLocks noChangeAspect="1" noChangeArrowheads="1"/>
          </p:cNvPicPr>
          <p:nvPr/>
        </p:nvPicPr>
        <p:blipFill rotWithShape="1">
          <a:blip r:embed="rId2" cstate="screen"/>
          <a:srcRect l="17055"/>
          <a:stretch/>
        </p:blipFill>
        <p:spPr bwMode="auto">
          <a:xfrm>
            <a:off x="7821168" y="2264988"/>
            <a:ext cx="4370832" cy="3952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685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Rectangle 50183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186" name="Rectangle 5018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88" name="Rectangle 50187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00811" y="317500"/>
            <a:ext cx="5927576" cy="1701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StandPipes</a:t>
            </a:r>
          </a:p>
        </p:txBody>
      </p:sp>
      <p:pic>
        <p:nvPicPr>
          <p:cNvPr id="3" name="Picture 2" descr="stand pip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r="6428"/>
          <a:stretch/>
        </p:blipFill>
        <p:spPr>
          <a:xfrm>
            <a:off x="20" y="10"/>
            <a:ext cx="4657324" cy="6857990"/>
          </a:xfrm>
          <a:prstGeom prst="rect">
            <a:avLst/>
          </a:prstGeom>
          <a:noFill/>
        </p:spPr>
      </p:pic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00810" y="2587625"/>
            <a:ext cx="592757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Obtain owner permission.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Ensure fill hose is long enough to be placed in tank.</a:t>
            </a:r>
          </a:p>
          <a:p>
            <a:pPr lvl="1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Use an air gap as backflow prevention.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Employ a two-person operation when necessary.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Open with caution.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Communicate location to others. 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63C7DB75-F11F-FF6E-C53A-E890817E948B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98727C01-8112-1AEF-EECA-F427922774B1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673CE39F-4812-033D-FE90-305141333CAE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F885EABD-8B13-E6F0-FD4F-6EE8013CD987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36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09" name="Rectangle 5120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0438" y="639763"/>
            <a:ext cx="6021207" cy="3227387"/>
          </a:xfrm>
        </p:spPr>
        <p:txBody>
          <a:bodyPr anchor="b">
            <a:normAutofit/>
          </a:bodyPr>
          <a:lstStyle/>
          <a:p>
            <a:r>
              <a:rPr lang="en-US"/>
              <a:t>Municipal Apparatus</a:t>
            </a:r>
            <a:endParaRPr lang="en-US" dirty="0"/>
          </a:p>
        </p:txBody>
      </p:sp>
      <p:sp>
        <p:nvSpPr>
          <p:cNvPr id="51211" name="Rectangle 51210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3" name="Picture 3" descr="municipal engine"/>
          <p:cNvPicPr>
            <a:picLocks noChangeAspect="1" noChangeArrowheads="1"/>
          </p:cNvPicPr>
          <p:nvPr/>
        </p:nvPicPr>
        <p:blipFill rotWithShape="1">
          <a:blip r:embed="rId2" cstate="screen"/>
          <a:srcRect l="13665" r="7167" b="-1"/>
          <a:stretch/>
        </p:blipFill>
        <p:spPr bwMode="auto">
          <a:xfrm>
            <a:off x="7534655" y="10"/>
            <a:ext cx="4657345" cy="4206227"/>
          </a:xfrm>
          <a:prstGeom prst="rect">
            <a:avLst/>
          </a:prstGeom>
          <a:noFill/>
        </p:spPr>
      </p:pic>
      <p:pic>
        <p:nvPicPr>
          <p:cNvPr id="51204" name="Picture 4" descr="structure fire engine"/>
          <p:cNvPicPr>
            <a:picLocks noChangeAspect="1" noChangeArrowheads="1"/>
          </p:cNvPicPr>
          <p:nvPr/>
        </p:nvPicPr>
        <p:blipFill rotWithShape="1">
          <a:blip r:embed="rId3" cstate="screen"/>
          <a:srcRect t="8555" r="-3" b="11810"/>
          <a:stretch/>
        </p:blipFill>
        <p:spPr bwMode="auto">
          <a:xfrm>
            <a:off x="7534655" y="4206238"/>
            <a:ext cx="4657345" cy="2651761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EBC18A5F-F5B0-5B8E-92D7-ADA66D622AF8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2DE39B2C-D90F-7257-7FFC-4F9D9A9E3819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7EE5570F-08FC-85E6-80B7-CCA9A402987F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705DBF94-918C-B015-BB4D-15D554BCB507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02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5" name="Rectangle 5223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Considerations</a:t>
            </a:r>
          </a:p>
        </p:txBody>
      </p:sp>
      <p:sp>
        <p:nvSpPr>
          <p:cNvPr id="52237" name="Rectangle 52236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2231" name="Rectangle 5">
            <a:extLst>
              <a:ext uri="{FF2B5EF4-FFF2-40B4-BE49-F238E27FC236}">
                <a16:creationId xmlns:a16="http://schemas.microsoft.com/office/drawing/2014/main" id="{C3BD0836-CE15-43D3-0D5D-F93A476F6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928192"/>
              </p:ext>
            </p:extLst>
          </p:nvPr>
        </p:nvGraphicFramePr>
        <p:xfrm>
          <a:off x="960438" y="2749620"/>
          <a:ext cx="10267950" cy="298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E8C281C6-1822-4CED-E3BA-82046F8B2632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D6DB6B1D-D253-612B-CA9A-54348F8E5907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7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05894D57-5CD3-1A7B-6D8E-3E7E40F0339E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 descr="slide number">
            <a:extLst>
              <a:ext uri="{FF2B5EF4-FFF2-40B4-BE49-F238E27FC236}">
                <a16:creationId xmlns:a16="http://schemas.microsoft.com/office/drawing/2014/main" id="{AA11BAEC-1B1B-8E74-8076-28C45DB469C6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20081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255" name="Rectangle 5325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46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57" name="Rectangle 53256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15736" y="640081"/>
            <a:ext cx="5916145" cy="3812102"/>
          </a:xfrm>
        </p:spPr>
        <p:txBody>
          <a:bodyPr anchor="b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Fire Hydrants</a:t>
            </a:r>
          </a:p>
        </p:txBody>
      </p:sp>
      <p:pic>
        <p:nvPicPr>
          <p:cNvPr id="5" name="Picture 4" descr="Hydrant"/>
          <p:cNvPicPr>
            <a:picLocks noChangeAspect="1"/>
          </p:cNvPicPr>
          <p:nvPr/>
        </p:nvPicPr>
        <p:blipFill rotWithShape="1">
          <a:blip r:embed="rId2" cstate="screen"/>
          <a:srcRect l="30158" r="18909"/>
          <a:stretch/>
        </p:blipFill>
        <p:spPr>
          <a:xfrm>
            <a:off x="20" y="10"/>
            <a:ext cx="4657325" cy="6857990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6DFA7D84-C932-58CD-7076-528FB3777638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FF7D5294-05AF-B7C5-C4E3-49759CD65575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AF9244DC-7C7B-1C51-398B-2C3947B0FDBE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AC96D8DA-B33C-B91F-1819-7E3896BD3B2B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29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4" name="Rectangle 54293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296" name="Rectangle 5429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98" name="Rectangle 54297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64432"/>
            <a:ext cx="6255757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990599"/>
            <a:ext cx="4857751" cy="15639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Dry Barrel Fire Hydrant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60120" y="3071909"/>
            <a:ext cx="4924426" cy="279549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Most common.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Used in areas subject to freezing.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Drain when not in use.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Single on/off system.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Stem nut must be opened all the way.</a:t>
            </a:r>
          </a:p>
        </p:txBody>
      </p:sp>
      <p:pic>
        <p:nvPicPr>
          <p:cNvPr id="54276" name="Picture 4" descr="dry barrel hydrant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6776467" y="664432"/>
            <a:ext cx="4750056" cy="5053251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EDAB5761-EA43-DACB-F805-1CFE3DEF2406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F7237FF4-C087-DF86-348B-EC8D63D7F05F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80598552-1B94-ACF9-9476-C6930FB4FABE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117DE20A-CCCF-6A5F-987B-5BCF0EF6E123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03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11" name="Rectangle 55304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5312" name="Rectangle 5530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13" name="Rectangle 55308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Wet Barrel Fire Hydrant</a:t>
            </a:r>
          </a:p>
        </p:txBody>
      </p:sp>
      <p:pic>
        <p:nvPicPr>
          <p:cNvPr id="55300" name="Picture 4" descr="wet barrel hydrant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8597" y="2910203"/>
            <a:ext cx="3694176" cy="3158520"/>
          </a:xfrm>
          <a:prstGeom prst="rect">
            <a:avLst/>
          </a:prstGeom>
          <a:noFill/>
        </p:spPr>
      </p:pic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296240" y="2835776"/>
            <a:ext cx="5932591" cy="327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Used in areas not subject to freezing.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Always charged.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Individual hookup.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4C091D4F-0099-E0C0-35AF-1A7B4CBDE475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1A20D75B-F966-F74D-B6F8-A29DEEB8867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767419C4-F65B-D8E3-F67D-B096C6EF33B9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3F626965-A893-9BD5-B971-3147EE3E7626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285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1" name="Rectangle 56330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6333" name="Rectangle 5633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378498" y="3550624"/>
            <a:ext cx="5813502" cy="234754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Proper Use and Hazards Associated with Hydrant Use</a:t>
            </a:r>
          </a:p>
        </p:txBody>
      </p:sp>
      <p:pic>
        <p:nvPicPr>
          <p:cNvPr id="56326" name="Picture 6" descr="hydrant use"/>
          <p:cNvPicPr>
            <a:picLocks noChangeAspect="1" noChangeArrowheads="1"/>
          </p:cNvPicPr>
          <p:nvPr/>
        </p:nvPicPr>
        <p:blipFill rotWithShape="1">
          <a:blip r:embed="rId2" cstate="screen"/>
          <a:srcRect l="11119" r="30016" b="-1"/>
          <a:stretch/>
        </p:blipFill>
        <p:spPr bwMode="auto">
          <a:xfrm>
            <a:off x="20" y="-5"/>
            <a:ext cx="6076326" cy="6864470"/>
          </a:xfrm>
          <a:prstGeom prst="rect">
            <a:avLst/>
          </a:prstGeom>
          <a:noFill/>
        </p:spPr>
      </p:pic>
      <p:pic>
        <p:nvPicPr>
          <p:cNvPr id="56325" name="Picture 5" descr="hydrant use"/>
          <p:cNvPicPr>
            <a:picLocks noChangeAspect="1" noChangeArrowheads="1"/>
          </p:cNvPicPr>
          <p:nvPr/>
        </p:nvPicPr>
        <p:blipFill rotWithShape="1">
          <a:blip r:embed="rId3"/>
          <a:srcRect t="26150" b="43573"/>
          <a:stretch/>
        </p:blipFill>
        <p:spPr bwMode="auto">
          <a:xfrm>
            <a:off x="6076346" y="1"/>
            <a:ext cx="6115654" cy="2773951"/>
          </a:xfrm>
          <a:prstGeom prst="rect">
            <a:avLst/>
          </a:prstGeom>
          <a:noFill/>
        </p:spPr>
      </p:pic>
      <p:sp>
        <p:nvSpPr>
          <p:cNvPr id="56323" name="Text Box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0"/>
            <a:ext cx="6629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6324" name="Text 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2860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7AD2658D-87DB-9D5B-735D-4E1CB550849F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6948008B-5100-6A22-4525-86504FCE98EC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B8C6AE02-CE95-C96F-4799-5948F4938175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 descr="slide number">
            <a:extLst>
              <a:ext uri="{FF2B5EF4-FFF2-40B4-BE49-F238E27FC236}">
                <a16:creationId xmlns:a16="http://schemas.microsoft.com/office/drawing/2014/main" id="{8BA22917-2B1A-BB52-A5EF-DC6CF93EB538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7368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6" name="Rectangle 6155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5296240" y="2336412"/>
            <a:ext cx="5932591" cy="4140588"/>
          </a:xfrm>
        </p:spPr>
        <p:txBody>
          <a:bodyPr anchor="ctr">
            <a:normAutofit fontScale="92500" lnSpcReduction="10000"/>
          </a:bodyPr>
          <a:lstStyle/>
          <a:p>
            <a:pPr marL="285750" lvl="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Identify water sources used in engine refill operations.</a:t>
            </a:r>
          </a:p>
          <a:p>
            <a:pPr marL="285750" lvl="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Define aquatic invasive species.</a:t>
            </a:r>
          </a:p>
          <a:p>
            <a:pPr marL="285750" lvl="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Discuss actions an ENOP can perform to help reduce/eliminate the spread of aquatic invasive species.</a:t>
            </a:r>
          </a:p>
          <a:p>
            <a:pPr marL="285750" lvl="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Identify potential problems that occur when interfacing with a municipal apparatus.</a:t>
            </a:r>
          </a:p>
          <a:p>
            <a:pPr marL="285750" lvl="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Demonstrate the use and hazards of hydrants during refill operations.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1999" y="2835777"/>
            <a:ext cx="3307372" cy="33073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040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7" name="Rectangle 5837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8379" name="Rectangle 5837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639763"/>
            <a:ext cx="6021207" cy="32273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800">
                <a:solidFill>
                  <a:schemeClr val="tx1"/>
                </a:solidFill>
              </a:rPr>
              <a:t>Hydrant Hookup</a:t>
            </a:r>
          </a:p>
        </p:txBody>
      </p:sp>
      <p:sp>
        <p:nvSpPr>
          <p:cNvPr id="58381" name="Rectangle 58380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1000"/>
              </a:lnSpc>
            </a:pPr>
            <a:r>
              <a:rPr lang="en-US" sz="3300">
                <a:solidFill>
                  <a:schemeClr val="bg1"/>
                </a:solidFill>
              </a:rPr>
              <a:t>The five-sided hydrant wrench is the </a:t>
            </a:r>
            <a:r>
              <a:rPr lang="en-US" sz="3300" b="1" u="sng">
                <a:solidFill>
                  <a:schemeClr val="bg1"/>
                </a:solidFill>
              </a:rPr>
              <a:t>only</a:t>
            </a:r>
            <a:r>
              <a:rPr lang="en-US" sz="3300">
                <a:solidFill>
                  <a:schemeClr val="bg1"/>
                </a:solidFill>
              </a:rPr>
              <a:t> wrench that should be used on hydrants.</a:t>
            </a:r>
          </a:p>
        </p:txBody>
      </p:sp>
      <p:pic>
        <p:nvPicPr>
          <p:cNvPr id="58372" name="Picture 4" descr="hydrant wrench"/>
          <p:cNvPicPr>
            <a:picLocks noChangeAspect="1" noChangeArrowheads="1"/>
          </p:cNvPicPr>
          <p:nvPr/>
        </p:nvPicPr>
        <p:blipFill rotWithShape="1">
          <a:blip r:embed="rId2" cstate="screen"/>
          <a:srcRect l="10358" r="38709"/>
          <a:stretch/>
        </p:blipFill>
        <p:spPr bwMode="auto">
          <a:xfrm>
            <a:off x="7534655" y="10"/>
            <a:ext cx="4657345" cy="6857990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DC1FFCDF-434C-D06F-440C-DEE1EFD867C2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78054ABC-981E-6E02-1858-360FC8DB63E1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05C42EF4-ED07-2FE7-DE7A-61DF215231D0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DFB70743-CABE-2773-20C3-80BCCB912694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275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Rectangle 59401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9404" name="Rectangle 5940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06" name="Rectangle 59405">
            <a:extLst>
              <a:ext uri="{FF2B5EF4-FFF2-40B4-BE49-F238E27FC236}">
                <a16:creationId xmlns:a16="http://schemas.microsoft.com/office/drawing/2014/main" id="{205BB74C-33FB-4335-8808-49E247F7B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1225106"/>
            <a:ext cx="8132066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03402" y="1841412"/>
            <a:ext cx="6406559" cy="268802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800"/>
              <a:t>Hydrant Hookup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96622" y="5423968"/>
            <a:ext cx="10614378" cy="10241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1000"/>
              </a:lnSpc>
            </a:pPr>
            <a:r>
              <a:rPr lang="en-US" sz="3300" b="1" u="sng"/>
              <a:t>Always</a:t>
            </a:r>
            <a:r>
              <a:rPr lang="en-US" sz="3300"/>
              <a:t> use the correct thread adapters and reducers.</a:t>
            </a:r>
          </a:p>
        </p:txBody>
      </p:sp>
      <p:pic>
        <p:nvPicPr>
          <p:cNvPr id="59397" name="Picture 5" descr="hydrant hookup"/>
          <p:cNvPicPr>
            <a:picLocks noChangeAspect="1" noChangeArrowheads="1"/>
          </p:cNvPicPr>
          <p:nvPr/>
        </p:nvPicPr>
        <p:blipFill rotWithShape="1">
          <a:blip r:embed="rId2"/>
          <a:srcRect l="3195" r="15639" b="2"/>
          <a:stretch/>
        </p:blipFill>
        <p:spPr bwMode="auto">
          <a:xfrm>
            <a:off x="20" y="1225106"/>
            <a:ext cx="4059915" cy="3788958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02477B3E-8BA2-FED1-7F46-A6471690499E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F4152E3E-4724-368D-04D3-B8BE5F1E61D2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E8F7C2BF-E725-2316-47D6-0EE5A729DDF0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3D7074D8-6023-B412-7FF3-9D341A6F940C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65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5" name="Rectangle 6042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0427" name="Rectangle 6042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29" name="Rectangle 60428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31" name="Rectangle 60430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1" y="1240403"/>
            <a:ext cx="5943600" cy="29419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800" dirty="0">
                <a:solidFill>
                  <a:schemeClr val="tx1"/>
                </a:solidFill>
              </a:rPr>
              <a:t>Hydrant Hookup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60120" y="5206247"/>
            <a:ext cx="10268712" cy="10135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1000"/>
              </a:lnSpc>
            </a:pPr>
            <a:r>
              <a:rPr lang="en-US" sz="3300">
                <a:solidFill>
                  <a:schemeClr val="bg1"/>
                </a:solidFill>
              </a:rPr>
              <a:t>While the hydrant is in the </a:t>
            </a:r>
            <a:r>
              <a:rPr lang="en-US" sz="3300" b="1" i="1">
                <a:solidFill>
                  <a:schemeClr val="bg1"/>
                </a:solidFill>
              </a:rPr>
              <a:t>off </a:t>
            </a:r>
            <a:r>
              <a:rPr lang="en-US" sz="3300">
                <a:solidFill>
                  <a:schemeClr val="bg1"/>
                </a:solidFill>
              </a:rPr>
              <a:t>position, install appropriate fittings to control hydrant flow.</a:t>
            </a:r>
          </a:p>
        </p:txBody>
      </p:sp>
      <p:pic>
        <p:nvPicPr>
          <p:cNvPr id="60420" name="Picture 4" descr="hydrant hookup fitting"/>
          <p:cNvPicPr>
            <a:picLocks noChangeAspect="1" noChangeArrowheads="1"/>
          </p:cNvPicPr>
          <p:nvPr/>
        </p:nvPicPr>
        <p:blipFill rotWithShape="1">
          <a:blip r:embed="rId2"/>
          <a:srcRect r="13061" b="-2"/>
          <a:stretch/>
        </p:blipFill>
        <p:spPr bwMode="auto">
          <a:xfrm>
            <a:off x="7533136" y="646441"/>
            <a:ext cx="4658863" cy="3952185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E3E22CEA-31FA-07A6-FB51-A31A816987B5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096A5580-F751-08FE-52CE-C14D1A56759E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7B6E0A4F-9228-C5B8-6E49-4F8CA06206E4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F658F9E8-6913-6E05-9057-9ECFD0A175A5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70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5" name="Rectangle 61448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56" name="Rectangle 6145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Hydrant Use</a:t>
            </a:r>
          </a:p>
        </p:txBody>
      </p:sp>
      <p:sp>
        <p:nvSpPr>
          <p:cNvPr id="61457" name="Rectangle 61452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60120" y="2587625"/>
            <a:ext cx="6214533" cy="3317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Open and close hydrant and valves slowly to avoid water hammer.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Bleed off any air, rust, or debris before attaching hose.</a:t>
            </a:r>
          </a:p>
        </p:txBody>
      </p:sp>
      <p:pic>
        <p:nvPicPr>
          <p:cNvPr id="61444" name="Picture 4" descr="hydrant hookup and use"/>
          <p:cNvPicPr>
            <a:picLocks noChangeAspect="1" noChangeArrowheads="1"/>
          </p:cNvPicPr>
          <p:nvPr/>
        </p:nvPicPr>
        <p:blipFill rotWithShape="1">
          <a:blip r:embed="rId2"/>
          <a:srcRect t="11110" r="-1" b="28532"/>
          <a:stretch/>
        </p:blipFill>
        <p:spPr bwMode="auto">
          <a:xfrm>
            <a:off x="7821168" y="2264988"/>
            <a:ext cx="4370832" cy="3952189"/>
          </a:xfrm>
          <a:prstGeom prst="rect">
            <a:avLst/>
          </a:prstGeom>
          <a:noFill/>
        </p:spPr>
      </p:pic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F1B55061-DCFF-1BEC-4398-C81F70E76A41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EA91AB32-5CE3-4D98-ADA6-BE728265F572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A567B655-A9C2-06A4-8FA2-5A1E3E5E5029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 descr="slide number">
            <a:extLst>
              <a:ext uri="{FF2B5EF4-FFF2-40B4-BE49-F238E27FC236}">
                <a16:creationId xmlns:a16="http://schemas.microsoft.com/office/drawing/2014/main" id="{91B16BEF-210F-B19C-DFB0-58E084DABAB1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9691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3" name="Rectangle 62472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2475" name="Rectangle 6247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468" name="Picture 4" descr="hydrant use"/>
          <p:cNvPicPr>
            <a:picLocks noChangeAspect="1" noChangeArrowheads="1"/>
          </p:cNvPicPr>
          <p:nvPr/>
        </p:nvPicPr>
        <p:blipFill rotWithShape="1">
          <a:blip r:embed="rId2"/>
          <a:srcRect t="3576" r="-1" b="11816"/>
          <a:stretch/>
        </p:blipFill>
        <p:spPr bwMode="auto">
          <a:xfrm>
            <a:off x="1524" y="10"/>
            <a:ext cx="12188952" cy="6857990"/>
          </a:xfrm>
          <a:prstGeom prst="rect">
            <a:avLst/>
          </a:prstGeom>
          <a:noFill/>
        </p:spPr>
      </p:pic>
      <p:sp>
        <p:nvSpPr>
          <p:cNvPr id="62477" name="Rectangle 62476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664432"/>
            <a:ext cx="6096000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677023" y="990599"/>
            <a:ext cx="4857751" cy="15639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Hydrant Use</a:t>
            </a:r>
          </a:p>
        </p:txBody>
      </p:sp>
      <p:sp>
        <p:nvSpPr>
          <p:cNvPr id="62479" name="Rectangle 62478">
            <a:extLst>
              <a:ext uri="{FF2B5EF4-FFF2-40B4-BE49-F238E27FC236}">
                <a16:creationId xmlns:a16="http://schemas.microsoft.com/office/drawing/2014/main" id="{4815D795-EBA0-4245-89F8-B45948168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2727295"/>
            <a:ext cx="6096000" cy="345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677024" y="3071909"/>
            <a:ext cx="4924426" cy="27954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Open hydrant </a:t>
            </a:r>
            <a:r>
              <a:rPr lang="en-US" b="1" i="1" dirty="0"/>
              <a:t>completely</a:t>
            </a:r>
            <a:r>
              <a:rPr lang="en-US" dirty="0"/>
              <a:t>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u="sng" dirty="0"/>
              <a:t>Never</a:t>
            </a:r>
            <a:r>
              <a:rPr lang="en-US" dirty="0"/>
              <a:t> control hydrant flow with the stem nut!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4E79D6E3-3620-A2D1-442A-AD08AD07F0B0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26018800-84A1-445D-D91F-179E19A00990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044DF745-25A8-69A4-273B-11C38A5F0173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7E217EC4-2854-E89D-1586-C4FD66FE2749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6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Rectangle 6349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/>
              <a:t>Improper Hydrant Use</a:t>
            </a:r>
          </a:p>
        </p:txBody>
      </p:sp>
      <p:sp>
        <p:nvSpPr>
          <p:cNvPr id="63498" name="Rectangle 63497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120" y="2587752"/>
            <a:ext cx="10268712" cy="3258102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Contamination of water supply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Damage to underground water supply lines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Injury to the operator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Damage to the engine attachments, fill controls, backflow prevention devices, or hose</a:t>
            </a:r>
          </a:p>
          <a:p>
            <a:pPr lvl="1"/>
            <a:endParaRPr lang="en-US" dirty="0"/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166F217F-F14A-6BB4-3A8A-C4C4CE589C73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561658CC-0315-525A-58E9-E64FB7DBCDD0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CA537C9A-6DD4-7F2E-2133-330487E9C4FB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96362CF7-78D8-DE23-7107-35CC4EF1EE02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17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520" name="Rectangle 64519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5" name="Picture 3" descr="backflow prevention device"/>
          <p:cNvPicPr>
            <a:picLocks noChangeAspect="1" noChangeArrowheads="1"/>
          </p:cNvPicPr>
          <p:nvPr/>
        </p:nvPicPr>
        <p:blipFill rotWithShape="1">
          <a:blip r:embed="rId2" cstate="screen"/>
          <a:srcRect t="17576" b="510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4522" name="Rectangle 64521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1644" y="4950305"/>
            <a:ext cx="10268712" cy="84622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rgbClr val="FFFFFF"/>
                </a:solidFill>
              </a:rPr>
              <a:t>Backflow Prevention Devices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8506A136-0ABE-ADA9-D843-96B33C7C34DA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428F33BC-BEE3-342D-3DD1-CA506AFE8096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7DEE9475-C73B-0E37-E8F6-A3594F987E39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A6083054-9C48-C0FE-D3D9-F18401E097A1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13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6" name="Rectangle 65545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548" name="Rectangle 65547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960438" y="639763"/>
            <a:ext cx="6021207" cy="32273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500" dirty="0">
                <a:solidFill>
                  <a:schemeClr val="tx1"/>
                </a:solidFill>
              </a:rPr>
              <a:t>Why backflow prevention devices Required?</a:t>
            </a:r>
          </a:p>
        </p:txBody>
      </p:sp>
      <p:sp>
        <p:nvSpPr>
          <p:cNvPr id="65550" name="Rectangle 65549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3300" b="1" i="1" u="sng" dirty="0">
                <a:solidFill>
                  <a:schemeClr val="bg1"/>
                </a:solidFill>
              </a:rPr>
              <a:t>Answer</a:t>
            </a:r>
            <a:r>
              <a:rPr lang="en-US" sz="3300" b="1" i="1" dirty="0">
                <a:solidFill>
                  <a:schemeClr val="bg1"/>
                </a:solidFill>
              </a:rPr>
              <a:t>:</a:t>
            </a:r>
            <a:br>
              <a:rPr lang="en-US" sz="3300" dirty="0">
                <a:solidFill>
                  <a:schemeClr val="bg1"/>
                </a:solidFill>
              </a:rPr>
            </a:br>
            <a:r>
              <a:rPr lang="en-US" sz="3300" dirty="0">
                <a:solidFill>
                  <a:schemeClr val="bg1"/>
                </a:solidFill>
              </a:rPr>
              <a:t>To prevent contamination of the drinking water supply!</a:t>
            </a:r>
          </a:p>
        </p:txBody>
      </p:sp>
      <p:pic>
        <p:nvPicPr>
          <p:cNvPr id="2" name="Picture 1" descr="person pondering a question 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r="4920"/>
          <a:stretch/>
        </p:blipFill>
        <p:spPr>
          <a:xfrm>
            <a:off x="7534655" y="10"/>
            <a:ext cx="4657345" cy="6857990"/>
          </a:xfrm>
          <a:prstGeom prst="rect">
            <a:avLst/>
          </a:prstGeom>
        </p:spPr>
      </p:pic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49B56EB1-2F1C-011A-D012-3BC126A3E3A2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A374B092-F286-9071-A2AB-74F5DEA29951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D5EB64F7-841F-B856-0E70-1EB5A1C02F8A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EB621144-235F-EB6A-56B0-49A9EFBEC49E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1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7" name="Rectangle 6657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578" name="Rectangle 6657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79" name="Rectangle 66574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xfrm>
            <a:off x="5300811" y="317500"/>
            <a:ext cx="5927576" cy="1701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Backflow Prevention Device Components</a:t>
            </a:r>
          </a:p>
        </p:txBody>
      </p:sp>
      <p:pic>
        <p:nvPicPr>
          <p:cNvPr id="66564" name="Picture 4" descr="backflow prevention device"/>
          <p:cNvPicPr>
            <a:picLocks noChangeAspect="1" noChangeArrowheads="1"/>
          </p:cNvPicPr>
          <p:nvPr/>
        </p:nvPicPr>
        <p:blipFill rotWithShape="1">
          <a:blip r:embed="rId2" cstate="screen"/>
          <a:srcRect l="17240" r="33355"/>
          <a:stretch/>
        </p:blipFill>
        <p:spPr bwMode="auto">
          <a:xfrm>
            <a:off x="20" y="10"/>
            <a:ext cx="4657324" cy="6857990"/>
          </a:xfrm>
          <a:prstGeom prst="rect">
            <a:avLst/>
          </a:prstGeom>
          <a:noFill/>
        </p:spPr>
      </p:pic>
      <p:sp>
        <p:nvSpPr>
          <p:cNvPr id="66566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5300810" y="2587625"/>
            <a:ext cx="592757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Two check valves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Differential pressure relief valve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Four properly located test cocks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Two isolation valves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B6C247AF-C2F8-1894-035D-2AC7A1B953A7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54F24548-B21B-4B79-22E7-33244F9BF0FA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E8321022-F985-091A-D93A-0DDF43903220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99B17330-E130-73D8-9DD9-3EFC64DE5A51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23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6" name="Rectangle 67591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sz="5600" dirty="0"/>
              <a:t>Backflow Prevention Devices</a:t>
            </a:r>
            <a:br>
              <a:rPr lang="en-US" sz="5600" dirty="0"/>
            </a:br>
            <a:r>
              <a:rPr lang="en-US" sz="4000" dirty="0"/>
              <a:t>Use of</a:t>
            </a:r>
            <a:endParaRPr lang="en-US" sz="5600" dirty="0"/>
          </a:p>
        </p:txBody>
      </p:sp>
      <p:sp>
        <p:nvSpPr>
          <p:cNvPr id="67597" name="Rectangle 67593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120" y="2587752"/>
            <a:ext cx="10268712" cy="3258102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Place between the hydrant and the engine tank.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Know the local protocol regarding hydrant use.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Certify and test device annually.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Use the air gap method to refill if you do not have a backflow prevention device.</a:t>
            </a:r>
          </a:p>
          <a:p>
            <a:endParaRPr lang="en-US" dirty="0"/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56CA24D9-1E1D-A6E8-65F6-20BEBDAA732F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9A382B8A-8C94-BA71-FCF7-547CCA18770C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8B3B3CBB-A98E-4F3C-E0D7-FA5A37BC9913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C15F5560-5258-CC1F-CC01-B8206398ADD2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5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6" name="Rectangle 6155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960120" y="2784143"/>
            <a:ext cx="5782586" cy="3433031"/>
          </a:xfrm>
        </p:spPr>
        <p:txBody>
          <a:bodyPr anchor="t">
            <a:normAutofit/>
          </a:bodyPr>
          <a:lstStyle/>
          <a:p>
            <a:pPr marL="342900" lvl="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Describe the differences between parallel, stage, and series pumping.</a:t>
            </a:r>
          </a:p>
          <a:p>
            <a:pPr marL="342900" lvl="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Describe the differences between a simple and progressive hose lay.</a:t>
            </a:r>
          </a:p>
          <a:p>
            <a:pPr marL="342900" lvl="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List the advantages and disadvantages of hose deployment methods.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Locate and describe the function of valves in the fire engine plumbing system.</a:t>
            </a:r>
            <a:endParaRPr lang="en-US" altLang="en-US" sz="2200" dirty="0"/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7175" y="2852382"/>
            <a:ext cx="3364792" cy="336479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38389A16-D525-C2AB-E56A-E7AD5A933697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A413BF13-13D1-FD11-D019-7686AA687638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36F7996E-3131-31EA-03E5-5BBAC46571AC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3B4DF25F-B509-0EA2-3F61-8D30F6C2FFC3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623" name="Rectangle 6862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25" name="Rectangle 6862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43467"/>
            <a:ext cx="3791713" cy="5571066"/>
          </a:xfrm>
        </p:spPr>
        <p:txBody>
          <a:bodyPr>
            <a:normAutofit/>
          </a:bodyPr>
          <a:lstStyle/>
          <a:p>
            <a:r>
              <a:rPr lang="en-US" dirty="0"/>
              <a:t>Air Gap Method</a:t>
            </a:r>
          </a:p>
        </p:txBody>
      </p:sp>
      <p:sp>
        <p:nvSpPr>
          <p:cNvPr id="68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2336" y="643467"/>
            <a:ext cx="5926496" cy="5571066"/>
          </a:xfrm>
        </p:spPr>
        <p:txBody>
          <a:bodyPr anchor="ctr">
            <a:normAutofit/>
          </a:bodyPr>
          <a:lstStyle/>
          <a:p>
            <a:r>
              <a:rPr lang="en-US"/>
              <a:t>An air gap assembly is a permanently attached pipe with a hose connection.</a:t>
            </a:r>
          </a:p>
          <a:p>
            <a:r>
              <a:rPr lang="en-US"/>
              <a:t>Requirements:</a:t>
            </a:r>
          </a:p>
          <a:p>
            <a:pPr lvl="1"/>
            <a:r>
              <a:rPr lang="en-US"/>
              <a:t>Air gap distance is required to be two times the inside diameter  of the pipe.</a:t>
            </a:r>
          </a:p>
          <a:p>
            <a:pPr lvl="1"/>
            <a:r>
              <a:rPr lang="en-US"/>
              <a:t>If no air gap assembly or backflow prevention device assembly is available, use the manual air gap method.</a:t>
            </a:r>
          </a:p>
          <a:p>
            <a:endParaRPr lang="en-US"/>
          </a:p>
          <a:p>
            <a:endParaRPr lang="en-US"/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D22C15DC-7ED8-0E24-A67F-9CC8E3DF8846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A1218192-B263-9CE9-3F15-A71B8A013FFC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69A90E54-E5A4-F8FE-0AF0-FC42361C78A3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5B7D99D1-6FB4-2E99-701C-4D1AA7213A4A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2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644" name="Rectangle 69643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46" name="Rectangle 69645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>
          <a:xfrm>
            <a:off x="5300811" y="317500"/>
            <a:ext cx="5927576" cy="1701800"/>
          </a:xfrm>
        </p:spPr>
        <p:txBody>
          <a:bodyPr>
            <a:normAutofit/>
          </a:bodyPr>
          <a:lstStyle/>
          <a:p>
            <a:r>
              <a:rPr lang="en-US" sz="5600"/>
              <a:t>Manual Air Gap Method</a:t>
            </a:r>
          </a:p>
        </p:txBody>
      </p:sp>
      <p:pic>
        <p:nvPicPr>
          <p:cNvPr id="69634" name="Picture 2" descr="firefighter manually refilling engine"/>
          <p:cNvPicPr>
            <a:picLocks noChangeAspect="1" noChangeArrowheads="1"/>
          </p:cNvPicPr>
          <p:nvPr/>
        </p:nvPicPr>
        <p:blipFill rotWithShape="1">
          <a:blip r:embed="rId2" cstate="screen"/>
          <a:srcRect l="35437" r="16007"/>
          <a:stretch/>
        </p:blipFill>
        <p:spPr bwMode="auto">
          <a:xfrm>
            <a:off x="20" y="10"/>
            <a:ext cx="4657324" cy="6857990"/>
          </a:xfrm>
          <a:prstGeom prst="rect">
            <a:avLst/>
          </a:prstGeom>
          <a:noFill/>
        </p:spPr>
      </p:pic>
      <p:sp>
        <p:nvSpPr>
          <p:cNvPr id="6963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00810" y="2587625"/>
            <a:ext cx="5927577" cy="3594100"/>
          </a:xfrm>
        </p:spPr>
        <p:txBody>
          <a:bodyPr anchor="t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Person holds the fill hose.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1" u="sng" dirty="0"/>
              <a:t>Never</a:t>
            </a:r>
            <a:r>
              <a:rPr lang="en-US" dirty="0"/>
              <a:t> insert the fill hose into the tank.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1" u="sng" dirty="0"/>
              <a:t>Always</a:t>
            </a:r>
            <a:r>
              <a:rPr lang="en-US" dirty="0"/>
              <a:t> maintain the air gap.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DB0D20B3-7F02-973D-70E8-720FFA158235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09CA05F9-4785-CD17-330A-4E179E542DE2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1466FE21-58D6-1EB7-04D1-1CC0CA341DA5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191F1AE7-066B-702A-9E57-DB1A198A799A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79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643" name="Rectangle 6964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45" name="Rectangle 69644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60120" y="3295226"/>
            <a:ext cx="10268712" cy="291930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Aquatic Invasive Species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(AIS)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4499BC71-22DE-3289-9B24-361594677404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EE190D9F-709C-A312-C7C1-5AE4B6A274B2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66D7AE0D-83BE-3F53-014A-2051050B6950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CF54E03A-414B-AB96-93BB-6345951E92BE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80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643" name="Rectangle 6964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ecosystem upset by an aquatic invasive species (Didymo)"/>
          <p:cNvPicPr>
            <a:picLocks noChangeAspect="1"/>
          </p:cNvPicPr>
          <p:nvPr/>
        </p:nvPicPr>
        <p:blipFill rotWithShape="1">
          <a:blip r:embed="rId2" cstate="screen"/>
          <a:srcRect t="12328" r="-1" b="12653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  <a:noFill/>
        </p:spPr>
      </p:pic>
      <p:sp>
        <p:nvSpPr>
          <p:cNvPr id="69645" name="Rectangle 69644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664432"/>
            <a:ext cx="6096000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>
          <a:xfrm>
            <a:off x="6677023" y="990599"/>
            <a:ext cx="4857751" cy="1563989"/>
          </a:xfrm>
        </p:spPr>
        <p:txBody>
          <a:bodyPr>
            <a:normAutofit/>
          </a:bodyPr>
          <a:lstStyle/>
          <a:p>
            <a:r>
              <a:rPr lang="en-US" sz="4600"/>
              <a:t>Aquatic Invasive Species (AIS)</a:t>
            </a:r>
          </a:p>
        </p:txBody>
      </p:sp>
      <p:sp>
        <p:nvSpPr>
          <p:cNvPr id="69647" name="Rectangle 69646">
            <a:extLst>
              <a:ext uri="{FF2B5EF4-FFF2-40B4-BE49-F238E27FC236}">
                <a16:creationId xmlns:a16="http://schemas.microsoft.com/office/drawing/2014/main" id="{4815D795-EBA0-4245-89F8-B45948168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2727295"/>
            <a:ext cx="6096000" cy="345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677024" y="3071909"/>
            <a:ext cx="4924426" cy="2795492"/>
          </a:xfrm>
        </p:spPr>
        <p:txBody>
          <a:bodyPr>
            <a:normAutofit/>
          </a:bodyPr>
          <a:lstStyle/>
          <a:p>
            <a:pPr>
              <a:lnSpc>
                <a:spcPct val="91000"/>
              </a:lnSpc>
            </a:pPr>
            <a:r>
              <a:rPr lang="en-US" dirty="0"/>
              <a:t>“Aquatic invasive species” are alien (non-native) aquatic plants and animals whose introduction into an ecosystem causes, or is likely to cause, economic or environmental harm or harm to human health.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8CB82BD3-7020-FBAE-7211-4005725470A7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F8DE8CCD-A883-8E62-7C2D-6A740B7F008A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FD1839AC-67D8-9838-CC06-AE15F642769F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81EEC4DD-78C1-11F6-FEC7-D8F1D7252573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217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>
            <a:normAutofit/>
          </a:bodyPr>
          <a:lstStyle/>
          <a:p>
            <a:r>
              <a:rPr lang="en-US" sz="4600">
                <a:solidFill>
                  <a:schemeClr val="tx1"/>
                </a:solidFill>
              </a:rPr>
              <a:t>Invasive Aquatic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anchor="t">
            <a:normAutofit/>
          </a:bodyPr>
          <a:lstStyle/>
          <a:p>
            <a:r>
              <a:rPr lang="en-US" dirty="0"/>
              <a:t>Invasive aquatic plants are non-native plants that have adapted to living in, on, or next to water, and that can grow either submerged or partially submerged in water.</a:t>
            </a:r>
          </a:p>
        </p:txBody>
      </p:sp>
      <p:pic>
        <p:nvPicPr>
          <p:cNvPr id="5" name="Picture 4" descr="Eurasian milfoil"/>
          <p:cNvPicPr>
            <a:picLocks noChangeAspect="1"/>
          </p:cNvPicPr>
          <p:nvPr/>
        </p:nvPicPr>
        <p:blipFill rotWithShape="1">
          <a:blip r:embed="rId2"/>
          <a:srcRect t="19582" b="18624"/>
          <a:stretch/>
        </p:blipFill>
        <p:spPr>
          <a:xfrm rot="5400000">
            <a:off x="5714237" y="380237"/>
            <a:ext cx="6858000" cy="6097526"/>
          </a:xfrm>
          <a:prstGeom prst="rect">
            <a:avLst/>
          </a:prstGeom>
        </p:spPr>
      </p:pic>
      <p:grpSp>
        <p:nvGrpSpPr>
          <p:cNvPr id="9" name="Group 8" descr="slide number">
            <a:extLst>
              <a:ext uri="{FF2B5EF4-FFF2-40B4-BE49-F238E27FC236}">
                <a16:creationId xmlns:a16="http://schemas.microsoft.com/office/drawing/2014/main" id="{FB04137D-FE9C-29BE-B337-49BA004FFB8B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11" name="Oval 10" descr="oval">
              <a:extLst>
                <a:ext uri="{FF2B5EF4-FFF2-40B4-BE49-F238E27FC236}">
                  <a16:creationId xmlns:a16="http://schemas.microsoft.com/office/drawing/2014/main" id="{73EC114A-0BBE-1B6D-790E-1EF81204ABA0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2" descr="oval">
              <a:extLst>
                <a:ext uri="{FF2B5EF4-FFF2-40B4-BE49-F238E27FC236}">
                  <a16:creationId xmlns:a16="http://schemas.microsoft.com/office/drawing/2014/main" id="{5FE6A344-72C6-CEEB-1650-0B492FB36044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3" descr="slide number">
            <a:extLst>
              <a:ext uri="{FF2B5EF4-FFF2-40B4-BE49-F238E27FC236}">
                <a16:creationId xmlns:a16="http://schemas.microsoft.com/office/drawing/2014/main" id="{DBB72892-9B72-CF26-3381-B0D74CC33266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6667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3" name="Rectangle 6964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645" name="Rectangle 6964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>
          <a:xfrm>
            <a:off x="6741994" y="3125424"/>
            <a:ext cx="4763063" cy="23475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tx1"/>
                </a:solidFill>
              </a:rPr>
              <a:t>Eurasian Milfoil</a:t>
            </a:r>
          </a:p>
        </p:txBody>
      </p:sp>
      <p:pic>
        <p:nvPicPr>
          <p:cNvPr id="10" name="Picture 9" descr="Eurasian milfoil"/>
          <p:cNvPicPr>
            <a:picLocks noChangeAspect="1"/>
          </p:cNvPicPr>
          <p:nvPr/>
        </p:nvPicPr>
        <p:blipFill rotWithShape="1">
          <a:blip r:embed="rId2"/>
          <a:srcRect l="14476" r="9168" b="-1"/>
          <a:stretch/>
        </p:blipFill>
        <p:spPr>
          <a:xfrm>
            <a:off x="20" y="-5"/>
            <a:ext cx="6076326" cy="6864470"/>
          </a:xfrm>
          <a:prstGeom prst="rect">
            <a:avLst/>
          </a:prstGeom>
          <a:noFill/>
        </p:spPr>
      </p:pic>
      <p:pic>
        <p:nvPicPr>
          <p:cNvPr id="9" name="Picture 8" descr="Eurasian milfoil"/>
          <p:cNvPicPr>
            <a:picLocks noChangeAspect="1"/>
          </p:cNvPicPr>
          <p:nvPr/>
        </p:nvPicPr>
        <p:blipFill rotWithShape="1">
          <a:blip r:embed="rId3"/>
          <a:srcRect t="1408" r="-1" b="35812"/>
          <a:stretch/>
        </p:blipFill>
        <p:spPr>
          <a:xfrm>
            <a:off x="6076346" y="1"/>
            <a:ext cx="6115654" cy="2773951"/>
          </a:xfrm>
          <a:prstGeom prst="rect">
            <a:avLst/>
          </a:prstGeom>
          <a:noFill/>
        </p:spPr>
      </p:pic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C2CE23A4-4DB9-3531-D26E-D4C4ECFBE234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6096C9B3-D65D-5482-9725-CC91DC054B3F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94A8D96C-56A5-C860-3E23-344B12150C9A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ectangle 10" descr="slide number">
            <a:extLst>
              <a:ext uri="{FF2B5EF4-FFF2-40B4-BE49-F238E27FC236}">
                <a16:creationId xmlns:a16="http://schemas.microsoft.com/office/drawing/2014/main" id="{0EB1FB34-8B17-3B2F-6606-FE8973A8D7A4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55934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9" name="Rectangle 69642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50" name="Rectangle 6964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Chytrid Fungus</a:t>
            </a:r>
          </a:p>
        </p:txBody>
      </p:sp>
      <p:sp>
        <p:nvSpPr>
          <p:cNvPr id="69651" name="Rectangle 69646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60120" y="2587625"/>
            <a:ext cx="6214533" cy="3317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Microscopic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Mainly affects amphibians</a:t>
            </a:r>
          </a:p>
        </p:txBody>
      </p:sp>
      <p:pic>
        <p:nvPicPr>
          <p:cNvPr id="7" name="Picture 6" descr="chytrid fugus"/>
          <p:cNvPicPr>
            <a:picLocks noChangeAspect="1"/>
          </p:cNvPicPr>
          <p:nvPr/>
        </p:nvPicPr>
        <p:blipFill rotWithShape="1">
          <a:blip r:embed="rId2"/>
          <a:srcRect t="838" r="-3" b="8737"/>
          <a:stretch/>
        </p:blipFill>
        <p:spPr>
          <a:xfrm>
            <a:off x="7821168" y="2264988"/>
            <a:ext cx="4370832" cy="3952189"/>
          </a:xfrm>
          <a:prstGeom prst="rect">
            <a:avLst/>
          </a:prstGeom>
          <a:noFill/>
        </p:spPr>
      </p:pic>
      <p:grpSp>
        <p:nvGrpSpPr>
          <p:cNvPr id="8" name="Group 7" descr="slide number">
            <a:extLst>
              <a:ext uri="{FF2B5EF4-FFF2-40B4-BE49-F238E27FC236}">
                <a16:creationId xmlns:a16="http://schemas.microsoft.com/office/drawing/2014/main" id="{39D10EA9-AE5D-E716-40B0-F49DC9862119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A8C34EF9-48B8-9750-C5F0-BBE432A89427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 descr="oval">
              <a:extLst>
                <a:ext uri="{FF2B5EF4-FFF2-40B4-BE49-F238E27FC236}">
                  <a16:creationId xmlns:a16="http://schemas.microsoft.com/office/drawing/2014/main" id="{DD933CBF-A3BC-BF48-6258-3D66B96831E0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ectangle 10" descr="slide number">
            <a:extLst>
              <a:ext uri="{FF2B5EF4-FFF2-40B4-BE49-F238E27FC236}">
                <a16:creationId xmlns:a16="http://schemas.microsoft.com/office/drawing/2014/main" id="{D2D8F84F-0489-B2F2-3789-D108E441A715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99326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3" name="Rectangle 6964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645" name="Rectangle 6964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>
          <a:xfrm>
            <a:off x="6741994" y="3125424"/>
            <a:ext cx="4763063" cy="23475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tx1"/>
                </a:solidFill>
              </a:rPr>
              <a:t>Didymo (Rock Snot)</a:t>
            </a:r>
          </a:p>
        </p:txBody>
      </p:sp>
      <p:pic>
        <p:nvPicPr>
          <p:cNvPr id="9" name="Picture 8" descr="Didymo"/>
          <p:cNvPicPr>
            <a:picLocks/>
          </p:cNvPicPr>
          <p:nvPr/>
        </p:nvPicPr>
        <p:blipFill rotWithShape="1">
          <a:blip r:embed="rId2"/>
          <a:srcRect l="8503" r="25109" b="2"/>
          <a:stretch/>
        </p:blipFill>
        <p:spPr>
          <a:xfrm>
            <a:off x="-3" y="-7"/>
            <a:ext cx="6076346" cy="6864470"/>
          </a:xfrm>
          <a:prstGeom prst="rect">
            <a:avLst/>
          </a:prstGeom>
          <a:noFill/>
        </p:spPr>
      </p:pic>
      <p:pic>
        <p:nvPicPr>
          <p:cNvPr id="12" name="Picture 11" descr="Didymo"/>
          <p:cNvPicPr>
            <a:picLocks/>
          </p:cNvPicPr>
          <p:nvPr/>
        </p:nvPicPr>
        <p:blipFill rotWithShape="1">
          <a:blip r:embed="rId3" cstate="screen"/>
          <a:srcRect l="10402" r="9773" b="-3"/>
          <a:stretch/>
        </p:blipFill>
        <p:spPr>
          <a:xfrm>
            <a:off x="6076346" y="10"/>
            <a:ext cx="3054096" cy="2773941"/>
          </a:xfrm>
          <a:prstGeom prst="rect">
            <a:avLst/>
          </a:prstGeom>
          <a:noFill/>
        </p:spPr>
      </p:pic>
      <p:pic>
        <p:nvPicPr>
          <p:cNvPr id="11" name="Picture 10" descr="Didymo"/>
          <p:cNvPicPr>
            <a:picLocks noChangeAspect="1"/>
          </p:cNvPicPr>
          <p:nvPr/>
        </p:nvPicPr>
        <p:blipFill rotWithShape="1">
          <a:blip r:embed="rId4"/>
          <a:srcRect r="-2" b="32197"/>
          <a:stretch/>
        </p:blipFill>
        <p:spPr>
          <a:xfrm>
            <a:off x="9123532" y="3"/>
            <a:ext cx="3068471" cy="2773951"/>
          </a:xfrm>
          <a:prstGeom prst="rect">
            <a:avLst/>
          </a:prstGeom>
          <a:noFill/>
        </p:spPr>
      </p:pic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E1C6A180-2A07-95A4-5DFE-7F3867862718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809488A1-8CF4-159C-5743-D08C5306E2D8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E621C743-2C11-6227-97AF-1011B856D248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 descr="slide number">
            <a:extLst>
              <a:ext uri="{FF2B5EF4-FFF2-40B4-BE49-F238E27FC236}">
                <a16:creationId xmlns:a16="http://schemas.microsoft.com/office/drawing/2014/main" id="{BF882ADD-1BB4-7781-626F-47FDB3A10573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890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/>
              <a:t>Invasive Aquatic Animals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7819644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0" y="2587625"/>
            <a:ext cx="6214533" cy="3317875"/>
          </a:xfrm>
        </p:spPr>
        <p:txBody>
          <a:bodyPr anchor="ctr">
            <a:normAutofit/>
          </a:bodyPr>
          <a:lstStyle/>
          <a:p>
            <a:r>
              <a:rPr lang="en-US" dirty="0"/>
              <a:t>Invasive aquatic animals are non-native animals that require a watery habitat but do not necessarily have to live entirely in water. </a:t>
            </a:r>
          </a:p>
        </p:txBody>
      </p:sp>
      <p:pic>
        <p:nvPicPr>
          <p:cNvPr id="5" name="Picture 4" descr="no snails graph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276" y="2597326"/>
            <a:ext cx="3244257" cy="3287513"/>
          </a:xfrm>
          <a:prstGeom prst="rect">
            <a:avLst/>
          </a:prstGeom>
        </p:spPr>
      </p:pic>
      <p:grpSp>
        <p:nvGrpSpPr>
          <p:cNvPr id="9" name="Group 8" descr="slide number">
            <a:extLst>
              <a:ext uri="{FF2B5EF4-FFF2-40B4-BE49-F238E27FC236}">
                <a16:creationId xmlns:a16="http://schemas.microsoft.com/office/drawing/2014/main" id="{5AF274CC-9B1F-16D4-A7F3-A9887BA0E67B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11" name="Oval 10" descr="oval">
              <a:extLst>
                <a:ext uri="{FF2B5EF4-FFF2-40B4-BE49-F238E27FC236}">
                  <a16:creationId xmlns:a16="http://schemas.microsoft.com/office/drawing/2014/main" id="{5A5C5785-432D-497F-E27F-C68E25229BD0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2" descr="oval">
              <a:extLst>
                <a:ext uri="{FF2B5EF4-FFF2-40B4-BE49-F238E27FC236}">
                  <a16:creationId xmlns:a16="http://schemas.microsoft.com/office/drawing/2014/main" id="{5896358C-C0AA-FDAF-26E5-894444509236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3" descr="slide number">
            <a:extLst>
              <a:ext uri="{FF2B5EF4-FFF2-40B4-BE49-F238E27FC236}">
                <a16:creationId xmlns:a16="http://schemas.microsoft.com/office/drawing/2014/main" id="{451FB21F-4113-DADE-6DC7-EA56D635C7CE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5732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3" name="Rectangle 6964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645" name="Rectangle 6964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47" name="Rectangle 69646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/>
              <a:t>New Zealand Mudsnails</a:t>
            </a:r>
          </a:p>
        </p:txBody>
      </p:sp>
      <p:pic>
        <p:nvPicPr>
          <p:cNvPr id="8" name="Picture 7" descr="New Zealand Mudsnai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440" y="381000"/>
            <a:ext cx="2588797" cy="354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New Zealand Mudsnail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72" y="381000"/>
            <a:ext cx="3956289" cy="354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A5F5A9BB-1FAB-350D-8AA9-2CCAEB39C9AD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E920388A-6EC9-803F-C16F-64643578135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DA99543E-6F42-5E08-3C34-3BAEE09ACE4A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B1F4AAF7-582D-1EAA-182D-B2607E5E79B5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73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43" name="Rectangle 3994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0079" y="640080"/>
            <a:ext cx="6389027" cy="5569164"/>
          </a:xfrm>
        </p:spPr>
        <p:txBody>
          <a:bodyPr anchor="ctr">
            <a:normAutofit/>
          </a:bodyPr>
          <a:lstStyle/>
          <a:p>
            <a:pPr algn="r"/>
            <a:r>
              <a:rPr lang="en-US"/>
              <a:t>Water Sources </a:t>
            </a:r>
            <a:br>
              <a:rPr lang="en-US"/>
            </a:br>
            <a:r>
              <a:rPr lang="en-US"/>
              <a:t>for Engine Refill </a:t>
            </a:r>
            <a:br>
              <a:rPr lang="en-US"/>
            </a:br>
            <a:r>
              <a:rPr lang="en-US"/>
              <a:t>Operations</a:t>
            </a:r>
          </a:p>
        </p:txBody>
      </p:sp>
      <p:sp>
        <p:nvSpPr>
          <p:cNvPr id="39945" name="Rectangle 39944">
            <a:extLst>
              <a:ext uri="{FF2B5EF4-FFF2-40B4-BE49-F238E27FC236}">
                <a16:creationId xmlns:a16="http://schemas.microsoft.com/office/drawing/2014/main" id="{F3FB9C52-D876-47C4-B9DC-9A7EEEA20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677" y="0"/>
            <a:ext cx="46363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C272E71E-E917-2D80-EFCC-0BC10F37665C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E159ADAD-4641-7EE1-D021-48E28630600D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7CDB647D-50F4-BA00-0A0B-B465A0A5D6E4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77074159-E558-5F2F-80A3-FB2563CCC3AC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69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3" name="Rectangle 6964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645" name="Rectangle 6964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47" name="Rectangle 69646">
            <a:extLst>
              <a:ext uri="{FF2B5EF4-FFF2-40B4-BE49-F238E27FC236}">
                <a16:creationId xmlns:a16="http://schemas.microsoft.com/office/drawing/2014/main" id="{9654BDA8-EE5D-4DC8-BA6E-A93D6501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8" y="736600"/>
            <a:ext cx="7534652" cy="5384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>
          <a:xfrm>
            <a:off x="5300814" y="1482634"/>
            <a:ext cx="5881535" cy="30467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/>
              <a:t>Zebra Mussels</a:t>
            </a:r>
          </a:p>
        </p:txBody>
      </p:sp>
      <p:pic>
        <p:nvPicPr>
          <p:cNvPr id="8" name="Picture 7" descr="zebra mussels"/>
          <p:cNvPicPr>
            <a:picLocks noChangeAspect="1"/>
          </p:cNvPicPr>
          <p:nvPr/>
        </p:nvPicPr>
        <p:blipFill rotWithShape="1">
          <a:blip r:embed="rId2"/>
          <a:srcRect t="24860" r="-3" b="12848"/>
          <a:stretch/>
        </p:blipFill>
        <p:spPr>
          <a:xfrm>
            <a:off x="20" y="736600"/>
            <a:ext cx="4657328" cy="2688336"/>
          </a:xfrm>
          <a:prstGeom prst="rect">
            <a:avLst/>
          </a:prstGeom>
          <a:noFill/>
        </p:spPr>
      </p:pic>
      <p:pic>
        <p:nvPicPr>
          <p:cNvPr id="7" name="Picture 6" descr="zebra mussels"/>
          <p:cNvPicPr>
            <a:picLocks noChangeAspect="1"/>
          </p:cNvPicPr>
          <p:nvPr/>
        </p:nvPicPr>
        <p:blipFill rotWithShape="1">
          <a:blip r:embed="rId3"/>
          <a:srcRect t="1106" r="-3" b="8073"/>
          <a:stretch/>
        </p:blipFill>
        <p:spPr>
          <a:xfrm>
            <a:off x="20" y="3424936"/>
            <a:ext cx="4657328" cy="2696463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4E865508-DB15-1F4B-0B67-9B4F20F3B840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D6AD3FDF-9AFE-ABBA-28D3-A840B6A9FD3B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260EE81B-66AE-7A53-2E1E-26DE4D0824B1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5A5BF2EE-2F61-22A4-9766-A61DF7037D57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62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50" name="Rectangle 6964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652" name="Rectangle 6965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>
          <a:xfrm>
            <a:off x="960438" y="639763"/>
            <a:ext cx="6021207" cy="32273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>
                <a:solidFill>
                  <a:schemeClr val="tx1"/>
                </a:solidFill>
              </a:rPr>
              <a:t>Quagga Mussels</a:t>
            </a:r>
          </a:p>
        </p:txBody>
      </p:sp>
      <p:sp>
        <p:nvSpPr>
          <p:cNvPr id="69654" name="Rectangle 69653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quagga mussels"/>
          <p:cNvPicPr>
            <a:picLocks noChangeAspect="1"/>
          </p:cNvPicPr>
          <p:nvPr/>
        </p:nvPicPr>
        <p:blipFill rotWithShape="1">
          <a:blip r:embed="rId2"/>
          <a:srcRect l="19021" r="6794" b="1"/>
          <a:stretch/>
        </p:blipFill>
        <p:spPr>
          <a:xfrm>
            <a:off x="7534655" y="10"/>
            <a:ext cx="4657345" cy="4206227"/>
          </a:xfrm>
          <a:prstGeom prst="rect">
            <a:avLst/>
          </a:prstGeom>
          <a:noFill/>
        </p:spPr>
      </p:pic>
      <p:pic>
        <p:nvPicPr>
          <p:cNvPr id="9" name="Picture 8" descr="quagga mussel"/>
          <p:cNvPicPr>
            <a:picLocks noChangeAspect="1"/>
          </p:cNvPicPr>
          <p:nvPr/>
        </p:nvPicPr>
        <p:blipFill rotWithShape="1">
          <a:blip r:embed="rId3"/>
          <a:srcRect t="13357" r="-2" b="8662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50BB4784-74FE-B21B-FAF6-FF2F5530FEEF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BA8ECB0D-6329-0B7D-9C95-90BD45F72F86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1DDBB8DB-C6C8-574F-ABD0-9548C7A06376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C7FFFFE0-F117-0E0D-A860-F3A506B9DD89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4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3" name="Rectangle 6964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645" name="Rectangle 6964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47" name="Rectangle 69646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>
          <a:xfrm>
            <a:off x="961644" y="4893688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700" dirty="0"/>
              <a:t>Whirling Disease Parasite</a:t>
            </a:r>
          </a:p>
        </p:txBody>
      </p:sp>
      <p:pic>
        <p:nvPicPr>
          <p:cNvPr id="8" name="Picture 7" descr="Life cycle of Myxobolus cerebrali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809" y="184418"/>
            <a:ext cx="5581683" cy="383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2074B5-F6E4-9CDE-FF4D-929B2CD45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09076" y="683046"/>
            <a:ext cx="2275637" cy="455034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ife cycle of Myxobolus cerebralis - T. tubifex release TAMs into wa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394" y="132495"/>
            <a:ext cx="1417923" cy="138723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4C8DBE-2152-9DF5-2328-A17E70121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184108" y="3072790"/>
            <a:ext cx="2027357" cy="511687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ife cycle of Myxobolus cerebralis - t. tubifex digest myxospores and cycle continu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394" y="2747843"/>
            <a:ext cx="1416701" cy="145516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17F8B5-F5E8-E9F0-C7F1-9B2EE6EA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886700" y="2080010"/>
            <a:ext cx="1852211" cy="711726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ife cycle of Myxobolus cerebralis - TAMS attach to trout fry and decaying trout return myxospores to sedim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930" y="1289012"/>
            <a:ext cx="1416701" cy="1410515"/>
          </a:xfrm>
          <a:prstGeom prst="rect">
            <a:avLst/>
          </a:prstGeom>
        </p:spPr>
      </p:pic>
      <p:grpSp>
        <p:nvGrpSpPr>
          <p:cNvPr id="25" name="Group 24" descr="slide number">
            <a:extLst>
              <a:ext uri="{FF2B5EF4-FFF2-40B4-BE49-F238E27FC236}">
                <a16:creationId xmlns:a16="http://schemas.microsoft.com/office/drawing/2014/main" id="{70A09E9B-C0F7-A888-78BE-D8EAEF21C862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26" name="Oval 25" descr="oval">
              <a:extLst>
                <a:ext uri="{FF2B5EF4-FFF2-40B4-BE49-F238E27FC236}">
                  <a16:creationId xmlns:a16="http://schemas.microsoft.com/office/drawing/2014/main" id="{7418B470-E63D-86FA-ED93-3FD3840347B1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26" descr="oval">
              <a:extLst>
                <a:ext uri="{FF2B5EF4-FFF2-40B4-BE49-F238E27FC236}">
                  <a16:creationId xmlns:a16="http://schemas.microsoft.com/office/drawing/2014/main" id="{B22E83BA-C8BD-BDFC-1A58-2AAF7A75BDB4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27" descr="slide number">
            <a:extLst>
              <a:ext uri="{FF2B5EF4-FFF2-40B4-BE49-F238E27FC236}">
                <a16:creationId xmlns:a16="http://schemas.microsoft.com/office/drawing/2014/main" id="{9BB1B86C-21F2-C86F-9749-C284874AAF1F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06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AIS Policy 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445" y="2582803"/>
            <a:ext cx="5869303" cy="359359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r>
              <a:rPr lang="en-US" sz="2400" dirty="0"/>
              <a:t>AIS is an emerging issue with no clear national policy direction for fire operations. </a:t>
            </a:r>
          </a:p>
          <a:p>
            <a:pPr marL="0" indent="0"/>
            <a:r>
              <a:rPr lang="en-US" sz="2400" dirty="0"/>
              <a:t>ENOPs are encouraged to: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Self educate – review AIS in the IRPG.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Ask questions of geographic area specialists.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Follow local SOPs.</a:t>
            </a:r>
          </a:p>
        </p:txBody>
      </p:sp>
      <p:pic>
        <p:nvPicPr>
          <p:cNvPr id="9" name="Picture 8" descr="Tatra in desert"/>
          <p:cNvPicPr>
            <a:picLocks noChangeAspect="1"/>
          </p:cNvPicPr>
          <p:nvPr/>
        </p:nvPicPr>
        <p:blipFill rotWithShape="1">
          <a:blip r:embed="rId3" cstate="screen"/>
          <a:srcRect l="4126" r="20126" b="-2"/>
          <a:stretch/>
        </p:blipFill>
        <p:spPr>
          <a:xfrm>
            <a:off x="7537704" y="2264989"/>
            <a:ext cx="4654296" cy="4593011"/>
          </a:xfrm>
          <a:prstGeom prst="rect">
            <a:avLst/>
          </a:prstGeom>
          <a:noFill/>
        </p:spPr>
      </p:pic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89F7178C-7FDF-931C-1BBD-B04BD3450509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84891804-683D-7619-6FD0-8DA0134E566C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975E0E04-D586-9A0B-B5AA-7390A8769588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327E4A84-7967-BA67-F0D7-5DE5D51DCB66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70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Standard Operating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346" y="2463799"/>
            <a:ext cx="5156454" cy="4253539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Understand and follow the SOPs for AIS in your area.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Brief out-of-area engine crews working with you about AIS problems in your area.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When working outside your local area, learn and understand the SOPs for AIS in that area.</a:t>
            </a:r>
          </a:p>
          <a:p>
            <a:endParaRPr lang="en-US" dirty="0"/>
          </a:p>
        </p:txBody>
      </p:sp>
      <p:sp>
        <p:nvSpPr>
          <p:cNvPr id="4" name="Folded Corner 4" descr="Treat every body of water as if AIS is present">
            <a:extLst>
              <a:ext uri="{FF2B5EF4-FFF2-40B4-BE49-F238E27FC236}">
                <a16:creationId xmlns:a16="http://schemas.microsoft.com/office/drawing/2014/main" id="{3EAAF5B1-3550-264A-1A3F-E4D166D24B00}"/>
              </a:ext>
            </a:extLst>
          </p:cNvPr>
          <p:cNvSpPr/>
          <p:nvPr/>
        </p:nvSpPr>
        <p:spPr>
          <a:xfrm>
            <a:off x="6934200" y="2971800"/>
            <a:ext cx="3136900" cy="2832100"/>
          </a:xfrm>
          <a:prstGeom prst="foldedCorner">
            <a:avLst/>
          </a:prstGeom>
          <a:solidFill>
            <a:srgbClr val="00B0F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Treat every body of water as if AIS is present!</a:t>
            </a:r>
          </a:p>
        </p:txBody>
      </p:sp>
    </p:spTree>
    <p:extLst>
      <p:ext uri="{BB962C8B-B14F-4D97-AF65-F5344CB8AC3E}">
        <p14:creationId xmlns:p14="http://schemas.microsoft.com/office/powerpoint/2010/main" val="3506050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r>
              <a:rPr lang="en-US" sz="4600" dirty="0"/>
              <a:t>Cleaning and Sanitizing Equipment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749BC7-73B5-FFCC-8B85-1E673E374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598098"/>
              </p:ext>
            </p:extLst>
          </p:nvPr>
        </p:nvGraphicFramePr>
        <p:xfrm>
          <a:off x="5411638" y="643467"/>
          <a:ext cx="581675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4E3DB499-B5E5-204E-65CA-63A0BFD589DF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1BCC3259-299E-FA12-EC61-7D357614979F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7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7A0900F5-6DD8-14D7-9274-F61FEC68FA75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 descr="slide number">
            <a:extLst>
              <a:ext uri="{FF2B5EF4-FFF2-40B4-BE49-F238E27FC236}">
                <a16:creationId xmlns:a16="http://schemas.microsoft.com/office/drawing/2014/main" id="{B3BE2444-470D-BBD8-1F16-A8210FE67F6E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01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sz="5600"/>
              <a:t>Common Sense Mitigation Measures for AIS Prevention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0" y="2501900"/>
            <a:ext cx="10268712" cy="371527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Always assume that AIS could be present in any body of water.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When possible, avoid driving through bodies of water.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Avoid dumping water directly from one waterway into another.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Avoid drafting water from multiple sources during a single operational period unless equipment is sanitized between sources.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Avoid sucking organic and bottom material when drafting.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Clean out and sanitize the plumbing strainers.</a:t>
            </a:r>
          </a:p>
        </p:txBody>
      </p:sp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24DFC248-E205-7162-6822-A669B21C2499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7F86BCE4-ACE1-821E-5471-219536AA5967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361743EA-15C3-53F2-993D-7EE724D73DB2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E69A1FAB-758D-4139-2F2B-E4B30A0193DC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145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664" name="Rectangle 7066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46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66" name="Rectangle 70665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15736" y="640081"/>
            <a:ext cx="5916145" cy="3812102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Pumping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Operations</a:t>
            </a:r>
          </a:p>
        </p:txBody>
      </p:sp>
      <p:pic>
        <p:nvPicPr>
          <p:cNvPr id="70659" name="Picture 3" descr="hoselay "/>
          <p:cNvPicPr>
            <a:picLocks noChangeAspect="1" noChangeArrowheads="1"/>
          </p:cNvPicPr>
          <p:nvPr/>
        </p:nvPicPr>
        <p:blipFill rotWithShape="1">
          <a:blip r:embed="rId2" cstate="screen"/>
          <a:srcRect l="9149"/>
          <a:stretch/>
        </p:blipFill>
        <p:spPr bwMode="auto">
          <a:xfrm>
            <a:off x="20" y="10"/>
            <a:ext cx="4657325" cy="6857990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B2FB0877-2067-5977-0775-250AE7CDA551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D9D08342-4965-8E33-498A-90B0E14CF385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3FBC0E6F-FBB8-95FF-571D-B3E9FBD46471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F3E19F09-E878-AD10-16D7-40AEBC2BE1E7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27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3" name="Rectangle 7168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694" name="Rectangle 7168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95" name="Rectangle 71690">
            <a:extLst>
              <a:ext uri="{FF2B5EF4-FFF2-40B4-BE49-F238E27FC236}">
                <a16:creationId xmlns:a16="http://schemas.microsoft.com/office/drawing/2014/main" id="{8517C191-4CD0-481B-AF90-4AB53E695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5" y="0"/>
            <a:ext cx="7534655" cy="4205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210356" y="639764"/>
            <a:ext cx="6117286" cy="20344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700" dirty="0"/>
              <a:t>Water Delivery</a:t>
            </a:r>
          </a:p>
        </p:txBody>
      </p:sp>
      <p:pic>
        <p:nvPicPr>
          <p:cNvPr id="9" name="Picture 8" descr="spraying water from Type 4 engine"/>
          <p:cNvPicPr>
            <a:picLocks noChangeAspect="1"/>
          </p:cNvPicPr>
          <p:nvPr/>
        </p:nvPicPr>
        <p:blipFill rotWithShape="1">
          <a:blip r:embed="rId2" cstate="screen"/>
          <a:srcRect l="15948" r="1" b="1"/>
          <a:stretch/>
        </p:blipFill>
        <p:spPr>
          <a:xfrm>
            <a:off x="-5" y="10"/>
            <a:ext cx="4688006" cy="4197086"/>
          </a:xfrm>
          <a:prstGeom prst="rect">
            <a:avLst/>
          </a:prstGeom>
          <a:noFill/>
        </p:spPr>
      </p:pic>
      <p:pic>
        <p:nvPicPr>
          <p:cNvPr id="8" name="Picture 7" descr="spraying water from Type 4 engine"/>
          <p:cNvPicPr>
            <a:picLocks noChangeAspect="1"/>
          </p:cNvPicPr>
          <p:nvPr/>
        </p:nvPicPr>
        <p:blipFill rotWithShape="1">
          <a:blip r:embed="rId3"/>
          <a:srcRect t="11517" b="12693"/>
          <a:stretch/>
        </p:blipFill>
        <p:spPr>
          <a:xfrm>
            <a:off x="4" y="4197096"/>
            <a:ext cx="4681183" cy="2660904"/>
          </a:xfrm>
          <a:prstGeom prst="rect">
            <a:avLst/>
          </a:prstGeom>
          <a:noFill/>
        </p:spPr>
      </p:pic>
      <p:pic>
        <p:nvPicPr>
          <p:cNvPr id="11" name="Picture 10" descr="firefighters dragging hose up a hill"/>
          <p:cNvPicPr>
            <a:picLocks noChangeAspect="1"/>
          </p:cNvPicPr>
          <p:nvPr/>
        </p:nvPicPr>
        <p:blipFill rotWithShape="1">
          <a:blip r:embed="rId4" cstate="screen"/>
          <a:srcRect t="6218" r="1" b="171"/>
          <a:stretch/>
        </p:blipFill>
        <p:spPr>
          <a:xfrm>
            <a:off x="4681182" y="4197096"/>
            <a:ext cx="3789957" cy="2660904"/>
          </a:xfrm>
          <a:prstGeom prst="rect">
            <a:avLst/>
          </a:prstGeom>
          <a:noFill/>
        </p:spPr>
      </p:pic>
      <p:pic>
        <p:nvPicPr>
          <p:cNvPr id="10" name="Picture 9" descr="water delivery"/>
          <p:cNvPicPr>
            <a:picLocks noChangeAspect="1"/>
          </p:cNvPicPr>
          <p:nvPr/>
        </p:nvPicPr>
        <p:blipFill rotWithShape="1">
          <a:blip r:embed="rId5" cstate="screen"/>
          <a:srcRect t="2226" r="-3" b="3886"/>
          <a:stretch/>
        </p:blipFill>
        <p:spPr>
          <a:xfrm>
            <a:off x="8424672" y="4205288"/>
            <a:ext cx="3767328" cy="2652712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3F0BE56D-4CB6-5BF0-F6A0-B24862DA1BC6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326640B1-EA8C-23BE-F8D3-297B486A2A75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5CA57529-FF6F-65C9-4C8E-F4AD1E7D1FAB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8C1F50AB-DDD0-4ECC-5FE3-132144F4E18E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2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713" name="Rectangle 727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715" name="Rectangle 7271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Parallel Pumping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2587625"/>
            <a:ext cx="4500737" cy="3594100"/>
          </a:xfrm>
        </p:spPr>
        <p:txBody>
          <a:bodyPr anchor="t">
            <a:normAutofit/>
          </a:bodyPr>
          <a:lstStyle/>
          <a:p>
            <a:endParaRPr lang="en-US" sz="3200" dirty="0"/>
          </a:p>
        </p:txBody>
      </p:sp>
      <p:pic>
        <p:nvPicPr>
          <p:cNvPr id="72708" name="Picture 4" descr="tandem hoselay"/>
          <p:cNvPicPr>
            <a:picLocks noChangeAspect="1" noChangeArrowheads="1"/>
          </p:cNvPicPr>
          <p:nvPr/>
        </p:nvPicPr>
        <p:blipFill rotWithShape="1">
          <a:blip r:embed="rId3" cstate="screen"/>
          <a:srcRect l="17370" r="19058"/>
          <a:stretch/>
        </p:blipFill>
        <p:spPr bwMode="auto">
          <a:xfrm>
            <a:off x="6094474" y="10"/>
            <a:ext cx="6097526" cy="6857990"/>
          </a:xfrm>
          <a:prstGeom prst="rect">
            <a:avLst/>
          </a:prstGeom>
          <a:noFill/>
        </p:spPr>
      </p:pic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9F6DF861-5A20-6307-3689-7BAAABB0509A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C271789D-46E3-E5D7-0277-3BCE58A5BF2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8D52AB98-8307-D272-4137-7EA724057167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 descr="slide number">
            <a:extLst>
              <a:ext uri="{FF2B5EF4-FFF2-40B4-BE49-F238E27FC236}">
                <a16:creationId xmlns:a16="http://schemas.microsoft.com/office/drawing/2014/main" id="{64B80512-3ABA-E5CE-3764-77B9939F24D9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47EAA-DE02-436F-876F-FF649B79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813" y="2587625"/>
            <a:ext cx="4818185" cy="36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83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1" name="Rectangle 4097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973" name="Rectangle 4097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75" name="Rectangle 40974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>
          <a:xfrm>
            <a:off x="5300811" y="317500"/>
            <a:ext cx="5927576" cy="1701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Natural Water Sources</a:t>
            </a:r>
          </a:p>
        </p:txBody>
      </p:sp>
      <p:pic>
        <p:nvPicPr>
          <p:cNvPr id="9" name="Picture 8" descr="stream"/>
          <p:cNvPicPr>
            <a:picLocks noChangeAspect="1"/>
          </p:cNvPicPr>
          <p:nvPr/>
        </p:nvPicPr>
        <p:blipFill rotWithShape="1">
          <a:blip r:embed="rId3"/>
          <a:srcRect l="26836" r="22231"/>
          <a:stretch/>
        </p:blipFill>
        <p:spPr>
          <a:xfrm>
            <a:off x="20" y="10"/>
            <a:ext cx="4657324" cy="6857990"/>
          </a:xfrm>
          <a:prstGeom prst="rect">
            <a:avLst/>
          </a:prstGeom>
          <a:noFill/>
        </p:spPr>
      </p:pic>
      <p:sp>
        <p:nvSpPr>
          <p:cNvPr id="40966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5300810" y="2587625"/>
            <a:ext cx="592757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Streams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Ponds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Lakes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Springs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Other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DC80DF40-4F3A-0EFD-A8FE-D9973B37ACB1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5DF124F4-5993-623C-8309-5A6980359E18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7DDA4BC4-6A68-1E41-0094-FD1C5EA93E7C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1CE7268A-538D-27CE-71C4-998F50F20CAD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435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2" name="Rectangle 74761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764" name="Rectangle 74763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66" name="Rectangle 74765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Parallel Pumping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60120" y="2587752"/>
            <a:ext cx="5869303" cy="359359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A Siamese fitting is used to connect the two water supplies.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Water is pumped independently from each engine into a single hose lay coming off the Siamese fitting.  </a:t>
            </a:r>
          </a:p>
          <a:p>
            <a:pPr lvl="1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The hydraulic effect is increased volume.</a:t>
            </a:r>
          </a:p>
        </p:txBody>
      </p:sp>
      <p:pic>
        <p:nvPicPr>
          <p:cNvPr id="74757" name="Picture 5" descr="tandem hoselay"/>
          <p:cNvPicPr>
            <a:picLocks noChangeAspect="1" noChangeArrowheads="1"/>
          </p:cNvPicPr>
          <p:nvPr/>
        </p:nvPicPr>
        <p:blipFill rotWithShape="1">
          <a:blip r:embed="rId3" cstate="screen"/>
          <a:srcRect t="18172" r="2" b="12861"/>
          <a:stretch/>
        </p:blipFill>
        <p:spPr bwMode="auto">
          <a:xfrm>
            <a:off x="7537704" y="2264989"/>
            <a:ext cx="4654296" cy="2295144"/>
          </a:xfrm>
          <a:prstGeom prst="rect">
            <a:avLst/>
          </a:prstGeom>
          <a:noFill/>
        </p:spPr>
      </p:pic>
      <p:pic>
        <p:nvPicPr>
          <p:cNvPr id="74756" name="Picture 4" descr="tandem hose lay"/>
          <p:cNvPicPr>
            <a:picLocks noChangeAspect="1" noChangeArrowheads="1"/>
          </p:cNvPicPr>
          <p:nvPr/>
        </p:nvPicPr>
        <p:blipFill rotWithShape="1">
          <a:blip r:embed="rId4" cstate="screen"/>
          <a:srcRect t="7910" r="1" b="22376"/>
          <a:stretch/>
        </p:blipFill>
        <p:spPr bwMode="auto">
          <a:xfrm>
            <a:off x="7539228" y="4538775"/>
            <a:ext cx="4652772" cy="2319225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B27C8409-7BA1-5F29-555B-8CB0726417D8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8E613C51-DF7B-FA12-38EA-5D2034758ED8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DA6B5723-9789-3136-E2A5-7C2E4E3429C5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59F66ED2-ADB0-155F-409A-3C800C494516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46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8" name="Rectangle 76807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810" name="Rectangle 7680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12" name="Rectangle 76811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Stage Pumping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60120" y="2587752"/>
            <a:ext cx="5869303" cy="3593592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Two engines operate independently of one another.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Water pumped from one engine/ pump into another holding tank.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The hydraulic effect is equal to the ability of each pump. System provides more stable water supply and less interruption if pump needs to be shut down</a:t>
            </a:r>
          </a:p>
        </p:txBody>
      </p:sp>
      <p:pic>
        <p:nvPicPr>
          <p:cNvPr id="2" name="Picture 1" descr="night fire operations and stage pum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r="22118"/>
          <a:stretch/>
        </p:blipFill>
        <p:spPr>
          <a:xfrm>
            <a:off x="7537704" y="2264989"/>
            <a:ext cx="4654296" cy="4593011"/>
          </a:xfrm>
          <a:prstGeom prst="rect">
            <a:avLst/>
          </a:prstGeom>
          <a:noFill/>
        </p:spPr>
      </p:pic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38B38C66-E47A-FF12-6F6F-BDBBD91A22F0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AEE1F262-7288-DB6B-CE66-20F2A2744869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882A9762-BF6C-116F-3F33-AA68EC969441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812D54C8-6E19-46F5-06E4-EF7C73F45C8D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38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8" name="Rectangle 76807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810" name="Rectangle 7680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12" name="Rectangle 76811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dirty="0"/>
              <a:t>Series</a:t>
            </a:r>
            <a:r>
              <a:rPr lang="en-US" sz="6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Pumping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60121" y="2587752"/>
            <a:ext cx="4770724" cy="35935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Two or more pumps are directly connected in series.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Place the pump with the highest output closest to the source. </a:t>
            </a:r>
          </a:p>
          <a:p>
            <a:pPr lvl="1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FF0000"/>
                </a:solidFill>
              </a:rPr>
              <a:t>The hydraulic effect is to increase the pressure.</a:t>
            </a:r>
          </a:p>
        </p:txBody>
      </p:sp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38B38C66-E47A-FF12-6F6F-BDBBD91A22F0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AEE1F262-7288-DB6B-CE66-20F2A2744869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882A9762-BF6C-116F-3F33-AA68EC969441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812D54C8-6E19-46F5-06E4-EF7C73F45C8D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52</a:t>
            </a:fld>
            <a:endParaRPr lang="en-US"/>
          </a:p>
        </p:txBody>
      </p:sp>
      <p:pic>
        <p:nvPicPr>
          <p:cNvPr id="7" name="Picture 6" descr="series pumping">
            <a:extLst>
              <a:ext uri="{FF2B5EF4-FFF2-40B4-BE49-F238E27FC236}">
                <a16:creationId xmlns:a16="http://schemas.microsoft.com/office/drawing/2014/main" id="{19D0A157-2217-1F1F-075D-D74C9C01E0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t="15504" r="-1" b="9476"/>
          <a:stretch/>
        </p:blipFill>
        <p:spPr>
          <a:xfrm>
            <a:off x="5853923" y="2330780"/>
            <a:ext cx="6143095" cy="3850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0592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4" name="Rectangle 80903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0906" name="Rectangle 8090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908" name="Rectangle 80907">
            <a:extLst>
              <a:ext uri="{FF2B5EF4-FFF2-40B4-BE49-F238E27FC236}">
                <a16:creationId xmlns:a16="http://schemas.microsoft.com/office/drawing/2014/main" id="{205BB74C-33FB-4335-8808-49E247F7B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1225106"/>
            <a:ext cx="8132066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703402" y="1841412"/>
            <a:ext cx="6406559" cy="26880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/>
              <a:t>Hose Lays</a:t>
            </a:r>
          </a:p>
        </p:txBody>
      </p:sp>
      <p:pic>
        <p:nvPicPr>
          <p:cNvPr id="80899" name="Picture 3" descr="three firefighters on a hose"/>
          <p:cNvPicPr>
            <a:picLocks noChangeAspect="1" noChangeArrowheads="1"/>
          </p:cNvPicPr>
          <p:nvPr/>
        </p:nvPicPr>
        <p:blipFill rotWithShape="1">
          <a:blip r:embed="rId2"/>
          <a:srcRect l="5785" r="13853" b="1"/>
          <a:stretch/>
        </p:blipFill>
        <p:spPr bwMode="auto">
          <a:xfrm>
            <a:off x="20" y="1225106"/>
            <a:ext cx="4059915" cy="3788958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F017D1F3-1972-753C-4C81-36C8B888D68E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74FCF695-BFD5-B419-918A-8F853D6C308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B0DFB952-62F8-AB02-7BED-275E68B1CAC8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FDAFD769-E9F6-B4EC-DA91-FD868F48C23D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84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32" name="Rectangle 8192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33" name="Rectangle 81929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ildland firefighters conducting a simple hose lay in the desert">
            <a:extLst>
              <a:ext uri="{FF2B5EF4-FFF2-40B4-BE49-F238E27FC236}">
                <a16:creationId xmlns:a16="http://schemas.microsoft.com/office/drawing/2014/main" id="{CFF09A76-90F2-86DB-6C03-BC9B4D9C9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60467" cy="6857999"/>
          </a:xfrm>
          <a:prstGeom prst="rect">
            <a:avLst/>
          </a:prstGeom>
        </p:spPr>
      </p:pic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77339" y="317500"/>
            <a:ext cx="3551048" cy="1701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100" dirty="0"/>
              <a:t>Simple Hose Lay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31248" y="2587625"/>
            <a:ext cx="3397139" cy="3594100"/>
          </a:xfrm>
        </p:spPr>
        <p:txBody>
          <a:bodyPr anchor="t">
            <a:normAutofit/>
          </a:bodyPr>
          <a:lstStyle/>
          <a:p>
            <a:r>
              <a:rPr lang="en-US" sz="2800" dirty="0"/>
              <a:t>Comes straight off the pump and goes directly to the nozzle with no appliances in between hose connections.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7E8385F0-C3C4-09F9-D577-C2154824E3D3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2CEC53D9-6831-3CCE-4739-8424EB3F2B68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1CBBA4F3-1AC7-40DA-242F-F4BD2DD87C29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3E977F82-B3CC-20B4-0DCE-F5A632BF0223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10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6" name="Rectangle 83975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3978" name="Rectangle 83977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80" name="Rectangle 83979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260062" y="443620"/>
            <a:ext cx="6844421" cy="24987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100" dirty="0">
                <a:solidFill>
                  <a:schemeClr val="tx1"/>
                </a:solidFill>
              </a:rPr>
              <a:t>Progressive Hose Lay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5452" y="3385986"/>
            <a:ext cx="6501566" cy="32620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1000"/>
              </a:lnSpc>
            </a:pPr>
            <a:r>
              <a:rPr lang="en-US" sz="2800" dirty="0">
                <a:solidFill>
                  <a:schemeClr val="bg1"/>
                </a:solidFill>
              </a:rPr>
              <a:t>Comes from the pump source to the fire via a series of laterals w/ nozzles coming off different appliances. Used to direct attack at several points. Effective for mop up stages.</a:t>
            </a:r>
          </a:p>
        </p:txBody>
      </p:sp>
      <p:pic>
        <p:nvPicPr>
          <p:cNvPr id="7" name="Picture 6" descr="simple progressive hose lay; firefighters with hose packs">
            <a:extLst>
              <a:ext uri="{FF2B5EF4-FFF2-40B4-BE49-F238E27FC236}">
                <a16:creationId xmlns:a16="http://schemas.microsoft.com/office/drawing/2014/main" id="{E188CDC4-E3A4-A945-A3D0-CE2289B7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 l="6965" r="42102"/>
          <a:stretch/>
        </p:blipFill>
        <p:spPr>
          <a:xfrm>
            <a:off x="20" y="10"/>
            <a:ext cx="5260038" cy="6857990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637D83CC-293E-190E-3FFF-A2B6D1613E46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8903BB22-2D2F-5A71-AAD9-8FE9D91E4A27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88175315-A403-3D3D-1E35-C58D2F31571A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0404C2AC-45DA-02BC-AC9A-18DA81DDA5F8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817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5" name="Rectangle 8602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sz="5600"/>
              <a:t>Hose Deployment </a:t>
            </a:r>
            <a:br>
              <a:rPr lang="en-US" sz="5600"/>
            </a:br>
            <a:r>
              <a:rPr lang="en-US" sz="5600"/>
              <a:t>Attack Methods</a:t>
            </a:r>
          </a:p>
        </p:txBody>
      </p:sp>
      <p:sp>
        <p:nvSpPr>
          <p:cNvPr id="86027" name="Rectangle 86026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 descr="hose deployment attack methods"/>
          <p:cNvGrpSpPr/>
          <p:nvPr/>
        </p:nvGrpSpPr>
        <p:grpSpPr>
          <a:xfrm>
            <a:off x="2336800" y="2374900"/>
            <a:ext cx="7569199" cy="3766078"/>
            <a:chOff x="762000" y="1371600"/>
            <a:chExt cx="7391400" cy="3200400"/>
          </a:xfrm>
        </p:grpSpPr>
        <p:pic>
          <p:nvPicPr>
            <p:cNvPr id="86020" name="Picture 4" descr="hose deployed from the engin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67" r="3987" b="17280"/>
            <a:stretch/>
          </p:blipFill>
          <p:spPr bwMode="auto">
            <a:xfrm>
              <a:off x="3200399" y="1371600"/>
              <a:ext cx="2514601" cy="320040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1371600"/>
              <a:ext cx="2400300" cy="320040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5" name="Picture 4" descr="hose pack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100" y="1371600"/>
              <a:ext cx="2400300" cy="320040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9" name="Group 8" descr="slide number">
            <a:extLst>
              <a:ext uri="{FF2B5EF4-FFF2-40B4-BE49-F238E27FC236}">
                <a16:creationId xmlns:a16="http://schemas.microsoft.com/office/drawing/2014/main" id="{1FF8086C-7A4C-9318-270A-21E2726FDCF9}"/>
              </a:ext>
            </a:extLst>
          </p:cNvPr>
          <p:cNvGrpSpPr/>
          <p:nvPr/>
        </p:nvGrpSpPr>
        <p:grpSpPr>
          <a:xfrm>
            <a:off x="11645283" y="6283960"/>
            <a:ext cx="393192" cy="393192"/>
            <a:chOff x="8522208" y="6258560"/>
            <a:chExt cx="393192" cy="393192"/>
          </a:xfrm>
        </p:grpSpPr>
        <p:sp>
          <p:nvSpPr>
            <p:cNvPr id="10" name="Oval 9" descr="oval">
              <a:extLst>
                <a:ext uri="{FF2B5EF4-FFF2-40B4-BE49-F238E27FC236}">
                  <a16:creationId xmlns:a16="http://schemas.microsoft.com/office/drawing/2014/main" id="{6858C0EF-EB4F-3AB1-56B8-FA76CF311D2B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6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10" descr="oval">
              <a:extLst>
                <a:ext uri="{FF2B5EF4-FFF2-40B4-BE49-F238E27FC236}">
                  <a16:creationId xmlns:a16="http://schemas.microsoft.com/office/drawing/2014/main" id="{EEC1333B-ECF5-3F89-EF7E-9946DAE3946E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1" descr="slide number">
            <a:extLst>
              <a:ext uri="{FF2B5EF4-FFF2-40B4-BE49-F238E27FC236}">
                <a16:creationId xmlns:a16="http://schemas.microsoft.com/office/drawing/2014/main" id="{BE076E3D-C7C9-971C-1D47-18D815AE8B34}"/>
              </a:ext>
            </a:extLst>
          </p:cNvPr>
          <p:cNvSpPr/>
          <p:nvPr/>
        </p:nvSpPr>
        <p:spPr>
          <a:xfrm>
            <a:off x="11675168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1809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Rolled Hose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Advantages: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914400" y="2489199"/>
            <a:ext cx="4876800" cy="41865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Easy to store and transport.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Comes from the supply cache single rolled.</a:t>
            </a:r>
          </a:p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Disadvantages: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12"/>
          </p:nvPr>
        </p:nvSpPr>
        <p:spPr>
          <a:xfrm>
            <a:off x="6427724" y="2489199"/>
            <a:ext cx="4876800" cy="4186508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dirty="0"/>
              <a:t>Hard to deploy uphill or through brush or slash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dirty="0"/>
              <a:t>Takes both hands to unroll</a:t>
            </a:r>
          </a:p>
          <a:p>
            <a:endParaRPr lang="en-US" dirty="0"/>
          </a:p>
        </p:txBody>
      </p:sp>
      <p:pic>
        <p:nvPicPr>
          <p:cNvPr id="7" name="Picture 6" descr="rolled hose deploymen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085492" y="4018798"/>
            <a:ext cx="4029808" cy="2643554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04792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9" name="Rectangle 88078">
            <a:extLst>
              <a:ext uri="{FF2B5EF4-FFF2-40B4-BE49-F238E27FC236}">
                <a16:creationId xmlns:a16="http://schemas.microsoft.com/office/drawing/2014/main" id="{9666091B-3E48-445D-9D54-63D9E8017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904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8081" name="Rectangle 88080">
            <a:extLst>
              <a:ext uri="{FF2B5EF4-FFF2-40B4-BE49-F238E27FC236}">
                <a16:creationId xmlns:a16="http://schemas.microsoft.com/office/drawing/2014/main" id="{D7477F8F-3259-4F49-9F98-9097DDBD9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3152632"/>
            <a:ext cx="12190476" cy="37053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1" y="3641834"/>
            <a:ext cx="5128260" cy="248601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Hose Packs</a:t>
            </a:r>
          </a:p>
        </p:txBody>
      </p:sp>
      <p:sp>
        <p:nvSpPr>
          <p:cNvPr id="88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3382" y="3637264"/>
            <a:ext cx="5067617" cy="2490581"/>
          </a:xfrm>
        </p:spPr>
        <p:txBody>
          <a:bodyPr anchor="ctr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Used for quick deployment of predetermined lengths of hose.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Specific to needs of geographic area.</a:t>
            </a:r>
          </a:p>
        </p:txBody>
      </p:sp>
      <p:grpSp>
        <p:nvGrpSpPr>
          <p:cNvPr id="15" name="Group 14" descr="Forester hose packsack">
            <a:extLst>
              <a:ext uri="{FF2B5EF4-FFF2-40B4-BE49-F238E27FC236}">
                <a16:creationId xmlns:a16="http://schemas.microsoft.com/office/drawing/2014/main" id="{80B5FDE5-C11A-DBF8-235D-EC59A5534EE3}"/>
              </a:ext>
            </a:extLst>
          </p:cNvPr>
          <p:cNvGrpSpPr/>
          <p:nvPr/>
        </p:nvGrpSpPr>
        <p:grpSpPr>
          <a:xfrm>
            <a:off x="1996328" y="200527"/>
            <a:ext cx="2514600" cy="2835804"/>
            <a:chOff x="5029200" y="3124200"/>
            <a:chExt cx="2514600" cy="2835804"/>
          </a:xfrm>
        </p:grpSpPr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314BA678-3B39-6787-2084-B0C838287A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0" y="5590672"/>
              <a:ext cx="2514600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i="1" dirty="0">
                  <a:solidFill>
                    <a:schemeClr val="bg1"/>
                  </a:solidFill>
                </a:rPr>
                <a:t>Forester hose packsack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DE83667-4A46-E4D0-DB06-58447FE86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25" y="3124200"/>
              <a:ext cx="1733550" cy="24653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8" name="Picture 17" descr="firefighter with Gasner hose pack on back">
            <a:extLst>
              <a:ext uri="{FF2B5EF4-FFF2-40B4-BE49-F238E27FC236}">
                <a16:creationId xmlns:a16="http://schemas.microsoft.com/office/drawing/2014/main" id="{053EEAAC-8A1D-6054-02EB-7831DBF70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24" y="200527"/>
            <a:ext cx="3291840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0" descr="Gasner hose pack">
            <a:extLst>
              <a:ext uri="{FF2B5EF4-FFF2-40B4-BE49-F238E27FC236}">
                <a16:creationId xmlns:a16="http://schemas.microsoft.com/office/drawing/2014/main" id="{D903BCAE-356D-95C3-D74A-55AB5C0C1A52}"/>
              </a:ext>
            </a:extLst>
          </p:cNvPr>
          <p:cNvGrpSpPr>
            <a:grpSpLocks/>
          </p:cNvGrpSpPr>
          <p:nvPr/>
        </p:nvGrpSpPr>
        <p:grpSpPr bwMode="auto">
          <a:xfrm>
            <a:off x="8092328" y="200528"/>
            <a:ext cx="1881188" cy="2898776"/>
            <a:chOff x="1200" y="2112"/>
            <a:chExt cx="1185" cy="1826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FD314EAA-07EC-5C8B-5D69-6EBF53C53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01" y="2112"/>
              <a:ext cx="1184" cy="1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72347023-B3D9-3F61-C65F-8AB83419B5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3705"/>
              <a:ext cx="1152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i="1" dirty="0" err="1">
                  <a:solidFill>
                    <a:schemeClr val="bg1"/>
                  </a:solidFill>
                </a:rPr>
                <a:t>Gasner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 descr="slide number">
            <a:extLst>
              <a:ext uri="{FF2B5EF4-FFF2-40B4-BE49-F238E27FC236}">
                <a16:creationId xmlns:a16="http://schemas.microsoft.com/office/drawing/2014/main" id="{714A587F-095B-B87C-14FE-74B72284EB87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27" name="Oval 26" descr="oval">
              <a:extLst>
                <a:ext uri="{FF2B5EF4-FFF2-40B4-BE49-F238E27FC236}">
                  <a16:creationId xmlns:a16="http://schemas.microsoft.com/office/drawing/2014/main" id="{35132C0F-454D-F04C-34D5-13D975461EC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6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7" descr="oval">
              <a:extLst>
                <a:ext uri="{FF2B5EF4-FFF2-40B4-BE49-F238E27FC236}">
                  <a16:creationId xmlns:a16="http://schemas.microsoft.com/office/drawing/2014/main" id="{0A20CDF2-59F5-F99B-F742-C17F9198BC6B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Rectangle 28" descr="slide number">
            <a:extLst>
              <a:ext uri="{FF2B5EF4-FFF2-40B4-BE49-F238E27FC236}">
                <a16:creationId xmlns:a16="http://schemas.microsoft.com/office/drawing/2014/main" id="{35DA386B-5811-CF69-05CE-B2196FD09628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38518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Hose Packs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914400" y="2419109"/>
            <a:ext cx="4876800" cy="42565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Easy to deploy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Fittings attached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Ease to store and transport</a:t>
            </a:r>
          </a:p>
          <a:p>
            <a:pPr lvl="1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Disadvantages: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2"/>
          </p:nvPr>
        </p:nvSpPr>
        <p:spPr>
          <a:xfrm>
            <a:off x="6427724" y="2419109"/>
            <a:ext cx="4876800" cy="42565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Takes skills and time to package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Requires extra training time</a:t>
            </a:r>
          </a:p>
          <a:p>
            <a:endParaRPr lang="en-US" dirty="0"/>
          </a:p>
        </p:txBody>
      </p:sp>
      <p:pic>
        <p:nvPicPr>
          <p:cNvPr id="7" name="Picture 6" descr="hose pack and deploymen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936489" y="3879298"/>
            <a:ext cx="4226811" cy="2746887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8470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1" name="Rectangle 4302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023" name="Rectangle 4302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25" name="Rectangle 43024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64432"/>
            <a:ext cx="6255757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title"/>
          </p:nvPr>
        </p:nvSpPr>
        <p:spPr>
          <a:xfrm>
            <a:off x="198304" y="990599"/>
            <a:ext cx="5897696" cy="15639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Considerations</a:t>
            </a:r>
          </a:p>
        </p:txBody>
      </p:sp>
      <p:sp>
        <p:nvSpPr>
          <p:cNvPr id="43016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960120" y="3071908"/>
            <a:ext cx="4924426" cy="340509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Limit environmental impacts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Adequate water supply (flow)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Good ingress and egress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Owner permission for private water source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Communicate location to others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Flush tank and plumbing after use</a:t>
            </a:r>
          </a:p>
        </p:txBody>
      </p:sp>
      <p:pic>
        <p:nvPicPr>
          <p:cNvPr id="6" name="Picture 5" descr="Type 4 drafting from water source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096322" y="664432"/>
            <a:ext cx="4110345" cy="5202969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ADDCCA89-48ED-EE68-4149-426864AF06E0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B2FC0164-9C43-72BF-0729-DC6B66F07658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7CF9FE6E-C7B7-36DA-3321-B024566A4B5C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BBC939D2-B0F5-BAE7-D091-FB75C9BB5C7C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21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9" name="Rectangle 9217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sz="5600"/>
              <a:t>Mobile Attack</a:t>
            </a:r>
            <a:br>
              <a:rPr lang="en-US" sz="5600"/>
            </a:br>
            <a:r>
              <a:rPr lang="en-US" sz="5600"/>
              <a:t>Live Reel Use</a:t>
            </a:r>
          </a:p>
        </p:txBody>
      </p:sp>
      <p:sp>
        <p:nvSpPr>
          <p:cNvPr id="92181" name="Rectangle 92180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60120" y="2587752"/>
            <a:ext cx="10268712" cy="3258102"/>
          </a:xfrm>
        </p:spPr>
        <p:txBody>
          <a:bodyPr>
            <a:normAutofit/>
          </a:bodyPr>
          <a:lstStyle/>
          <a:p>
            <a:r>
              <a:rPr lang="en-US" sz="2800" dirty="0"/>
              <a:t>Placement of hoses for mobile attack:</a:t>
            </a:r>
          </a:p>
          <a:p>
            <a:pPr lvl="1"/>
            <a:r>
              <a:rPr lang="en-US" sz="2400" dirty="0"/>
              <a:t>Lead hose usually knocks down the fire, and the trail hose catches any remaining threat to the line.</a:t>
            </a:r>
          </a:p>
          <a:p>
            <a:r>
              <a:rPr lang="en-US" sz="2800" dirty="0"/>
              <a:t>Speed of line construction:</a:t>
            </a:r>
          </a:p>
          <a:p>
            <a:pPr lvl="1"/>
            <a:r>
              <a:rPr lang="en-US" sz="2400" dirty="0"/>
              <a:t>Dependent upon number/type of resource, fuel type, and terrain. 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877DE802-7930-2A94-5ABE-11A9F197483D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B0345564-CDFE-E331-9253-90053A284F8B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23C5B0F4-4C4F-2401-A8A6-CAA5E56667BC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072D2509-7163-2E5B-F6A7-3D339AD335FC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43151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8" name="Rectangle 9421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sz="5600"/>
              <a:t>Mobile Attack</a:t>
            </a:r>
            <a:br>
              <a:rPr lang="en-US" sz="5600"/>
            </a:br>
            <a:r>
              <a:rPr lang="en-US" sz="5600"/>
              <a:t>From the Black</a:t>
            </a:r>
          </a:p>
        </p:txBody>
      </p:sp>
      <p:sp>
        <p:nvSpPr>
          <p:cNvPr id="94220" name="Rectangle 9421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60120" y="2347121"/>
            <a:ext cx="10268712" cy="3752890"/>
          </a:xfrm>
        </p:spPr>
        <p:txBody>
          <a:bodyPr anchor="ctr">
            <a:normAutofit/>
          </a:bodyPr>
          <a:lstStyle/>
          <a:p>
            <a:pPr>
              <a:lnSpc>
                <a:spcPct val="91000"/>
              </a:lnSpc>
            </a:pPr>
            <a:r>
              <a:rPr lang="en-US" dirty="0"/>
              <a:t>Entails positioning the engine and personnel in the black and directing the water stream towards the green.  </a:t>
            </a:r>
          </a:p>
          <a:p>
            <a:pPr lvl="1">
              <a:lnSpc>
                <a:spcPct val="91000"/>
              </a:lnSpc>
            </a:pPr>
            <a:r>
              <a:rPr lang="en-US" dirty="0"/>
              <a:t>Used when terrain, obstacles and fuel type allow.</a:t>
            </a:r>
          </a:p>
          <a:p>
            <a:pPr>
              <a:lnSpc>
                <a:spcPct val="91000"/>
              </a:lnSpc>
            </a:pPr>
            <a:endParaRPr lang="en-US" dirty="0"/>
          </a:p>
          <a:p>
            <a:pPr>
              <a:lnSpc>
                <a:spcPct val="91000"/>
              </a:lnSpc>
            </a:pPr>
            <a:r>
              <a:rPr lang="en-US" dirty="0"/>
              <a:t>Hazards: </a:t>
            </a:r>
          </a:p>
          <a:p>
            <a:pPr lvl="1">
              <a:lnSpc>
                <a:spcPct val="91000"/>
              </a:lnSpc>
            </a:pPr>
            <a:r>
              <a:rPr lang="en-US" dirty="0"/>
              <a:t>Residual heat from the flaming fire front </a:t>
            </a:r>
          </a:p>
          <a:p>
            <a:pPr lvl="1">
              <a:lnSpc>
                <a:spcPct val="91000"/>
              </a:lnSpc>
            </a:pPr>
            <a:r>
              <a:rPr lang="en-US" dirty="0"/>
              <a:t>Burning debris under the engine</a:t>
            </a:r>
          </a:p>
          <a:p>
            <a:pPr lvl="1">
              <a:lnSpc>
                <a:spcPct val="91000"/>
              </a:lnSpc>
            </a:pPr>
            <a:r>
              <a:rPr lang="en-US" dirty="0"/>
              <a:t>Burned brush </a:t>
            </a:r>
            <a:r>
              <a:rPr lang="en-US" dirty="0" err="1"/>
              <a:t>stobs</a:t>
            </a:r>
            <a:r>
              <a:rPr lang="en-US" dirty="0"/>
              <a:t> (may puncture tires)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9B581C81-FC77-086F-A5C1-CD2AA3AE2673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C3D0B6ED-C0D2-15E3-D2AE-C60C46515117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167D8E7E-0104-BAF7-B86D-56DAA2A56A21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95D6487F-E684-9FFD-6783-56727F1F3B21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73002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266" name="Rectangle 9626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68" name="Rectangle 96267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r>
              <a:rPr lang="en-US"/>
              <a:t>Mobile Attack</a:t>
            </a:r>
            <a:br>
              <a:rPr lang="en-US"/>
            </a:br>
            <a:r>
              <a:rPr lang="en-US"/>
              <a:t>From the Green</a:t>
            </a: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02336" y="643467"/>
            <a:ext cx="5926496" cy="5571066"/>
          </a:xfrm>
        </p:spPr>
        <p:txBody>
          <a:bodyPr anchor="ctr">
            <a:normAutofit/>
          </a:bodyPr>
          <a:lstStyle/>
          <a:p>
            <a:r>
              <a:rPr lang="en-US" sz="3200" dirty="0"/>
              <a:t>Entails positioning the engine and personnel in the unburned fuel on the fire perimeter and directing the water stream towards the black.</a:t>
            </a:r>
          </a:p>
          <a:p>
            <a:r>
              <a:rPr lang="en-US" sz="3200" dirty="0"/>
              <a:t>Hazards:</a:t>
            </a:r>
          </a:p>
          <a:p>
            <a:pPr lvl="1"/>
            <a:r>
              <a:rPr lang="en-US" sz="2800" dirty="0"/>
              <a:t>Unburned fuel between you and the fire</a:t>
            </a:r>
          </a:p>
          <a:p>
            <a:pPr lvl="1"/>
            <a:r>
              <a:rPr lang="en-US" sz="2800" dirty="0"/>
              <a:t>Rocks or holes hidden by fuels</a:t>
            </a:r>
          </a:p>
        </p:txBody>
      </p:sp>
    </p:spTree>
    <p:extLst>
      <p:ext uri="{BB962C8B-B14F-4D97-AF65-F5344CB8AC3E}">
        <p14:creationId xmlns:p14="http://schemas.microsoft.com/office/powerpoint/2010/main" val="830557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5" name="Rectangle 98314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8317" name="Rectangle 9831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19" name="Rectangle 98318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title"/>
          </p:nvPr>
        </p:nvSpPr>
        <p:spPr>
          <a:xfrm>
            <a:off x="5300811" y="317500"/>
            <a:ext cx="5927576" cy="1701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Engine Placement</a:t>
            </a:r>
            <a:br>
              <a:rPr lang="en-US" sz="4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Stationary Pumping</a:t>
            </a:r>
          </a:p>
        </p:txBody>
      </p:sp>
      <p:pic>
        <p:nvPicPr>
          <p:cNvPr id="98308" name="Picture 4" descr="stationary pumping operation"/>
          <p:cNvPicPr>
            <a:picLocks noChangeAspect="1" noChangeArrowheads="1"/>
          </p:cNvPicPr>
          <p:nvPr/>
        </p:nvPicPr>
        <p:blipFill rotWithShape="1">
          <a:blip r:embed="rId3" cstate="screen"/>
          <a:srcRect l="29961" r="25047" b="-1"/>
          <a:stretch/>
        </p:blipFill>
        <p:spPr bwMode="auto">
          <a:xfrm>
            <a:off x="20" y="10"/>
            <a:ext cx="4657324" cy="6857990"/>
          </a:xfrm>
          <a:prstGeom prst="rect">
            <a:avLst/>
          </a:prstGeom>
          <a:noFill/>
        </p:spPr>
      </p:pic>
      <p:sp>
        <p:nvSpPr>
          <p:cNvPr id="98310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5300810" y="2587625"/>
            <a:ext cx="5927577" cy="35941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Adhere to LCES during all fire operations.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Keep in mind ingress and egress during pumping operations.</a:t>
            </a:r>
          </a:p>
          <a:p>
            <a:pPr marL="854075" lvl="1" indent="-365125"/>
            <a:r>
              <a:rPr lang="en-US" dirty="0"/>
              <a:t>Back in vehicle for quick egress.</a:t>
            </a:r>
          </a:p>
          <a:p>
            <a:pPr marL="854075" lvl="1" indent="-365125"/>
            <a:r>
              <a:rPr lang="en-US" dirty="0"/>
              <a:t>Chock vehicle.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Look Up, Look Down, Look Around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03ECA2EA-24EF-4D7F-B441-D44A4E5E956C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5DD654FC-CBEA-67EA-1770-C7BF0FA3FD9D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C49A5D00-E2AA-F9F2-7DC2-7035B195E04A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1D9741F7-0349-92D4-0192-779008BE72E0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15121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2" name="Rectangle 100361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0364" name="Rectangle 10036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210356" y="639764"/>
            <a:ext cx="6117286" cy="20344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>
                <a:solidFill>
                  <a:schemeClr val="tx1"/>
                </a:solidFill>
              </a:rPr>
              <a:t>Engine Protection Lines</a:t>
            </a:r>
          </a:p>
        </p:txBody>
      </p:sp>
      <p:pic>
        <p:nvPicPr>
          <p:cNvPr id="100356" name="Picture 4" descr="engine protection lines"/>
          <p:cNvPicPr>
            <a:picLocks noChangeAspect="1" noChangeArrowheads="1"/>
          </p:cNvPicPr>
          <p:nvPr/>
        </p:nvPicPr>
        <p:blipFill rotWithShape="1">
          <a:blip r:embed="rId2" cstate="screen"/>
          <a:srcRect r="1" b="4288"/>
          <a:stretch/>
        </p:blipFill>
        <p:spPr bwMode="auto">
          <a:xfrm>
            <a:off x="-1" y="10"/>
            <a:ext cx="4657345" cy="6857990"/>
          </a:xfrm>
          <a:prstGeom prst="rect">
            <a:avLst/>
          </a:prstGeom>
          <a:noFill/>
        </p:spPr>
      </p:pic>
      <p:pic>
        <p:nvPicPr>
          <p:cNvPr id="100357" name="Picture 5" descr="engine protection lines"/>
          <p:cNvPicPr>
            <a:picLocks noChangeAspect="1" noChangeArrowheads="1"/>
          </p:cNvPicPr>
          <p:nvPr/>
        </p:nvPicPr>
        <p:blipFill rotWithShape="1">
          <a:blip r:embed="rId3" cstate="screen"/>
          <a:srcRect l="1061" r="3547" b="-4"/>
          <a:stretch/>
        </p:blipFill>
        <p:spPr bwMode="auto">
          <a:xfrm>
            <a:off x="4654296" y="4197096"/>
            <a:ext cx="3816843" cy="2660904"/>
          </a:xfrm>
          <a:prstGeom prst="rect">
            <a:avLst/>
          </a:prstGeom>
          <a:noFill/>
        </p:spPr>
      </p:pic>
      <p:pic>
        <p:nvPicPr>
          <p:cNvPr id="3" name="Picture 2" descr="engine protection line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5" r="34714" b="-1"/>
          <a:stretch/>
        </p:blipFill>
        <p:spPr>
          <a:xfrm rot="5400000">
            <a:off x="8981980" y="3647980"/>
            <a:ext cx="2652712" cy="3767328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65175C26-AAC2-401A-CFD1-1541A0C5744F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074A5D53-6DBA-033D-9C3B-53308C22DC71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FEEF9DB7-913B-E6D4-E4AF-D678B9D0383D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773A36E4-F582-58FB-77E5-7ACEC052A4B4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08176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391" name="Rectangle 101383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392" name="Rectangle 101385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43467"/>
            <a:ext cx="3791713" cy="5571066"/>
          </a:xfrm>
        </p:spPr>
        <p:txBody>
          <a:bodyPr>
            <a:normAutofit/>
          </a:bodyPr>
          <a:lstStyle/>
          <a:p>
            <a:r>
              <a:rPr lang="en-US" sz="5400" dirty="0"/>
              <a:t>Engine Protection Lines</a:t>
            </a:r>
          </a:p>
        </p:txBody>
      </p:sp>
      <p:sp>
        <p:nvSpPr>
          <p:cNvPr id="1013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2336" y="643467"/>
            <a:ext cx="5926496" cy="5571066"/>
          </a:xfrm>
        </p:spPr>
        <p:txBody>
          <a:bodyPr anchor="ctr">
            <a:normAutofit/>
          </a:bodyPr>
          <a:lstStyle/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Know the location of engine protection lines. 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Leave a quick connect hose in place to protect the engine at all times. 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Engine protection line should be 1½” hose with same size nozzle and shut-off valve. 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Leave a supply of water in tank (at least 10% of pumpable capacity) for engine protection. 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Line needs to be deployed quickly and cover all sides of the engine. 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22AE8967-01E9-4AE4-17A4-4DC19F63C8DD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39A05FBC-1DF6-BA71-28D8-47E87A1E4A13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74FA6915-AD25-303A-AB6F-3F31DBFF785C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D2F28CD3-DE1D-857A-3D35-20B1B22700EE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503471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3" name="Rectangle 10240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414" name="Rectangle 10240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15" name="Rectangle 102410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64432"/>
            <a:ext cx="6255757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990599"/>
            <a:ext cx="4857751" cy="15639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Communications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60120" y="3071909"/>
            <a:ext cx="4924426" cy="279549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Radio 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PA system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Headset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Hand signals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Others?</a:t>
            </a:r>
          </a:p>
        </p:txBody>
      </p:sp>
      <p:pic>
        <p:nvPicPr>
          <p:cNvPr id="3" name="Picture 2" descr="hand signa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37" y="664432"/>
            <a:ext cx="3707116" cy="5202969"/>
          </a:xfrm>
          <a:prstGeom prst="rect">
            <a:avLst/>
          </a:prstGeom>
        </p:spPr>
      </p:pic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0285FF92-B4EE-AA7B-14F2-6AF00413EFAD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D1A78B08-5EA8-9BBB-FD3D-77F6A63DC66B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F7E0753D-8330-FB5A-8BE0-D49D9791ACA3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8ABA7C1E-4266-D482-9FC2-C3A5FB3FCB1F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592844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1" name="Rectangle 103430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433" name="Rectangle 10343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rear pump panel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03435" name="Rectangle 103434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3681454"/>
            <a:ext cx="10268712" cy="1550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100" dirty="0">
                <a:solidFill>
                  <a:srgbClr val="FFFFFF"/>
                </a:solidFill>
              </a:rPr>
              <a:t>Fire Engine Plumbing</a:t>
            </a:r>
          </a:p>
        </p:txBody>
      </p:sp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386408C7-7C23-14C6-1545-AECE1C5845CC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7238D3FA-3CDB-9652-7E87-D49B71579A31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DCE8ABB7-4980-4479-7C22-3936B6478F94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DB156E2F-394C-4D80-45D2-96AB4ED9EA76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132962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D7F929-7E67-6C94-9F1D-0F1808099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E0980-9332-B98A-8134-7934C9D9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675366"/>
            <a:ext cx="10268712" cy="846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Tank-to-pump Valve #1</a:t>
            </a:r>
          </a:p>
        </p:txBody>
      </p:sp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6C397CA0-8A23-946B-9648-0E715FFAA046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79DDF3A3-3ED2-C357-B12D-FB74490F50A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E913D670-C76F-FF02-36F5-55B0B8CEC9A6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7AF16019-FB5F-9F2C-9786-9661FE9173F5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47890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239FB-3528-44B9-BEDD-5AC2FD27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M-52 Tank to Pump valve #1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18E2B9-F682-4F3E-8B86-9E213BA65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0800000">
            <a:off x="2534708" y="1310280"/>
            <a:ext cx="7122584" cy="5341938"/>
          </a:xfrm>
          <a:solidFill>
            <a:schemeClr val="accent2"/>
          </a:solidFill>
          <a:ln w="38100">
            <a:solidFill>
              <a:schemeClr val="tx1"/>
            </a:solidFill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1678F53-D031-4A4D-B17A-43229A7ADBDA}"/>
              </a:ext>
            </a:extLst>
          </p:cNvPr>
          <p:cNvSpPr/>
          <p:nvPr/>
        </p:nvSpPr>
        <p:spPr>
          <a:xfrm rot="19380000">
            <a:off x="6917045" y="4642510"/>
            <a:ext cx="2011041" cy="74229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Rockwell" panose="02060603020205020403"/>
              </a:rPr>
              <a:t>Valve</a:t>
            </a:r>
          </a:p>
        </p:txBody>
      </p:sp>
    </p:spTree>
    <p:extLst>
      <p:ext uri="{BB962C8B-B14F-4D97-AF65-F5344CB8AC3E}">
        <p14:creationId xmlns:p14="http://schemas.microsoft.com/office/powerpoint/2010/main" val="3745088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52" name="Rectangle 44051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54" name="Rectangle 44053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title"/>
          </p:nvPr>
        </p:nvSpPr>
        <p:spPr>
          <a:xfrm>
            <a:off x="960120" y="643467"/>
            <a:ext cx="4628638" cy="5571066"/>
          </a:xfrm>
        </p:spPr>
        <p:txBody>
          <a:bodyPr>
            <a:normAutofit/>
          </a:bodyPr>
          <a:lstStyle/>
          <a:p>
            <a:r>
              <a:rPr lang="en-US" dirty="0"/>
              <a:t>Dam Building</a:t>
            </a:r>
          </a:p>
        </p:txBody>
      </p:sp>
      <p:graphicFrame>
        <p:nvGraphicFramePr>
          <p:cNvPr id="44048" name="Rectangle 7">
            <a:extLst>
              <a:ext uri="{FF2B5EF4-FFF2-40B4-BE49-F238E27FC236}">
                <a16:creationId xmlns:a16="http://schemas.microsoft.com/office/drawing/2014/main" id="{1C412009-FC65-8214-BABB-D372D23E5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3230310"/>
              </p:ext>
            </p:extLst>
          </p:nvPr>
        </p:nvGraphicFramePr>
        <p:xfrm>
          <a:off x="6737940" y="643467"/>
          <a:ext cx="4490447" cy="5580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68A966C3-169B-2372-5577-9BBE1EE1493F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860296F2-B210-2AD1-BB1F-1BC89512B7DB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7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6DD8AE03-96D0-F6A1-F6FB-4B51EA2E46F0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1CA62DC3-E4C1-6F50-06FA-1B61B552A11E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823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9" name="Rectangle 10547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5481" name="Rectangle 10548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83" name="Rectangle 105482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/>
              <a:t>Pump-to-Tank Valve  #2</a:t>
            </a:r>
          </a:p>
        </p:txBody>
      </p:sp>
      <p:pic>
        <p:nvPicPr>
          <p:cNvPr id="6" name="Picture 5" descr="pump-to-tank valv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17991" b="-1"/>
          <a:stretch/>
        </p:blipFill>
        <p:spPr>
          <a:xfrm>
            <a:off x="20" y="3"/>
            <a:ext cx="4059916" cy="4212709"/>
          </a:xfrm>
          <a:prstGeom prst="rect">
            <a:avLst/>
          </a:prstGeom>
          <a:noFill/>
        </p:spPr>
      </p:pic>
      <p:pic>
        <p:nvPicPr>
          <p:cNvPr id="5" name="Picture 4" descr="pump-to-tank valv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r="21071" b="-1"/>
          <a:stretch/>
        </p:blipFill>
        <p:spPr>
          <a:xfrm>
            <a:off x="4058412" y="10"/>
            <a:ext cx="4069080" cy="4215374"/>
          </a:xfrm>
          <a:prstGeom prst="rect">
            <a:avLst/>
          </a:prstGeom>
          <a:noFill/>
        </p:spPr>
      </p:pic>
      <p:pic>
        <p:nvPicPr>
          <p:cNvPr id="4" name="Picture 3" descr="pump-to-tank valve"/>
          <p:cNvPicPr>
            <a:picLocks/>
          </p:cNvPicPr>
          <p:nvPr/>
        </p:nvPicPr>
        <p:blipFill rotWithShape="1">
          <a:blip r:embed="rId4" cstate="screen"/>
          <a:srcRect l="6741" r="21048" b="-2"/>
          <a:stretch/>
        </p:blipFill>
        <p:spPr>
          <a:xfrm>
            <a:off x="8125968" y="-4"/>
            <a:ext cx="4072128" cy="4215384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F1CB737D-2B09-F8AC-1D66-BD9C61611597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5A3FDD25-0ABB-5E82-5561-9C3FD8C6BB0B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069CA0B5-E69D-EC5E-5785-06AB9D31E36C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 descr="slide number">
            <a:extLst>
              <a:ext uri="{FF2B5EF4-FFF2-40B4-BE49-F238E27FC236}">
                <a16:creationId xmlns:a16="http://schemas.microsoft.com/office/drawing/2014/main" id="{AE586132-C407-2FA6-9DDF-FC7C4F5980FF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7343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75293" y="6229681"/>
            <a:ext cx="3429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16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1"/>
            <a:ext cx="914399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4AA7D-F518-40B8-B20B-D3700D10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205" y="-76085"/>
            <a:ext cx="4981103" cy="1638098"/>
          </a:xfrm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/>
              <a:t>M-52 Pump to Tank #2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11019D5-71B6-4E60-81E5-9932680F3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06" r="-6" b="2631"/>
          <a:stretch/>
        </p:blipFill>
        <p:spPr>
          <a:xfrm rot="5400000">
            <a:off x="429969" y="1142204"/>
            <a:ext cx="6857999" cy="46311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F041E66-931A-41C8-9848-FD40C0C68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4600" y="2121408"/>
            <a:ext cx="3974689" cy="40507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182880">
              <a:lnSpc>
                <a:spcPct val="90000"/>
              </a:lnSpc>
            </a:pPr>
            <a:r>
              <a:rPr lang="en-US" sz="3200" dirty="0"/>
              <a:t>To Activate Pump to Tank...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3200" dirty="0"/>
              <a:t>Close #13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3200" dirty="0"/>
              <a:t>Open #2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3200" dirty="0"/>
              <a:t>Ensure (on some models) Foam is Shut, or Foam Will Enter Tank</a:t>
            </a: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75293" y="6229681"/>
            <a:ext cx="3429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9" name="Arrow: Down 78">
            <a:extLst>
              <a:ext uri="{FF2B5EF4-FFF2-40B4-BE49-F238E27FC236}">
                <a16:creationId xmlns:a16="http://schemas.microsoft.com/office/drawing/2014/main" id="{AEF13491-3FD1-4373-B802-9CE8DF29C531}"/>
              </a:ext>
            </a:extLst>
          </p:cNvPr>
          <p:cNvSpPr/>
          <p:nvPr/>
        </p:nvSpPr>
        <p:spPr>
          <a:xfrm rot="-780000">
            <a:off x="4540595" y="3474465"/>
            <a:ext cx="653142" cy="229725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Rockwell" panose="02060603020205020403"/>
              </a:rPr>
              <a:t>Valve</a:t>
            </a:r>
          </a:p>
        </p:txBody>
      </p:sp>
    </p:spTree>
    <p:extLst>
      <p:ext uri="{BB962C8B-B14F-4D97-AF65-F5344CB8AC3E}">
        <p14:creationId xmlns:p14="http://schemas.microsoft.com/office/powerpoint/2010/main" val="29985788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10" name="Rectangle 10650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511" name="Rectangle 10650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12" name="Rectangle 106506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09" name="Rectangle 106508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3105423"/>
            <a:ext cx="12188952" cy="2261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1" y="3370934"/>
            <a:ext cx="10588412" cy="17308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800" dirty="0">
                <a:solidFill>
                  <a:schemeClr val="tx1"/>
                </a:solidFill>
              </a:rPr>
              <a:t>Pump-to-Discharge Valve #3</a:t>
            </a:r>
            <a:br>
              <a:rPr lang="en-US" sz="6800" dirty="0">
                <a:solidFill>
                  <a:schemeClr val="tx1"/>
                </a:solidFill>
              </a:rPr>
            </a:br>
            <a:r>
              <a:rPr lang="en-US" sz="6800" dirty="0" err="1">
                <a:solidFill>
                  <a:schemeClr val="tx1"/>
                </a:solidFill>
              </a:rPr>
              <a:t>Hosereel</a:t>
            </a:r>
            <a:r>
              <a:rPr lang="en-US" sz="6800" dirty="0">
                <a:solidFill>
                  <a:schemeClr val="tx1"/>
                </a:solidFill>
              </a:rPr>
              <a:t> #4</a:t>
            </a:r>
          </a:p>
        </p:txBody>
      </p:sp>
      <p:pic>
        <p:nvPicPr>
          <p:cNvPr id="4" name="Picture 3" descr="pump-to-discharge valv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5" y="664383"/>
            <a:ext cx="2703745" cy="2175529"/>
          </a:xfrm>
          <a:prstGeom prst="rect">
            <a:avLst/>
          </a:prstGeom>
          <a:noFill/>
        </p:spPr>
      </p:pic>
      <p:pic>
        <p:nvPicPr>
          <p:cNvPr id="2" name="Picture 1" descr="pump-to-discharge valve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78" y="664383"/>
            <a:ext cx="3172322" cy="2175529"/>
          </a:xfrm>
          <a:prstGeom prst="rect">
            <a:avLst/>
          </a:prstGeom>
          <a:noFill/>
        </p:spPr>
      </p:pic>
      <p:pic>
        <p:nvPicPr>
          <p:cNvPr id="5" name="Picture 4" descr="pump-to-discharge valve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617400" y="664383"/>
            <a:ext cx="3346969" cy="2175529"/>
          </a:xfrm>
          <a:prstGeom prst="rect">
            <a:avLst/>
          </a:prstGeom>
          <a:noFill/>
        </p:spPr>
      </p:pic>
      <p:pic>
        <p:nvPicPr>
          <p:cNvPr id="8" name="Picture 7" descr="pump-to-discharge valve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311122" y="664383"/>
            <a:ext cx="3346969" cy="2175529"/>
          </a:xfrm>
          <a:prstGeom prst="rect">
            <a:avLst/>
          </a:prstGeom>
          <a:noFill/>
        </p:spPr>
      </p:pic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6BD16DFA-6064-2F2E-284E-405C5C3EA80E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D850838D-1DA0-A1FC-4540-0AC961279E7B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6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3956A516-4424-560F-5915-9048A7A6B635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 descr="slide number">
            <a:extLst>
              <a:ext uri="{FF2B5EF4-FFF2-40B4-BE49-F238E27FC236}">
                <a16:creationId xmlns:a16="http://schemas.microsoft.com/office/drawing/2014/main" id="{EFD37C93-E20F-AD73-6008-DE5B24A8472B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37981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98D1-AE52-4A55-85CB-635739DE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M-52 Pump To Discharge #4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76C4197-B1C9-40FB-B3A2-262F3C5EA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34200" y="1295400"/>
            <a:ext cx="7123347" cy="5342510"/>
          </a:xfrm>
          <a:ln w="38100">
            <a:solidFill>
              <a:schemeClr val="tx1"/>
            </a:solidFill>
          </a:ln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BE97D345-7C62-4888-AC77-0E728E2C2BDB}"/>
              </a:ext>
            </a:extLst>
          </p:cNvPr>
          <p:cNvSpPr/>
          <p:nvPr/>
        </p:nvSpPr>
        <p:spPr>
          <a:xfrm>
            <a:off x="4241239" y="2007707"/>
            <a:ext cx="666749" cy="176892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Rockwell" panose="02060603020205020403"/>
              </a:rPr>
              <a:t>Valve</a:t>
            </a:r>
          </a:p>
        </p:txBody>
      </p:sp>
    </p:spTree>
    <p:extLst>
      <p:ext uri="{BB962C8B-B14F-4D97-AF65-F5344CB8AC3E}">
        <p14:creationId xmlns:p14="http://schemas.microsoft.com/office/powerpoint/2010/main" val="22565726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3" name="Rectangle 11162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1625" name="Rectangle 11162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27" name="Rectangle 111626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dirty="0"/>
              <a:t>Engine Protection Valve #5 </a:t>
            </a:r>
          </a:p>
        </p:txBody>
      </p:sp>
      <p:pic>
        <p:nvPicPr>
          <p:cNvPr id="2" name="Picture 1" descr="engine protection valv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6" r="1" b="21039"/>
          <a:stretch/>
        </p:blipFill>
        <p:spPr>
          <a:xfrm>
            <a:off x="20" y="1"/>
            <a:ext cx="6092932" cy="4212709"/>
          </a:xfrm>
          <a:prstGeom prst="rect">
            <a:avLst/>
          </a:prstGeom>
          <a:noFill/>
        </p:spPr>
      </p:pic>
      <p:pic>
        <p:nvPicPr>
          <p:cNvPr id="4" name="Picture 3" descr="engine protection valve"/>
          <p:cNvPicPr>
            <a:picLocks noChangeAspect="1"/>
          </p:cNvPicPr>
          <p:nvPr/>
        </p:nvPicPr>
        <p:blipFill rotWithShape="1">
          <a:blip r:embed="rId4" cstate="screen"/>
          <a:srcRect r="2" b="7848"/>
          <a:stretch/>
        </p:blipFill>
        <p:spPr>
          <a:xfrm>
            <a:off x="6092952" y="-3"/>
            <a:ext cx="6099048" cy="4215384"/>
          </a:xfrm>
          <a:prstGeom prst="rect">
            <a:avLst/>
          </a:prstGeom>
          <a:noFill/>
        </p:spPr>
      </p:pic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1628F94C-AC16-10D2-A4D4-02CC5F8BCBC7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694A9B32-9DF1-3269-AC64-192398114B0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EA23FF6C-04D7-2BC8-E555-210CAB77BE94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3832CE68-CD97-7CCD-4A0F-494994A27EE5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5533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75293" y="6229681"/>
            <a:ext cx="3429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896805-7B6A-490F-9D08-D562F6FF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493" y="172465"/>
            <a:ext cx="3547838" cy="1637730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/>
              <a:t>M-52 Engine Protection line #5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B14449-D520-4449-853A-8BD324072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2600" y="2075144"/>
            <a:ext cx="3547838" cy="3593592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182880">
              <a:lnSpc>
                <a:spcPct val="90000"/>
              </a:lnSpc>
            </a:pPr>
            <a:r>
              <a:rPr lang="en-US" sz="1800" dirty="0"/>
              <a:t>This  Is Not Present On All M-52's. Due to This Reason....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800" dirty="0"/>
              <a:t>It is HIGHLY Suggested The Drivers Side Overboard Discharge Be Designated As The #5 and fitted with a "Flaked" 25ft Hoses.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800" dirty="0"/>
              <a:t>This Allows The ENOP to Use a Protection Line Near The Pump Panel and Driver Door.  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800" dirty="0"/>
              <a:t>If the Drivers Side #3 is Required, A Gated Y Allows Both Hoses to Be Available.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endParaRPr lang="en-US" sz="1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DC16716-D433-4F44-A45A-34F22D1AA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75" r="18725"/>
          <a:stretch/>
        </p:blipFill>
        <p:spPr>
          <a:xfrm>
            <a:off x="5958844" y="-68026"/>
            <a:ext cx="470915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8842" y="0"/>
            <a:ext cx="4709158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</p:spTree>
    <p:extLst>
      <p:ext uri="{BB962C8B-B14F-4D97-AF65-F5344CB8AC3E}">
        <p14:creationId xmlns:p14="http://schemas.microsoft.com/office/powerpoint/2010/main" val="27131160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7" name="Rectangle 10752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7529" name="Rectangle 10752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741994" y="3125424"/>
            <a:ext cx="4763063" cy="23475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Primer #6 valve</a:t>
            </a:r>
          </a:p>
        </p:txBody>
      </p:sp>
      <p:pic>
        <p:nvPicPr>
          <p:cNvPr id="4" name="Picture 9" descr="pump primer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/>
          <a:srcRect r="-1" b="12447"/>
          <a:stretch/>
        </p:blipFill>
        <p:spPr>
          <a:xfrm>
            <a:off x="-3" y="-7"/>
            <a:ext cx="6076346" cy="6864470"/>
          </a:xfrm>
          <a:prstGeom prst="rect">
            <a:avLst/>
          </a:prstGeom>
          <a:noFill/>
        </p:spPr>
      </p:pic>
      <p:pic>
        <p:nvPicPr>
          <p:cNvPr id="6" name="Picture 5" descr="pump primer"/>
          <p:cNvPicPr>
            <a:picLocks/>
          </p:cNvPicPr>
          <p:nvPr/>
        </p:nvPicPr>
        <p:blipFill rotWithShape="1">
          <a:blip r:embed="rId3" cstate="screen"/>
          <a:srcRect l="4254" r="24181"/>
          <a:stretch/>
        </p:blipFill>
        <p:spPr>
          <a:xfrm>
            <a:off x="6076346" y="10"/>
            <a:ext cx="3054096" cy="2773941"/>
          </a:xfrm>
          <a:prstGeom prst="rect">
            <a:avLst/>
          </a:prstGeom>
          <a:noFill/>
        </p:spPr>
      </p:pic>
      <p:pic>
        <p:nvPicPr>
          <p:cNvPr id="5" name="Picture 4" descr="pump primer"/>
          <p:cNvPicPr>
            <a:picLocks noChangeAspect="1"/>
          </p:cNvPicPr>
          <p:nvPr/>
        </p:nvPicPr>
        <p:blipFill rotWithShape="1">
          <a:blip r:embed="rId4" cstate="screen"/>
          <a:srcRect l="22893" r="4928" b="-2"/>
          <a:stretch/>
        </p:blipFill>
        <p:spPr>
          <a:xfrm>
            <a:off x="9123532" y="3"/>
            <a:ext cx="3068471" cy="2773951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7A85726D-92B2-7F36-C5BC-F17C5EAFEB30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E08AC299-EBB8-6EDF-4347-C4C1940D4DAD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D7648A90-9D46-C594-29AD-DDF1C7E52E03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 descr="slide number">
            <a:extLst>
              <a:ext uri="{FF2B5EF4-FFF2-40B4-BE49-F238E27FC236}">
                <a16:creationId xmlns:a16="http://schemas.microsoft.com/office/drawing/2014/main" id="{89815FDE-53C1-755E-C7D9-3362B5074FE4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40414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C499-11D7-4BF7-9B5B-0B2F2584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586" y="193590"/>
            <a:ext cx="7799614" cy="696686"/>
          </a:xfrm>
        </p:spPr>
        <p:txBody>
          <a:bodyPr/>
          <a:lstStyle/>
          <a:p>
            <a:r>
              <a:rPr lang="en-US" dirty="0"/>
              <a:t>M-52 Primer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D5C14F2-27F9-4846-9C9B-DE97A2725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3257487" y="1601828"/>
            <a:ext cx="5345989" cy="483593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447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1" name="Rectangle 108550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8553" name="Rectangle 10855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55" name="Rectangle 108554">
            <a:extLst>
              <a:ext uri="{FF2B5EF4-FFF2-40B4-BE49-F238E27FC236}">
                <a16:creationId xmlns:a16="http://schemas.microsoft.com/office/drawing/2014/main" id="{F3FB9C52-D876-47C4-B9DC-9A7EEEA20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677" y="0"/>
            <a:ext cx="46363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64038" y="381000"/>
            <a:ext cx="4419599" cy="55691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/>
              <a:t>Bypass/</a:t>
            </a:r>
            <a:br>
              <a:rPr lang="en-US" sz="4800" dirty="0"/>
            </a:br>
            <a:r>
              <a:rPr lang="en-US" sz="4800" dirty="0"/>
              <a:t>Recirculation </a:t>
            </a:r>
            <a:br>
              <a:rPr lang="en-US" sz="4800" dirty="0"/>
            </a:br>
            <a:r>
              <a:rPr lang="en-US" sz="4800" dirty="0"/>
              <a:t>Valve #17</a:t>
            </a:r>
          </a:p>
        </p:txBody>
      </p:sp>
      <p:pic>
        <p:nvPicPr>
          <p:cNvPr id="3" name="Picture 2" descr="bypass/recirculation valve">
            <a:extLst>
              <a:ext uri="{FF2B5EF4-FFF2-40B4-BE49-F238E27FC236}">
                <a16:creationId xmlns:a16="http://schemas.microsoft.com/office/drawing/2014/main" id="{D7743CC1-1D43-2BA5-61D2-800EBEAF2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l="10145"/>
          <a:stretch/>
        </p:blipFill>
        <p:spPr>
          <a:xfrm>
            <a:off x="256749" y="1349824"/>
            <a:ext cx="4390531" cy="46003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5" name="Straight Arrow Connector 4" descr="arrow">
            <a:extLst>
              <a:ext uri="{FF2B5EF4-FFF2-40B4-BE49-F238E27FC236}">
                <a16:creationId xmlns:a16="http://schemas.microsoft.com/office/drawing/2014/main" id="{C874AA41-7AAD-D873-8D52-C2625E91A5D2}"/>
              </a:ext>
            </a:extLst>
          </p:cNvPr>
          <p:cNvCxnSpPr>
            <a:cxnSpLocks/>
          </p:cNvCxnSpPr>
          <p:nvPr/>
        </p:nvCxnSpPr>
        <p:spPr>
          <a:xfrm flipH="1">
            <a:off x="3076832" y="1938018"/>
            <a:ext cx="2384854" cy="143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bypass/recirculation valve">
            <a:extLst>
              <a:ext uri="{FF2B5EF4-FFF2-40B4-BE49-F238E27FC236}">
                <a16:creationId xmlns:a16="http://schemas.microsoft.com/office/drawing/2014/main" id="{6476984D-3527-FC1C-DA22-270620974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059" y="1433384"/>
            <a:ext cx="2632911" cy="4319716"/>
          </a:xfrm>
          <a:prstGeom prst="rect">
            <a:avLst/>
          </a:prstGeom>
        </p:spPr>
      </p:pic>
      <p:grpSp>
        <p:nvGrpSpPr>
          <p:cNvPr id="13" name="Group 12" descr="slide number">
            <a:extLst>
              <a:ext uri="{FF2B5EF4-FFF2-40B4-BE49-F238E27FC236}">
                <a16:creationId xmlns:a16="http://schemas.microsoft.com/office/drawing/2014/main" id="{48A58A9E-02E0-59EB-7B4D-7517E7823D53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14" name="Oval 13" descr="oval">
              <a:extLst>
                <a:ext uri="{FF2B5EF4-FFF2-40B4-BE49-F238E27FC236}">
                  <a16:creationId xmlns:a16="http://schemas.microsoft.com/office/drawing/2014/main" id="{7EC0E67A-2493-D706-8237-A03330838372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4" descr="oval">
              <a:extLst>
                <a:ext uri="{FF2B5EF4-FFF2-40B4-BE49-F238E27FC236}">
                  <a16:creationId xmlns:a16="http://schemas.microsoft.com/office/drawing/2014/main" id="{0053FC01-68A6-2678-3635-BAE32C7EE62D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 descr="slide number">
            <a:extLst>
              <a:ext uri="{FF2B5EF4-FFF2-40B4-BE49-F238E27FC236}">
                <a16:creationId xmlns:a16="http://schemas.microsoft.com/office/drawing/2014/main" id="{12B3FCF4-9F7A-9928-C2E4-E04664C57FD6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202979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sz="6100"/>
              <a:t>Bypass/Recirculation Valve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bypass/recirculation valv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3783"/>
          <a:stretch/>
        </p:blipFill>
        <p:spPr>
          <a:xfrm>
            <a:off x="1725896" y="2252143"/>
            <a:ext cx="3438144" cy="3952185"/>
          </a:xfrm>
          <a:prstGeom prst="rect">
            <a:avLst/>
          </a:prstGeom>
          <a:noFill/>
        </p:spPr>
      </p:pic>
      <p:pic>
        <p:nvPicPr>
          <p:cNvPr id="6" name="Picture 5" descr="bypass/recirculation valv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421"/>
          <a:stretch/>
        </p:blipFill>
        <p:spPr>
          <a:xfrm>
            <a:off x="7086938" y="2252144"/>
            <a:ext cx="3504523" cy="3952185"/>
          </a:xfrm>
          <a:prstGeom prst="rect">
            <a:avLst/>
          </a:prstGeom>
          <a:noFill/>
        </p:spPr>
      </p:pic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E0A466D6-EA9E-93D5-FDC0-61F6F53675F5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2478A3BE-E7FA-DE2A-DDE5-03FFAEC8E8A1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2838A45D-4C03-CDC4-BD77-0B9F8F2F4E16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 descr="slide number">
            <a:extLst>
              <a:ext uri="{FF2B5EF4-FFF2-40B4-BE49-F238E27FC236}">
                <a16:creationId xmlns:a16="http://schemas.microsoft.com/office/drawing/2014/main" id="{25A7A766-B756-F5CA-20DC-81439D43178A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019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1" name="Rectangle 45063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072" name="Rectangle 4506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073" name="Rectangle 45067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70" name="Rectangle 45069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640080"/>
            <a:ext cx="4500737" cy="21945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Portable Tank Setup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60438" y="2916936"/>
            <a:ext cx="4500737" cy="326440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Locate in an area where the water can drain on the downhill side without causing access problems.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Locate on relatively smooth, flat ground.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Communicate location to others.</a:t>
            </a:r>
          </a:p>
          <a:p>
            <a:pPr>
              <a:lnSpc>
                <a:spcPct val="91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portable water tank with Type 6 engine and wildland firefight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822" y="1630868"/>
            <a:ext cx="4795019" cy="359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 descr="slide number">
            <a:extLst>
              <a:ext uri="{FF2B5EF4-FFF2-40B4-BE49-F238E27FC236}">
                <a16:creationId xmlns:a16="http://schemas.microsoft.com/office/drawing/2014/main" id="{8B9232E2-8B36-25E6-3D2A-1F19C04906D8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2E35C0FF-5583-2E03-DFB2-B585EC50D3AE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 descr="oval">
              <a:extLst>
                <a:ext uri="{FF2B5EF4-FFF2-40B4-BE49-F238E27FC236}">
                  <a16:creationId xmlns:a16="http://schemas.microsoft.com/office/drawing/2014/main" id="{761D1232-F769-0F1E-69EE-43D77FBABC80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ectangle 10" descr="slide number">
            <a:extLst>
              <a:ext uri="{FF2B5EF4-FFF2-40B4-BE49-F238E27FC236}">
                <a16:creationId xmlns:a16="http://schemas.microsoft.com/office/drawing/2014/main" id="{A9925571-BDA4-08E7-39EF-D2C2D097983F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1480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F7CBF-1FDD-4076-AD83-772D024E3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ckwell Condensed"/>
              </a:rPr>
              <a:t>M-52 Bypass/Recirculation #17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0CE2561-FE4D-4956-82F4-5D9FFBD8B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53066" y="1352141"/>
            <a:ext cx="7127977" cy="5317805"/>
          </a:xfrm>
          <a:ln w="38100">
            <a:solidFill>
              <a:schemeClr val="tx1"/>
            </a:solidFill>
          </a:ln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4178091E-0F26-477D-8C77-9084EBBF345E}"/>
              </a:ext>
            </a:extLst>
          </p:cNvPr>
          <p:cNvSpPr/>
          <p:nvPr/>
        </p:nvSpPr>
        <p:spPr>
          <a:xfrm rot="-1260000">
            <a:off x="6357146" y="2477155"/>
            <a:ext cx="557894" cy="205467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Rockwell" panose="02060603020205020403"/>
              </a:rPr>
              <a:t>Valve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3BE1CE3-2F3F-4A9B-A03F-B1EDB3CA09A4}"/>
              </a:ext>
            </a:extLst>
          </p:cNvPr>
          <p:cNvSpPr/>
          <p:nvPr/>
        </p:nvSpPr>
        <p:spPr>
          <a:xfrm>
            <a:off x="4744156" y="4811327"/>
            <a:ext cx="2242867" cy="110705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Rockwell" panose="02060603020205020403"/>
              </a:rPr>
              <a:t>Bypass Return Line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ADFC0A2A-CFAB-4F6B-99FE-84A3A6F647F9}"/>
              </a:ext>
            </a:extLst>
          </p:cNvPr>
          <p:cNvSpPr/>
          <p:nvPr/>
        </p:nvSpPr>
        <p:spPr>
          <a:xfrm rot="-900000">
            <a:off x="7141746" y="2786825"/>
            <a:ext cx="2372263" cy="113581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Rockwell" panose="02060603020205020403"/>
              </a:rPr>
              <a:t>Line to Panel for Pressure Gauge</a:t>
            </a:r>
          </a:p>
        </p:txBody>
      </p:sp>
    </p:spTree>
    <p:extLst>
      <p:ext uri="{BB962C8B-B14F-4D97-AF65-F5344CB8AC3E}">
        <p14:creationId xmlns:p14="http://schemas.microsoft.com/office/powerpoint/2010/main" val="19347145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5" name="Rectangle 10957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9577" name="Rectangle 10957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741994" y="3125424"/>
            <a:ext cx="4763063" cy="23475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Overboard Draft #8 </a:t>
            </a:r>
          </a:p>
        </p:txBody>
      </p:sp>
      <p:pic>
        <p:nvPicPr>
          <p:cNvPr id="2" name="Picture 1" descr="Overboard draft valv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7" r="19724" b="-1"/>
          <a:stretch/>
        </p:blipFill>
        <p:spPr>
          <a:xfrm>
            <a:off x="-3" y="-7"/>
            <a:ext cx="6076346" cy="6864470"/>
          </a:xfrm>
          <a:prstGeom prst="rect">
            <a:avLst/>
          </a:prstGeom>
          <a:noFill/>
        </p:spPr>
      </p:pic>
      <p:pic>
        <p:nvPicPr>
          <p:cNvPr id="4" name="Picture 3" descr="Overboard draft valv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9" r="3264" b="-3"/>
          <a:stretch/>
        </p:blipFill>
        <p:spPr>
          <a:xfrm>
            <a:off x="6076346" y="10"/>
            <a:ext cx="3054096" cy="2773941"/>
          </a:xfrm>
          <a:prstGeom prst="rect">
            <a:avLst/>
          </a:prstGeom>
          <a:noFill/>
        </p:spPr>
      </p:pic>
      <p:pic>
        <p:nvPicPr>
          <p:cNvPr id="6" name="Picture 5" descr="Overboard draft valve"/>
          <p:cNvPicPr>
            <a:picLocks/>
          </p:cNvPicPr>
          <p:nvPr/>
        </p:nvPicPr>
        <p:blipFill rotWithShape="1">
          <a:blip r:embed="rId4" cstate="screen"/>
          <a:srcRect l="6608" r="10155" b="2"/>
          <a:stretch/>
        </p:blipFill>
        <p:spPr>
          <a:xfrm>
            <a:off x="9123532" y="3"/>
            <a:ext cx="3068471" cy="2773951"/>
          </a:xfrm>
          <a:prstGeom prst="rect">
            <a:avLst/>
          </a:prstGeom>
          <a:noFill/>
        </p:spPr>
      </p:pic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7DE8919C-0D62-2E51-3EF0-4E2CAB457767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54B688D6-5324-FFDC-6A06-06E3AE0A070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26D1A28C-ECB4-2BA6-9343-686051368F5A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 descr="slide number">
            <a:extLst>
              <a:ext uri="{FF2B5EF4-FFF2-40B4-BE49-F238E27FC236}">
                <a16:creationId xmlns:a16="http://schemas.microsoft.com/office/drawing/2014/main" id="{8B9A7AEA-AAFF-1961-EC47-C5CADF5DD5C1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5138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BA7DD-6148-4BBF-826E-2C3A4D6D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M-52 Overboard Draft #8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AB8F5C-B8B7-4D1A-ACC4-CD5D2D360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34200" y="1295400"/>
            <a:ext cx="7123347" cy="5342510"/>
          </a:xfrm>
          <a:ln w="38100">
            <a:solidFill>
              <a:schemeClr val="tx1"/>
            </a:solidFill>
          </a:ln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4A2AF7F-9000-4ED2-BE5F-DBC7C5D39802}"/>
              </a:ext>
            </a:extLst>
          </p:cNvPr>
          <p:cNvSpPr/>
          <p:nvPr/>
        </p:nvSpPr>
        <p:spPr>
          <a:xfrm rot="2580000">
            <a:off x="5586450" y="1969716"/>
            <a:ext cx="1850570" cy="65314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Rockwell" panose="02060603020205020403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2889772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0" name="Rectangle 11059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602" name="Rectangle 11060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07" name="Rectangle 110603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/>
              <a:t>Strainer </a:t>
            </a:r>
          </a:p>
        </p:txBody>
      </p:sp>
      <p:pic>
        <p:nvPicPr>
          <p:cNvPr id="2" name="Picture 1" descr="strain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7"/>
          <a:stretch/>
        </p:blipFill>
        <p:spPr>
          <a:xfrm>
            <a:off x="20" y="3"/>
            <a:ext cx="4059916" cy="4212709"/>
          </a:xfrm>
          <a:prstGeom prst="rect">
            <a:avLst/>
          </a:prstGeom>
          <a:noFill/>
        </p:spPr>
      </p:pic>
      <p:pic>
        <p:nvPicPr>
          <p:cNvPr id="110595" name="Picture 3" descr="strainer"/>
          <p:cNvPicPr>
            <a:picLocks noChangeAspect="1" noChangeArrowheads="1"/>
          </p:cNvPicPr>
          <p:nvPr/>
        </p:nvPicPr>
        <p:blipFill rotWithShape="1">
          <a:blip r:embed="rId4"/>
          <a:srcRect t="13657" b="15639"/>
          <a:stretch/>
        </p:blipFill>
        <p:spPr bwMode="auto">
          <a:xfrm>
            <a:off x="4058412" y="10"/>
            <a:ext cx="4069080" cy="4215374"/>
          </a:xfrm>
          <a:prstGeom prst="rect">
            <a:avLst/>
          </a:prstGeom>
          <a:noFill/>
        </p:spPr>
      </p:pic>
      <p:pic>
        <p:nvPicPr>
          <p:cNvPr id="3" name="Picture 2" descr="strain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" r="2" b="17069"/>
          <a:stretch/>
        </p:blipFill>
        <p:spPr>
          <a:xfrm>
            <a:off x="8125968" y="-4"/>
            <a:ext cx="4072128" cy="4215384"/>
          </a:xfrm>
          <a:prstGeom prst="rect">
            <a:avLst/>
          </a:prstGeom>
          <a:noFill/>
        </p:spPr>
      </p:pic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711AA4C1-14C5-E9C8-776C-F15EA723AA7F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E41DA32D-F0C6-91D9-B54D-72D09AB9E0B9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6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4F8E3BC7-8923-59C3-157C-C619CD29D468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96703783-E5A9-8F99-3D38-8E08E75E38FD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8459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75293" y="6229681"/>
            <a:ext cx="342900" cy="457200"/>
            <a:chOff x="11361456" y="6195813"/>
            <a:chExt cx="548640" cy="5486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6286" y="1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9776" y="1679569"/>
            <a:ext cx="2624148" cy="3498858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>
              <a:defRPr/>
            </a:pPr>
            <a:endParaRPr lang="en-US" sz="2000" kern="0" dirty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8600" y="1864667"/>
            <a:ext cx="2346500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79B42-EDF2-4104-B6F6-28800CE73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9" y="2376863"/>
            <a:ext cx="1980485" cy="2104273"/>
          </a:xfr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</a:rPr>
              <a:t>M-52 Strainer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93508" y="3398744"/>
            <a:ext cx="3657600" cy="60512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5146FC8D-453C-4236-8204-6547FD66F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085284" y="725489"/>
          <a:ext cx="3856434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816406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11162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1630" name="Rectangle 11162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31" name="Rectangle 111626">
            <a:extLst>
              <a:ext uri="{FF2B5EF4-FFF2-40B4-BE49-F238E27FC236}">
                <a16:creationId xmlns:a16="http://schemas.microsoft.com/office/drawing/2014/main" id="{8517C191-4CD0-481B-AF90-4AB53E695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5" y="0"/>
            <a:ext cx="7534655" cy="4205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5210356" y="639763"/>
            <a:ext cx="6021207" cy="32273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500"/>
              <a:t>Gravity Drain/Direct (Dri-Fill) #13 </a:t>
            </a:r>
          </a:p>
        </p:txBody>
      </p:sp>
      <p:pic>
        <p:nvPicPr>
          <p:cNvPr id="4" name="Picture 3" descr="gravity drain/direct"/>
          <p:cNvPicPr>
            <a:picLocks noChangeAspect="1"/>
          </p:cNvPicPr>
          <p:nvPr/>
        </p:nvPicPr>
        <p:blipFill rotWithShape="1">
          <a:blip r:embed="rId2" cstate="screen"/>
          <a:srcRect r="-1" b="24136"/>
          <a:stretch/>
        </p:blipFill>
        <p:spPr>
          <a:xfrm>
            <a:off x="-1" y="10"/>
            <a:ext cx="4657345" cy="4206227"/>
          </a:xfrm>
          <a:prstGeom prst="rect">
            <a:avLst/>
          </a:prstGeom>
          <a:noFill/>
        </p:spPr>
      </p:pic>
      <p:pic>
        <p:nvPicPr>
          <p:cNvPr id="2" name="Picture 1" descr="gravity drain/direc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2" b="31635"/>
          <a:stretch/>
        </p:blipFill>
        <p:spPr>
          <a:xfrm>
            <a:off x="4" y="4197096"/>
            <a:ext cx="4657345" cy="2660904"/>
          </a:xfrm>
          <a:prstGeom prst="rect">
            <a:avLst/>
          </a:prstGeom>
          <a:noFill/>
        </p:spPr>
      </p:pic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D9F1A45D-009A-6DA8-71A9-3A961BD2D19A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297E36B2-A48E-2A6D-450F-728D23172FCE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41D582EF-6458-4A51-5D1B-D88E58073490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110EC17C-B490-04A7-FE41-1D2156A66373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314930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75293" y="6229681"/>
            <a:ext cx="3429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1"/>
            <a:ext cx="914399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6DDC46-ED1E-4525-924F-50269ADB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1" y="484632"/>
            <a:ext cx="3974689" cy="1609344"/>
          </a:xfrm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/>
              <a:t>The M-52 Exhaust Primer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BB68577-7625-420C-AC52-E7B3730FD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6" b="11536"/>
          <a:stretch/>
        </p:blipFill>
        <p:spPr>
          <a:xfrm rot="5400000">
            <a:off x="369938" y="1154062"/>
            <a:ext cx="6857999" cy="45498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96DA91-C577-4625-9FB8-48417E5BA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4600" y="2121408"/>
            <a:ext cx="3974689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</a:pPr>
            <a:r>
              <a:rPr lang="en-US" sz="1600" dirty="0"/>
              <a:t>Some Older M-52's Have An Exhaust Primer. This is a Very Useful System, </a:t>
            </a:r>
            <a:r>
              <a:rPr lang="en-US" sz="1600" i="1" dirty="0"/>
              <a:t>EXCEPT.....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600" dirty="0"/>
              <a:t>They Get Lost or Stolen, Leaving a Vertical Muffler Open to The Atmosphere.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600" dirty="0"/>
              <a:t>If it Rains, and an Exhaust Valve is Open, A Cylinder Head Will Fill With Water.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600" dirty="0"/>
              <a:t>Once The Pump Engine is Rotated (Starting) the Pump Will </a:t>
            </a:r>
            <a:r>
              <a:rPr lang="en-US" sz="1600" dirty="0" err="1"/>
              <a:t>Hyro</a:t>
            </a:r>
            <a:r>
              <a:rPr lang="en-US" sz="1600" dirty="0"/>
              <a:t>-Lock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dirty="0"/>
              <a:t>Remove Spark Plugs and Cycle to Clear.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endParaRPr lang="en-US" sz="1600" dirty="0"/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endParaRPr lang="en-US" sz="1600" i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75293" y="6229681"/>
            <a:ext cx="3429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404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87069-992C-446E-888D-FA26E0AC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a typeface="+mj-lt"/>
                <a:cs typeface="+mj-lt"/>
              </a:rPr>
              <a:t>REPAIR OR ORDER A NEW EXHAUST</a:t>
            </a:r>
            <a:endParaRPr lang="en-US" dirty="0">
              <a:latin typeface="Rockwell Condensed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DB9C22-79F8-446C-B175-3EF88FA7B2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8188663-8EE1-4ABC-B3BB-00885CF69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46384" y="1904128"/>
            <a:ext cx="4678460" cy="36924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2EABA78-CDD3-46A0-B46D-BA19EDC78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79" t="10658" r="352" b="7523"/>
          <a:stretch/>
        </p:blipFill>
        <p:spPr>
          <a:xfrm rot="5400000">
            <a:off x="6141152" y="1748649"/>
            <a:ext cx="3753074" cy="39448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94283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60121" y="1240403"/>
            <a:ext cx="5943600" cy="2941983"/>
          </a:xfrm>
        </p:spPr>
        <p:txBody>
          <a:bodyPr anchor="ctr">
            <a:normAutofit/>
          </a:bodyPr>
          <a:lstStyle/>
          <a:p>
            <a:r>
              <a:rPr lang="en-US" dirty="0"/>
              <a:t>Common Components</a:t>
            </a:r>
          </a:p>
        </p:txBody>
      </p:sp>
      <p:sp useBgFill="1">
        <p:nvSpPr>
          <p:cNvPr id="112647" name="Rectangle 11264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49" name="Rectangle 112648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51" name="Rectangle 112650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60120" y="5206247"/>
            <a:ext cx="10268712" cy="1013577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12642" name="Picture 2" descr="pumping operation schematic"/>
          <p:cNvPicPr>
            <a:picLocks noChangeAspect="1" noChangeArrowheads="1"/>
          </p:cNvPicPr>
          <p:nvPr/>
        </p:nvPicPr>
        <p:blipFill rotWithShape="1">
          <a:blip r:embed="rId3"/>
          <a:srcRect r="11590"/>
          <a:stretch/>
        </p:blipFill>
        <p:spPr bwMode="auto">
          <a:xfrm>
            <a:off x="108086" y="35381"/>
            <a:ext cx="11486303" cy="6641771"/>
          </a:xfrm>
          <a:prstGeom prst="rect">
            <a:avLst/>
          </a:prstGeom>
          <a:noFill/>
        </p:spPr>
      </p:pic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599A73E4-AD96-9768-563F-30A50814DBFD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D54E96AC-C524-8B8D-08AA-9E1E31DA5AFC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D2A80BCE-7F8E-DE15-587C-9D7DE4560FBE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 descr="slide number">
            <a:extLst>
              <a:ext uri="{FF2B5EF4-FFF2-40B4-BE49-F238E27FC236}">
                <a16:creationId xmlns:a16="http://schemas.microsoft.com/office/drawing/2014/main" id="{26B9C33D-ACEC-CE75-4352-ABA9410C4E70}"/>
              </a:ext>
            </a:extLst>
          </p:cNvPr>
          <p:cNvSpPr/>
          <p:nvPr/>
        </p:nvSpPr>
        <p:spPr>
          <a:xfrm>
            <a:off x="11663593" y="6349751"/>
            <a:ext cx="3334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6288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3A773-9AE3-4ADF-10F4-198AECA7B1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2688" y="408699"/>
            <a:ext cx="10268712" cy="142374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Pump-to-Fire</a:t>
            </a:r>
          </a:p>
        </p:txBody>
      </p:sp>
      <p:pic>
        <p:nvPicPr>
          <p:cNvPr id="8" name="Picture 7" descr="pump-to-fire flow diagram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19010" y="228600"/>
            <a:ext cx="7863190" cy="60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50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3" name="Rectangle 4608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094" name="Rectangle 4608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gricultural land"/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-1"/>
            <a:ext cx="12191980" cy="6857999"/>
          </a:xfrm>
          <a:prstGeom prst="rect">
            <a:avLst/>
          </a:prstGeom>
          <a:noFill/>
        </p:spPr>
      </p:pic>
      <p:sp>
        <p:nvSpPr>
          <p:cNvPr id="46095" name="Rectangle 4609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44" y="4817330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Agricultural Sources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AC3D6A0E-E0F9-2889-C585-47CBF63900A8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77BAC09D-B87A-BFEA-2504-8E82E0E74E27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4071B9B2-5C0E-2DD1-6CAC-B6B1221F1B4B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EE7F835F-3840-365A-C393-380CB6223266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312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915C5-545D-251D-35D2-36FE7DCDA6A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Draft-to-Tank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raft-to-tank flow diagram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466641" y="643467"/>
            <a:ext cx="72587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809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30EDD-8BFC-BB9D-5C29-C0D676C644B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Draft-to-fire</a:t>
            </a:r>
          </a:p>
        </p:txBody>
      </p:sp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raft-to-fire flow diagram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466641" y="643467"/>
            <a:ext cx="72587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82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5296240" y="2336412"/>
            <a:ext cx="5932591" cy="4140588"/>
          </a:xfrm>
        </p:spPr>
        <p:txBody>
          <a:bodyPr anchor="ctr">
            <a:normAutofit fontScale="92500" lnSpcReduction="10000"/>
          </a:bodyPr>
          <a:lstStyle/>
          <a:p>
            <a:pPr marL="285750" lvl="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Identify water sources used in engine refill operations.</a:t>
            </a:r>
          </a:p>
          <a:p>
            <a:pPr marL="285750" lvl="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Define aquatic invasive species.</a:t>
            </a:r>
          </a:p>
          <a:p>
            <a:pPr marL="285750" lvl="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Discuss actions an ENOP can perform to help reduce/eliminate the spread of aquatic invasive species.</a:t>
            </a:r>
          </a:p>
          <a:p>
            <a:pPr marL="285750" lvl="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Identify potential problems that occur when interfacing with a municipal apparatus.</a:t>
            </a:r>
          </a:p>
          <a:p>
            <a:pPr marL="285750" lvl="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Demonstrate the use and hazards of hydrants during refill operations.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1999" y="2835777"/>
            <a:ext cx="3307372" cy="33073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82973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960120" y="2784143"/>
            <a:ext cx="5782586" cy="3433031"/>
          </a:xfrm>
        </p:spPr>
        <p:txBody>
          <a:bodyPr anchor="t">
            <a:normAutofit/>
          </a:bodyPr>
          <a:lstStyle/>
          <a:p>
            <a:pPr marL="342900" lvl="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Describe the differences between parallel, stage, and series pumping.</a:t>
            </a:r>
          </a:p>
          <a:p>
            <a:pPr marL="342900" lvl="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Describe the differences between a simple and progressive hose lay.</a:t>
            </a:r>
          </a:p>
          <a:p>
            <a:pPr marL="342900" lvl="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List the advantages and disadvantages of hose deployment methods.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Locate and describe the function of valves in the fire engine plumbing system.</a:t>
            </a:r>
            <a:endParaRPr lang="en-US" altLang="en-US" sz="2200" dirty="0"/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7175" y="2852382"/>
            <a:ext cx="3364792" cy="336479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38389A16-D525-C2AB-E56A-E7AD5A933697}"/>
              </a:ext>
            </a:extLst>
          </p:cNvPr>
          <p:cNvGrpSpPr/>
          <p:nvPr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A413BF13-13D1-FD11-D019-7686AA687638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36F7996E-3131-31EA-03E5-5BBAC46571AC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3B4DF25F-B509-0EA2-3F61-8D30F6C2FFC3}"/>
              </a:ext>
            </a:extLst>
          </p:cNvPr>
          <p:cNvSpPr/>
          <p:nvPr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1056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0f4f70-4ede-47bb-8702-babd57e92b2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8117ED26D78246B97E85B39B055813" ma:contentTypeVersion="11" ma:contentTypeDescription="Create a new document." ma:contentTypeScope="" ma:versionID="f585e4481f893184ac68b46b7ec61b11">
  <xsd:schema xmlns:xsd="http://www.w3.org/2001/XMLSchema" xmlns:xs="http://www.w3.org/2001/XMLSchema" xmlns:p="http://schemas.microsoft.com/office/2006/metadata/properties" xmlns:ns2="b00f4f70-4ede-47bb-8702-babd57e92b21" xmlns:ns3="ed99cea4-c227-48ed-acd2-e96f06cb66e1" targetNamespace="http://schemas.microsoft.com/office/2006/metadata/properties" ma:root="true" ma:fieldsID="ef6d4922cbfcfd0f8d3b68c99e8bf27c" ns2:_="" ns3:_="">
    <xsd:import namespace="b00f4f70-4ede-47bb-8702-babd57e92b21"/>
    <xsd:import namespace="ed99cea4-c227-48ed-acd2-e96f06cb66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f4f70-4ede-47bb-8702-babd57e92b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9cea4-c227-48ed-acd2-e96f06cb66e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DA60BD-0042-4722-B671-D551884D1E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069F72-2015-4FB6-9588-A49CB14BDC12}">
  <ds:schemaRefs>
    <ds:schemaRef ds:uri="74470756-9a4f-4b06-bf25-65d2ab5828b3"/>
    <ds:schemaRef ds:uri="http://schemas.microsoft.com/office/2006/documentManagement/types"/>
    <ds:schemaRef ds:uri="http://purl.org/dc/dcmitype/"/>
    <ds:schemaRef ds:uri="http://schemas.microsoft.com/office/infopath/2007/PartnerControls"/>
    <ds:schemaRef ds:uri="306a32c3-258c-4523-a766-ac593a1ad2d0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953A376-7D47-428C-8CFD-6A378E0B67EF}"/>
</file>

<file path=docProps/app.xml><?xml version="1.0" encoding="utf-8"?>
<Properties xmlns="http://schemas.openxmlformats.org/officeDocument/2006/extended-properties" xmlns:vt="http://schemas.openxmlformats.org/officeDocument/2006/docPropsVTypes">
  <Template>_JuxtaposeVTI</Template>
  <TotalTime>0</TotalTime>
  <Words>2667</Words>
  <Application>Microsoft Office PowerPoint</Application>
  <PresentationFormat>Widescreen</PresentationFormat>
  <Paragraphs>401</Paragraphs>
  <Slides>93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93</vt:i4>
      </vt:variant>
    </vt:vector>
  </HeadingPairs>
  <TitlesOfParts>
    <vt:vector size="105" baseType="lpstr">
      <vt:lpstr>Arial</vt:lpstr>
      <vt:lpstr>Calibri</vt:lpstr>
      <vt:lpstr>Courier New</vt:lpstr>
      <vt:lpstr>Franklin Gothic Demi Cond</vt:lpstr>
      <vt:lpstr>Franklin Gothic Medium</vt:lpstr>
      <vt:lpstr>Rockwell</vt:lpstr>
      <vt:lpstr>Rockwell Condensed</vt:lpstr>
      <vt:lpstr>Rockwell Extra Bold</vt:lpstr>
      <vt:lpstr>Times New Roman</vt:lpstr>
      <vt:lpstr>Wingdings</vt:lpstr>
      <vt:lpstr>JuxtaposeVTI</vt:lpstr>
      <vt:lpstr>Wood Type</vt:lpstr>
      <vt:lpstr>Water Handling Operations</vt:lpstr>
      <vt:lpstr>Objectives</vt:lpstr>
      <vt:lpstr>Objectives</vt:lpstr>
      <vt:lpstr>Water Sources  for Engine Refill  Operations</vt:lpstr>
      <vt:lpstr>Natural Water Sources</vt:lpstr>
      <vt:lpstr>Considerations</vt:lpstr>
      <vt:lpstr>Dam Building</vt:lpstr>
      <vt:lpstr>Portable Tank Setup</vt:lpstr>
      <vt:lpstr>Agricultural Sources</vt:lpstr>
      <vt:lpstr>Irrigation Risers</vt:lpstr>
      <vt:lpstr>Stock Ponds</vt:lpstr>
      <vt:lpstr>Canals</vt:lpstr>
      <vt:lpstr>StandPipes</vt:lpstr>
      <vt:lpstr>Municipal Apparatus</vt:lpstr>
      <vt:lpstr>Considerations</vt:lpstr>
      <vt:lpstr>Fire Hydrants</vt:lpstr>
      <vt:lpstr>Dry Barrel Fire Hydrant</vt:lpstr>
      <vt:lpstr>Wet Barrel Fire Hydrant</vt:lpstr>
      <vt:lpstr>Proper Use and Hazards Associated with Hydrant Use</vt:lpstr>
      <vt:lpstr>Hydrant Hookup</vt:lpstr>
      <vt:lpstr>Hydrant Hookup</vt:lpstr>
      <vt:lpstr>Hydrant Hookup</vt:lpstr>
      <vt:lpstr>Hydrant Use</vt:lpstr>
      <vt:lpstr>Hydrant Use</vt:lpstr>
      <vt:lpstr>Improper Hydrant Use</vt:lpstr>
      <vt:lpstr>Backflow Prevention Devices</vt:lpstr>
      <vt:lpstr>Why backflow prevention devices Required?</vt:lpstr>
      <vt:lpstr>Backflow Prevention Device Components</vt:lpstr>
      <vt:lpstr>Backflow Prevention Devices Use of</vt:lpstr>
      <vt:lpstr>Air Gap Method</vt:lpstr>
      <vt:lpstr>Manual Air Gap Method</vt:lpstr>
      <vt:lpstr>Aquatic Invasive Species (AIS) </vt:lpstr>
      <vt:lpstr>Aquatic Invasive Species (AIS)</vt:lpstr>
      <vt:lpstr>Invasive Aquatic Plants</vt:lpstr>
      <vt:lpstr>Eurasian Milfoil</vt:lpstr>
      <vt:lpstr>Chytrid Fungus</vt:lpstr>
      <vt:lpstr>Didymo (Rock Snot)</vt:lpstr>
      <vt:lpstr>Invasive Aquatic Animals</vt:lpstr>
      <vt:lpstr>New Zealand Mudsnails</vt:lpstr>
      <vt:lpstr>Zebra Mussels</vt:lpstr>
      <vt:lpstr>Quagga Mussels</vt:lpstr>
      <vt:lpstr>Whirling Disease Parasite</vt:lpstr>
      <vt:lpstr>AIS Policy Direction</vt:lpstr>
      <vt:lpstr>Standard Operating Procedures</vt:lpstr>
      <vt:lpstr>Cleaning and Sanitizing Equipment</vt:lpstr>
      <vt:lpstr>Common Sense Mitigation Measures for AIS Prevention</vt:lpstr>
      <vt:lpstr>Pumping Operations</vt:lpstr>
      <vt:lpstr>Water Delivery</vt:lpstr>
      <vt:lpstr>Parallel Pumping</vt:lpstr>
      <vt:lpstr>Parallel Pumping</vt:lpstr>
      <vt:lpstr>Stage Pumping</vt:lpstr>
      <vt:lpstr>Series Pumping</vt:lpstr>
      <vt:lpstr>Hose Lays</vt:lpstr>
      <vt:lpstr>Simple Hose Lay</vt:lpstr>
      <vt:lpstr>Progressive Hose Lay</vt:lpstr>
      <vt:lpstr>Hose Deployment  Attack Methods</vt:lpstr>
      <vt:lpstr>Rolled Hose</vt:lpstr>
      <vt:lpstr>Hose Packs</vt:lpstr>
      <vt:lpstr>Hose Packs</vt:lpstr>
      <vt:lpstr>Mobile Attack Live Reel Use</vt:lpstr>
      <vt:lpstr>Mobile Attack From the Black</vt:lpstr>
      <vt:lpstr>Mobile Attack From the Green</vt:lpstr>
      <vt:lpstr>Engine Placement Stationary Pumping</vt:lpstr>
      <vt:lpstr>Engine Protection Lines</vt:lpstr>
      <vt:lpstr>Engine Protection Lines</vt:lpstr>
      <vt:lpstr>Communications</vt:lpstr>
      <vt:lpstr>Fire Engine Plumbing</vt:lpstr>
      <vt:lpstr>Tank-to-pump Valve #1</vt:lpstr>
      <vt:lpstr>M-52 Tank to Pump valve #1</vt:lpstr>
      <vt:lpstr>Pump-to-Tank Valve  #2</vt:lpstr>
      <vt:lpstr>M-52 Pump to Tank #2</vt:lpstr>
      <vt:lpstr>Pump-to-Discharge Valve #3 Hosereel #4</vt:lpstr>
      <vt:lpstr>M-52 Pump To Discharge #4</vt:lpstr>
      <vt:lpstr>Engine Protection Valve #5 </vt:lpstr>
      <vt:lpstr>M-52 Engine Protection line #5</vt:lpstr>
      <vt:lpstr>Primer #6 valve</vt:lpstr>
      <vt:lpstr>M-52 Primer</vt:lpstr>
      <vt:lpstr>Bypass/ Recirculation  Valve #17</vt:lpstr>
      <vt:lpstr>Bypass/Recirculation Valve</vt:lpstr>
      <vt:lpstr>M-52 Bypass/Recirculation #17</vt:lpstr>
      <vt:lpstr>Overboard Draft #8 </vt:lpstr>
      <vt:lpstr>M-52 Overboard Draft #8</vt:lpstr>
      <vt:lpstr>Strainer </vt:lpstr>
      <vt:lpstr>M-52 Strainer</vt:lpstr>
      <vt:lpstr>Gravity Drain/Direct (Dri-Fill) #13 </vt:lpstr>
      <vt:lpstr>The M-52 Exhaust Primer</vt:lpstr>
      <vt:lpstr>REPAIR OR ORDER A NEW EXHAUST</vt:lpstr>
      <vt:lpstr>Common Components</vt:lpstr>
      <vt:lpstr>Pump-to-Fire</vt:lpstr>
      <vt:lpstr>Draft-to-Tank</vt:lpstr>
      <vt:lpstr>Draft-to-fire</vt:lpstr>
      <vt:lpstr>Objectives</vt:lpstr>
      <vt:lpstr>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2021-04-27T10:31:44Z</dcterms:created>
  <dcterms:modified xsi:type="dcterms:W3CDTF">2024-02-13T04:03:56Z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0x010100FF8117ED26D78246B97E85B39B055813</vt:lpwstr>
  </property>
</Properties>
</file>