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Lst>
  <p:notesMasterIdLst>
    <p:notesMasterId r:id="rId60"/>
  </p:notesMasterIdLst>
  <p:handoutMasterIdLst>
    <p:handoutMasterId r:id="rId61"/>
  </p:handoutMasterIdLst>
  <p:sldIdLst>
    <p:sldId id="567" r:id="rId5"/>
    <p:sldId id="568" r:id="rId6"/>
    <p:sldId id="595" r:id="rId7"/>
    <p:sldId id="487" r:id="rId8"/>
    <p:sldId id="569" r:id="rId9"/>
    <p:sldId id="570" r:id="rId10"/>
    <p:sldId id="571" r:id="rId11"/>
    <p:sldId id="572" r:id="rId12"/>
    <p:sldId id="573" r:id="rId13"/>
    <p:sldId id="574" r:id="rId14"/>
    <p:sldId id="575" r:id="rId15"/>
    <p:sldId id="576" r:id="rId16"/>
    <p:sldId id="577" r:id="rId17"/>
    <p:sldId id="578" r:id="rId18"/>
    <p:sldId id="538" r:id="rId19"/>
    <p:sldId id="579" r:id="rId20"/>
    <p:sldId id="580" r:id="rId21"/>
    <p:sldId id="581" r:id="rId22"/>
    <p:sldId id="582" r:id="rId23"/>
    <p:sldId id="583" r:id="rId24"/>
    <p:sldId id="599" r:id="rId25"/>
    <p:sldId id="585" r:id="rId26"/>
    <p:sldId id="586" r:id="rId27"/>
    <p:sldId id="587" r:id="rId28"/>
    <p:sldId id="588" r:id="rId29"/>
    <p:sldId id="589" r:id="rId30"/>
    <p:sldId id="590" r:id="rId31"/>
    <p:sldId id="591" r:id="rId32"/>
    <p:sldId id="592" r:id="rId33"/>
    <p:sldId id="593" r:id="rId34"/>
    <p:sldId id="534" r:id="rId35"/>
    <p:sldId id="598" r:id="rId36"/>
    <p:sldId id="513" r:id="rId37"/>
    <p:sldId id="514" r:id="rId38"/>
    <p:sldId id="594" r:id="rId39"/>
    <p:sldId id="516" r:id="rId40"/>
    <p:sldId id="518" r:id="rId41"/>
    <p:sldId id="517" r:id="rId42"/>
    <p:sldId id="520" r:id="rId43"/>
    <p:sldId id="535" r:id="rId44"/>
    <p:sldId id="521" r:id="rId45"/>
    <p:sldId id="536" r:id="rId46"/>
    <p:sldId id="522" r:id="rId47"/>
    <p:sldId id="523" r:id="rId48"/>
    <p:sldId id="524" r:id="rId49"/>
    <p:sldId id="525" r:id="rId50"/>
    <p:sldId id="526" r:id="rId51"/>
    <p:sldId id="527" r:id="rId52"/>
    <p:sldId id="528" r:id="rId53"/>
    <p:sldId id="529" r:id="rId54"/>
    <p:sldId id="530" r:id="rId55"/>
    <p:sldId id="537" r:id="rId56"/>
    <p:sldId id="531" r:id="rId57"/>
    <p:sldId id="532" r:id="rId58"/>
    <p:sldId id="59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7056" userDrawn="1">
          <p15:clr>
            <a:srgbClr val="A4A3A4"/>
          </p15:clr>
        </p15:guide>
        <p15:guide id="3" pos="5112" userDrawn="1">
          <p15:clr>
            <a:srgbClr val="A4A3A4"/>
          </p15:clr>
        </p15:guide>
        <p15:guide id="4" pos="7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D2F1B-4179-428B-A720-8BE0D2C8BC33}" v="30" dt="2024-02-19T22:03:13.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85776" autoAdjust="0"/>
  </p:normalViewPr>
  <p:slideViewPr>
    <p:cSldViewPr snapToGrid="0">
      <p:cViewPr varScale="1">
        <p:scale>
          <a:sx n="98" d="100"/>
          <a:sy n="98" d="100"/>
        </p:scale>
        <p:origin x="462" y="78"/>
      </p:cViewPr>
      <p:guideLst>
        <p:guide orient="horz" pos="1872"/>
        <p:guide pos="7056"/>
        <p:guide pos="5112"/>
        <p:guide pos="7032"/>
      </p:guideLst>
    </p:cSldViewPr>
  </p:slideViewPr>
  <p:outlineViewPr>
    <p:cViewPr>
      <p:scale>
        <a:sx n="33" d="100"/>
        <a:sy n="33" d="100"/>
      </p:scale>
      <p:origin x="0" y="-4819"/>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65" d="100"/>
          <a:sy n="65" d="100"/>
        </p:scale>
        <p:origin x="845"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E6A60-976D-4AA0-ADF4-84243A6F0D34}"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96C346B3-1D02-4AE2-AA9F-3296623CE081}">
      <dgm:prSet/>
      <dgm:spPr/>
      <dgm:t>
        <a:bodyPr/>
        <a:lstStyle/>
        <a:p>
          <a:r>
            <a:rPr lang="en-US" baseline="0"/>
            <a:t>To gain an understanding of  the </a:t>
          </a:r>
          <a:r>
            <a:rPr lang="en-US" b="1" u="sng" baseline="0"/>
            <a:t>capabilities</a:t>
          </a:r>
          <a:r>
            <a:rPr lang="en-US" baseline="0"/>
            <a:t> and </a:t>
          </a:r>
          <a:r>
            <a:rPr lang="en-US" b="1" u="sng" baseline="0"/>
            <a:t>limitations</a:t>
          </a:r>
          <a:r>
            <a:rPr lang="en-US" baseline="0"/>
            <a:t> of our equipment</a:t>
          </a:r>
          <a:endParaRPr lang="en-US"/>
        </a:p>
      </dgm:t>
    </dgm:pt>
    <dgm:pt modelId="{095C2EE5-857C-4858-ADCC-053F37ACC674}" type="parTrans" cxnId="{F9B61904-83C7-42E2-908C-3A4A80F20B21}">
      <dgm:prSet/>
      <dgm:spPr/>
      <dgm:t>
        <a:bodyPr/>
        <a:lstStyle/>
        <a:p>
          <a:endParaRPr lang="en-US"/>
        </a:p>
      </dgm:t>
    </dgm:pt>
    <dgm:pt modelId="{01741D6A-A0F0-493F-99F5-7068495647DE}" type="sibTrans" cxnId="{F9B61904-83C7-42E2-908C-3A4A80F20B21}">
      <dgm:prSet/>
      <dgm:spPr/>
      <dgm:t>
        <a:bodyPr/>
        <a:lstStyle/>
        <a:p>
          <a:endParaRPr lang="en-US"/>
        </a:p>
      </dgm:t>
    </dgm:pt>
    <dgm:pt modelId="{B1A7283C-DD61-4141-B934-2CF0BCDE6343}">
      <dgm:prSet/>
      <dgm:spPr/>
      <dgm:t>
        <a:bodyPr/>
        <a:lstStyle/>
        <a:p>
          <a:r>
            <a:rPr lang="en-US" baseline="0"/>
            <a:t>To identify unsafe and inefficient operations</a:t>
          </a:r>
          <a:endParaRPr lang="en-US"/>
        </a:p>
      </dgm:t>
    </dgm:pt>
    <dgm:pt modelId="{064F2586-8202-4A88-9980-001ED85280D0}" type="parTrans" cxnId="{82016588-5CA7-49F9-9C98-1FA7AED4C33B}">
      <dgm:prSet/>
      <dgm:spPr/>
      <dgm:t>
        <a:bodyPr/>
        <a:lstStyle/>
        <a:p>
          <a:endParaRPr lang="en-US"/>
        </a:p>
      </dgm:t>
    </dgm:pt>
    <dgm:pt modelId="{6B141316-588D-4E51-8582-3A987A1BB7FB}" type="sibTrans" cxnId="{82016588-5CA7-49F9-9C98-1FA7AED4C33B}">
      <dgm:prSet/>
      <dgm:spPr/>
      <dgm:t>
        <a:bodyPr/>
        <a:lstStyle/>
        <a:p>
          <a:endParaRPr lang="en-US"/>
        </a:p>
      </dgm:t>
    </dgm:pt>
    <dgm:pt modelId="{C1F2BE7F-364D-4E9E-8907-A2A2686E58DC}" type="pres">
      <dgm:prSet presAssocID="{8F6E6A60-976D-4AA0-ADF4-84243A6F0D34}" presName="hierChild1" presStyleCnt="0">
        <dgm:presLayoutVars>
          <dgm:chPref val="1"/>
          <dgm:dir/>
          <dgm:animOne val="branch"/>
          <dgm:animLvl val="lvl"/>
          <dgm:resizeHandles/>
        </dgm:presLayoutVars>
      </dgm:prSet>
      <dgm:spPr/>
    </dgm:pt>
    <dgm:pt modelId="{01C6A5B9-2FC9-4D14-860A-B8E501176036}" type="pres">
      <dgm:prSet presAssocID="{96C346B3-1D02-4AE2-AA9F-3296623CE081}" presName="hierRoot1" presStyleCnt="0"/>
      <dgm:spPr/>
    </dgm:pt>
    <dgm:pt modelId="{18E6855D-108D-4651-9E92-C4FA9E7B95E2}" type="pres">
      <dgm:prSet presAssocID="{96C346B3-1D02-4AE2-AA9F-3296623CE081}" presName="composite" presStyleCnt="0"/>
      <dgm:spPr/>
    </dgm:pt>
    <dgm:pt modelId="{49A50B96-1444-4370-96C6-6653CAFBF468}" type="pres">
      <dgm:prSet presAssocID="{96C346B3-1D02-4AE2-AA9F-3296623CE081}" presName="background" presStyleLbl="node0" presStyleIdx="0" presStyleCnt="2"/>
      <dgm:spPr/>
    </dgm:pt>
    <dgm:pt modelId="{DA702B6A-5C97-429D-A10E-C7A50037813A}" type="pres">
      <dgm:prSet presAssocID="{96C346B3-1D02-4AE2-AA9F-3296623CE081}" presName="text" presStyleLbl="fgAcc0" presStyleIdx="0" presStyleCnt="2">
        <dgm:presLayoutVars>
          <dgm:chPref val="3"/>
        </dgm:presLayoutVars>
      </dgm:prSet>
      <dgm:spPr/>
    </dgm:pt>
    <dgm:pt modelId="{5DE6716E-8CD2-42C3-9028-856FD4C3970C}" type="pres">
      <dgm:prSet presAssocID="{96C346B3-1D02-4AE2-AA9F-3296623CE081}" presName="hierChild2" presStyleCnt="0"/>
      <dgm:spPr/>
    </dgm:pt>
    <dgm:pt modelId="{DE4F33A5-22AF-465E-997C-3F4A46C3AEB9}" type="pres">
      <dgm:prSet presAssocID="{B1A7283C-DD61-4141-B934-2CF0BCDE6343}" presName="hierRoot1" presStyleCnt="0"/>
      <dgm:spPr/>
    </dgm:pt>
    <dgm:pt modelId="{7E08FF5F-9AE0-4845-80B7-2438B01408A7}" type="pres">
      <dgm:prSet presAssocID="{B1A7283C-DD61-4141-B934-2CF0BCDE6343}" presName="composite" presStyleCnt="0"/>
      <dgm:spPr/>
    </dgm:pt>
    <dgm:pt modelId="{001822EE-9935-468E-BFD9-FC6A5F9CF54D}" type="pres">
      <dgm:prSet presAssocID="{B1A7283C-DD61-4141-B934-2CF0BCDE6343}" presName="background" presStyleLbl="node0" presStyleIdx="1" presStyleCnt="2"/>
      <dgm:spPr/>
    </dgm:pt>
    <dgm:pt modelId="{51B90699-548B-4603-B57E-AE6804303A63}" type="pres">
      <dgm:prSet presAssocID="{B1A7283C-DD61-4141-B934-2CF0BCDE6343}" presName="text" presStyleLbl="fgAcc0" presStyleIdx="1" presStyleCnt="2">
        <dgm:presLayoutVars>
          <dgm:chPref val="3"/>
        </dgm:presLayoutVars>
      </dgm:prSet>
      <dgm:spPr/>
    </dgm:pt>
    <dgm:pt modelId="{469D4D59-E2DF-42AD-ADCA-EAB80F1C13BB}" type="pres">
      <dgm:prSet presAssocID="{B1A7283C-DD61-4141-B934-2CF0BCDE6343}" presName="hierChild2" presStyleCnt="0"/>
      <dgm:spPr/>
    </dgm:pt>
  </dgm:ptLst>
  <dgm:cxnLst>
    <dgm:cxn modelId="{F9B61904-83C7-42E2-908C-3A4A80F20B21}" srcId="{8F6E6A60-976D-4AA0-ADF4-84243A6F0D34}" destId="{96C346B3-1D02-4AE2-AA9F-3296623CE081}" srcOrd="0" destOrd="0" parTransId="{095C2EE5-857C-4858-ADCC-053F37ACC674}" sibTransId="{01741D6A-A0F0-493F-99F5-7068495647DE}"/>
    <dgm:cxn modelId="{40F8A35B-AFF0-44C2-AD17-205087964857}" type="presOf" srcId="{96C346B3-1D02-4AE2-AA9F-3296623CE081}" destId="{DA702B6A-5C97-429D-A10E-C7A50037813A}" srcOrd="0" destOrd="0" presId="urn:microsoft.com/office/officeart/2005/8/layout/hierarchy1"/>
    <dgm:cxn modelId="{A09D2843-15C0-44C6-8663-62B9C09A9B79}" type="presOf" srcId="{B1A7283C-DD61-4141-B934-2CF0BCDE6343}" destId="{51B90699-548B-4603-B57E-AE6804303A63}" srcOrd="0" destOrd="0" presId="urn:microsoft.com/office/officeart/2005/8/layout/hierarchy1"/>
    <dgm:cxn modelId="{D5AD5A7B-B18E-4A7A-B857-02DEA4D210AE}" type="presOf" srcId="{8F6E6A60-976D-4AA0-ADF4-84243A6F0D34}" destId="{C1F2BE7F-364D-4E9E-8907-A2A2686E58DC}" srcOrd="0" destOrd="0" presId="urn:microsoft.com/office/officeart/2005/8/layout/hierarchy1"/>
    <dgm:cxn modelId="{82016588-5CA7-49F9-9C98-1FA7AED4C33B}" srcId="{8F6E6A60-976D-4AA0-ADF4-84243A6F0D34}" destId="{B1A7283C-DD61-4141-B934-2CF0BCDE6343}" srcOrd="1" destOrd="0" parTransId="{064F2586-8202-4A88-9980-001ED85280D0}" sibTransId="{6B141316-588D-4E51-8582-3A987A1BB7FB}"/>
    <dgm:cxn modelId="{4B646CB9-A0B3-469D-9045-E65CEAAFE337}" type="presParOf" srcId="{C1F2BE7F-364D-4E9E-8907-A2A2686E58DC}" destId="{01C6A5B9-2FC9-4D14-860A-B8E501176036}" srcOrd="0" destOrd="0" presId="urn:microsoft.com/office/officeart/2005/8/layout/hierarchy1"/>
    <dgm:cxn modelId="{BDA3F0F1-1CB1-46ED-903A-FDF9CB6BB00B}" type="presParOf" srcId="{01C6A5B9-2FC9-4D14-860A-B8E501176036}" destId="{18E6855D-108D-4651-9E92-C4FA9E7B95E2}" srcOrd="0" destOrd="0" presId="urn:microsoft.com/office/officeart/2005/8/layout/hierarchy1"/>
    <dgm:cxn modelId="{36449CF9-34AC-43D6-9656-5EB2E1B4BC64}" type="presParOf" srcId="{18E6855D-108D-4651-9E92-C4FA9E7B95E2}" destId="{49A50B96-1444-4370-96C6-6653CAFBF468}" srcOrd="0" destOrd="0" presId="urn:microsoft.com/office/officeart/2005/8/layout/hierarchy1"/>
    <dgm:cxn modelId="{872EC337-7B6C-48EE-8FB8-566B8B3BA4FA}" type="presParOf" srcId="{18E6855D-108D-4651-9E92-C4FA9E7B95E2}" destId="{DA702B6A-5C97-429D-A10E-C7A50037813A}" srcOrd="1" destOrd="0" presId="urn:microsoft.com/office/officeart/2005/8/layout/hierarchy1"/>
    <dgm:cxn modelId="{FD83619D-F447-45C0-964C-8FEE724E2953}" type="presParOf" srcId="{01C6A5B9-2FC9-4D14-860A-B8E501176036}" destId="{5DE6716E-8CD2-42C3-9028-856FD4C3970C}" srcOrd="1" destOrd="0" presId="urn:microsoft.com/office/officeart/2005/8/layout/hierarchy1"/>
    <dgm:cxn modelId="{0B6021CF-2A7E-4222-8E57-865E7648DF7D}" type="presParOf" srcId="{C1F2BE7F-364D-4E9E-8907-A2A2686E58DC}" destId="{DE4F33A5-22AF-465E-997C-3F4A46C3AEB9}" srcOrd="1" destOrd="0" presId="urn:microsoft.com/office/officeart/2005/8/layout/hierarchy1"/>
    <dgm:cxn modelId="{F289FFBE-3889-4AFE-93BD-62E4C8F003E8}" type="presParOf" srcId="{DE4F33A5-22AF-465E-997C-3F4A46C3AEB9}" destId="{7E08FF5F-9AE0-4845-80B7-2438B01408A7}" srcOrd="0" destOrd="0" presId="urn:microsoft.com/office/officeart/2005/8/layout/hierarchy1"/>
    <dgm:cxn modelId="{C05D843D-6503-4DBD-95E3-DFF6B3722528}" type="presParOf" srcId="{7E08FF5F-9AE0-4845-80B7-2438B01408A7}" destId="{001822EE-9935-468E-BFD9-FC6A5F9CF54D}" srcOrd="0" destOrd="0" presId="urn:microsoft.com/office/officeart/2005/8/layout/hierarchy1"/>
    <dgm:cxn modelId="{0149FF58-F45E-4DBF-B0A0-4C9DA87A55AF}" type="presParOf" srcId="{7E08FF5F-9AE0-4845-80B7-2438B01408A7}" destId="{51B90699-548B-4603-B57E-AE6804303A63}" srcOrd="1" destOrd="0" presId="urn:microsoft.com/office/officeart/2005/8/layout/hierarchy1"/>
    <dgm:cxn modelId="{41B5DA35-3CDF-41CE-8200-E3C42AF72C86}" type="presParOf" srcId="{DE4F33A5-22AF-465E-997C-3F4A46C3AEB9}" destId="{469D4D59-E2DF-42AD-ADCA-EAB80F1C13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011E7-2F47-44BB-B7D3-BED73473199A}"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4F971E5D-12DD-4A58-85AA-270FDD1A18FD}">
      <dgm:prSet/>
      <dgm:spPr/>
      <dgm:t>
        <a:bodyPr/>
        <a:lstStyle/>
        <a:p>
          <a:r>
            <a:rPr lang="en-US"/>
            <a:t>Rule based on experience or practice rather than on scientific knowledge.</a:t>
          </a:r>
        </a:p>
      </dgm:t>
    </dgm:pt>
    <dgm:pt modelId="{9954489A-A6A3-4B19-BD90-27EFF8FAE5EC}" type="parTrans" cxnId="{C6C39B50-6A78-460B-9186-A3CFFA304C62}">
      <dgm:prSet/>
      <dgm:spPr/>
      <dgm:t>
        <a:bodyPr/>
        <a:lstStyle/>
        <a:p>
          <a:endParaRPr lang="en-US"/>
        </a:p>
      </dgm:t>
    </dgm:pt>
    <dgm:pt modelId="{AEC6E496-2B7E-42DC-9875-9127015D78D1}" type="sibTrans" cxnId="{C6C39B50-6A78-460B-9186-A3CFFA304C62}">
      <dgm:prSet/>
      <dgm:spPr/>
      <dgm:t>
        <a:bodyPr/>
        <a:lstStyle/>
        <a:p>
          <a:endParaRPr lang="en-US"/>
        </a:p>
      </dgm:t>
    </dgm:pt>
    <dgm:pt modelId="{ED926BCF-2686-4EED-BF46-2C86108C2002}">
      <dgm:prSet/>
      <dgm:spPr/>
      <dgm:t>
        <a:bodyPr/>
        <a:lstStyle/>
        <a:p>
          <a:r>
            <a:rPr lang="en-US"/>
            <a:t>Method of estimating that is practical though not precise.</a:t>
          </a:r>
        </a:p>
      </dgm:t>
    </dgm:pt>
    <dgm:pt modelId="{89891B23-F0A3-4455-9502-75112D8CB01E}" type="parTrans" cxnId="{2FA29F7A-F07F-400A-9558-010D54F3CAE3}">
      <dgm:prSet/>
      <dgm:spPr/>
      <dgm:t>
        <a:bodyPr/>
        <a:lstStyle/>
        <a:p>
          <a:endParaRPr lang="en-US"/>
        </a:p>
      </dgm:t>
    </dgm:pt>
    <dgm:pt modelId="{6CA90D20-F670-4906-8FE2-476520AB5B95}" type="sibTrans" cxnId="{2FA29F7A-F07F-400A-9558-010D54F3CAE3}">
      <dgm:prSet/>
      <dgm:spPr/>
      <dgm:t>
        <a:bodyPr/>
        <a:lstStyle/>
        <a:p>
          <a:endParaRPr lang="en-US"/>
        </a:p>
      </dgm:t>
    </dgm:pt>
    <dgm:pt modelId="{5736F829-506B-448B-AE8E-4123F06931D4}" type="pres">
      <dgm:prSet presAssocID="{B2A011E7-2F47-44BB-B7D3-BED73473199A}" presName="vert0" presStyleCnt="0">
        <dgm:presLayoutVars>
          <dgm:dir/>
          <dgm:animOne val="branch"/>
          <dgm:animLvl val="lvl"/>
        </dgm:presLayoutVars>
      </dgm:prSet>
      <dgm:spPr/>
    </dgm:pt>
    <dgm:pt modelId="{9C741BA7-3245-40A2-B3DB-4054A8386B3A}" type="pres">
      <dgm:prSet presAssocID="{4F971E5D-12DD-4A58-85AA-270FDD1A18FD}" presName="thickLine" presStyleLbl="alignNode1" presStyleIdx="0" presStyleCnt="2"/>
      <dgm:spPr/>
    </dgm:pt>
    <dgm:pt modelId="{AD2ECAC6-1CB7-457A-A5D3-E139441842E8}" type="pres">
      <dgm:prSet presAssocID="{4F971E5D-12DD-4A58-85AA-270FDD1A18FD}" presName="horz1" presStyleCnt="0"/>
      <dgm:spPr/>
    </dgm:pt>
    <dgm:pt modelId="{4DF37446-B4B7-4793-BE45-5277C0CCFABD}" type="pres">
      <dgm:prSet presAssocID="{4F971E5D-12DD-4A58-85AA-270FDD1A18FD}" presName="tx1" presStyleLbl="revTx" presStyleIdx="0" presStyleCnt="2"/>
      <dgm:spPr/>
    </dgm:pt>
    <dgm:pt modelId="{F1691F58-4D2F-4005-8C30-41018716A04E}" type="pres">
      <dgm:prSet presAssocID="{4F971E5D-12DD-4A58-85AA-270FDD1A18FD}" presName="vert1" presStyleCnt="0"/>
      <dgm:spPr/>
    </dgm:pt>
    <dgm:pt modelId="{ADF4BEF9-3408-449C-9F78-ABCFDCECFB64}" type="pres">
      <dgm:prSet presAssocID="{ED926BCF-2686-4EED-BF46-2C86108C2002}" presName="thickLine" presStyleLbl="alignNode1" presStyleIdx="1" presStyleCnt="2"/>
      <dgm:spPr/>
    </dgm:pt>
    <dgm:pt modelId="{1C577D86-80B0-4F51-8556-EC0AE4B65443}" type="pres">
      <dgm:prSet presAssocID="{ED926BCF-2686-4EED-BF46-2C86108C2002}" presName="horz1" presStyleCnt="0"/>
      <dgm:spPr/>
    </dgm:pt>
    <dgm:pt modelId="{CE2AD3D9-349C-4587-880E-23F1C3165F23}" type="pres">
      <dgm:prSet presAssocID="{ED926BCF-2686-4EED-BF46-2C86108C2002}" presName="tx1" presStyleLbl="revTx" presStyleIdx="1" presStyleCnt="2"/>
      <dgm:spPr/>
    </dgm:pt>
    <dgm:pt modelId="{86718666-DF94-41F7-9AD4-F9E09EFD35FB}" type="pres">
      <dgm:prSet presAssocID="{ED926BCF-2686-4EED-BF46-2C86108C2002}" presName="vert1" presStyleCnt="0"/>
      <dgm:spPr/>
    </dgm:pt>
  </dgm:ptLst>
  <dgm:cxnLst>
    <dgm:cxn modelId="{C6C39B50-6A78-460B-9186-A3CFFA304C62}" srcId="{B2A011E7-2F47-44BB-B7D3-BED73473199A}" destId="{4F971E5D-12DD-4A58-85AA-270FDD1A18FD}" srcOrd="0" destOrd="0" parTransId="{9954489A-A6A3-4B19-BD90-27EFF8FAE5EC}" sibTransId="{AEC6E496-2B7E-42DC-9875-9127015D78D1}"/>
    <dgm:cxn modelId="{3E50155A-C6FE-4B5A-928E-D8B51AA08753}" type="presOf" srcId="{B2A011E7-2F47-44BB-B7D3-BED73473199A}" destId="{5736F829-506B-448B-AE8E-4123F06931D4}" srcOrd="0" destOrd="0" presId="urn:microsoft.com/office/officeart/2008/layout/LinedList"/>
    <dgm:cxn modelId="{2FA29F7A-F07F-400A-9558-010D54F3CAE3}" srcId="{B2A011E7-2F47-44BB-B7D3-BED73473199A}" destId="{ED926BCF-2686-4EED-BF46-2C86108C2002}" srcOrd="1" destOrd="0" parTransId="{89891B23-F0A3-4455-9502-75112D8CB01E}" sibTransId="{6CA90D20-F670-4906-8FE2-476520AB5B95}"/>
    <dgm:cxn modelId="{C9D33089-8957-4509-BD45-47B640449521}" type="presOf" srcId="{ED926BCF-2686-4EED-BF46-2C86108C2002}" destId="{CE2AD3D9-349C-4587-880E-23F1C3165F23}" srcOrd="0" destOrd="0" presId="urn:microsoft.com/office/officeart/2008/layout/LinedList"/>
    <dgm:cxn modelId="{8C54E0DB-08AD-4AEB-8F08-45CC7CAACB5F}" type="presOf" srcId="{4F971E5D-12DD-4A58-85AA-270FDD1A18FD}" destId="{4DF37446-B4B7-4793-BE45-5277C0CCFABD}" srcOrd="0" destOrd="0" presId="urn:microsoft.com/office/officeart/2008/layout/LinedList"/>
    <dgm:cxn modelId="{70795039-E8F5-41E0-919F-6819701CB412}" type="presParOf" srcId="{5736F829-506B-448B-AE8E-4123F06931D4}" destId="{9C741BA7-3245-40A2-B3DB-4054A8386B3A}" srcOrd="0" destOrd="0" presId="urn:microsoft.com/office/officeart/2008/layout/LinedList"/>
    <dgm:cxn modelId="{85C59C39-B4F5-4DB3-AA8D-5FBDF0AA5F2A}" type="presParOf" srcId="{5736F829-506B-448B-AE8E-4123F06931D4}" destId="{AD2ECAC6-1CB7-457A-A5D3-E139441842E8}" srcOrd="1" destOrd="0" presId="urn:microsoft.com/office/officeart/2008/layout/LinedList"/>
    <dgm:cxn modelId="{8683837F-2426-4A94-A1FB-78040823E9EC}" type="presParOf" srcId="{AD2ECAC6-1CB7-457A-A5D3-E139441842E8}" destId="{4DF37446-B4B7-4793-BE45-5277C0CCFABD}" srcOrd="0" destOrd="0" presId="urn:microsoft.com/office/officeart/2008/layout/LinedList"/>
    <dgm:cxn modelId="{ED221EEB-609D-4B2D-9401-5C5D1EF202D0}" type="presParOf" srcId="{AD2ECAC6-1CB7-457A-A5D3-E139441842E8}" destId="{F1691F58-4D2F-4005-8C30-41018716A04E}" srcOrd="1" destOrd="0" presId="urn:microsoft.com/office/officeart/2008/layout/LinedList"/>
    <dgm:cxn modelId="{7256FBF1-10F3-4B1A-9F1F-D63F10863FF3}" type="presParOf" srcId="{5736F829-506B-448B-AE8E-4123F06931D4}" destId="{ADF4BEF9-3408-449C-9F78-ABCFDCECFB64}" srcOrd="2" destOrd="0" presId="urn:microsoft.com/office/officeart/2008/layout/LinedList"/>
    <dgm:cxn modelId="{081396A1-84BB-4757-97B0-2D70F821A9A9}" type="presParOf" srcId="{5736F829-506B-448B-AE8E-4123F06931D4}" destId="{1C577D86-80B0-4F51-8556-EC0AE4B65443}" srcOrd="3" destOrd="0" presId="urn:microsoft.com/office/officeart/2008/layout/LinedList"/>
    <dgm:cxn modelId="{F9BB7CE7-CA21-4E28-8014-B3126B4F9F95}" type="presParOf" srcId="{1C577D86-80B0-4F51-8556-EC0AE4B65443}" destId="{CE2AD3D9-349C-4587-880E-23F1C3165F23}" srcOrd="0" destOrd="0" presId="urn:microsoft.com/office/officeart/2008/layout/LinedList"/>
    <dgm:cxn modelId="{A41AD31F-6E63-433B-B63C-85CE6EBB33B2}" type="presParOf" srcId="{1C577D86-80B0-4F51-8556-EC0AE4B65443}" destId="{86718666-DF94-41F7-9AD4-F9E09EFD35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B001D-E13A-4CD8-A66D-2400C084979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8A7962D-D1F6-4534-BF34-7C1028149854}">
      <dgm:prSet/>
      <dgm:spPr/>
      <dgm:t>
        <a:bodyPr/>
        <a:lstStyle/>
        <a:p>
          <a:r>
            <a:rPr lang="en-US" baseline="0" dirty="0"/>
            <a:t>Pump RPMs suddenly increase due to a lack of water resistance on the impeller.</a:t>
          </a:r>
          <a:endParaRPr lang="en-US" dirty="0"/>
        </a:p>
      </dgm:t>
    </dgm:pt>
    <dgm:pt modelId="{23E679B4-5B3A-452C-8D38-E3476D917244}" type="parTrans" cxnId="{0C302450-9EB4-40CF-A278-FC1F03308BF7}">
      <dgm:prSet/>
      <dgm:spPr/>
      <dgm:t>
        <a:bodyPr/>
        <a:lstStyle/>
        <a:p>
          <a:endParaRPr lang="en-US"/>
        </a:p>
      </dgm:t>
    </dgm:pt>
    <dgm:pt modelId="{D6035E96-D77E-44AD-9927-0DD70C83D8ED}" type="sibTrans" cxnId="{0C302450-9EB4-40CF-A278-FC1F03308BF7}">
      <dgm:prSet/>
      <dgm:spPr/>
      <dgm:t>
        <a:bodyPr/>
        <a:lstStyle/>
        <a:p>
          <a:endParaRPr lang="en-US"/>
        </a:p>
      </dgm:t>
    </dgm:pt>
    <dgm:pt modelId="{B374A50D-F1B9-4165-90EC-DF6DAD4F5179}">
      <dgm:prSet/>
      <dgm:spPr/>
      <dgm:t>
        <a:bodyPr/>
        <a:lstStyle/>
        <a:p>
          <a:r>
            <a:rPr lang="en-US" baseline="0"/>
            <a:t>Rattling, whining, or a sound like gravel flowing through the pump.</a:t>
          </a:r>
          <a:endParaRPr lang="en-US"/>
        </a:p>
      </dgm:t>
    </dgm:pt>
    <dgm:pt modelId="{90763882-0577-48E1-8CB2-E70B2DFDB078}" type="parTrans" cxnId="{C8D25F84-B290-49C5-96F7-FB9BB0443B56}">
      <dgm:prSet/>
      <dgm:spPr/>
      <dgm:t>
        <a:bodyPr/>
        <a:lstStyle/>
        <a:p>
          <a:endParaRPr lang="en-US"/>
        </a:p>
      </dgm:t>
    </dgm:pt>
    <dgm:pt modelId="{F5A60932-5D5D-4874-93F3-1EE01EF494B9}" type="sibTrans" cxnId="{C8D25F84-B290-49C5-96F7-FB9BB0443B56}">
      <dgm:prSet/>
      <dgm:spPr/>
      <dgm:t>
        <a:bodyPr/>
        <a:lstStyle/>
        <a:p>
          <a:endParaRPr lang="en-US"/>
        </a:p>
      </dgm:t>
    </dgm:pt>
    <dgm:pt modelId="{00EEC204-8736-4A66-BE0A-338FA3BD2829}">
      <dgm:prSet/>
      <dgm:spPr/>
      <dgm:t>
        <a:bodyPr/>
        <a:lstStyle/>
        <a:p>
          <a:r>
            <a:rPr lang="en-US" baseline="0"/>
            <a:t>Increase in pump RPMs without an increase in pump discharge pressure (PDP).</a:t>
          </a:r>
          <a:endParaRPr lang="en-US"/>
        </a:p>
      </dgm:t>
    </dgm:pt>
    <dgm:pt modelId="{37362F5D-BF63-489D-9C31-04B8FBA7BD51}" type="parTrans" cxnId="{9CFFC27A-1941-42CC-A3B6-E4B5FD44A812}">
      <dgm:prSet/>
      <dgm:spPr/>
      <dgm:t>
        <a:bodyPr/>
        <a:lstStyle/>
        <a:p>
          <a:endParaRPr lang="en-US"/>
        </a:p>
      </dgm:t>
    </dgm:pt>
    <dgm:pt modelId="{5E9EC9D9-6998-4B02-BF1D-1C2F95E8A511}" type="sibTrans" cxnId="{9CFFC27A-1941-42CC-A3B6-E4B5FD44A812}">
      <dgm:prSet/>
      <dgm:spPr/>
      <dgm:t>
        <a:bodyPr/>
        <a:lstStyle/>
        <a:p>
          <a:endParaRPr lang="en-US"/>
        </a:p>
      </dgm:t>
    </dgm:pt>
    <dgm:pt modelId="{082C5985-C5CB-4592-8010-2EA182B06E98}" type="pres">
      <dgm:prSet presAssocID="{623B001D-E13A-4CD8-A66D-2400C0849799}" presName="vert0" presStyleCnt="0">
        <dgm:presLayoutVars>
          <dgm:dir/>
          <dgm:animOne val="branch"/>
          <dgm:animLvl val="lvl"/>
        </dgm:presLayoutVars>
      </dgm:prSet>
      <dgm:spPr/>
    </dgm:pt>
    <dgm:pt modelId="{9E00CCA4-7FD6-4C59-8169-BEEBD92A4E22}" type="pres">
      <dgm:prSet presAssocID="{58A7962D-D1F6-4534-BF34-7C1028149854}" presName="thickLine" presStyleLbl="alignNode1" presStyleIdx="0" presStyleCnt="3"/>
      <dgm:spPr>
        <a:ln>
          <a:solidFill>
            <a:schemeClr val="tx1"/>
          </a:solidFill>
        </a:ln>
      </dgm:spPr>
    </dgm:pt>
    <dgm:pt modelId="{50B1A326-D016-45BB-9056-26570CA42A22}" type="pres">
      <dgm:prSet presAssocID="{58A7962D-D1F6-4534-BF34-7C1028149854}" presName="horz1" presStyleCnt="0"/>
      <dgm:spPr/>
    </dgm:pt>
    <dgm:pt modelId="{71CEE7EB-CBE9-4BFC-BE45-3AA7FD408BA7}" type="pres">
      <dgm:prSet presAssocID="{58A7962D-D1F6-4534-BF34-7C1028149854}" presName="tx1" presStyleLbl="revTx" presStyleIdx="0" presStyleCnt="3"/>
      <dgm:spPr/>
    </dgm:pt>
    <dgm:pt modelId="{AF380A64-E09C-420D-8005-BD5B0F96D063}" type="pres">
      <dgm:prSet presAssocID="{58A7962D-D1F6-4534-BF34-7C1028149854}" presName="vert1" presStyleCnt="0"/>
      <dgm:spPr/>
    </dgm:pt>
    <dgm:pt modelId="{26C7037E-FF05-4D92-B822-DC26EAC99540}" type="pres">
      <dgm:prSet presAssocID="{B374A50D-F1B9-4165-90EC-DF6DAD4F5179}" presName="thickLine" presStyleLbl="alignNode1" presStyleIdx="1" presStyleCnt="3"/>
      <dgm:spPr>
        <a:ln>
          <a:solidFill>
            <a:schemeClr val="tx1"/>
          </a:solidFill>
        </a:ln>
      </dgm:spPr>
    </dgm:pt>
    <dgm:pt modelId="{F51CE5C0-DB49-433A-8757-B8D7FEB0C6B6}" type="pres">
      <dgm:prSet presAssocID="{B374A50D-F1B9-4165-90EC-DF6DAD4F5179}" presName="horz1" presStyleCnt="0"/>
      <dgm:spPr/>
    </dgm:pt>
    <dgm:pt modelId="{BEA4DCA9-4C20-4768-B684-6912BD31E46D}" type="pres">
      <dgm:prSet presAssocID="{B374A50D-F1B9-4165-90EC-DF6DAD4F5179}" presName="tx1" presStyleLbl="revTx" presStyleIdx="1" presStyleCnt="3"/>
      <dgm:spPr/>
    </dgm:pt>
    <dgm:pt modelId="{26BC6DDE-0C89-4B55-8F7D-A558087D026D}" type="pres">
      <dgm:prSet presAssocID="{B374A50D-F1B9-4165-90EC-DF6DAD4F5179}" presName="vert1" presStyleCnt="0"/>
      <dgm:spPr/>
    </dgm:pt>
    <dgm:pt modelId="{77C1C8F1-3E0C-460D-A7E7-08CFDD8401ED}" type="pres">
      <dgm:prSet presAssocID="{00EEC204-8736-4A66-BE0A-338FA3BD2829}" presName="thickLine" presStyleLbl="alignNode1" presStyleIdx="2" presStyleCnt="3"/>
      <dgm:spPr>
        <a:ln>
          <a:solidFill>
            <a:schemeClr val="tx1"/>
          </a:solidFill>
        </a:ln>
      </dgm:spPr>
    </dgm:pt>
    <dgm:pt modelId="{08D47D51-14DD-42E6-8A55-B204AACBC001}" type="pres">
      <dgm:prSet presAssocID="{00EEC204-8736-4A66-BE0A-338FA3BD2829}" presName="horz1" presStyleCnt="0"/>
      <dgm:spPr/>
    </dgm:pt>
    <dgm:pt modelId="{0792F4A2-5C09-4C79-AB7E-17CC29F3BFE0}" type="pres">
      <dgm:prSet presAssocID="{00EEC204-8736-4A66-BE0A-338FA3BD2829}" presName="tx1" presStyleLbl="revTx" presStyleIdx="2" presStyleCnt="3"/>
      <dgm:spPr/>
    </dgm:pt>
    <dgm:pt modelId="{A4105496-4028-446B-ADCB-5368C507E863}" type="pres">
      <dgm:prSet presAssocID="{00EEC204-8736-4A66-BE0A-338FA3BD2829}" presName="vert1" presStyleCnt="0"/>
      <dgm:spPr/>
    </dgm:pt>
  </dgm:ptLst>
  <dgm:cxnLst>
    <dgm:cxn modelId="{4582083C-D1E8-48EF-9FDC-FFBFE1CAC81C}" type="presOf" srcId="{00EEC204-8736-4A66-BE0A-338FA3BD2829}" destId="{0792F4A2-5C09-4C79-AB7E-17CC29F3BFE0}" srcOrd="0" destOrd="0" presId="urn:microsoft.com/office/officeart/2008/layout/LinedList"/>
    <dgm:cxn modelId="{A8D5926A-6278-4785-80B5-40F80AE62BDC}" type="presOf" srcId="{B374A50D-F1B9-4165-90EC-DF6DAD4F5179}" destId="{BEA4DCA9-4C20-4768-B684-6912BD31E46D}" srcOrd="0" destOrd="0" presId="urn:microsoft.com/office/officeart/2008/layout/LinedList"/>
    <dgm:cxn modelId="{0C302450-9EB4-40CF-A278-FC1F03308BF7}" srcId="{623B001D-E13A-4CD8-A66D-2400C0849799}" destId="{58A7962D-D1F6-4534-BF34-7C1028149854}" srcOrd="0" destOrd="0" parTransId="{23E679B4-5B3A-452C-8D38-E3476D917244}" sibTransId="{D6035E96-D77E-44AD-9927-0DD70C83D8ED}"/>
    <dgm:cxn modelId="{2F20CC73-6C89-4F8D-9455-1312F8ABF5F0}" type="presOf" srcId="{58A7962D-D1F6-4534-BF34-7C1028149854}" destId="{71CEE7EB-CBE9-4BFC-BE45-3AA7FD408BA7}" srcOrd="0" destOrd="0" presId="urn:microsoft.com/office/officeart/2008/layout/LinedList"/>
    <dgm:cxn modelId="{9CFFC27A-1941-42CC-A3B6-E4B5FD44A812}" srcId="{623B001D-E13A-4CD8-A66D-2400C0849799}" destId="{00EEC204-8736-4A66-BE0A-338FA3BD2829}" srcOrd="2" destOrd="0" parTransId="{37362F5D-BF63-489D-9C31-04B8FBA7BD51}" sibTransId="{5E9EC9D9-6998-4B02-BF1D-1C2F95E8A511}"/>
    <dgm:cxn modelId="{C8D25F84-B290-49C5-96F7-FB9BB0443B56}" srcId="{623B001D-E13A-4CD8-A66D-2400C0849799}" destId="{B374A50D-F1B9-4165-90EC-DF6DAD4F5179}" srcOrd="1" destOrd="0" parTransId="{90763882-0577-48E1-8CB2-E70B2DFDB078}" sibTransId="{F5A60932-5D5D-4874-93F3-1EE01EF494B9}"/>
    <dgm:cxn modelId="{F943FCFB-3253-4494-AD44-DDE3A7ACDF76}" type="presOf" srcId="{623B001D-E13A-4CD8-A66D-2400C0849799}" destId="{082C5985-C5CB-4592-8010-2EA182B06E98}" srcOrd="0" destOrd="0" presId="urn:microsoft.com/office/officeart/2008/layout/LinedList"/>
    <dgm:cxn modelId="{0EEF9FD5-24A8-4C2D-A74E-695D057BEA8A}" type="presParOf" srcId="{082C5985-C5CB-4592-8010-2EA182B06E98}" destId="{9E00CCA4-7FD6-4C59-8169-BEEBD92A4E22}" srcOrd="0" destOrd="0" presId="urn:microsoft.com/office/officeart/2008/layout/LinedList"/>
    <dgm:cxn modelId="{FDCFE26A-7779-4ABA-9AAD-7E1DF7F1892A}" type="presParOf" srcId="{082C5985-C5CB-4592-8010-2EA182B06E98}" destId="{50B1A326-D016-45BB-9056-26570CA42A22}" srcOrd="1" destOrd="0" presId="urn:microsoft.com/office/officeart/2008/layout/LinedList"/>
    <dgm:cxn modelId="{71FBE69B-D46E-4C52-953A-93019639D43E}" type="presParOf" srcId="{50B1A326-D016-45BB-9056-26570CA42A22}" destId="{71CEE7EB-CBE9-4BFC-BE45-3AA7FD408BA7}" srcOrd="0" destOrd="0" presId="urn:microsoft.com/office/officeart/2008/layout/LinedList"/>
    <dgm:cxn modelId="{CA26E94F-EDD4-47A4-94DD-BB9F6D795938}" type="presParOf" srcId="{50B1A326-D016-45BB-9056-26570CA42A22}" destId="{AF380A64-E09C-420D-8005-BD5B0F96D063}" srcOrd="1" destOrd="0" presId="urn:microsoft.com/office/officeart/2008/layout/LinedList"/>
    <dgm:cxn modelId="{6A796E37-AC8A-4BDC-A94A-4C4E7B113D98}" type="presParOf" srcId="{082C5985-C5CB-4592-8010-2EA182B06E98}" destId="{26C7037E-FF05-4D92-B822-DC26EAC99540}" srcOrd="2" destOrd="0" presId="urn:microsoft.com/office/officeart/2008/layout/LinedList"/>
    <dgm:cxn modelId="{68238D2C-1DBF-4031-A7EB-5DEA6B305C6E}" type="presParOf" srcId="{082C5985-C5CB-4592-8010-2EA182B06E98}" destId="{F51CE5C0-DB49-433A-8757-B8D7FEB0C6B6}" srcOrd="3" destOrd="0" presId="urn:microsoft.com/office/officeart/2008/layout/LinedList"/>
    <dgm:cxn modelId="{63ABC567-B831-467B-89A1-FEA7168302F8}" type="presParOf" srcId="{F51CE5C0-DB49-433A-8757-B8D7FEB0C6B6}" destId="{BEA4DCA9-4C20-4768-B684-6912BD31E46D}" srcOrd="0" destOrd="0" presId="urn:microsoft.com/office/officeart/2008/layout/LinedList"/>
    <dgm:cxn modelId="{5458FC28-33FB-45AC-8B61-48830D7207AC}" type="presParOf" srcId="{F51CE5C0-DB49-433A-8757-B8D7FEB0C6B6}" destId="{26BC6DDE-0C89-4B55-8F7D-A558087D026D}" srcOrd="1" destOrd="0" presId="urn:microsoft.com/office/officeart/2008/layout/LinedList"/>
    <dgm:cxn modelId="{07777BB5-6D80-4C7F-BE4D-BDE80DFD18A0}" type="presParOf" srcId="{082C5985-C5CB-4592-8010-2EA182B06E98}" destId="{77C1C8F1-3E0C-460D-A7E7-08CFDD8401ED}" srcOrd="4" destOrd="0" presId="urn:microsoft.com/office/officeart/2008/layout/LinedList"/>
    <dgm:cxn modelId="{95CE634D-8B8F-40C8-BC57-9E3C0533823E}" type="presParOf" srcId="{082C5985-C5CB-4592-8010-2EA182B06E98}" destId="{08D47D51-14DD-42E6-8A55-B204AACBC001}" srcOrd="5" destOrd="0" presId="urn:microsoft.com/office/officeart/2008/layout/LinedList"/>
    <dgm:cxn modelId="{6815071D-3A30-4130-A2DC-066E1B00473B}" type="presParOf" srcId="{08D47D51-14DD-42E6-8A55-B204AACBC001}" destId="{0792F4A2-5C09-4C79-AB7E-17CC29F3BFE0}" srcOrd="0" destOrd="0" presId="urn:microsoft.com/office/officeart/2008/layout/LinedList"/>
    <dgm:cxn modelId="{DDA3B91B-6588-4618-9A22-29F0F462DB22}" type="presParOf" srcId="{08D47D51-14DD-42E6-8A55-B204AACBC001}" destId="{A4105496-4028-446B-ADCB-5368C507E863}" srcOrd="1" destOrd="0" presId="urn:microsoft.com/office/officeart/2008/layout/Lin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1CE1C7-560A-4D5C-AE8C-98596C0EB4E0}"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E453692B-8ACE-4215-A5DC-A4343F3499E0}">
      <dgm:prSet/>
      <dgm:spPr/>
      <dgm:t>
        <a:bodyPr/>
        <a:lstStyle/>
        <a:p>
          <a:r>
            <a:rPr lang="en-US" baseline="0"/>
            <a:t>Picks up between 50-150% additional flow of water.</a:t>
          </a:r>
          <a:endParaRPr lang="en-US"/>
        </a:p>
      </dgm:t>
    </dgm:pt>
    <dgm:pt modelId="{F6AEC1CD-C9F7-4095-BE77-3E32F6F7C20B}" type="parTrans" cxnId="{7162CF3D-A4CC-4F3D-A7DF-0A31760B370E}">
      <dgm:prSet/>
      <dgm:spPr/>
      <dgm:t>
        <a:bodyPr/>
        <a:lstStyle/>
        <a:p>
          <a:endParaRPr lang="en-US"/>
        </a:p>
      </dgm:t>
    </dgm:pt>
    <dgm:pt modelId="{B08972B6-9F3C-4E6E-B8BE-A5711ED258C3}" type="sibTrans" cxnId="{7162CF3D-A4CC-4F3D-A7DF-0A31760B370E}">
      <dgm:prSet/>
      <dgm:spPr/>
      <dgm:t>
        <a:bodyPr/>
        <a:lstStyle/>
        <a:p>
          <a:endParaRPr lang="en-US"/>
        </a:p>
      </dgm:t>
    </dgm:pt>
    <dgm:pt modelId="{ECDF6323-AE75-42DB-ACB0-CF343F52BD15}">
      <dgm:prSet/>
      <dgm:spPr/>
      <dgm:t>
        <a:bodyPr/>
        <a:lstStyle/>
        <a:p>
          <a:r>
            <a:rPr lang="en-US" baseline="0"/>
            <a:t>Can lift water 80’ or more vertically.</a:t>
          </a:r>
          <a:endParaRPr lang="en-US"/>
        </a:p>
      </dgm:t>
    </dgm:pt>
    <dgm:pt modelId="{45B6C11C-A6A3-450B-9842-383256CD8074}" type="parTrans" cxnId="{6A5F6C62-4BE4-4A88-A6F7-3C8F7B991DB4}">
      <dgm:prSet/>
      <dgm:spPr/>
      <dgm:t>
        <a:bodyPr/>
        <a:lstStyle/>
        <a:p>
          <a:endParaRPr lang="en-US"/>
        </a:p>
      </dgm:t>
    </dgm:pt>
    <dgm:pt modelId="{3CB6E605-E9E8-4308-8EE1-A5411099AD52}" type="sibTrans" cxnId="{6A5F6C62-4BE4-4A88-A6F7-3C8F7B991DB4}">
      <dgm:prSet/>
      <dgm:spPr/>
      <dgm:t>
        <a:bodyPr/>
        <a:lstStyle/>
        <a:p>
          <a:endParaRPr lang="en-US"/>
        </a:p>
      </dgm:t>
    </dgm:pt>
    <dgm:pt modelId="{D458C3FF-9673-499F-A752-532F853BE80A}">
      <dgm:prSet/>
      <dgm:spPr/>
      <dgm:t>
        <a:bodyPr/>
        <a:lstStyle/>
        <a:p>
          <a:r>
            <a:rPr lang="en-US" baseline="0"/>
            <a:t>Can move water 300’ or more horizontally.</a:t>
          </a:r>
          <a:endParaRPr lang="en-US"/>
        </a:p>
      </dgm:t>
    </dgm:pt>
    <dgm:pt modelId="{43482164-0524-4E38-8BC2-6DB6608B86BA}" type="parTrans" cxnId="{799CF981-E828-4C91-B2E6-36D50A19C526}">
      <dgm:prSet/>
      <dgm:spPr/>
      <dgm:t>
        <a:bodyPr/>
        <a:lstStyle/>
        <a:p>
          <a:endParaRPr lang="en-US"/>
        </a:p>
      </dgm:t>
    </dgm:pt>
    <dgm:pt modelId="{E979048D-3CA8-4835-92D2-83AD0E869D1E}" type="sibTrans" cxnId="{799CF981-E828-4C91-B2E6-36D50A19C526}">
      <dgm:prSet/>
      <dgm:spPr/>
      <dgm:t>
        <a:bodyPr/>
        <a:lstStyle/>
        <a:p>
          <a:endParaRPr lang="en-US"/>
        </a:p>
      </dgm:t>
    </dgm:pt>
    <dgm:pt modelId="{E6370874-D917-4BE7-9768-3E5B0D9F0799}">
      <dgm:prSet/>
      <dgm:spPr/>
      <dgm:t>
        <a:bodyPr/>
        <a:lstStyle/>
        <a:p>
          <a:r>
            <a:rPr lang="en-US" baseline="0"/>
            <a:t>Must have enough water in the tank to fill all hose used on intake and return line.</a:t>
          </a:r>
          <a:endParaRPr lang="en-US"/>
        </a:p>
      </dgm:t>
    </dgm:pt>
    <dgm:pt modelId="{CDF2C14F-4A17-4502-B005-20921483BA43}" type="parTrans" cxnId="{0BD2326D-56A9-455D-B7C8-6F8D905C6DCA}">
      <dgm:prSet/>
      <dgm:spPr/>
      <dgm:t>
        <a:bodyPr/>
        <a:lstStyle/>
        <a:p>
          <a:endParaRPr lang="en-US"/>
        </a:p>
      </dgm:t>
    </dgm:pt>
    <dgm:pt modelId="{8E357F09-B0B2-4018-8D96-1781E121DA33}" type="sibTrans" cxnId="{0BD2326D-56A9-455D-B7C8-6F8D905C6DCA}">
      <dgm:prSet/>
      <dgm:spPr/>
      <dgm:t>
        <a:bodyPr/>
        <a:lstStyle/>
        <a:p>
          <a:endParaRPr lang="en-US"/>
        </a:p>
      </dgm:t>
    </dgm:pt>
    <dgm:pt modelId="{67115163-9A99-4AA7-A31F-4A049CC1412E}" type="pres">
      <dgm:prSet presAssocID="{A71CE1C7-560A-4D5C-AE8C-98596C0EB4E0}" presName="vert0" presStyleCnt="0">
        <dgm:presLayoutVars>
          <dgm:dir/>
          <dgm:animOne val="branch"/>
          <dgm:animLvl val="lvl"/>
        </dgm:presLayoutVars>
      </dgm:prSet>
      <dgm:spPr/>
    </dgm:pt>
    <dgm:pt modelId="{4FEADBBA-9A4E-4B63-A5EF-0E4C55DC7C9E}" type="pres">
      <dgm:prSet presAssocID="{E453692B-8ACE-4215-A5DC-A4343F3499E0}" presName="thickLine" presStyleLbl="alignNode1" presStyleIdx="0" presStyleCnt="4"/>
      <dgm:spPr/>
    </dgm:pt>
    <dgm:pt modelId="{416355EA-A7FF-467E-B613-D99117C12DB8}" type="pres">
      <dgm:prSet presAssocID="{E453692B-8ACE-4215-A5DC-A4343F3499E0}" presName="horz1" presStyleCnt="0"/>
      <dgm:spPr/>
    </dgm:pt>
    <dgm:pt modelId="{54B3235B-1A93-4C2A-B17C-82ADF1611ABC}" type="pres">
      <dgm:prSet presAssocID="{E453692B-8ACE-4215-A5DC-A4343F3499E0}" presName="tx1" presStyleLbl="revTx" presStyleIdx="0" presStyleCnt="4"/>
      <dgm:spPr/>
    </dgm:pt>
    <dgm:pt modelId="{200B57EB-3ED8-4D42-94F8-8D740406D4A5}" type="pres">
      <dgm:prSet presAssocID="{E453692B-8ACE-4215-A5DC-A4343F3499E0}" presName="vert1" presStyleCnt="0"/>
      <dgm:spPr/>
    </dgm:pt>
    <dgm:pt modelId="{1433B2A1-14B6-48CC-9026-503EB990DBDA}" type="pres">
      <dgm:prSet presAssocID="{ECDF6323-AE75-42DB-ACB0-CF343F52BD15}" presName="thickLine" presStyleLbl="alignNode1" presStyleIdx="1" presStyleCnt="4"/>
      <dgm:spPr/>
    </dgm:pt>
    <dgm:pt modelId="{5A6E1F25-F55E-447D-946F-7103DDD0CFE6}" type="pres">
      <dgm:prSet presAssocID="{ECDF6323-AE75-42DB-ACB0-CF343F52BD15}" presName="horz1" presStyleCnt="0"/>
      <dgm:spPr/>
    </dgm:pt>
    <dgm:pt modelId="{BA5375D8-0241-430A-84FF-BD4B0CB6724E}" type="pres">
      <dgm:prSet presAssocID="{ECDF6323-AE75-42DB-ACB0-CF343F52BD15}" presName="tx1" presStyleLbl="revTx" presStyleIdx="1" presStyleCnt="4"/>
      <dgm:spPr/>
    </dgm:pt>
    <dgm:pt modelId="{22A54C94-DE7C-47E7-84B9-CA2F8DF22ED5}" type="pres">
      <dgm:prSet presAssocID="{ECDF6323-AE75-42DB-ACB0-CF343F52BD15}" presName="vert1" presStyleCnt="0"/>
      <dgm:spPr/>
    </dgm:pt>
    <dgm:pt modelId="{C6783AAF-5D5B-44BD-A93B-E71E4EBB79A3}" type="pres">
      <dgm:prSet presAssocID="{D458C3FF-9673-499F-A752-532F853BE80A}" presName="thickLine" presStyleLbl="alignNode1" presStyleIdx="2" presStyleCnt="4"/>
      <dgm:spPr/>
    </dgm:pt>
    <dgm:pt modelId="{44322AE4-30AE-4CD7-A917-2841F9E6D18B}" type="pres">
      <dgm:prSet presAssocID="{D458C3FF-9673-499F-A752-532F853BE80A}" presName="horz1" presStyleCnt="0"/>
      <dgm:spPr/>
    </dgm:pt>
    <dgm:pt modelId="{CF30F714-E56B-4387-9F21-F1794037ACE2}" type="pres">
      <dgm:prSet presAssocID="{D458C3FF-9673-499F-A752-532F853BE80A}" presName="tx1" presStyleLbl="revTx" presStyleIdx="2" presStyleCnt="4"/>
      <dgm:spPr/>
    </dgm:pt>
    <dgm:pt modelId="{7AAA6262-B13C-40D2-A8F1-9E85E752E28D}" type="pres">
      <dgm:prSet presAssocID="{D458C3FF-9673-499F-A752-532F853BE80A}" presName="vert1" presStyleCnt="0"/>
      <dgm:spPr/>
    </dgm:pt>
    <dgm:pt modelId="{EA2EB0FC-9727-4EFB-9FC1-DDDE2FA38349}" type="pres">
      <dgm:prSet presAssocID="{E6370874-D917-4BE7-9768-3E5B0D9F0799}" presName="thickLine" presStyleLbl="alignNode1" presStyleIdx="3" presStyleCnt="4"/>
      <dgm:spPr/>
    </dgm:pt>
    <dgm:pt modelId="{B1246792-B382-4F63-98F7-6A9F147A9F19}" type="pres">
      <dgm:prSet presAssocID="{E6370874-D917-4BE7-9768-3E5B0D9F0799}" presName="horz1" presStyleCnt="0"/>
      <dgm:spPr/>
    </dgm:pt>
    <dgm:pt modelId="{4DB1F11A-4914-4641-8191-0F44DA7C5D23}" type="pres">
      <dgm:prSet presAssocID="{E6370874-D917-4BE7-9768-3E5B0D9F0799}" presName="tx1" presStyleLbl="revTx" presStyleIdx="3" presStyleCnt="4"/>
      <dgm:spPr/>
    </dgm:pt>
    <dgm:pt modelId="{6B76F6CB-B9E9-4F63-8487-465FADA66E14}" type="pres">
      <dgm:prSet presAssocID="{E6370874-D917-4BE7-9768-3E5B0D9F0799}" presName="vert1" presStyleCnt="0"/>
      <dgm:spPr/>
    </dgm:pt>
  </dgm:ptLst>
  <dgm:cxnLst>
    <dgm:cxn modelId="{7162CF3D-A4CC-4F3D-A7DF-0A31760B370E}" srcId="{A71CE1C7-560A-4D5C-AE8C-98596C0EB4E0}" destId="{E453692B-8ACE-4215-A5DC-A4343F3499E0}" srcOrd="0" destOrd="0" parTransId="{F6AEC1CD-C9F7-4095-BE77-3E32F6F7C20B}" sibTransId="{B08972B6-9F3C-4E6E-B8BE-A5711ED258C3}"/>
    <dgm:cxn modelId="{C761DB61-AE0D-49B3-87BD-315B95E02F44}" type="presOf" srcId="{ECDF6323-AE75-42DB-ACB0-CF343F52BD15}" destId="{BA5375D8-0241-430A-84FF-BD4B0CB6724E}" srcOrd="0" destOrd="0" presId="urn:microsoft.com/office/officeart/2008/layout/LinedList"/>
    <dgm:cxn modelId="{6A5F6C62-4BE4-4A88-A6F7-3C8F7B991DB4}" srcId="{A71CE1C7-560A-4D5C-AE8C-98596C0EB4E0}" destId="{ECDF6323-AE75-42DB-ACB0-CF343F52BD15}" srcOrd="1" destOrd="0" parTransId="{45B6C11C-A6A3-450B-9842-383256CD8074}" sibTransId="{3CB6E605-E9E8-4308-8EE1-A5411099AD52}"/>
    <dgm:cxn modelId="{0BD2326D-56A9-455D-B7C8-6F8D905C6DCA}" srcId="{A71CE1C7-560A-4D5C-AE8C-98596C0EB4E0}" destId="{E6370874-D917-4BE7-9768-3E5B0D9F0799}" srcOrd="3" destOrd="0" parTransId="{CDF2C14F-4A17-4502-B005-20921483BA43}" sibTransId="{8E357F09-B0B2-4018-8D96-1781E121DA33}"/>
    <dgm:cxn modelId="{799CF981-E828-4C91-B2E6-36D50A19C526}" srcId="{A71CE1C7-560A-4D5C-AE8C-98596C0EB4E0}" destId="{D458C3FF-9673-499F-A752-532F853BE80A}" srcOrd="2" destOrd="0" parTransId="{43482164-0524-4E38-8BC2-6DB6608B86BA}" sibTransId="{E979048D-3CA8-4835-92D2-83AD0E869D1E}"/>
    <dgm:cxn modelId="{8AC962B3-6931-424B-9808-1B22329D2E12}" type="presOf" srcId="{E453692B-8ACE-4215-A5DC-A4343F3499E0}" destId="{54B3235B-1A93-4C2A-B17C-82ADF1611ABC}" srcOrd="0" destOrd="0" presId="urn:microsoft.com/office/officeart/2008/layout/LinedList"/>
    <dgm:cxn modelId="{002937CA-5933-4490-9A72-9EC694C71721}" type="presOf" srcId="{A71CE1C7-560A-4D5C-AE8C-98596C0EB4E0}" destId="{67115163-9A99-4AA7-A31F-4A049CC1412E}" srcOrd="0" destOrd="0" presId="urn:microsoft.com/office/officeart/2008/layout/LinedList"/>
    <dgm:cxn modelId="{66A189CE-E721-4658-B48D-26F573C0A02E}" type="presOf" srcId="{D458C3FF-9673-499F-A752-532F853BE80A}" destId="{CF30F714-E56B-4387-9F21-F1794037ACE2}" srcOrd="0" destOrd="0" presId="urn:microsoft.com/office/officeart/2008/layout/LinedList"/>
    <dgm:cxn modelId="{D7D0CEDC-E960-4CB1-99F0-24168B65C7F3}" type="presOf" srcId="{E6370874-D917-4BE7-9768-3E5B0D9F0799}" destId="{4DB1F11A-4914-4641-8191-0F44DA7C5D23}" srcOrd="0" destOrd="0" presId="urn:microsoft.com/office/officeart/2008/layout/LinedList"/>
    <dgm:cxn modelId="{9FF5F650-053C-46B9-9647-543DB0A4BEAC}" type="presParOf" srcId="{67115163-9A99-4AA7-A31F-4A049CC1412E}" destId="{4FEADBBA-9A4E-4B63-A5EF-0E4C55DC7C9E}" srcOrd="0" destOrd="0" presId="urn:microsoft.com/office/officeart/2008/layout/LinedList"/>
    <dgm:cxn modelId="{DE6AA3B5-DD36-45BA-9A0B-9943E433DEBA}" type="presParOf" srcId="{67115163-9A99-4AA7-A31F-4A049CC1412E}" destId="{416355EA-A7FF-467E-B613-D99117C12DB8}" srcOrd="1" destOrd="0" presId="urn:microsoft.com/office/officeart/2008/layout/LinedList"/>
    <dgm:cxn modelId="{E44068BA-8F18-4B7A-B5A9-FFFD01A3EE58}" type="presParOf" srcId="{416355EA-A7FF-467E-B613-D99117C12DB8}" destId="{54B3235B-1A93-4C2A-B17C-82ADF1611ABC}" srcOrd="0" destOrd="0" presId="urn:microsoft.com/office/officeart/2008/layout/LinedList"/>
    <dgm:cxn modelId="{971CCE60-8152-4556-B1A7-CA17FCAF5999}" type="presParOf" srcId="{416355EA-A7FF-467E-B613-D99117C12DB8}" destId="{200B57EB-3ED8-4D42-94F8-8D740406D4A5}" srcOrd="1" destOrd="0" presId="urn:microsoft.com/office/officeart/2008/layout/LinedList"/>
    <dgm:cxn modelId="{DC896072-B596-4EFB-8EAB-9BC5032BE2D8}" type="presParOf" srcId="{67115163-9A99-4AA7-A31F-4A049CC1412E}" destId="{1433B2A1-14B6-48CC-9026-503EB990DBDA}" srcOrd="2" destOrd="0" presId="urn:microsoft.com/office/officeart/2008/layout/LinedList"/>
    <dgm:cxn modelId="{36CAFD26-B26D-491F-8412-C8EA5D6966C2}" type="presParOf" srcId="{67115163-9A99-4AA7-A31F-4A049CC1412E}" destId="{5A6E1F25-F55E-447D-946F-7103DDD0CFE6}" srcOrd="3" destOrd="0" presId="urn:microsoft.com/office/officeart/2008/layout/LinedList"/>
    <dgm:cxn modelId="{CD00858F-1D8A-40E3-B381-D8E39FBEAB45}" type="presParOf" srcId="{5A6E1F25-F55E-447D-946F-7103DDD0CFE6}" destId="{BA5375D8-0241-430A-84FF-BD4B0CB6724E}" srcOrd="0" destOrd="0" presId="urn:microsoft.com/office/officeart/2008/layout/LinedList"/>
    <dgm:cxn modelId="{5DB46E08-06BD-43B3-A09D-BE1679DF7497}" type="presParOf" srcId="{5A6E1F25-F55E-447D-946F-7103DDD0CFE6}" destId="{22A54C94-DE7C-47E7-84B9-CA2F8DF22ED5}" srcOrd="1" destOrd="0" presId="urn:microsoft.com/office/officeart/2008/layout/LinedList"/>
    <dgm:cxn modelId="{87D042E8-E2DA-4281-8B23-74FB082702D1}" type="presParOf" srcId="{67115163-9A99-4AA7-A31F-4A049CC1412E}" destId="{C6783AAF-5D5B-44BD-A93B-E71E4EBB79A3}" srcOrd="4" destOrd="0" presId="urn:microsoft.com/office/officeart/2008/layout/LinedList"/>
    <dgm:cxn modelId="{321D8528-A797-48E1-904F-75714B587794}" type="presParOf" srcId="{67115163-9A99-4AA7-A31F-4A049CC1412E}" destId="{44322AE4-30AE-4CD7-A917-2841F9E6D18B}" srcOrd="5" destOrd="0" presId="urn:microsoft.com/office/officeart/2008/layout/LinedList"/>
    <dgm:cxn modelId="{B8D471A6-182B-4DA7-86A3-1708A0C99C8D}" type="presParOf" srcId="{44322AE4-30AE-4CD7-A917-2841F9E6D18B}" destId="{CF30F714-E56B-4387-9F21-F1794037ACE2}" srcOrd="0" destOrd="0" presId="urn:microsoft.com/office/officeart/2008/layout/LinedList"/>
    <dgm:cxn modelId="{425E9FC5-7D36-4D28-AC29-C0BC0F0DB082}" type="presParOf" srcId="{44322AE4-30AE-4CD7-A917-2841F9E6D18B}" destId="{7AAA6262-B13C-40D2-A8F1-9E85E752E28D}" srcOrd="1" destOrd="0" presId="urn:microsoft.com/office/officeart/2008/layout/LinedList"/>
    <dgm:cxn modelId="{604FE4F8-C286-4717-851C-B9DE8B5B57C7}" type="presParOf" srcId="{67115163-9A99-4AA7-A31F-4A049CC1412E}" destId="{EA2EB0FC-9727-4EFB-9FC1-DDDE2FA38349}" srcOrd="6" destOrd="0" presId="urn:microsoft.com/office/officeart/2008/layout/LinedList"/>
    <dgm:cxn modelId="{22621E22-6543-4172-A291-AC98B008190D}" type="presParOf" srcId="{67115163-9A99-4AA7-A31F-4A049CC1412E}" destId="{B1246792-B382-4F63-98F7-6A9F147A9F19}" srcOrd="7" destOrd="0" presId="urn:microsoft.com/office/officeart/2008/layout/LinedList"/>
    <dgm:cxn modelId="{38271921-0AEF-423A-8A61-C7DB05650F76}" type="presParOf" srcId="{B1246792-B382-4F63-98F7-6A9F147A9F19}" destId="{4DB1F11A-4914-4641-8191-0F44DA7C5D23}" srcOrd="0" destOrd="0" presId="urn:microsoft.com/office/officeart/2008/layout/LinedList"/>
    <dgm:cxn modelId="{268801FD-097C-49DA-AEAD-F3FF10769010}" type="presParOf" srcId="{B1246792-B382-4F63-98F7-6A9F147A9F19}" destId="{6B76F6CB-B9E9-4F63-8487-465FADA66E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50B96-1444-4370-96C6-6653CAFBF468}">
      <dsp:nvSpPr>
        <dsp:cNvPr id="0" name=""/>
        <dsp:cNvSpPr/>
      </dsp:nvSpPr>
      <dsp:spPr>
        <a:xfrm>
          <a:off x="1253" y="53178"/>
          <a:ext cx="4399475" cy="279366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A702B6A-5C97-429D-A10E-C7A50037813A}">
      <dsp:nvSpPr>
        <dsp:cNvPr id="0" name=""/>
        <dsp:cNvSpPr/>
      </dsp:nvSpPr>
      <dsp:spPr>
        <a:xfrm>
          <a:off x="490084" y="517568"/>
          <a:ext cx="4399475" cy="279366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baseline="0"/>
            <a:t>To gain an understanding of  the </a:t>
          </a:r>
          <a:r>
            <a:rPr lang="en-US" sz="3600" b="1" u="sng" kern="1200" baseline="0"/>
            <a:t>capabilities</a:t>
          </a:r>
          <a:r>
            <a:rPr lang="en-US" sz="3600" kern="1200" baseline="0"/>
            <a:t> and </a:t>
          </a:r>
          <a:r>
            <a:rPr lang="en-US" sz="3600" b="1" u="sng" kern="1200" baseline="0"/>
            <a:t>limitations</a:t>
          </a:r>
          <a:r>
            <a:rPr lang="en-US" sz="3600" kern="1200" baseline="0"/>
            <a:t> of our equipment</a:t>
          </a:r>
          <a:endParaRPr lang="en-US" sz="3600" kern="1200"/>
        </a:p>
      </dsp:txBody>
      <dsp:txXfrm>
        <a:off x="571908" y="599392"/>
        <a:ext cx="4235827" cy="2630019"/>
      </dsp:txXfrm>
    </dsp:sp>
    <dsp:sp modelId="{001822EE-9935-468E-BFD9-FC6A5F9CF54D}">
      <dsp:nvSpPr>
        <dsp:cNvPr id="0" name=""/>
        <dsp:cNvSpPr/>
      </dsp:nvSpPr>
      <dsp:spPr>
        <a:xfrm>
          <a:off x="5378390" y="53178"/>
          <a:ext cx="4399475" cy="279366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B90699-548B-4603-B57E-AE6804303A63}">
      <dsp:nvSpPr>
        <dsp:cNvPr id="0" name=""/>
        <dsp:cNvSpPr/>
      </dsp:nvSpPr>
      <dsp:spPr>
        <a:xfrm>
          <a:off x="5867220" y="517568"/>
          <a:ext cx="4399475" cy="279366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baseline="0"/>
            <a:t>To identify unsafe and inefficient operations</a:t>
          </a:r>
          <a:endParaRPr lang="en-US" sz="3600" kern="1200"/>
        </a:p>
      </dsp:txBody>
      <dsp:txXfrm>
        <a:off x="5949044" y="599392"/>
        <a:ext cx="4235827" cy="2630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1BA7-3245-40A2-B3DB-4054A8386B3A}">
      <dsp:nvSpPr>
        <dsp:cNvPr id="0" name=""/>
        <dsp:cNvSpPr/>
      </dsp:nvSpPr>
      <dsp:spPr>
        <a:xfrm>
          <a:off x="0" y="0"/>
          <a:ext cx="1026795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F37446-B4B7-4793-BE45-5277C0CCFABD}">
      <dsp:nvSpPr>
        <dsp:cNvPr id="0" name=""/>
        <dsp:cNvSpPr/>
      </dsp:nvSpPr>
      <dsp:spPr>
        <a:xfrm>
          <a:off x="0" y="0"/>
          <a:ext cx="10267950" cy="168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Rule based on experience or practice rather than on scientific knowledge.</a:t>
          </a:r>
        </a:p>
      </dsp:txBody>
      <dsp:txXfrm>
        <a:off x="0" y="0"/>
        <a:ext cx="10267950" cy="1682207"/>
      </dsp:txXfrm>
    </dsp:sp>
    <dsp:sp modelId="{ADF4BEF9-3408-449C-9F78-ABCFDCECFB64}">
      <dsp:nvSpPr>
        <dsp:cNvPr id="0" name=""/>
        <dsp:cNvSpPr/>
      </dsp:nvSpPr>
      <dsp:spPr>
        <a:xfrm>
          <a:off x="0" y="1682207"/>
          <a:ext cx="1026795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2AD3D9-349C-4587-880E-23F1C3165F23}">
      <dsp:nvSpPr>
        <dsp:cNvPr id="0" name=""/>
        <dsp:cNvSpPr/>
      </dsp:nvSpPr>
      <dsp:spPr>
        <a:xfrm>
          <a:off x="0" y="1682207"/>
          <a:ext cx="10267950" cy="168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Method of estimating that is practical though not precise.</a:t>
          </a:r>
        </a:p>
      </dsp:txBody>
      <dsp:txXfrm>
        <a:off x="0" y="1682207"/>
        <a:ext cx="10267950" cy="1682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0CCA4-7FD6-4C59-8169-BEEBD92A4E22}">
      <dsp:nvSpPr>
        <dsp:cNvPr id="0" name=""/>
        <dsp:cNvSpPr/>
      </dsp:nvSpPr>
      <dsp:spPr>
        <a:xfrm>
          <a:off x="0" y="2724"/>
          <a:ext cx="4490447" cy="0"/>
        </a:xfrm>
        <a:prstGeom prst="line">
          <a:avLst/>
        </a:prstGeom>
        <a:solidFill>
          <a:schemeClr val="accent2">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EE7EB-CBE9-4BFC-BE45-3AA7FD408BA7}">
      <dsp:nvSpPr>
        <dsp:cNvPr id="0" name=""/>
        <dsp:cNvSpPr/>
      </dsp:nvSpPr>
      <dsp:spPr>
        <a:xfrm>
          <a:off x="0" y="2724"/>
          <a:ext cx="4490447" cy="185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baseline="0" dirty="0"/>
            <a:t>Pump RPMs suddenly increase due to a lack of water resistance on the impeller.</a:t>
          </a:r>
          <a:endParaRPr lang="en-US" sz="3100" kern="1200" dirty="0"/>
        </a:p>
      </dsp:txBody>
      <dsp:txXfrm>
        <a:off x="0" y="2724"/>
        <a:ext cx="4490447" cy="1858284"/>
      </dsp:txXfrm>
    </dsp:sp>
    <dsp:sp modelId="{26C7037E-FF05-4D92-B822-DC26EAC99540}">
      <dsp:nvSpPr>
        <dsp:cNvPr id="0" name=""/>
        <dsp:cNvSpPr/>
      </dsp:nvSpPr>
      <dsp:spPr>
        <a:xfrm>
          <a:off x="0" y="1861009"/>
          <a:ext cx="4490447" cy="0"/>
        </a:xfrm>
        <a:prstGeom prst="line">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4DCA9-4C20-4768-B684-6912BD31E46D}">
      <dsp:nvSpPr>
        <dsp:cNvPr id="0" name=""/>
        <dsp:cNvSpPr/>
      </dsp:nvSpPr>
      <dsp:spPr>
        <a:xfrm>
          <a:off x="0" y="1861009"/>
          <a:ext cx="4490447" cy="185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baseline="0"/>
            <a:t>Rattling, whining, or a sound like gravel flowing through the pump.</a:t>
          </a:r>
          <a:endParaRPr lang="en-US" sz="3100" kern="1200"/>
        </a:p>
      </dsp:txBody>
      <dsp:txXfrm>
        <a:off x="0" y="1861009"/>
        <a:ext cx="4490447" cy="1858284"/>
      </dsp:txXfrm>
    </dsp:sp>
    <dsp:sp modelId="{77C1C8F1-3E0C-460D-A7E7-08CFDD8401ED}">
      <dsp:nvSpPr>
        <dsp:cNvPr id="0" name=""/>
        <dsp:cNvSpPr/>
      </dsp:nvSpPr>
      <dsp:spPr>
        <a:xfrm>
          <a:off x="0" y="3719294"/>
          <a:ext cx="4490447" cy="0"/>
        </a:xfrm>
        <a:prstGeom prst="line">
          <a:avLst/>
        </a:prstGeom>
        <a:solidFill>
          <a:schemeClr val="accent4">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2F4A2-5C09-4C79-AB7E-17CC29F3BFE0}">
      <dsp:nvSpPr>
        <dsp:cNvPr id="0" name=""/>
        <dsp:cNvSpPr/>
      </dsp:nvSpPr>
      <dsp:spPr>
        <a:xfrm>
          <a:off x="0" y="3719294"/>
          <a:ext cx="4490447" cy="185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baseline="0"/>
            <a:t>Increase in pump RPMs without an increase in pump discharge pressure (PDP).</a:t>
          </a:r>
          <a:endParaRPr lang="en-US" sz="3100" kern="1200"/>
        </a:p>
      </dsp:txBody>
      <dsp:txXfrm>
        <a:off x="0" y="3719294"/>
        <a:ext cx="4490447" cy="1858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ADBBA-9A4E-4B63-A5EF-0E4C55DC7C9E}">
      <dsp:nvSpPr>
        <dsp:cNvPr id="0" name=""/>
        <dsp:cNvSpPr/>
      </dsp:nvSpPr>
      <dsp:spPr>
        <a:xfrm>
          <a:off x="0" y="0"/>
          <a:ext cx="5927575"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B3235B-1A93-4C2A-B17C-82ADF1611ABC}">
      <dsp:nvSpPr>
        <dsp:cNvPr id="0" name=""/>
        <dsp:cNvSpPr/>
      </dsp:nvSpPr>
      <dsp:spPr>
        <a:xfrm>
          <a:off x="0" y="0"/>
          <a:ext cx="5927575" cy="1388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a:t>Picks up between 50-150% additional flow of water.</a:t>
          </a:r>
          <a:endParaRPr lang="en-US" sz="2900" kern="1200"/>
        </a:p>
      </dsp:txBody>
      <dsp:txXfrm>
        <a:off x="0" y="0"/>
        <a:ext cx="5927575" cy="1388533"/>
      </dsp:txXfrm>
    </dsp:sp>
    <dsp:sp modelId="{1433B2A1-14B6-48CC-9026-503EB990DBDA}">
      <dsp:nvSpPr>
        <dsp:cNvPr id="0" name=""/>
        <dsp:cNvSpPr/>
      </dsp:nvSpPr>
      <dsp:spPr>
        <a:xfrm>
          <a:off x="0" y="1388533"/>
          <a:ext cx="5927575" cy="0"/>
        </a:xfrm>
        <a:prstGeom prst="line">
          <a:avLst/>
        </a:prstGeom>
        <a:gradFill rotWithShape="0">
          <a:gsLst>
            <a:gs pos="0">
              <a:schemeClr val="accent5">
                <a:hueOff val="0"/>
                <a:satOff val="0"/>
                <a:lumOff val="-7451"/>
                <a:alphaOff val="0"/>
                <a:satMod val="103000"/>
                <a:lumMod val="102000"/>
                <a:tint val="94000"/>
              </a:schemeClr>
            </a:gs>
            <a:gs pos="50000">
              <a:schemeClr val="accent5">
                <a:hueOff val="0"/>
                <a:satOff val="0"/>
                <a:lumOff val="-7451"/>
                <a:alphaOff val="0"/>
                <a:satMod val="110000"/>
                <a:lumMod val="100000"/>
                <a:shade val="100000"/>
              </a:schemeClr>
            </a:gs>
            <a:gs pos="100000">
              <a:schemeClr val="accent5">
                <a:hueOff val="0"/>
                <a:satOff val="0"/>
                <a:lumOff val="-7451"/>
                <a:alphaOff val="0"/>
                <a:lumMod val="99000"/>
                <a:satMod val="120000"/>
                <a:shade val="78000"/>
              </a:schemeClr>
            </a:gs>
          </a:gsLst>
          <a:lin ang="5400000" scaled="0"/>
        </a:gradFill>
        <a:ln w="6350" cap="flat" cmpd="sng" algn="ctr">
          <a:solidFill>
            <a:schemeClr val="accent5">
              <a:hueOff val="0"/>
              <a:satOff val="0"/>
              <a:lumOff val="-7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5375D8-0241-430A-84FF-BD4B0CB6724E}">
      <dsp:nvSpPr>
        <dsp:cNvPr id="0" name=""/>
        <dsp:cNvSpPr/>
      </dsp:nvSpPr>
      <dsp:spPr>
        <a:xfrm>
          <a:off x="0" y="1388533"/>
          <a:ext cx="5927575" cy="1388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a:t>Can lift water 80’ or more vertically.</a:t>
          </a:r>
          <a:endParaRPr lang="en-US" sz="2900" kern="1200"/>
        </a:p>
      </dsp:txBody>
      <dsp:txXfrm>
        <a:off x="0" y="1388533"/>
        <a:ext cx="5927575" cy="1388533"/>
      </dsp:txXfrm>
    </dsp:sp>
    <dsp:sp modelId="{C6783AAF-5D5B-44BD-A93B-E71E4EBB79A3}">
      <dsp:nvSpPr>
        <dsp:cNvPr id="0" name=""/>
        <dsp:cNvSpPr/>
      </dsp:nvSpPr>
      <dsp:spPr>
        <a:xfrm>
          <a:off x="0" y="2777066"/>
          <a:ext cx="5927575" cy="0"/>
        </a:xfrm>
        <a:prstGeom prst="line">
          <a:avLst/>
        </a:prstGeom>
        <a:gradFill rotWithShape="0">
          <a:gsLst>
            <a:gs pos="0">
              <a:schemeClr val="accent5">
                <a:hueOff val="0"/>
                <a:satOff val="0"/>
                <a:lumOff val="-14902"/>
                <a:alphaOff val="0"/>
                <a:satMod val="103000"/>
                <a:lumMod val="102000"/>
                <a:tint val="94000"/>
              </a:schemeClr>
            </a:gs>
            <a:gs pos="50000">
              <a:schemeClr val="accent5">
                <a:hueOff val="0"/>
                <a:satOff val="0"/>
                <a:lumOff val="-14902"/>
                <a:alphaOff val="0"/>
                <a:satMod val="110000"/>
                <a:lumMod val="100000"/>
                <a:shade val="100000"/>
              </a:schemeClr>
            </a:gs>
            <a:gs pos="100000">
              <a:schemeClr val="accent5">
                <a:hueOff val="0"/>
                <a:satOff val="0"/>
                <a:lumOff val="-14902"/>
                <a:alphaOff val="0"/>
                <a:lumMod val="99000"/>
                <a:satMod val="120000"/>
                <a:shade val="78000"/>
              </a:schemeClr>
            </a:gs>
          </a:gsLst>
          <a:lin ang="5400000" scaled="0"/>
        </a:gradFill>
        <a:ln w="6350" cap="flat" cmpd="sng" algn="ctr">
          <a:solidFill>
            <a:schemeClr val="accent5">
              <a:hueOff val="0"/>
              <a:satOff val="0"/>
              <a:lumOff val="-14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30F714-E56B-4387-9F21-F1794037ACE2}">
      <dsp:nvSpPr>
        <dsp:cNvPr id="0" name=""/>
        <dsp:cNvSpPr/>
      </dsp:nvSpPr>
      <dsp:spPr>
        <a:xfrm>
          <a:off x="0" y="2777066"/>
          <a:ext cx="5927575" cy="1388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a:t>Can move water 300’ or more horizontally.</a:t>
          </a:r>
          <a:endParaRPr lang="en-US" sz="2900" kern="1200"/>
        </a:p>
      </dsp:txBody>
      <dsp:txXfrm>
        <a:off x="0" y="2777066"/>
        <a:ext cx="5927575" cy="1388533"/>
      </dsp:txXfrm>
    </dsp:sp>
    <dsp:sp modelId="{EA2EB0FC-9727-4EFB-9FC1-DDDE2FA38349}">
      <dsp:nvSpPr>
        <dsp:cNvPr id="0" name=""/>
        <dsp:cNvSpPr/>
      </dsp:nvSpPr>
      <dsp:spPr>
        <a:xfrm>
          <a:off x="0" y="4165599"/>
          <a:ext cx="5927575" cy="0"/>
        </a:xfrm>
        <a:prstGeom prst="line">
          <a:avLst/>
        </a:prstGeom>
        <a:gradFill rotWithShape="0">
          <a:gsLst>
            <a:gs pos="0">
              <a:schemeClr val="accent5">
                <a:hueOff val="0"/>
                <a:satOff val="0"/>
                <a:lumOff val="-22353"/>
                <a:alphaOff val="0"/>
                <a:satMod val="103000"/>
                <a:lumMod val="102000"/>
                <a:tint val="94000"/>
              </a:schemeClr>
            </a:gs>
            <a:gs pos="50000">
              <a:schemeClr val="accent5">
                <a:hueOff val="0"/>
                <a:satOff val="0"/>
                <a:lumOff val="-22353"/>
                <a:alphaOff val="0"/>
                <a:satMod val="110000"/>
                <a:lumMod val="100000"/>
                <a:shade val="100000"/>
              </a:schemeClr>
            </a:gs>
            <a:gs pos="100000">
              <a:schemeClr val="accent5">
                <a:hueOff val="0"/>
                <a:satOff val="0"/>
                <a:lumOff val="-22353"/>
                <a:alphaOff val="0"/>
                <a:lumMod val="99000"/>
                <a:satMod val="120000"/>
                <a:shade val="78000"/>
              </a:schemeClr>
            </a:gs>
          </a:gsLst>
          <a:lin ang="5400000" scaled="0"/>
        </a:gradFill>
        <a:ln w="6350" cap="flat" cmpd="sng" algn="ctr">
          <a:solidFill>
            <a:schemeClr val="accent5">
              <a:hueOff val="0"/>
              <a:satOff val="0"/>
              <a:lumOff val="-2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B1F11A-4914-4641-8191-0F44DA7C5D23}">
      <dsp:nvSpPr>
        <dsp:cNvPr id="0" name=""/>
        <dsp:cNvSpPr/>
      </dsp:nvSpPr>
      <dsp:spPr>
        <a:xfrm>
          <a:off x="0" y="4165599"/>
          <a:ext cx="5927575" cy="1388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a:t>Must have enough water in the tank to fill all hose used on intake and return line.</a:t>
          </a:r>
          <a:endParaRPr lang="en-US" sz="2900" kern="1200"/>
        </a:p>
      </dsp:txBody>
      <dsp:txXfrm>
        <a:off x="0" y="4165599"/>
        <a:ext cx="5927575" cy="13885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AE3C0-C0E9-40F8-963A-C710B0868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B19749-4C26-46F6-A13E-4F2E91EC14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B2F5F-49ED-40E3-A1A5-941FF8279870}" type="datetimeFigureOut">
              <a:rPr lang="en-US" smtClean="0"/>
              <a:t>2/19/2024</a:t>
            </a:fld>
            <a:endParaRPr lang="en-US" dirty="0"/>
          </a:p>
        </p:txBody>
      </p:sp>
      <p:sp>
        <p:nvSpPr>
          <p:cNvPr id="4" name="Footer Placeholder 3">
            <a:extLst>
              <a:ext uri="{FF2B5EF4-FFF2-40B4-BE49-F238E27FC236}">
                <a16:creationId xmlns:a16="http://schemas.microsoft.com/office/drawing/2014/main" id="{49826E5B-3572-4EEA-91A0-FE0838ED61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1D8116-DB0F-4C4A-85AD-5331C0D78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B74FA-BCF5-412C-B474-5CA730E53DF5}" type="slidenum">
              <a:rPr lang="en-US" smtClean="0"/>
              <a:t>‹#›</a:t>
            </a:fld>
            <a:endParaRPr lang="en-US" dirty="0"/>
          </a:p>
        </p:txBody>
      </p:sp>
    </p:spTree>
    <p:extLst>
      <p:ext uri="{BB962C8B-B14F-4D97-AF65-F5344CB8AC3E}">
        <p14:creationId xmlns:p14="http://schemas.microsoft.com/office/powerpoint/2010/main" val="142564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C1060-699B-414A-8D16-7630F8BDD05E}" type="datetimeFigureOut">
              <a:rPr lang="en-US" smtClean="0"/>
              <a:t>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DF348-2A86-4531-BD4E-BD8C0BBDAD47}" type="slidenum">
              <a:rPr lang="en-US" smtClean="0"/>
              <a:t>‹#›</a:t>
            </a:fld>
            <a:endParaRPr lang="en-US" dirty="0"/>
          </a:p>
        </p:txBody>
      </p:sp>
    </p:spTree>
    <p:extLst>
      <p:ext uri="{BB962C8B-B14F-4D97-AF65-F5344CB8AC3E}">
        <p14:creationId xmlns:p14="http://schemas.microsoft.com/office/powerpoint/2010/main" val="22788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1</a:t>
            </a:fld>
            <a:endParaRPr lang="en-US" dirty="0"/>
          </a:p>
        </p:txBody>
      </p:sp>
    </p:spTree>
    <p:extLst>
      <p:ext uri="{BB962C8B-B14F-4D97-AF65-F5344CB8AC3E}">
        <p14:creationId xmlns:p14="http://schemas.microsoft.com/office/powerpoint/2010/main" val="56891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34</a:t>
            </a:fld>
            <a:endParaRPr lang="en-US" altLang="en-US"/>
          </a:p>
        </p:txBody>
      </p:sp>
    </p:spTree>
    <p:extLst>
      <p:ext uri="{BB962C8B-B14F-4D97-AF65-F5344CB8AC3E}">
        <p14:creationId xmlns:p14="http://schemas.microsoft.com/office/powerpoint/2010/main" val="187251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40</a:t>
            </a:fld>
            <a:endParaRPr lang="en-US" dirty="0"/>
          </a:p>
        </p:txBody>
      </p:sp>
    </p:spTree>
    <p:extLst>
      <p:ext uri="{BB962C8B-B14F-4D97-AF65-F5344CB8AC3E}">
        <p14:creationId xmlns:p14="http://schemas.microsoft.com/office/powerpoint/2010/main" val="400171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685B6-56DC-4B3E-B8DE-573307F76417}" type="slidenum">
              <a:rPr lang="en-US"/>
              <a:pPr/>
              <a:t>7</a:t>
            </a:fld>
            <a:endParaRPr lang="en-US"/>
          </a:p>
        </p:txBody>
      </p:sp>
      <p:sp>
        <p:nvSpPr>
          <p:cNvPr id="17410" name="Rectangle 2"/>
          <p:cNvSpPr>
            <a:spLocks noGrp="1" noRot="1" noChangeAspect="1" noChangeArrowheads="1" noTextEdit="1"/>
          </p:cNvSpPr>
          <p:nvPr>
            <p:ph type="sldImg"/>
          </p:nvPr>
        </p:nvSpPr>
        <p:spPr>
          <a:xfrm>
            <a:off x="419100" y="706438"/>
            <a:ext cx="6172200" cy="3471862"/>
          </a:xfrm>
          <a:ln w="12700" cap="flat">
            <a:solidFill>
              <a:schemeClr val="tx1"/>
            </a:solidFill>
          </a:ln>
        </p:spPr>
      </p:sp>
      <p:sp>
        <p:nvSpPr>
          <p:cNvPr id="17411" name="Rectangle 3"/>
          <p:cNvSpPr>
            <a:spLocks noGrp="1" noChangeArrowheads="1"/>
          </p:cNvSpPr>
          <p:nvPr>
            <p:ph type="body" idx="1"/>
          </p:nvPr>
        </p:nvSpPr>
        <p:spPr>
          <a:xfrm>
            <a:off x="934721" y="4415791"/>
            <a:ext cx="5140960" cy="4183380"/>
          </a:xfrm>
          <a:ln/>
        </p:spPr>
        <p:txBody>
          <a:bodyPr lIns="92652" tIns="46327" rIns="92652" bIns="46327"/>
          <a:lstStyle/>
          <a:p>
            <a:endParaRPr lang="en-US"/>
          </a:p>
        </p:txBody>
      </p:sp>
    </p:spTree>
    <p:extLst>
      <p:ext uri="{BB962C8B-B14F-4D97-AF65-F5344CB8AC3E}">
        <p14:creationId xmlns:p14="http://schemas.microsoft.com/office/powerpoint/2010/main" val="311837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14</a:t>
            </a:fld>
            <a:endParaRPr lang="en-US" altLang="en-US"/>
          </a:p>
        </p:txBody>
      </p:sp>
    </p:spTree>
    <p:extLst>
      <p:ext uri="{BB962C8B-B14F-4D97-AF65-F5344CB8AC3E}">
        <p14:creationId xmlns:p14="http://schemas.microsoft.com/office/powerpoint/2010/main" val="67572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use of the Adobe Flash friction loss calculator is optional</a:t>
            </a:r>
            <a:r>
              <a:rPr lang="en-US" b="0"/>
              <a:t>.  </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15</a:t>
            </a:fld>
            <a:endParaRPr lang="en-US" altLang="en-US"/>
          </a:p>
        </p:txBody>
      </p:sp>
    </p:spTree>
    <p:extLst>
      <p:ext uri="{BB962C8B-B14F-4D97-AF65-F5344CB8AC3E}">
        <p14:creationId xmlns:p14="http://schemas.microsoft.com/office/powerpoint/2010/main" val="70822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19</a:t>
            </a:fld>
            <a:endParaRPr lang="en-US" dirty="0"/>
          </a:p>
        </p:txBody>
      </p:sp>
    </p:spTree>
    <p:extLst>
      <p:ext uri="{BB962C8B-B14F-4D97-AF65-F5344CB8AC3E}">
        <p14:creationId xmlns:p14="http://schemas.microsoft.com/office/powerpoint/2010/main" val="172084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SWB pages - </a:t>
            </a:r>
          </a:p>
        </p:txBody>
      </p:sp>
      <p:sp>
        <p:nvSpPr>
          <p:cNvPr id="4" name="Slide Number Placeholder 3"/>
          <p:cNvSpPr>
            <a:spLocks noGrp="1"/>
          </p:cNvSpPr>
          <p:nvPr>
            <p:ph type="sldNum" sz="quarter" idx="5"/>
          </p:nvPr>
        </p:nvSpPr>
        <p:spPr/>
        <p:txBody>
          <a:bodyPr/>
          <a:lstStyle/>
          <a:p>
            <a:fld id="{D5ADF348-2A86-4531-BD4E-BD8C0BBDAD47}" type="slidenum">
              <a:rPr lang="en-US" smtClean="0"/>
              <a:t>20</a:t>
            </a:fld>
            <a:endParaRPr lang="en-US" dirty="0"/>
          </a:p>
        </p:txBody>
      </p:sp>
    </p:spTree>
    <p:extLst>
      <p:ext uri="{BB962C8B-B14F-4D97-AF65-F5344CB8AC3E}">
        <p14:creationId xmlns:p14="http://schemas.microsoft.com/office/powerpoint/2010/main" val="148369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27</a:t>
            </a:fld>
            <a:endParaRPr lang="en-US" dirty="0"/>
          </a:p>
        </p:txBody>
      </p:sp>
    </p:spTree>
    <p:extLst>
      <p:ext uri="{BB962C8B-B14F-4D97-AF65-F5344CB8AC3E}">
        <p14:creationId xmlns:p14="http://schemas.microsoft.com/office/powerpoint/2010/main" val="412876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28</a:t>
            </a:fld>
            <a:endParaRPr lang="en-US" altLang="en-US"/>
          </a:p>
        </p:txBody>
      </p:sp>
    </p:spTree>
    <p:extLst>
      <p:ext uri="{BB962C8B-B14F-4D97-AF65-F5344CB8AC3E}">
        <p14:creationId xmlns:p14="http://schemas.microsoft.com/office/powerpoint/2010/main" val="62633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33</a:t>
            </a:fld>
            <a:endParaRPr lang="en-US" altLang="en-US"/>
          </a:p>
        </p:txBody>
      </p:sp>
    </p:spTree>
    <p:extLst>
      <p:ext uri="{BB962C8B-B14F-4D97-AF65-F5344CB8AC3E}">
        <p14:creationId xmlns:p14="http://schemas.microsoft.com/office/powerpoint/2010/main" val="18725166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dirty="0"/>
              <a:t>Click to edit Master text styles</a:t>
            </a:r>
          </a:p>
        </p:txBody>
      </p:sp>
      <p:grpSp>
        <p:nvGrpSpPr>
          <p:cNvPr id="3" name="Group 2" descr="slide number">
            <a:extLst>
              <a:ext uri="{FF2B5EF4-FFF2-40B4-BE49-F238E27FC236}">
                <a16:creationId xmlns:a16="http://schemas.microsoft.com/office/drawing/2014/main" id="{B4C16F7F-D975-E41D-B78B-6FA7C339695F}"/>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22839BF9-8AF9-3720-E2F3-A3F74B3C8492}"/>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5" name="Oval 4" descr="oval">
              <a:extLst>
                <a:ext uri="{FF2B5EF4-FFF2-40B4-BE49-F238E27FC236}">
                  <a16:creationId xmlns:a16="http://schemas.microsoft.com/office/drawing/2014/main" id="{04423E09-587B-6C26-076A-C801F854632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6" name="Rectangle 5" descr="slide number">
            <a:extLst>
              <a:ext uri="{FF2B5EF4-FFF2-40B4-BE49-F238E27FC236}">
                <a16:creationId xmlns:a16="http://schemas.microsoft.com/office/drawing/2014/main" id="{92932B8C-8164-D6A9-8955-37E54C92F84D}"/>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31405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dirty="0"/>
              <a:t>Click to edit</a:t>
            </a:r>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dirty="0"/>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endParaRPr lang="en-US" dirty="0"/>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endParaRPr lang="en-US" dirty="0"/>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endParaRPr lang="en-US" dirty="0"/>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3" name="Group 2" descr="slide number">
            <a:extLst>
              <a:ext uri="{FF2B5EF4-FFF2-40B4-BE49-F238E27FC236}">
                <a16:creationId xmlns:a16="http://schemas.microsoft.com/office/drawing/2014/main" id="{F8F09FFF-0EEF-F9AA-9085-39FB1448A05C}"/>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4D386A51-1BA7-8CB0-1B53-3515AB814C5C}"/>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DE6C76A7-1AE0-5471-BFC3-BFAF2EC3AEB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a:extLst>
              <a:ext uri="{FF2B5EF4-FFF2-40B4-BE49-F238E27FC236}">
                <a16:creationId xmlns:a16="http://schemas.microsoft.com/office/drawing/2014/main" id="{9275F87E-1EE9-0D60-E952-C993B6F45385}"/>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10549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dirty="0"/>
              <a:t>Click to edit</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endParaRPr lang="en-US" dirty="0"/>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6" name="Group 5" descr="slide number">
            <a:extLst>
              <a:ext uri="{FF2B5EF4-FFF2-40B4-BE49-F238E27FC236}">
                <a16:creationId xmlns:a16="http://schemas.microsoft.com/office/drawing/2014/main" id="{63667F79-3F2F-4214-F9F7-C837D3C9CF8D}"/>
              </a:ext>
            </a:extLst>
          </p:cNvPr>
          <p:cNvGrpSpPr/>
          <p:nvPr userDrawn="1"/>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2EE394C6-FFBC-26C5-57B3-B488F28254A8}"/>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4D945D7D-EFBE-5B44-C707-E10072B71E3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a:extLst>
              <a:ext uri="{FF2B5EF4-FFF2-40B4-BE49-F238E27FC236}">
                <a16:creationId xmlns:a16="http://schemas.microsoft.com/office/drawing/2014/main" id="{54255832-7FF9-B6A9-D09E-F501AED439DD}"/>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31582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914400" y="1346948"/>
            <a:ext cx="103632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00" y="4282764"/>
            <a:ext cx="103632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with red lines above and below"/>
          <p:cNvSpPr/>
          <p:nvPr/>
        </p:nvSpPr>
        <p:spPr>
          <a:xfrm>
            <a:off x="914400" y="1484779"/>
            <a:ext cx="103632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1012444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10106152"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083740" y="6272786"/>
            <a:ext cx="6327648" cy="365125"/>
          </a:xfrm>
        </p:spPr>
        <p:txBody>
          <a:bodyPr/>
          <a:lstStyle/>
          <a:p>
            <a:pPr>
              <a:defRPr/>
            </a:pPr>
            <a:endParaRPr lang="en-US"/>
          </a:p>
        </p:txBody>
      </p:sp>
      <p:grpSp>
        <p:nvGrpSpPr>
          <p:cNvPr id="6" name="Group 5" descr="slide number">
            <a:extLst>
              <a:ext uri="{FF2B5EF4-FFF2-40B4-BE49-F238E27FC236}">
                <a16:creationId xmlns:a16="http://schemas.microsoft.com/office/drawing/2014/main" id="{27ADC476-AF8E-CE40-B8F8-F9ABC906BB5D}"/>
              </a:ext>
            </a:extLst>
          </p:cNvPr>
          <p:cNvGrpSpPr/>
          <p:nvPr userDrawn="1"/>
        </p:nvGrpSpPr>
        <p:grpSpPr>
          <a:xfrm>
            <a:off x="11633708" y="6283960"/>
            <a:ext cx="393192" cy="393192"/>
            <a:chOff x="8522208" y="6258560"/>
            <a:chExt cx="393192" cy="393192"/>
          </a:xfrm>
        </p:grpSpPr>
        <p:sp>
          <p:nvSpPr>
            <p:cNvPr id="13" name="Oval 12" descr="oval">
              <a:extLst>
                <a:ext uri="{FF2B5EF4-FFF2-40B4-BE49-F238E27FC236}">
                  <a16:creationId xmlns:a16="http://schemas.microsoft.com/office/drawing/2014/main" id="{71CA7781-65CB-AD66-C57B-8F02616B1836}"/>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4" name="Oval 13" descr="oval">
              <a:extLst>
                <a:ext uri="{FF2B5EF4-FFF2-40B4-BE49-F238E27FC236}">
                  <a16:creationId xmlns:a16="http://schemas.microsoft.com/office/drawing/2014/main" id="{63184D45-E9BD-B8A6-45BD-F963A0C9D2C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5" name="Rectangle 14" descr="slide number">
            <a:extLst>
              <a:ext uri="{FF2B5EF4-FFF2-40B4-BE49-F238E27FC236}">
                <a16:creationId xmlns:a16="http://schemas.microsoft.com/office/drawing/2014/main" id="{256AAB30-BF17-4844-C499-076D750C8AFB}"/>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8522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95648"/>
            <a:ext cx="103632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914061"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6400800"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3088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8100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419892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9042400" y="6381750"/>
            <a:ext cx="2844800" cy="476250"/>
          </a:xfrm>
          <a:prstGeom prst="rect">
            <a:avLst/>
          </a:prstGeo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118453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14400" y="195648"/>
            <a:ext cx="10363200" cy="914400"/>
          </a:xfrm>
        </p:spPr>
        <p:txBody>
          <a:bodyPr wrap="square">
            <a:noAutofit/>
          </a:bodyPr>
          <a:lstStyle>
            <a:lvl1pPr>
              <a:defRPr sz="4000">
                <a:latin typeface="+mj-lt"/>
              </a:defRPr>
            </a:lvl1pPr>
          </a:lstStyle>
          <a:p>
            <a:r>
              <a:rPr lang="en-US" dirty="0"/>
              <a:t>Click to edit Master title style</a:t>
            </a:r>
          </a:p>
        </p:txBody>
      </p:sp>
      <p:sp>
        <p:nvSpPr>
          <p:cNvPr id="3" name="Text Placeholder 2"/>
          <p:cNvSpPr>
            <a:spLocks noGrp="1"/>
          </p:cNvSpPr>
          <p:nvPr>
            <p:ph type="body" idx="1"/>
          </p:nvPr>
        </p:nvSpPr>
        <p:spPr>
          <a:xfrm>
            <a:off x="914400" y="1295400"/>
            <a:ext cx="48768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914400" y="2095197"/>
            <a:ext cx="48768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27724" y="1295400"/>
            <a:ext cx="48768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6427724" y="2095197"/>
            <a:ext cx="48768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988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endParaRPr lang="en-US" dirty="0"/>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6" name="Group 5" descr="slide number">
            <a:extLst>
              <a:ext uri="{FF2B5EF4-FFF2-40B4-BE49-F238E27FC236}">
                <a16:creationId xmlns:a16="http://schemas.microsoft.com/office/drawing/2014/main" id="{11C04626-52EB-1827-66F1-E6362168D3B7}"/>
              </a:ext>
            </a:extLst>
          </p:cNvPr>
          <p:cNvGrpSpPr/>
          <p:nvPr userDrawn="1"/>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DDC9BF06-B9C6-98CB-9E41-22631EB5C5A9}"/>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3C7799EE-E848-95A3-C3F2-920C1DC16A4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a:extLst>
              <a:ext uri="{FF2B5EF4-FFF2-40B4-BE49-F238E27FC236}">
                <a16:creationId xmlns:a16="http://schemas.microsoft.com/office/drawing/2014/main" id="{33563960-320B-E0DF-5CDD-6F4B10B4D681}"/>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173590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endParaRPr lang="en-US" dirty="0"/>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endParaRPr lang="en-US" dirty="0"/>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2" name="Group 1" descr="slide number">
            <a:extLst>
              <a:ext uri="{FF2B5EF4-FFF2-40B4-BE49-F238E27FC236}">
                <a16:creationId xmlns:a16="http://schemas.microsoft.com/office/drawing/2014/main" id="{6DFFB343-C137-B8C3-CAF9-00C148A73181}"/>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D52118E9-E3CD-F97F-2540-BD27B356945D}"/>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a:extLst>
                <a:ext uri="{FF2B5EF4-FFF2-40B4-BE49-F238E27FC236}">
                  <a16:creationId xmlns:a16="http://schemas.microsoft.com/office/drawing/2014/main" id="{42D1526E-7C8D-95DF-B09F-7059EE9A990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a:extLst>
              <a:ext uri="{FF2B5EF4-FFF2-40B4-BE49-F238E27FC236}">
                <a16:creationId xmlns:a16="http://schemas.microsoft.com/office/drawing/2014/main" id="{31E619F6-93BE-B48A-8323-E3557D2079EE}"/>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65173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descr="slide number">
            <a:extLst>
              <a:ext uri="{FF2B5EF4-FFF2-40B4-BE49-F238E27FC236}">
                <a16:creationId xmlns:a16="http://schemas.microsoft.com/office/drawing/2014/main" id="{75083799-90CF-058C-5181-DEC2378BA349}"/>
              </a:ext>
            </a:extLst>
          </p:cNvPr>
          <p:cNvGrpSpPr/>
          <p:nvPr userDrawn="1"/>
        </p:nvGrpSpPr>
        <p:grpSpPr>
          <a:xfrm>
            <a:off x="11633708" y="6283960"/>
            <a:ext cx="393192" cy="393192"/>
            <a:chOff x="8522208" y="6258560"/>
            <a:chExt cx="393192" cy="393192"/>
          </a:xfrm>
        </p:grpSpPr>
        <p:sp>
          <p:nvSpPr>
            <p:cNvPr id="10" name="Oval 9" descr="oval">
              <a:extLst>
                <a:ext uri="{FF2B5EF4-FFF2-40B4-BE49-F238E27FC236}">
                  <a16:creationId xmlns:a16="http://schemas.microsoft.com/office/drawing/2014/main" id="{90CD945B-8FFB-7AC3-3F9F-7C2ED0841762}"/>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1" name="Oval 10" descr="oval">
              <a:extLst>
                <a:ext uri="{FF2B5EF4-FFF2-40B4-BE49-F238E27FC236}">
                  <a16:creationId xmlns:a16="http://schemas.microsoft.com/office/drawing/2014/main" id="{1A2AA3F3-407A-96A9-DE2D-9FDF457DDB8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2" name="Rectangle 11" descr="slide number">
            <a:extLst>
              <a:ext uri="{FF2B5EF4-FFF2-40B4-BE49-F238E27FC236}">
                <a16:creationId xmlns:a16="http://schemas.microsoft.com/office/drawing/2014/main" id="{F3E3BE67-1FBE-D145-E790-AB99F6F50DEA}"/>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373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a:xfrm>
            <a:off x="10296144" y="6356350"/>
            <a:ext cx="932688" cy="365125"/>
          </a:xfrm>
          <a:prstGeom prst="rect">
            <a:avLst/>
          </a:prstGeom>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38828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endParaRPr lang="en-US" dirty="0"/>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lgn="r">
              <a:defRPr>
                <a:solidFill>
                  <a:schemeClr val="bg1"/>
                </a:solidFill>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lvl1pPr algn="r">
              <a:defRPr>
                <a:solidFill>
                  <a:schemeClr val="bg1"/>
                </a:solidFill>
              </a:defRPr>
            </a:lvl1pPr>
          </a:lstStyle>
          <a:p>
            <a:fld id="{294A09A9-5501-47C1-A89A-A340965A2BE2}" type="slidenum">
              <a:rPr lang="en-US" smtClean="0"/>
              <a:pPr/>
              <a:t>‹#›</a:t>
            </a:fld>
            <a:endParaRPr lang="en-US" dirty="0"/>
          </a:p>
        </p:txBody>
      </p:sp>
      <p:grpSp>
        <p:nvGrpSpPr>
          <p:cNvPr id="2" name="Group 1" descr="slide number">
            <a:extLst>
              <a:ext uri="{FF2B5EF4-FFF2-40B4-BE49-F238E27FC236}">
                <a16:creationId xmlns:a16="http://schemas.microsoft.com/office/drawing/2014/main" id="{BF0C0400-1913-110D-EBD4-F6BA2D173BDA}"/>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187C4093-B575-E033-B66F-71CA41EBD86B}"/>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a:extLst>
                <a:ext uri="{FF2B5EF4-FFF2-40B4-BE49-F238E27FC236}">
                  <a16:creationId xmlns:a16="http://schemas.microsoft.com/office/drawing/2014/main" id="{DD885652-D984-F120-87B7-532C2F010E9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a:extLst>
              <a:ext uri="{FF2B5EF4-FFF2-40B4-BE49-F238E27FC236}">
                <a16:creationId xmlns:a16="http://schemas.microsoft.com/office/drawing/2014/main" id="{80D243CB-EAC7-EC20-452B-C557341BEE4C}"/>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263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endParaRPr lang="en-US" dirty="0"/>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endParaRPr lang="en-US" dirty="0"/>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endParaRPr lang="en-US" dirty="0"/>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endParaRPr lang="en-US" dirty="0"/>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646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230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94045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dirty="0"/>
              <a:t>Sample Footer Text</a:t>
            </a:r>
          </a:p>
        </p:txBody>
      </p:sp>
      <p:grpSp>
        <p:nvGrpSpPr>
          <p:cNvPr id="10" name="Group 9" descr="slide number">
            <a:extLst>
              <a:ext uri="{FF2B5EF4-FFF2-40B4-BE49-F238E27FC236}">
                <a16:creationId xmlns:a16="http://schemas.microsoft.com/office/drawing/2014/main" id="{3B82B332-8C12-50BD-D26F-5CB70A78FC0B}"/>
              </a:ext>
            </a:extLst>
          </p:cNvPr>
          <p:cNvGrpSpPr/>
          <p:nvPr userDrawn="1"/>
        </p:nvGrpSpPr>
        <p:grpSpPr>
          <a:xfrm>
            <a:off x="11633708" y="6283960"/>
            <a:ext cx="393192" cy="393192"/>
            <a:chOff x="8522208" y="6258560"/>
            <a:chExt cx="393192" cy="393192"/>
          </a:xfrm>
        </p:grpSpPr>
        <p:sp>
          <p:nvSpPr>
            <p:cNvPr id="11" name="Oval 10" descr="oval">
              <a:extLst>
                <a:ext uri="{FF2B5EF4-FFF2-40B4-BE49-F238E27FC236}">
                  <a16:creationId xmlns:a16="http://schemas.microsoft.com/office/drawing/2014/main" id="{B188F170-B649-71EA-11F2-43CF1A567EE4}"/>
                </a:ext>
              </a:extLst>
            </p:cNvPr>
            <p:cNvSpPr/>
            <p:nvPr/>
          </p:nvSpPr>
          <p:spPr>
            <a:xfrm>
              <a:off x="8522208" y="6258560"/>
              <a:ext cx="393192" cy="393192"/>
            </a:xfrm>
            <a:prstGeom prst="ellipse">
              <a:avLst/>
            </a:prstGeom>
            <a:blipFill dpi="0" rotWithShape="1">
              <a:blip r:embed="rId19">
                <a:duotone>
                  <a:schemeClr val="bg2">
                    <a:shade val="45000"/>
                    <a:satMod val="135000"/>
                  </a:schemeClr>
                  <a:prstClr val="white"/>
                </a:duotone>
                <a:extLst>
                  <a:ext uri="{BEBA8EAE-BF5A-486C-A8C5-ECC9F3942E4B}">
                    <a14:imgProps xmlns:a14="http://schemas.microsoft.com/office/drawing/2010/main">
                      <a14:imgLayer r:embed="rId20">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descr="oval">
              <a:extLst>
                <a:ext uri="{FF2B5EF4-FFF2-40B4-BE49-F238E27FC236}">
                  <a16:creationId xmlns:a16="http://schemas.microsoft.com/office/drawing/2014/main" id="{BDEC4877-BD6B-E6BC-F584-0D9B86D9B61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3" name="Rectangle 12" descr="slide number">
            <a:extLst>
              <a:ext uri="{FF2B5EF4-FFF2-40B4-BE49-F238E27FC236}">
                <a16:creationId xmlns:a16="http://schemas.microsoft.com/office/drawing/2014/main" id="{6F618E33-2E70-DDCC-885E-70B132D42530}"/>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229179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3" r:id="rId4"/>
    <p:sldLayoutId id="2147483672" r:id="rId5"/>
    <p:sldLayoutId id="2147483686" r:id="rId6"/>
    <p:sldLayoutId id="2147483687" r:id="rId7"/>
    <p:sldLayoutId id="2147483675" r:id="rId8"/>
    <p:sldLayoutId id="2147483688" r:id="rId9"/>
    <p:sldLayoutId id="2147483682"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file:///\\ilmcaal3ds1.blm.doi.net\al\users\sjoyce\Desktop\Calculator_gui.ex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20.sv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file:///\\ilmcaal3ds1.blm.doi.net\al\users\sjoyce\Desktop\Calculator_gui.ex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file:///\\ilmcaal3ds1.blm.doi.net\al\users\sjoyce\Desktop\Calculator_gui.ex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file:///\\ilmcaal3ds1.blm.doi.net\al\users\sjoyce\Desktop\Calculator_gui.exe" TargetMode="Externa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video" Target="https://www.youtube.com/embed/eMDAw0TXvUo?feature=oembed" TargetMode="External"/><Relationship Id="rId5" Type="http://schemas.microsoft.com/office/2007/relationships/hdphoto" Target="../media/hdphoto1.wdp"/><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5.xml"/><Relationship Id="rId1" Type="http://schemas.openxmlformats.org/officeDocument/2006/relationships/video" Target="https://www.youtube.com/embed/0yK4Mzv7ei0?start=74&amp;feature=oembed" TargetMode="Externa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hose lay"/>
          <p:cNvPicPr>
            <a:picLocks noChangeAspect="1" noChangeArrowheads="1"/>
          </p:cNvPicPr>
          <p:nvPr/>
        </p:nvPicPr>
        <p:blipFill rotWithShape="1">
          <a:blip r:embed="rId3"/>
          <a:srcRect b="15414"/>
          <a:stretch/>
        </p:blipFill>
        <p:spPr bwMode="auto">
          <a:xfrm>
            <a:off x="20" y="10"/>
            <a:ext cx="12191980" cy="6857990"/>
          </a:xfrm>
          <a:prstGeom prst="rect">
            <a:avLst/>
          </a:prstGeom>
        </p:spPr>
      </p:pic>
      <p:sp>
        <p:nvSpPr>
          <p:cNvPr id="12307" name="Rectangle 12303">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6" name="Rectangle 8"/>
          <p:cNvSpPr>
            <a:spLocks noGrp="1" noChangeArrowheads="1"/>
          </p:cNvSpPr>
          <p:nvPr>
            <p:ph type="ctrTitle"/>
          </p:nvPr>
        </p:nvSpPr>
        <p:spPr>
          <a:xfrm>
            <a:off x="960120" y="3681454"/>
            <a:ext cx="10268712" cy="1550896"/>
          </a:xfrm>
        </p:spPr>
        <p:txBody>
          <a:bodyPr anchor="b">
            <a:normAutofit/>
          </a:bodyPr>
          <a:lstStyle/>
          <a:p>
            <a:r>
              <a:rPr lang="en-US" sz="5900">
                <a:solidFill>
                  <a:srgbClr val="FFFFFF"/>
                </a:solidFill>
              </a:rPr>
              <a:t>Water Handling Operations</a:t>
            </a:r>
          </a:p>
        </p:txBody>
      </p:sp>
      <p:sp>
        <p:nvSpPr>
          <p:cNvPr id="12297" name="Rectangle 9"/>
          <p:cNvSpPr>
            <a:spLocks noGrp="1" noChangeArrowheads="1"/>
          </p:cNvSpPr>
          <p:nvPr>
            <p:ph type="subTitle" idx="1"/>
          </p:nvPr>
        </p:nvSpPr>
        <p:spPr>
          <a:xfrm>
            <a:off x="960120" y="5406886"/>
            <a:ext cx="10268712" cy="628153"/>
          </a:xfrm>
        </p:spPr>
        <p:txBody>
          <a:bodyPr anchor="t">
            <a:normAutofit/>
          </a:bodyPr>
          <a:lstStyle/>
          <a:p>
            <a:pPr>
              <a:lnSpc>
                <a:spcPct val="91000"/>
              </a:lnSpc>
            </a:pPr>
            <a:r>
              <a:rPr lang="en-US" sz="3600" dirty="0">
                <a:solidFill>
                  <a:schemeClr val="bg1"/>
                </a:solidFill>
              </a:rPr>
              <a:t>Unit 4A – Water and Hose Hydraulics</a:t>
            </a:r>
          </a:p>
        </p:txBody>
      </p:sp>
      <p:grpSp>
        <p:nvGrpSpPr>
          <p:cNvPr id="2" name="Group 1" descr="slide number">
            <a:extLst>
              <a:ext uri="{FF2B5EF4-FFF2-40B4-BE49-F238E27FC236}">
                <a16:creationId xmlns:a16="http://schemas.microsoft.com/office/drawing/2014/main" id="{CE0D196C-A544-253C-028F-099C850F9D4F}"/>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144EB330-9F34-B6AC-956A-608938C0E0DD}"/>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1AD31A85-536C-DFB5-EE8A-C4ED0B1C87F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24918573-2F54-E767-4A80-01A8B9DC2F3D}"/>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a:t>
            </a:fld>
            <a:endParaRPr lang="en-US" dirty="0"/>
          </a:p>
        </p:txBody>
      </p:sp>
    </p:spTree>
    <p:extLst>
      <p:ext uri="{BB962C8B-B14F-4D97-AF65-F5344CB8AC3E}">
        <p14:creationId xmlns:p14="http://schemas.microsoft.com/office/powerpoint/2010/main" val="42206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0" name="Rectangle 2253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1" name="Rectangle 2253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960120" y="317814"/>
            <a:ext cx="10268712" cy="1700784"/>
          </a:xfrm>
        </p:spPr>
        <p:txBody>
          <a:bodyPr>
            <a:normAutofit/>
          </a:bodyPr>
          <a:lstStyle/>
          <a:p>
            <a:r>
              <a:rPr lang="en-US" sz="5600"/>
              <a:t>Why do we need to perform </a:t>
            </a:r>
            <a:br>
              <a:rPr lang="en-US" sz="5600"/>
            </a:br>
            <a:r>
              <a:rPr lang="en-US" sz="5600"/>
              <a:t>friction loss calculations?</a:t>
            </a:r>
          </a:p>
        </p:txBody>
      </p:sp>
      <p:graphicFrame>
        <p:nvGraphicFramePr>
          <p:cNvPr id="22542" name="Content Placeholder 6">
            <a:extLst>
              <a:ext uri="{FF2B5EF4-FFF2-40B4-BE49-F238E27FC236}">
                <a16:creationId xmlns:a16="http://schemas.microsoft.com/office/drawing/2014/main" id="{E053D46F-EF16-903F-8767-11374FE1F15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36966017"/>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descr="slide number">
            <a:extLst>
              <a:ext uri="{FF2B5EF4-FFF2-40B4-BE49-F238E27FC236}">
                <a16:creationId xmlns:a16="http://schemas.microsoft.com/office/drawing/2014/main" id="{7C532B79-C65F-FBA8-2F58-AC380E96979C}"/>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18F6413A-5D09-8C29-20F0-93CD797611E4}"/>
                </a:ext>
              </a:extLst>
            </p:cNvPr>
            <p:cNvSpPr/>
            <p:nvPr/>
          </p:nvSpPr>
          <p:spPr>
            <a:xfrm>
              <a:off x="8522208" y="6258560"/>
              <a:ext cx="393192" cy="393192"/>
            </a:xfrm>
            <a:prstGeom prst="ellipse">
              <a:avLst/>
            </a:prstGeom>
            <a:blipFill dpi="0"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D5CA7AE2-FDD7-3B52-AAEB-7659BEF85E4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92DEEAC1-F644-F169-CBCE-BB8599388517}"/>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10</a:t>
            </a:fld>
            <a:endParaRPr lang="en-US" dirty="0"/>
          </a:p>
        </p:txBody>
      </p:sp>
    </p:spTree>
    <p:extLst>
      <p:ext uri="{BB962C8B-B14F-4D97-AF65-F5344CB8AC3E}">
        <p14:creationId xmlns:p14="http://schemas.microsoft.com/office/powerpoint/2010/main" val="204526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5" name="Rectangle 2356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7" name="Rectangle 23566">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ectangle 6"/>
          <p:cNvSpPr>
            <a:spLocks noGrp="1" noChangeArrowheads="1"/>
          </p:cNvSpPr>
          <p:nvPr>
            <p:ph type="title"/>
          </p:nvPr>
        </p:nvSpPr>
        <p:spPr>
          <a:xfrm>
            <a:off x="960120" y="643467"/>
            <a:ext cx="4628638" cy="5571066"/>
          </a:xfrm>
        </p:spPr>
        <p:txBody>
          <a:bodyPr>
            <a:normAutofit/>
          </a:bodyPr>
          <a:lstStyle/>
          <a:p>
            <a:r>
              <a:rPr lang="en-US" dirty="0"/>
              <a:t>References and Tools </a:t>
            </a:r>
          </a:p>
        </p:txBody>
      </p:sp>
      <p:grpSp>
        <p:nvGrpSpPr>
          <p:cNvPr id="2" name="Group 1">
            <a:extLst>
              <a:ext uri="{FF2B5EF4-FFF2-40B4-BE49-F238E27FC236}">
                <a16:creationId xmlns:a16="http://schemas.microsoft.com/office/drawing/2014/main" id="{A48AC32E-C7B8-FDB4-3542-618103E2B019}"/>
              </a:ext>
              <a:ext uri="{C183D7F6-B498-43B3-948B-1728B52AA6E4}">
                <adec:decorative xmlns:adec="http://schemas.microsoft.com/office/drawing/2017/decorative" val="1"/>
              </a:ext>
            </a:extLst>
          </p:cNvPr>
          <p:cNvGrpSpPr/>
          <p:nvPr/>
        </p:nvGrpSpPr>
        <p:grpSpPr>
          <a:xfrm>
            <a:off x="6737940" y="644148"/>
            <a:ext cx="4490447" cy="5578941"/>
            <a:chOff x="6737940" y="644148"/>
            <a:chExt cx="4490447" cy="5578941"/>
          </a:xfrm>
        </p:grpSpPr>
        <p:sp>
          <p:nvSpPr>
            <p:cNvPr id="3" name="Straight Connector 2">
              <a:extLst>
                <a:ext uri="{FF2B5EF4-FFF2-40B4-BE49-F238E27FC236}">
                  <a16:creationId xmlns:a16="http://schemas.microsoft.com/office/drawing/2014/main" id="{B555253E-7093-C28F-F2AD-E9C71938D932}"/>
                </a:ext>
              </a:extLst>
            </p:cNvPr>
            <p:cNvSpPr/>
            <p:nvPr/>
          </p:nvSpPr>
          <p:spPr>
            <a:xfrm>
              <a:off x="6737940" y="644148"/>
              <a:ext cx="4490447" cy="0"/>
            </a:xfrm>
            <a:prstGeom prst="line">
              <a:avLst/>
            </a:prstGeom>
            <a:ln w="31750" cap="rnd" cmpd="sng">
              <a:prstDash val="soli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 name="Freeform: Shape 3">
              <a:extLst>
                <a:ext uri="{FF2B5EF4-FFF2-40B4-BE49-F238E27FC236}">
                  <a16:creationId xmlns:a16="http://schemas.microsoft.com/office/drawing/2014/main" id="{03BCBCE8-AA5E-3C9E-5442-ED685A121369}"/>
                </a:ext>
              </a:extLst>
            </p:cNvPr>
            <p:cNvSpPr/>
            <p:nvPr/>
          </p:nvSpPr>
          <p:spPr>
            <a:xfrm>
              <a:off x="6737940" y="644148"/>
              <a:ext cx="4490447" cy="1115788"/>
            </a:xfrm>
            <a:custGeom>
              <a:avLst/>
              <a:gdLst>
                <a:gd name="connsiteX0" fmla="*/ 0 w 4490447"/>
                <a:gd name="connsiteY0" fmla="*/ 0 h 1115788"/>
                <a:gd name="connsiteX1" fmla="*/ 4490447 w 4490447"/>
                <a:gd name="connsiteY1" fmla="*/ 0 h 1115788"/>
                <a:gd name="connsiteX2" fmla="*/ 4490447 w 4490447"/>
                <a:gd name="connsiteY2" fmla="*/ 1115788 h 1115788"/>
                <a:gd name="connsiteX3" fmla="*/ 0 w 4490447"/>
                <a:gd name="connsiteY3" fmla="*/ 1115788 h 1115788"/>
                <a:gd name="connsiteX4" fmla="*/ 0 w 4490447"/>
                <a:gd name="connsiteY4" fmla="*/ 0 h 111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447" h="1115788">
                  <a:moveTo>
                    <a:pt x="0" y="0"/>
                  </a:moveTo>
                  <a:lnTo>
                    <a:pt x="4490447" y="0"/>
                  </a:lnTo>
                  <a:lnTo>
                    <a:pt x="4490447" y="1115788"/>
                  </a:lnTo>
                  <a:lnTo>
                    <a:pt x="0" y="1115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1" kern="1200" baseline="0" dirty="0"/>
                <a:t>Wildland Fire Hose Guide</a:t>
              </a:r>
              <a:endParaRPr lang="en-US" sz="3200" kern="1200" dirty="0"/>
            </a:p>
          </p:txBody>
        </p:sp>
        <p:sp>
          <p:nvSpPr>
            <p:cNvPr id="5" name="Straight Connector 4">
              <a:extLst>
                <a:ext uri="{FF2B5EF4-FFF2-40B4-BE49-F238E27FC236}">
                  <a16:creationId xmlns:a16="http://schemas.microsoft.com/office/drawing/2014/main" id="{0C7B75FE-2DFD-2953-42DF-CD67DF0F3291}"/>
                </a:ext>
              </a:extLst>
            </p:cNvPr>
            <p:cNvSpPr/>
            <p:nvPr/>
          </p:nvSpPr>
          <p:spPr>
            <a:xfrm>
              <a:off x="6737940" y="1759936"/>
              <a:ext cx="4490447" cy="0"/>
            </a:xfrm>
            <a:prstGeom prst="line">
              <a:avLst/>
            </a:prstGeom>
            <a:ln w="31750" cap="rnd" cmpd="sng">
              <a:prstDash val="soli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 name="Freeform: Shape 5">
              <a:extLst>
                <a:ext uri="{FF2B5EF4-FFF2-40B4-BE49-F238E27FC236}">
                  <a16:creationId xmlns:a16="http://schemas.microsoft.com/office/drawing/2014/main" id="{2A12C5AA-CE1D-AFEE-2FD5-72036C1CC351}"/>
                </a:ext>
              </a:extLst>
            </p:cNvPr>
            <p:cNvSpPr/>
            <p:nvPr/>
          </p:nvSpPr>
          <p:spPr>
            <a:xfrm>
              <a:off x="6737940" y="1759936"/>
              <a:ext cx="4490447" cy="1115788"/>
            </a:xfrm>
            <a:custGeom>
              <a:avLst/>
              <a:gdLst>
                <a:gd name="connsiteX0" fmla="*/ 0 w 4490447"/>
                <a:gd name="connsiteY0" fmla="*/ 0 h 1115788"/>
                <a:gd name="connsiteX1" fmla="*/ 4490447 w 4490447"/>
                <a:gd name="connsiteY1" fmla="*/ 0 h 1115788"/>
                <a:gd name="connsiteX2" fmla="*/ 4490447 w 4490447"/>
                <a:gd name="connsiteY2" fmla="*/ 1115788 h 1115788"/>
                <a:gd name="connsiteX3" fmla="*/ 0 w 4490447"/>
                <a:gd name="connsiteY3" fmla="*/ 1115788 h 1115788"/>
                <a:gd name="connsiteX4" fmla="*/ 0 w 4490447"/>
                <a:gd name="connsiteY4" fmla="*/ 0 h 111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447" h="1115788">
                  <a:moveTo>
                    <a:pt x="0" y="0"/>
                  </a:moveTo>
                  <a:lnTo>
                    <a:pt x="4490447" y="0"/>
                  </a:lnTo>
                  <a:lnTo>
                    <a:pt x="4490447" y="1115788"/>
                  </a:lnTo>
                  <a:lnTo>
                    <a:pt x="0" y="1115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1" kern="1200" baseline="0" dirty="0"/>
                <a:t>Water Handling Equipment Guide</a:t>
              </a:r>
              <a:endParaRPr lang="en-US" sz="3200" kern="1200" dirty="0"/>
            </a:p>
          </p:txBody>
        </p:sp>
        <p:sp>
          <p:nvSpPr>
            <p:cNvPr id="7" name="Straight Connector 6">
              <a:extLst>
                <a:ext uri="{FF2B5EF4-FFF2-40B4-BE49-F238E27FC236}">
                  <a16:creationId xmlns:a16="http://schemas.microsoft.com/office/drawing/2014/main" id="{943AD07B-61EF-E0D0-461F-E5E95B65E471}"/>
                </a:ext>
              </a:extLst>
            </p:cNvPr>
            <p:cNvSpPr/>
            <p:nvPr/>
          </p:nvSpPr>
          <p:spPr>
            <a:xfrm>
              <a:off x="6737940" y="2875724"/>
              <a:ext cx="4490447" cy="0"/>
            </a:xfrm>
            <a:prstGeom prst="line">
              <a:avLst/>
            </a:prstGeom>
            <a:ln w="31750" cap="rnd" cmpd="sng">
              <a:prstDash val="soli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 name="Freeform: Shape 7">
              <a:extLst>
                <a:ext uri="{FF2B5EF4-FFF2-40B4-BE49-F238E27FC236}">
                  <a16:creationId xmlns:a16="http://schemas.microsoft.com/office/drawing/2014/main" id="{A5A8622C-44B8-1AD4-0D47-A3FACABB97DD}"/>
                </a:ext>
              </a:extLst>
            </p:cNvPr>
            <p:cNvSpPr/>
            <p:nvPr/>
          </p:nvSpPr>
          <p:spPr>
            <a:xfrm>
              <a:off x="6737940" y="2875724"/>
              <a:ext cx="4490447" cy="1115788"/>
            </a:xfrm>
            <a:custGeom>
              <a:avLst/>
              <a:gdLst>
                <a:gd name="connsiteX0" fmla="*/ 0 w 4490447"/>
                <a:gd name="connsiteY0" fmla="*/ 0 h 1115788"/>
                <a:gd name="connsiteX1" fmla="*/ 4490447 w 4490447"/>
                <a:gd name="connsiteY1" fmla="*/ 0 h 1115788"/>
                <a:gd name="connsiteX2" fmla="*/ 4490447 w 4490447"/>
                <a:gd name="connsiteY2" fmla="*/ 1115788 h 1115788"/>
                <a:gd name="connsiteX3" fmla="*/ 0 w 4490447"/>
                <a:gd name="connsiteY3" fmla="*/ 1115788 h 1115788"/>
                <a:gd name="connsiteX4" fmla="*/ 0 w 4490447"/>
                <a:gd name="connsiteY4" fmla="*/ 0 h 111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447" h="1115788">
                  <a:moveTo>
                    <a:pt x="0" y="0"/>
                  </a:moveTo>
                  <a:lnTo>
                    <a:pt x="4490447" y="0"/>
                  </a:lnTo>
                  <a:lnTo>
                    <a:pt x="4490447" y="1115788"/>
                  </a:lnTo>
                  <a:lnTo>
                    <a:pt x="0" y="1115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1" kern="1200" baseline="0"/>
                <a:t>Incident Response Pocket Guide</a:t>
              </a:r>
              <a:endParaRPr lang="en-US" sz="3200" kern="1200"/>
            </a:p>
          </p:txBody>
        </p:sp>
        <p:sp>
          <p:nvSpPr>
            <p:cNvPr id="9" name="Straight Connector 8">
              <a:extLst>
                <a:ext uri="{FF2B5EF4-FFF2-40B4-BE49-F238E27FC236}">
                  <a16:creationId xmlns:a16="http://schemas.microsoft.com/office/drawing/2014/main" id="{60E575B5-B41B-1899-C058-79C7F0A9C324}"/>
                </a:ext>
              </a:extLst>
            </p:cNvPr>
            <p:cNvSpPr/>
            <p:nvPr/>
          </p:nvSpPr>
          <p:spPr>
            <a:xfrm>
              <a:off x="6737940" y="3991513"/>
              <a:ext cx="4490447" cy="0"/>
            </a:xfrm>
            <a:prstGeom prst="line">
              <a:avLst/>
            </a:prstGeom>
            <a:ln w="31750" cap="rnd" cmpd="sng">
              <a:prstDash val="soli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 name="Freeform: Shape 9">
              <a:extLst>
                <a:ext uri="{FF2B5EF4-FFF2-40B4-BE49-F238E27FC236}">
                  <a16:creationId xmlns:a16="http://schemas.microsoft.com/office/drawing/2014/main" id="{5C12C20A-3F14-FDB1-8D85-F31F1E1F77BD}"/>
                </a:ext>
              </a:extLst>
            </p:cNvPr>
            <p:cNvSpPr/>
            <p:nvPr/>
          </p:nvSpPr>
          <p:spPr>
            <a:xfrm>
              <a:off x="6737940" y="3991513"/>
              <a:ext cx="4490447" cy="1115788"/>
            </a:xfrm>
            <a:custGeom>
              <a:avLst/>
              <a:gdLst>
                <a:gd name="connsiteX0" fmla="*/ 0 w 4490447"/>
                <a:gd name="connsiteY0" fmla="*/ 0 h 1115788"/>
                <a:gd name="connsiteX1" fmla="*/ 4490447 w 4490447"/>
                <a:gd name="connsiteY1" fmla="*/ 0 h 1115788"/>
                <a:gd name="connsiteX2" fmla="*/ 4490447 w 4490447"/>
                <a:gd name="connsiteY2" fmla="*/ 1115788 h 1115788"/>
                <a:gd name="connsiteX3" fmla="*/ 0 w 4490447"/>
                <a:gd name="connsiteY3" fmla="*/ 1115788 h 1115788"/>
                <a:gd name="connsiteX4" fmla="*/ 0 w 4490447"/>
                <a:gd name="connsiteY4" fmla="*/ 0 h 111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447" h="1115788">
                  <a:moveTo>
                    <a:pt x="0" y="0"/>
                  </a:moveTo>
                  <a:lnTo>
                    <a:pt x="4490447" y="0"/>
                  </a:lnTo>
                  <a:lnTo>
                    <a:pt x="4490447" y="1115788"/>
                  </a:lnTo>
                  <a:lnTo>
                    <a:pt x="0" y="1115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baseline="0"/>
                <a:t>Friction Loss Calculator</a:t>
              </a:r>
              <a:endParaRPr lang="en-US" sz="3200" kern="1200"/>
            </a:p>
          </p:txBody>
        </p:sp>
        <p:sp>
          <p:nvSpPr>
            <p:cNvPr id="11" name="Straight Connector 10">
              <a:extLst>
                <a:ext uri="{FF2B5EF4-FFF2-40B4-BE49-F238E27FC236}">
                  <a16:creationId xmlns:a16="http://schemas.microsoft.com/office/drawing/2014/main" id="{A8E5361F-4CF7-29B3-BCEC-26FD5B435829}"/>
                </a:ext>
              </a:extLst>
            </p:cNvPr>
            <p:cNvSpPr/>
            <p:nvPr/>
          </p:nvSpPr>
          <p:spPr>
            <a:xfrm>
              <a:off x="6737940" y="5107301"/>
              <a:ext cx="4490447" cy="0"/>
            </a:xfrm>
            <a:prstGeom prst="line">
              <a:avLst/>
            </a:prstGeom>
            <a:ln w="31750" cap="rnd" cmpd="sng">
              <a:prstDash val="soli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 name="Freeform: Shape 11">
              <a:extLst>
                <a:ext uri="{FF2B5EF4-FFF2-40B4-BE49-F238E27FC236}">
                  <a16:creationId xmlns:a16="http://schemas.microsoft.com/office/drawing/2014/main" id="{AEA79197-7622-3239-0686-0FDD756A517C}"/>
                </a:ext>
              </a:extLst>
            </p:cNvPr>
            <p:cNvSpPr/>
            <p:nvPr/>
          </p:nvSpPr>
          <p:spPr>
            <a:xfrm>
              <a:off x="6737940" y="5107301"/>
              <a:ext cx="4490447" cy="1115788"/>
            </a:xfrm>
            <a:custGeom>
              <a:avLst/>
              <a:gdLst>
                <a:gd name="connsiteX0" fmla="*/ 0 w 4490447"/>
                <a:gd name="connsiteY0" fmla="*/ 0 h 1115788"/>
                <a:gd name="connsiteX1" fmla="*/ 4490447 w 4490447"/>
                <a:gd name="connsiteY1" fmla="*/ 0 h 1115788"/>
                <a:gd name="connsiteX2" fmla="*/ 4490447 w 4490447"/>
                <a:gd name="connsiteY2" fmla="*/ 1115788 h 1115788"/>
                <a:gd name="connsiteX3" fmla="*/ 0 w 4490447"/>
                <a:gd name="connsiteY3" fmla="*/ 1115788 h 1115788"/>
                <a:gd name="connsiteX4" fmla="*/ 0 w 4490447"/>
                <a:gd name="connsiteY4" fmla="*/ 0 h 111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447" h="1115788">
                  <a:moveTo>
                    <a:pt x="0" y="0"/>
                  </a:moveTo>
                  <a:lnTo>
                    <a:pt x="4490447" y="0"/>
                  </a:lnTo>
                  <a:lnTo>
                    <a:pt x="4490447" y="1115788"/>
                  </a:lnTo>
                  <a:lnTo>
                    <a:pt x="0" y="11157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baseline="0"/>
                <a:t>Principles of Hydraulics—“Rule of 5s”</a:t>
              </a:r>
              <a:endParaRPr lang="en-US" sz="3200" kern="1200"/>
            </a:p>
          </p:txBody>
        </p:sp>
      </p:grpSp>
      <p:grpSp>
        <p:nvGrpSpPr>
          <p:cNvPr id="13" name="Group 12" descr="slide number">
            <a:extLst>
              <a:ext uri="{FF2B5EF4-FFF2-40B4-BE49-F238E27FC236}">
                <a16:creationId xmlns:a16="http://schemas.microsoft.com/office/drawing/2014/main" id="{B18BE241-DFCD-26E0-31AB-AD25180DDECB}"/>
              </a:ext>
            </a:extLst>
          </p:cNvPr>
          <p:cNvGrpSpPr/>
          <p:nvPr/>
        </p:nvGrpSpPr>
        <p:grpSpPr>
          <a:xfrm>
            <a:off x="11633708" y="6283960"/>
            <a:ext cx="393192" cy="393192"/>
            <a:chOff x="8522208" y="6258560"/>
            <a:chExt cx="393192" cy="393192"/>
          </a:xfrm>
        </p:grpSpPr>
        <p:sp>
          <p:nvSpPr>
            <p:cNvPr id="14" name="Oval 13" descr="oval">
              <a:extLst>
                <a:ext uri="{FF2B5EF4-FFF2-40B4-BE49-F238E27FC236}">
                  <a16:creationId xmlns:a16="http://schemas.microsoft.com/office/drawing/2014/main" id="{52ADB9DD-59C4-7150-CB73-D5EF410F157B}"/>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15" name="Oval 14" descr="oval">
              <a:extLst>
                <a:ext uri="{FF2B5EF4-FFF2-40B4-BE49-F238E27FC236}">
                  <a16:creationId xmlns:a16="http://schemas.microsoft.com/office/drawing/2014/main" id="{B9522A6F-93B7-06CA-F7E5-29BCE1B8802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6" name="Rectangle 15" descr="slide number">
            <a:extLst>
              <a:ext uri="{FF2B5EF4-FFF2-40B4-BE49-F238E27FC236}">
                <a16:creationId xmlns:a16="http://schemas.microsoft.com/office/drawing/2014/main" id="{BBC899D2-722B-B03D-0EE8-33FA6318B6CC}"/>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11</a:t>
            </a:fld>
            <a:endParaRPr lang="en-US" dirty="0"/>
          </a:p>
        </p:txBody>
      </p:sp>
    </p:spTree>
    <p:extLst>
      <p:ext uri="{BB962C8B-B14F-4D97-AF65-F5344CB8AC3E}">
        <p14:creationId xmlns:p14="http://schemas.microsoft.com/office/powerpoint/2010/main" val="335084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2" name="Rectangle 2560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3" name="Rectangle 25609">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960120" y="5029200"/>
            <a:ext cx="10268712" cy="1327554"/>
          </a:xfrm>
        </p:spPr>
        <p:txBody>
          <a:bodyPr>
            <a:normAutofit/>
          </a:bodyPr>
          <a:lstStyle/>
          <a:p>
            <a:r>
              <a:rPr lang="en-US"/>
              <a:t>Friction Loss Formula</a:t>
            </a:r>
          </a:p>
        </p:txBody>
      </p:sp>
      <p:sp>
        <p:nvSpPr>
          <p:cNvPr id="25603" name="Rectangle 3"/>
          <p:cNvSpPr>
            <a:spLocks noGrp="1" noChangeArrowheads="1"/>
          </p:cNvSpPr>
          <p:nvPr>
            <p:ph type="body" idx="1"/>
          </p:nvPr>
        </p:nvSpPr>
        <p:spPr>
          <a:xfrm>
            <a:off x="381000" y="165101"/>
            <a:ext cx="5836920" cy="4610100"/>
          </a:xfrm>
        </p:spPr>
        <p:txBody>
          <a:bodyPr anchor="ctr">
            <a:normAutofit fontScale="92500"/>
          </a:bodyPr>
          <a:lstStyle/>
          <a:p>
            <a:r>
              <a:rPr lang="en-US" sz="3200" b="1" dirty="0"/>
              <a:t>Pump Discharge Pressure (</a:t>
            </a:r>
            <a:r>
              <a:rPr lang="en-US" sz="3200" b="1" u="sng" dirty="0"/>
              <a:t>PDP</a:t>
            </a:r>
            <a:r>
              <a:rPr lang="en-US" sz="3200" b="1" dirty="0"/>
              <a:t>)</a:t>
            </a:r>
            <a:endParaRPr lang="en-US" sz="3200" b="1" dirty="0">
              <a:sym typeface="Symbol" pitchFamily="18" charset="2"/>
            </a:endParaRPr>
          </a:p>
          <a:p>
            <a:r>
              <a:rPr lang="en-US" sz="3200" dirty="0">
                <a:sym typeface="Symbol" pitchFamily="18" charset="2"/>
              </a:rPr>
              <a:t>	</a:t>
            </a:r>
            <a:r>
              <a:rPr lang="en-US" sz="3000" dirty="0">
                <a:sym typeface="Symbol" pitchFamily="18" charset="2"/>
              </a:rPr>
              <a:t>=</a:t>
            </a:r>
          </a:p>
          <a:p>
            <a:pPr marL="365760" lvl="1" indent="0">
              <a:buNone/>
            </a:pPr>
            <a:r>
              <a:rPr lang="en-US" sz="3000" dirty="0"/>
              <a:t>Nozzle Pressure </a:t>
            </a:r>
            <a:r>
              <a:rPr lang="en-US" sz="3000" b="1" dirty="0"/>
              <a:t>(</a:t>
            </a:r>
            <a:r>
              <a:rPr lang="en-US" sz="3000" b="1" u="sng" dirty="0"/>
              <a:t>NP</a:t>
            </a:r>
            <a:r>
              <a:rPr lang="en-US" sz="3000" b="1" dirty="0"/>
              <a:t>) </a:t>
            </a:r>
          </a:p>
          <a:p>
            <a:pPr marL="365760" lvl="1" indent="0">
              <a:buNone/>
            </a:pPr>
            <a:r>
              <a:rPr lang="en-US" sz="3000" dirty="0"/>
              <a:t>       +/- </a:t>
            </a:r>
          </a:p>
          <a:p>
            <a:pPr marL="365760" lvl="1" indent="0">
              <a:buNone/>
            </a:pPr>
            <a:r>
              <a:rPr lang="en-US" sz="3000" dirty="0"/>
              <a:t>Head (Elevation Gain or Loss) </a:t>
            </a:r>
            <a:r>
              <a:rPr lang="en-US" sz="3000" b="1" dirty="0"/>
              <a:t>(</a:t>
            </a:r>
            <a:r>
              <a:rPr lang="en-US" sz="3000" b="1" u="sng" dirty="0"/>
              <a:t>H</a:t>
            </a:r>
            <a:r>
              <a:rPr lang="en-US" sz="3000" b="1" dirty="0"/>
              <a:t>)</a:t>
            </a:r>
          </a:p>
          <a:p>
            <a:pPr marL="365760" lvl="1" indent="0">
              <a:buNone/>
            </a:pPr>
            <a:r>
              <a:rPr lang="en-US" sz="3000" dirty="0"/>
              <a:t>       + </a:t>
            </a:r>
          </a:p>
          <a:p>
            <a:pPr marL="365760" lvl="1" indent="0">
              <a:buNone/>
            </a:pPr>
            <a:r>
              <a:rPr lang="en-US" sz="3000" dirty="0"/>
              <a:t>Friction Loss </a:t>
            </a:r>
            <a:r>
              <a:rPr lang="en-US" sz="3000" b="1" dirty="0"/>
              <a:t>(</a:t>
            </a:r>
            <a:r>
              <a:rPr lang="en-US" sz="3000" b="1" u="sng" dirty="0"/>
              <a:t>FL</a:t>
            </a:r>
            <a:r>
              <a:rPr lang="en-US" sz="3000" b="1" dirty="0"/>
              <a:t>)</a:t>
            </a:r>
          </a:p>
        </p:txBody>
      </p:sp>
      <p:sp>
        <p:nvSpPr>
          <p:cNvPr id="2" name="Rectangle 3" descr="PDP = NP +/- H + FL&#10;">
            <a:extLst>
              <a:ext uri="{FF2B5EF4-FFF2-40B4-BE49-F238E27FC236}">
                <a16:creationId xmlns:a16="http://schemas.microsoft.com/office/drawing/2014/main" id="{4EC50894-1170-81F0-75BB-866D80F93005}"/>
              </a:ext>
            </a:extLst>
          </p:cNvPr>
          <p:cNvSpPr txBox="1">
            <a:spLocks noChangeArrowheads="1"/>
          </p:cNvSpPr>
          <p:nvPr/>
        </p:nvSpPr>
        <p:spPr>
          <a:xfrm>
            <a:off x="6286500" y="1763465"/>
            <a:ext cx="5257800" cy="685800"/>
          </a:xfrm>
          <a:prstGeom prst="rect">
            <a:avLst/>
          </a:prstGeom>
          <a:solidFill>
            <a:schemeClr val="bg1">
              <a:lumMod val="75000"/>
            </a:schemeClr>
          </a:solidFill>
          <a:ln w="762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None/>
            </a:pPr>
            <a:r>
              <a:rPr lang="en-US" sz="4400" b="1" dirty="0"/>
              <a:t>PDP = NP +/- H + FL</a:t>
            </a:r>
          </a:p>
        </p:txBody>
      </p:sp>
      <p:grpSp>
        <p:nvGrpSpPr>
          <p:cNvPr id="3" name="Group 2" descr="slide number">
            <a:extLst>
              <a:ext uri="{FF2B5EF4-FFF2-40B4-BE49-F238E27FC236}">
                <a16:creationId xmlns:a16="http://schemas.microsoft.com/office/drawing/2014/main" id="{7E807B69-EAF3-0DBE-A951-2AA6259745B1}"/>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77A475D6-17B6-8E04-205E-209755B965E7}"/>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5" name="Oval 4" descr="oval">
              <a:extLst>
                <a:ext uri="{FF2B5EF4-FFF2-40B4-BE49-F238E27FC236}">
                  <a16:creationId xmlns:a16="http://schemas.microsoft.com/office/drawing/2014/main" id="{05829339-39EE-17A4-A71D-8DC9190EBF33}"/>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6" name="Rectangle 5" descr="slide number">
            <a:extLst>
              <a:ext uri="{FF2B5EF4-FFF2-40B4-BE49-F238E27FC236}">
                <a16:creationId xmlns:a16="http://schemas.microsoft.com/office/drawing/2014/main" id="{4BC21BAA-152A-C967-C47E-98F5817C2339}"/>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12</a:t>
            </a:fld>
            <a:endParaRPr lang="en-US" dirty="0"/>
          </a:p>
        </p:txBody>
      </p:sp>
    </p:spTree>
    <p:extLst>
      <p:ext uri="{BB962C8B-B14F-4D97-AF65-F5344CB8AC3E}">
        <p14:creationId xmlns:p14="http://schemas.microsoft.com/office/powerpoint/2010/main" val="76513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2" name="Rectangle 2663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960120" y="317814"/>
            <a:ext cx="10268712" cy="1700784"/>
          </a:xfrm>
        </p:spPr>
        <p:txBody>
          <a:bodyPr>
            <a:normAutofit/>
          </a:bodyPr>
          <a:lstStyle/>
          <a:p>
            <a:r>
              <a:rPr lang="en-US"/>
              <a:t>Considerations</a:t>
            </a:r>
          </a:p>
        </p:txBody>
      </p:sp>
      <p:sp>
        <p:nvSpPr>
          <p:cNvPr id="26634" name="Rectangle 2663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7" name="Rectangle 3"/>
          <p:cNvSpPr>
            <a:spLocks noGrp="1" noChangeArrowheads="1"/>
          </p:cNvSpPr>
          <p:nvPr>
            <p:ph type="body" idx="1"/>
          </p:nvPr>
        </p:nvSpPr>
        <p:spPr>
          <a:xfrm>
            <a:off x="381000" y="2333751"/>
            <a:ext cx="11430000" cy="3761999"/>
          </a:xfrm>
        </p:spPr>
        <p:txBody>
          <a:bodyPr>
            <a:normAutofit/>
          </a:bodyPr>
          <a:lstStyle/>
          <a:p>
            <a:pPr marL="342900" indent="-342900">
              <a:lnSpc>
                <a:spcPct val="91000"/>
              </a:lnSpc>
              <a:buFont typeface="Wingdings" panose="05000000000000000000" pitchFamily="2" charset="2"/>
              <a:buChar char="§"/>
            </a:pPr>
            <a:r>
              <a:rPr lang="en-US" sz="2400" dirty="0"/>
              <a:t>Must know the flow, or gallons per minute (GPM) that each nozzle will discharge.</a:t>
            </a:r>
          </a:p>
          <a:p>
            <a:pPr marL="342900" indent="-342900">
              <a:lnSpc>
                <a:spcPct val="91000"/>
              </a:lnSpc>
              <a:buFont typeface="Wingdings" panose="05000000000000000000" pitchFamily="2" charset="2"/>
              <a:buChar char="§"/>
            </a:pPr>
            <a:r>
              <a:rPr lang="en-US" sz="2400" dirty="0"/>
              <a:t>Simple hose lays</a:t>
            </a:r>
          </a:p>
          <a:p>
            <a:pPr marL="617220" lvl="1" indent="-342900">
              <a:lnSpc>
                <a:spcPct val="91000"/>
              </a:lnSpc>
              <a:buFont typeface="Arial" panose="020B0604020202020204" pitchFamily="34" charset="0"/>
              <a:buChar char="•"/>
            </a:pPr>
            <a:r>
              <a:rPr lang="en-US" sz="2100" b="1" i="1" dirty="0"/>
              <a:t>Always start at the nozzle and work towards the pump.</a:t>
            </a:r>
          </a:p>
          <a:p>
            <a:pPr marL="342900" indent="-342900">
              <a:lnSpc>
                <a:spcPct val="91000"/>
              </a:lnSpc>
              <a:buFont typeface="Wingdings" panose="05000000000000000000" pitchFamily="2" charset="2"/>
              <a:buChar char="§"/>
            </a:pPr>
            <a:r>
              <a:rPr lang="en-US" sz="2400" dirty="0"/>
              <a:t>Progressive hose lays</a:t>
            </a:r>
          </a:p>
          <a:p>
            <a:pPr marL="617220" lvl="1" indent="-342900">
              <a:lnSpc>
                <a:spcPct val="91000"/>
              </a:lnSpc>
              <a:buFont typeface="Arial" panose="020B0604020202020204" pitchFamily="34" charset="0"/>
              <a:buChar char="•"/>
            </a:pPr>
            <a:r>
              <a:rPr lang="en-US" sz="2100" b="1" i="1" dirty="0"/>
              <a:t>Always start from the most distant nozzle and work towards the pump.</a:t>
            </a:r>
          </a:p>
          <a:p>
            <a:pPr marL="342900" indent="-342900">
              <a:lnSpc>
                <a:spcPct val="91000"/>
              </a:lnSpc>
              <a:buFont typeface="Wingdings" panose="05000000000000000000" pitchFamily="2" charset="2"/>
              <a:buChar char="§"/>
            </a:pPr>
            <a:r>
              <a:rPr lang="en-US" sz="2400" dirty="0"/>
              <a:t>Always pump to the highest pump discharge pressure (PDP) required.  </a:t>
            </a:r>
          </a:p>
          <a:p>
            <a:pPr marL="342900" indent="-342900">
              <a:lnSpc>
                <a:spcPct val="91000"/>
              </a:lnSpc>
              <a:buFont typeface="Wingdings" panose="05000000000000000000" pitchFamily="2" charset="2"/>
              <a:buChar char="§"/>
            </a:pPr>
            <a:r>
              <a:rPr lang="en-US" sz="2400" dirty="0"/>
              <a:t>Gate down any laterals that require substantially less pressure.   </a:t>
            </a:r>
          </a:p>
        </p:txBody>
      </p:sp>
      <p:grpSp>
        <p:nvGrpSpPr>
          <p:cNvPr id="2" name="Group 1" descr="slide number">
            <a:extLst>
              <a:ext uri="{FF2B5EF4-FFF2-40B4-BE49-F238E27FC236}">
                <a16:creationId xmlns:a16="http://schemas.microsoft.com/office/drawing/2014/main" id="{3D8CADB4-1FDE-A2B3-727F-7996F1A6DAA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836F0DCC-CB3A-8834-DC4D-333AF5B21AC1}"/>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C723F7DA-0847-9D59-00F5-30F10325611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AC0247F6-2B61-F9C4-59F5-D3275EA14A64}"/>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13</a:t>
            </a:fld>
            <a:endParaRPr lang="en-US" dirty="0"/>
          </a:p>
        </p:txBody>
      </p:sp>
    </p:spTree>
    <p:extLst>
      <p:ext uri="{BB962C8B-B14F-4D97-AF65-F5344CB8AC3E}">
        <p14:creationId xmlns:p14="http://schemas.microsoft.com/office/powerpoint/2010/main" val="280986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7655" name="Rectangle 2765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7" name="Rectangle 27656">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ctrTitle"/>
          </p:nvPr>
        </p:nvSpPr>
        <p:spPr>
          <a:xfrm>
            <a:off x="961644" y="4572003"/>
            <a:ext cx="10849356" cy="1333497"/>
          </a:xfrm>
        </p:spPr>
        <p:txBody>
          <a:bodyPr anchor="ctr">
            <a:normAutofit/>
          </a:bodyPr>
          <a:lstStyle/>
          <a:p>
            <a:pPr>
              <a:lnSpc>
                <a:spcPct val="90000"/>
              </a:lnSpc>
            </a:pPr>
            <a:r>
              <a:rPr lang="en-US" sz="4800" dirty="0">
                <a:solidFill>
                  <a:schemeClr val="bg1"/>
                </a:solidFill>
              </a:rPr>
              <a:t>Friction Loss Calculation Exercises</a:t>
            </a:r>
          </a:p>
        </p:txBody>
      </p:sp>
      <p:sp>
        <p:nvSpPr>
          <p:cNvPr id="4" name="Subtitle 3"/>
          <p:cNvSpPr>
            <a:spLocks noGrp="1"/>
          </p:cNvSpPr>
          <p:nvPr>
            <p:ph type="subTitle" idx="1"/>
          </p:nvPr>
        </p:nvSpPr>
        <p:spPr>
          <a:xfrm>
            <a:off x="961644" y="5833915"/>
            <a:ext cx="10268712" cy="871685"/>
          </a:xfrm>
        </p:spPr>
        <p:txBody>
          <a:bodyPr anchor="ctr">
            <a:normAutofit/>
          </a:bodyPr>
          <a:lstStyle/>
          <a:p>
            <a:pPr>
              <a:lnSpc>
                <a:spcPct val="91000"/>
              </a:lnSpc>
            </a:pPr>
            <a:r>
              <a:rPr lang="en-US" sz="2800" dirty="0">
                <a:solidFill>
                  <a:schemeClr val="bg1"/>
                </a:solidFill>
              </a:rPr>
              <a:t>Pre-course Work</a:t>
            </a:r>
          </a:p>
          <a:p>
            <a:pPr>
              <a:lnSpc>
                <a:spcPct val="91000"/>
              </a:lnSpc>
            </a:pPr>
            <a:endParaRPr lang="en-US" sz="2800" dirty="0">
              <a:solidFill>
                <a:schemeClr val="bg1"/>
              </a:solidFill>
            </a:endParaRPr>
          </a:p>
        </p:txBody>
      </p:sp>
      <p:pic>
        <p:nvPicPr>
          <p:cNvPr id="5" name="Picture 4" descr="friction loss calcula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1901897" y="639575"/>
            <a:ext cx="8388205" cy="3082664"/>
          </a:xfrm>
          <a:prstGeom prst="rect">
            <a:avLst/>
          </a:prstGeom>
          <a:ln>
            <a:solidFill>
              <a:schemeClr val="tx1"/>
            </a:solidFill>
          </a:ln>
        </p:spPr>
      </p:pic>
      <p:grpSp>
        <p:nvGrpSpPr>
          <p:cNvPr id="2" name="Group 1" descr="slide number">
            <a:extLst>
              <a:ext uri="{FF2B5EF4-FFF2-40B4-BE49-F238E27FC236}">
                <a16:creationId xmlns:a16="http://schemas.microsoft.com/office/drawing/2014/main" id="{01F6BA06-EE40-9328-A7C4-5D87741D4AF2}"/>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A503C345-247B-4E2D-8447-47EBA7DD429E}"/>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653F1B44-63C3-D769-3891-B76FD0D6199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C8F637FF-9513-7513-1D77-9765DE86C81A}"/>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14</a:t>
            </a:fld>
            <a:endParaRPr lang="en-US" dirty="0"/>
          </a:p>
        </p:txBody>
      </p:sp>
    </p:spTree>
    <p:extLst>
      <p:ext uri="{BB962C8B-B14F-4D97-AF65-F5344CB8AC3E}">
        <p14:creationId xmlns:p14="http://schemas.microsoft.com/office/powerpoint/2010/main" val="261943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91C43-1892-7B33-2D2D-B05AB91D2A02}"/>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4500"/>
              <a:t>Adobe Flash Friction Loss Calculator</a:t>
            </a:r>
          </a:p>
        </p:txBody>
      </p:sp>
      <p:pic>
        <p:nvPicPr>
          <p:cNvPr id="4" name="Picture 3" descr="Adobe flash friction loss calculator">
            <a:extLst>
              <a:ext uri="{FF2B5EF4-FFF2-40B4-BE49-F238E27FC236}">
                <a16:creationId xmlns:a16="http://schemas.microsoft.com/office/drawing/2014/main" id="{31F2AB5C-6D94-87DC-9EFD-1C9C5689EE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7937" y="101807"/>
            <a:ext cx="9416126" cy="4104432"/>
          </a:xfrm>
          <a:prstGeom prst="rect">
            <a:avLst/>
          </a:prstGeom>
        </p:spPr>
      </p:pic>
      <p:grpSp>
        <p:nvGrpSpPr>
          <p:cNvPr id="3" name="Group 2" descr="slide number">
            <a:extLst>
              <a:ext uri="{FF2B5EF4-FFF2-40B4-BE49-F238E27FC236}">
                <a16:creationId xmlns:a16="http://schemas.microsoft.com/office/drawing/2014/main" id="{EB9CB86D-F534-DDBE-A1A6-B1C14F77D545}"/>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29BE8D5E-D3DD-0195-BC0C-EE458EC73A9D}"/>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00105BE3-53E0-F9C3-5D8C-47C440871BD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AD3C3FDD-6E16-EBA3-4595-05930B41C3DB}"/>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15</a:t>
            </a:fld>
            <a:endParaRPr lang="en-US" dirty="0"/>
          </a:p>
        </p:txBody>
      </p:sp>
    </p:spTree>
    <p:extLst>
      <p:ext uri="{BB962C8B-B14F-4D97-AF65-F5344CB8AC3E}">
        <p14:creationId xmlns:p14="http://schemas.microsoft.com/office/powerpoint/2010/main" val="170546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EX-1"/>
          <p:cNvPicPr>
            <a:picLocks noChangeAspect="1" noChangeArrowheads="1"/>
          </p:cNvPicPr>
          <p:nvPr/>
        </p:nvPicPr>
        <p:blipFill>
          <a:blip r:embed="rId2"/>
          <a:srcRect/>
          <a:stretch>
            <a:fillRect/>
          </a:stretch>
        </p:blipFill>
        <p:spPr bwMode="auto">
          <a:xfrm>
            <a:off x="982470" y="1992496"/>
            <a:ext cx="10277859" cy="1478870"/>
          </a:xfrm>
          <a:prstGeom prst="rect">
            <a:avLst/>
          </a:prstGeom>
          <a:noFill/>
          <a:ln w="28575">
            <a:solidFill>
              <a:schemeClr val="tx1"/>
            </a:solidFill>
            <a:miter lim="800000"/>
            <a:headEnd/>
            <a:tailEnd/>
          </a:ln>
        </p:spPr>
      </p:pic>
      <p:sp>
        <p:nvSpPr>
          <p:cNvPr id="28679" name="Text Box 7"/>
          <p:cNvSpPr txBox="1">
            <a:spLocks noChangeArrowheads="1"/>
          </p:cNvSpPr>
          <p:nvPr/>
        </p:nvSpPr>
        <p:spPr bwMode="auto">
          <a:xfrm>
            <a:off x="1854200" y="2223749"/>
            <a:ext cx="990600"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20 GPM</a:t>
            </a:r>
          </a:p>
        </p:txBody>
      </p:sp>
      <p:sp>
        <p:nvSpPr>
          <p:cNvPr id="28681" name="Rectangle 9"/>
          <p:cNvSpPr>
            <a:spLocks noGrp="1" noChangeArrowheads="1"/>
          </p:cNvSpPr>
          <p:nvPr>
            <p:ph type="title"/>
          </p:nvPr>
        </p:nvSpPr>
        <p:spPr/>
        <p:txBody>
          <a:bodyPr/>
          <a:lstStyle/>
          <a:p>
            <a:r>
              <a:rPr lang="en-US" dirty="0"/>
              <a:t>Exercise 1</a:t>
            </a:r>
            <a:br>
              <a:rPr lang="en-US" dirty="0"/>
            </a:br>
            <a:r>
              <a:rPr lang="en-US" sz="3200" dirty="0"/>
              <a:t>Pre-course Work</a:t>
            </a:r>
            <a:endParaRPr lang="en-US" dirty="0"/>
          </a:p>
        </p:txBody>
      </p:sp>
      <p:sp>
        <p:nvSpPr>
          <p:cNvPr id="7" name="Content Placeholder 6"/>
          <p:cNvSpPr>
            <a:spLocks noGrp="1"/>
          </p:cNvSpPr>
          <p:nvPr>
            <p:ph sz="half" idx="1"/>
          </p:nvPr>
        </p:nvSpPr>
        <p:spPr>
          <a:xfrm>
            <a:off x="900176" y="3556000"/>
            <a:ext cx="7772654" cy="1143000"/>
          </a:xfrm>
        </p:spPr>
        <p:txBody>
          <a:bodyPr>
            <a:noAutofit/>
          </a:bodyPr>
          <a:lstStyle/>
          <a:p>
            <a:pPr>
              <a:lnSpc>
                <a:spcPct val="120000"/>
              </a:lnSpc>
              <a:spcBef>
                <a:spcPts val="0"/>
              </a:spcBef>
            </a:pPr>
            <a:r>
              <a:rPr lang="en-US" sz="2400" dirty="0">
                <a:latin typeface="Arial Narrow" panose="020B0606020202030204" pitchFamily="34" charset="0"/>
              </a:rPr>
              <a:t>You are pumping a 1½” hose lay 500’ long with a 5/16” tip.  </a:t>
            </a:r>
          </a:p>
          <a:p>
            <a:pPr marL="342900" indent="-342900">
              <a:lnSpc>
                <a:spcPct val="120000"/>
              </a:lnSpc>
              <a:spcBef>
                <a:spcPts val="0"/>
              </a:spcBef>
              <a:buFont typeface="Wingdings" panose="05000000000000000000" pitchFamily="2" charset="2"/>
              <a:buChar char="§"/>
            </a:pPr>
            <a:r>
              <a:rPr lang="en-US" sz="2400" dirty="0">
                <a:latin typeface="Arial Narrow" panose="020B0606020202030204" pitchFamily="34" charset="0"/>
              </a:rPr>
              <a:t>What is the GPM?  </a:t>
            </a:r>
          </a:p>
          <a:p>
            <a:pPr marL="342900" indent="-342900">
              <a:lnSpc>
                <a:spcPct val="120000"/>
              </a:lnSpc>
              <a:spcBef>
                <a:spcPts val="0"/>
              </a:spcBef>
              <a:buFont typeface="Wingdings" panose="05000000000000000000" pitchFamily="2" charset="2"/>
              <a:buChar char="§"/>
            </a:pPr>
            <a:r>
              <a:rPr lang="en-US" sz="2400" dirty="0">
                <a:latin typeface="Arial Narrow" panose="020B0606020202030204" pitchFamily="34" charset="0"/>
              </a:rPr>
              <a:t>What is the PDP?  </a:t>
            </a:r>
          </a:p>
        </p:txBody>
      </p:sp>
      <p:sp>
        <p:nvSpPr>
          <p:cNvPr id="12" name="Content Placeholder 2"/>
          <p:cNvSpPr txBox="1">
            <a:spLocks/>
          </p:cNvSpPr>
          <p:nvPr/>
        </p:nvSpPr>
        <p:spPr>
          <a:xfrm>
            <a:off x="4000373" y="4701548"/>
            <a:ext cx="7772654" cy="1700784"/>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50	Forester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a:t>
            </a:r>
            <a:r>
              <a:rPr lang="en-US" sz="2400" b="1" dirty="0">
                <a:latin typeface="Arial Narrow" panose="020B0606020202030204" pitchFamily="34" charset="0"/>
              </a:rPr>
              <a:t>	0 	no elevation change</a:t>
            </a:r>
          </a:p>
          <a:p>
            <a:pPr marL="1712913" indent="-1712913" eaLnBrk="0" hangingPunct="0">
              <a:spcBef>
                <a:spcPts val="0"/>
              </a:spcBef>
              <a:buNone/>
              <a:tabLst>
                <a:tab pos="457200" algn="ctr"/>
                <a:tab pos="914400"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10</a:t>
            </a:r>
            <a:r>
              <a:rPr lang="en-US" sz="2400" b="1" dirty="0">
                <a:latin typeface="Arial Narrow" panose="020B0606020202030204" pitchFamily="34" charset="0"/>
              </a:rPr>
              <a:t>	1½” hose @ 20 GPM (2 PSI/100’ or 10 PSI/500’)</a:t>
            </a:r>
          </a:p>
          <a:p>
            <a:pPr marL="1712913" indent="-1712913" eaLnBrk="0" hangingPunct="0">
              <a:buNone/>
              <a:tabLst>
                <a:tab pos="457200" algn="ctr"/>
                <a:tab pos="914400" algn="l"/>
                <a:tab pos="1487488" algn="r"/>
                <a:tab pos="1712913" algn="l"/>
              </a:tabLst>
            </a:pPr>
            <a:r>
              <a:rPr lang="en-US" sz="2400" b="1" dirty="0">
                <a:latin typeface="Arial Narrow" panose="020B0606020202030204" pitchFamily="34" charset="0"/>
              </a:rPr>
              <a:t> </a:t>
            </a:r>
            <a:r>
              <a:rPr lang="en-US" sz="2400" dirty="0">
                <a:latin typeface="Arial Narrow" panose="020B0606020202030204" pitchFamily="34" charset="0"/>
              </a:rPr>
              <a:t>	</a:t>
            </a:r>
            <a:r>
              <a:rPr lang="en-US" sz="2400" b="1" dirty="0">
                <a:latin typeface="Arial Narrow" panose="020B0606020202030204" pitchFamily="34" charset="0"/>
              </a:rPr>
              <a:t>PDP	=	60	PSI</a:t>
            </a:r>
          </a:p>
        </p:txBody>
      </p:sp>
    </p:spTree>
    <p:extLst>
      <p:ext uri="{BB962C8B-B14F-4D97-AF65-F5344CB8AC3E}">
        <p14:creationId xmlns:p14="http://schemas.microsoft.com/office/powerpoint/2010/main" val="8595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20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800" fill="hold"/>
                                        <p:tgtEl>
                                          <p:spTgt spid="28679"/>
                                        </p:tgtEl>
                                        <p:attrNameLst>
                                          <p:attrName>ppt_x</p:attrName>
                                        </p:attrNameLst>
                                      </p:cBhvr>
                                      <p:tavLst>
                                        <p:tav tm="0">
                                          <p:val>
                                            <p:strVal val="1+#ppt_w/2"/>
                                          </p:val>
                                        </p:tav>
                                        <p:tav tm="100000">
                                          <p:val>
                                            <p:strVal val="#ppt_x"/>
                                          </p:val>
                                        </p:tav>
                                      </p:tavLst>
                                    </p:anim>
                                    <p:anim calcmode="lin" valueType="num">
                                      <p:cBhvr additive="base">
                                        <p:cTn id="8" dur="8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5647"/>
            <a:ext cx="10363200" cy="1346003"/>
          </a:xfrm>
        </p:spPr>
        <p:txBody>
          <a:bodyPr/>
          <a:lstStyle/>
          <a:p>
            <a:r>
              <a:rPr lang="en-US" sz="6600" dirty="0"/>
              <a:t>Exercise 2</a:t>
            </a:r>
            <a:br>
              <a:rPr lang="en-US" sz="4400" dirty="0"/>
            </a:br>
            <a:r>
              <a:rPr lang="en-US" sz="3200" dirty="0"/>
              <a:t>Pre-course Work</a:t>
            </a:r>
          </a:p>
        </p:txBody>
      </p:sp>
      <p:sp>
        <p:nvSpPr>
          <p:cNvPr id="4" name="Content Placeholder 3"/>
          <p:cNvSpPr>
            <a:spLocks noGrp="1"/>
          </p:cNvSpPr>
          <p:nvPr>
            <p:ph sz="half" idx="1"/>
          </p:nvPr>
        </p:nvSpPr>
        <p:spPr>
          <a:xfrm>
            <a:off x="409456" y="2400301"/>
            <a:ext cx="4353043" cy="2700598"/>
          </a:xfrm>
        </p:spPr>
        <p:txBody>
          <a:bodyPr>
            <a:normAutofit/>
          </a:bodyPr>
          <a:lstStyle/>
          <a:p>
            <a:pPr marL="0" indent="0">
              <a:spcBef>
                <a:spcPts val="0"/>
              </a:spcBef>
            </a:pPr>
            <a:r>
              <a:rPr lang="en-US" sz="2400" dirty="0">
                <a:latin typeface="Arial Narrow" panose="020B0606020202030204" pitchFamily="34" charset="0"/>
              </a:rPr>
              <a:t>You are pumping 600’ of 1½” hose 50’ above the pump with a ⅜” tip. </a:t>
            </a:r>
          </a:p>
          <a:p>
            <a:pPr>
              <a:spcBef>
                <a:spcPts val="0"/>
              </a:spcBef>
              <a:buFont typeface="Wingdings" panose="05000000000000000000" pitchFamily="2" charset="2"/>
              <a:buChar char="§"/>
            </a:pPr>
            <a:r>
              <a:rPr lang="en-US" sz="2400" dirty="0">
                <a:latin typeface="Arial Narrow" panose="020B0606020202030204" pitchFamily="34" charset="0"/>
              </a:rPr>
              <a:t>What is the GPM?</a:t>
            </a:r>
          </a:p>
          <a:p>
            <a:pPr>
              <a:spcBef>
                <a:spcPts val="0"/>
              </a:spcBef>
              <a:buFont typeface="Wingdings" panose="05000000000000000000" pitchFamily="2" charset="2"/>
              <a:buChar char="§"/>
            </a:pPr>
            <a:r>
              <a:rPr lang="en-US" sz="2400" dirty="0">
                <a:latin typeface="Arial Narrow" panose="020B0606020202030204" pitchFamily="34" charset="0"/>
              </a:rPr>
              <a:t>What is the PDP?  </a:t>
            </a:r>
          </a:p>
        </p:txBody>
      </p:sp>
      <p:pic>
        <p:nvPicPr>
          <p:cNvPr id="29702" name="Picture 6" descr="EX_2"/>
          <p:cNvPicPr>
            <a:picLocks noChangeAspect="1" noChangeArrowheads="1"/>
          </p:cNvPicPr>
          <p:nvPr/>
        </p:nvPicPr>
        <p:blipFill>
          <a:blip r:embed="rId2" cstate="print"/>
          <a:srcRect l="15892"/>
          <a:stretch>
            <a:fillRect/>
          </a:stretch>
        </p:blipFill>
        <p:spPr bwMode="auto">
          <a:xfrm>
            <a:off x="5086114" y="413331"/>
            <a:ext cx="7029686" cy="3973937"/>
          </a:xfrm>
          <a:prstGeom prst="rect">
            <a:avLst/>
          </a:prstGeom>
          <a:noFill/>
          <a:ln w="28575">
            <a:solidFill>
              <a:schemeClr val="tx1"/>
            </a:solidFill>
            <a:miter lim="800000"/>
            <a:headEnd/>
            <a:tailEnd/>
          </a:ln>
        </p:spPr>
      </p:pic>
      <p:sp>
        <p:nvSpPr>
          <p:cNvPr id="29703" name="Text Box 7"/>
          <p:cNvSpPr txBox="1">
            <a:spLocks noChangeArrowheads="1"/>
          </p:cNvSpPr>
          <p:nvPr/>
        </p:nvSpPr>
        <p:spPr bwMode="auto">
          <a:xfrm>
            <a:off x="6896100" y="1016916"/>
            <a:ext cx="990600" cy="369332"/>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b="1" dirty="0">
                <a:latin typeface="Arial Narrow" panose="020B0606020202030204" pitchFamily="34" charset="0"/>
              </a:rPr>
              <a:t>30</a:t>
            </a:r>
            <a:r>
              <a:rPr lang="en-US" sz="1600" b="1" dirty="0">
                <a:latin typeface="Arial Narrow" panose="020B0606020202030204" pitchFamily="34" charset="0"/>
              </a:rPr>
              <a:t> GPM</a:t>
            </a:r>
          </a:p>
        </p:txBody>
      </p:sp>
      <p:sp>
        <p:nvSpPr>
          <p:cNvPr id="29705" name="Rectangle 9">
            <a:extLst>
              <a:ext uri="{C183D7F6-B498-43B3-948B-1728B52AA6E4}">
                <adec:decorative xmlns:adec="http://schemas.microsoft.com/office/drawing/2017/decorative" val="1"/>
              </a:ext>
            </a:extLst>
          </p:cNvPr>
          <p:cNvSpPr>
            <a:spLocks noChangeArrowheads="1"/>
          </p:cNvSpPr>
          <p:nvPr/>
        </p:nvSpPr>
        <p:spPr bwMode="auto">
          <a:xfrm>
            <a:off x="1752600" y="1257300"/>
            <a:ext cx="8229600" cy="1143000"/>
          </a:xfrm>
          <a:prstGeom prst="rect">
            <a:avLst/>
          </a:prstGeom>
          <a:noFill/>
          <a:ln w="9525" algn="ctr">
            <a:noFill/>
            <a:miter lim="800000"/>
            <a:headEnd/>
            <a:tailEnd/>
          </a:ln>
          <a:effectLst>
            <a:outerShdw blurRad="50800" dist="38100" dir="5400000" algn="ctr" rotWithShape="0">
              <a:schemeClr val="tx1"/>
            </a:outerShdw>
          </a:effectLst>
        </p:spPr>
        <p:txBody>
          <a:bodyPr anchor="ctr"/>
          <a:lstStyle/>
          <a:p>
            <a:endParaRPr lang="en-US" sz="4000" dirty="0">
              <a:solidFill>
                <a:schemeClr val="bg1"/>
              </a:solidFill>
              <a:effectLst>
                <a:outerShdw blurRad="38100" dist="38100" dir="2700000" algn="tl">
                  <a:srgbClr val="000000">
                    <a:alpha val="43137"/>
                  </a:srgbClr>
                </a:outerShdw>
              </a:effectLst>
            </a:endParaRPr>
          </a:p>
        </p:txBody>
      </p:sp>
      <p:sp>
        <p:nvSpPr>
          <p:cNvPr id="15" name="Content Placeholder 2"/>
          <p:cNvSpPr txBox="1">
            <a:spLocks/>
          </p:cNvSpPr>
          <p:nvPr/>
        </p:nvSpPr>
        <p:spPr>
          <a:xfrm>
            <a:off x="828303" y="4274640"/>
            <a:ext cx="7772654" cy="1684910"/>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50	Forester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	</a:t>
            </a:r>
            <a:r>
              <a:rPr lang="en-US" sz="2400" b="1" dirty="0">
                <a:latin typeface="Arial Narrow" panose="020B0606020202030204" pitchFamily="34" charset="0"/>
              </a:rPr>
              <a:t>+25 	50’ of elevation gain (50 ÷ 2)</a:t>
            </a:r>
          </a:p>
          <a:p>
            <a:pPr marL="1712913" indent="-1712913" eaLnBrk="0" hangingPunct="0">
              <a:spcBef>
                <a:spcPts val="0"/>
              </a:spcBef>
              <a:buNone/>
              <a:tabLst>
                <a:tab pos="457200" algn="ctr"/>
                <a:tab pos="914400"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18</a:t>
            </a:r>
            <a:r>
              <a:rPr lang="en-US" sz="2400" b="1" dirty="0">
                <a:latin typeface="Arial Narrow" panose="020B0606020202030204" pitchFamily="34" charset="0"/>
              </a:rPr>
              <a:t>	1½” hose @ 30 GPM (3 PSI/100’ or 18 PSI/600’) </a:t>
            </a:r>
          </a:p>
          <a:p>
            <a:pPr marL="1712913" indent="-1712913" eaLnBrk="0" hangingPunct="0">
              <a:buNone/>
              <a:tabLst>
                <a:tab pos="457200" algn="ctr"/>
                <a:tab pos="914400" algn="l"/>
                <a:tab pos="1487488" algn="r"/>
                <a:tab pos="1712913" algn="l"/>
              </a:tabLst>
            </a:pPr>
            <a:r>
              <a:rPr lang="en-US" sz="2400" b="1" dirty="0">
                <a:latin typeface="Arial Narrow" panose="020B0606020202030204" pitchFamily="34" charset="0"/>
              </a:rPr>
              <a:t>	PDP	=	93	PSI</a:t>
            </a:r>
            <a:endParaRPr lang="en-US" sz="2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0469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additive="base">
                                        <p:cTn id="7" dur="500" fill="hold"/>
                                        <p:tgtEl>
                                          <p:spTgt spid="29703"/>
                                        </p:tgtEl>
                                        <p:attrNameLst>
                                          <p:attrName>ppt_x</p:attrName>
                                        </p:attrNameLst>
                                      </p:cBhvr>
                                      <p:tavLst>
                                        <p:tav tm="0">
                                          <p:val>
                                            <p:strVal val="0-#ppt_w/2"/>
                                          </p:val>
                                        </p:tav>
                                        <p:tav tm="100000">
                                          <p:val>
                                            <p:strVal val="#ppt_x"/>
                                          </p:val>
                                        </p:tav>
                                      </p:tavLst>
                                    </p:anim>
                                    <p:anim calcmode="lin" valueType="num">
                                      <p:cBhvr additive="base">
                                        <p:cTn id="8"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br>
              <a:rPr lang="en-US" dirty="0"/>
            </a:br>
            <a:r>
              <a:rPr lang="en-US" sz="3200" dirty="0"/>
              <a:t>Pre-course Work</a:t>
            </a:r>
            <a:endParaRPr lang="en-US" dirty="0"/>
          </a:p>
        </p:txBody>
      </p:sp>
      <p:sp>
        <p:nvSpPr>
          <p:cNvPr id="5" name="Content Placeholder 4"/>
          <p:cNvSpPr>
            <a:spLocks noGrp="1"/>
          </p:cNvSpPr>
          <p:nvPr>
            <p:ph sz="half" idx="1"/>
          </p:nvPr>
        </p:nvSpPr>
        <p:spPr>
          <a:xfrm>
            <a:off x="960120" y="3572481"/>
            <a:ext cx="9250680" cy="1948299"/>
          </a:xfrm>
        </p:spPr>
        <p:txBody>
          <a:bodyPr>
            <a:normAutofit/>
          </a:bodyPr>
          <a:lstStyle/>
          <a:p>
            <a:pPr>
              <a:spcBef>
                <a:spcPts val="0"/>
              </a:spcBef>
            </a:pPr>
            <a:r>
              <a:rPr lang="en-US" sz="2400" dirty="0">
                <a:latin typeface="Arial Narrow" panose="020B0606020202030204" pitchFamily="34" charset="0"/>
              </a:rPr>
              <a:t>You are pumping 300’ of 1½” hose through a wye to 2 sections of 1” hose, each 100’ long with ¼” tips (remember tips are 50 PSI).  </a:t>
            </a:r>
          </a:p>
          <a:p>
            <a:pPr>
              <a:spcBef>
                <a:spcPts val="0"/>
              </a:spcBef>
            </a:pPr>
            <a:r>
              <a:rPr lang="en-US" sz="2400" dirty="0">
                <a:latin typeface="Arial Narrow" panose="020B0606020202030204" pitchFamily="34" charset="0"/>
              </a:rPr>
              <a:t>What are the GPMs? </a:t>
            </a:r>
          </a:p>
          <a:p>
            <a:pPr>
              <a:spcBef>
                <a:spcPts val="0"/>
              </a:spcBef>
            </a:pPr>
            <a:r>
              <a:rPr lang="en-US" sz="2400" dirty="0">
                <a:latin typeface="Arial Narrow" panose="020B0606020202030204" pitchFamily="34" charset="0"/>
              </a:rPr>
              <a:t>What is the PDP?</a:t>
            </a:r>
          </a:p>
          <a:p>
            <a:pPr>
              <a:spcBef>
                <a:spcPts val="0"/>
              </a:spcBef>
            </a:pPr>
            <a:endParaRPr lang="en-US" sz="2400" dirty="0">
              <a:latin typeface="Arial Narrow" panose="020B0606020202030204" pitchFamily="34" charset="0"/>
            </a:endParaRPr>
          </a:p>
        </p:txBody>
      </p:sp>
      <p:pic>
        <p:nvPicPr>
          <p:cNvPr id="30726" name="Picture 6" descr="EX-3"/>
          <p:cNvPicPr>
            <a:picLocks noChangeAspect="1" noChangeArrowheads="1"/>
          </p:cNvPicPr>
          <p:nvPr/>
        </p:nvPicPr>
        <p:blipFill>
          <a:blip r:embed="rId2" cstate="print"/>
          <a:srcRect/>
          <a:stretch>
            <a:fillRect/>
          </a:stretch>
        </p:blipFill>
        <p:spPr bwMode="auto">
          <a:xfrm>
            <a:off x="2311400" y="2362201"/>
            <a:ext cx="7467600" cy="1074066"/>
          </a:xfrm>
          <a:prstGeom prst="rect">
            <a:avLst/>
          </a:prstGeom>
          <a:noFill/>
          <a:ln w="28575">
            <a:solidFill>
              <a:schemeClr val="tx1"/>
            </a:solidFill>
            <a:miter lim="800000"/>
            <a:headEnd/>
            <a:tailEnd/>
          </a:ln>
        </p:spPr>
      </p:pic>
      <p:sp>
        <p:nvSpPr>
          <p:cNvPr id="30727" name="Text Box 7"/>
          <p:cNvSpPr txBox="1">
            <a:spLocks noChangeArrowheads="1"/>
          </p:cNvSpPr>
          <p:nvPr/>
        </p:nvSpPr>
        <p:spPr bwMode="auto">
          <a:xfrm>
            <a:off x="1549400" y="32004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13 GPM</a:t>
            </a:r>
          </a:p>
        </p:txBody>
      </p:sp>
      <p:sp>
        <p:nvSpPr>
          <p:cNvPr id="30728" name="Text Box 8"/>
          <p:cNvSpPr txBox="1">
            <a:spLocks noChangeArrowheads="1"/>
          </p:cNvSpPr>
          <p:nvPr/>
        </p:nvSpPr>
        <p:spPr bwMode="auto">
          <a:xfrm>
            <a:off x="1549400" y="22860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13 GPM</a:t>
            </a:r>
            <a:endParaRPr lang="en-US" sz="1600" b="1" dirty="0">
              <a:latin typeface="Arial Narrow" panose="020B0606020202030204" pitchFamily="34" charset="0"/>
            </a:endParaRPr>
          </a:p>
        </p:txBody>
      </p:sp>
      <p:sp>
        <p:nvSpPr>
          <p:cNvPr id="30729" name="Rectangle 9">
            <a:extLst>
              <a:ext uri="{C183D7F6-B498-43B3-948B-1728B52AA6E4}">
                <adec:decorative xmlns:adec="http://schemas.microsoft.com/office/drawing/2017/decorative" val="1"/>
              </a:ext>
            </a:extLst>
          </p:cNvPr>
          <p:cNvSpPr>
            <a:spLocks noChangeArrowheads="1"/>
          </p:cNvSpPr>
          <p:nvPr/>
        </p:nvSpPr>
        <p:spPr bwMode="auto">
          <a:xfrm>
            <a:off x="19812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pPr algn="ctr"/>
            <a:endParaRPr lang="en-US" sz="3200" dirty="0">
              <a:solidFill>
                <a:schemeClr val="bg1"/>
              </a:solidFill>
              <a:effectLst>
                <a:outerShdw blurRad="38100" dist="38100" dir="2700000" algn="tl">
                  <a:srgbClr val="000000">
                    <a:alpha val="43137"/>
                  </a:srgbClr>
                </a:outerShdw>
              </a:effectLst>
            </a:endParaRPr>
          </a:p>
        </p:txBody>
      </p:sp>
      <p:sp>
        <p:nvSpPr>
          <p:cNvPr id="11" name="Text Box 7"/>
          <p:cNvSpPr txBox="1">
            <a:spLocks noChangeArrowheads="1"/>
          </p:cNvSpPr>
          <p:nvPr/>
        </p:nvSpPr>
        <p:spPr bwMode="auto">
          <a:xfrm>
            <a:off x="3911600" y="2600015"/>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26 GPM</a:t>
            </a:r>
            <a:endParaRPr lang="en-US" sz="1600" b="1" dirty="0">
              <a:latin typeface="Arial Narrow" panose="020B0606020202030204" pitchFamily="34" charset="0"/>
            </a:endParaRPr>
          </a:p>
        </p:txBody>
      </p:sp>
      <p:sp>
        <p:nvSpPr>
          <p:cNvPr id="16" name="Content Placeholder 2"/>
          <p:cNvSpPr txBox="1">
            <a:spLocks/>
          </p:cNvSpPr>
          <p:nvPr/>
        </p:nvSpPr>
        <p:spPr>
          <a:xfrm>
            <a:off x="4533900" y="4384194"/>
            <a:ext cx="7162800" cy="1864130"/>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511175" algn="ctr"/>
                <a:tab pos="968375"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50	Forester nozzle</a:t>
            </a:r>
            <a:endParaRPr lang="en-US" sz="2400" dirty="0">
              <a:latin typeface="Arial Narrow" panose="020B0606020202030204" pitchFamily="34" charset="0"/>
            </a:endParaRPr>
          </a:p>
          <a:p>
            <a:pPr marL="1712913" indent="-1712913" eaLnBrk="0" hangingPunct="0">
              <a:spcBef>
                <a:spcPts val="0"/>
              </a:spcBef>
              <a:buNone/>
              <a:tabLst>
                <a:tab pos="511175" algn="ctr"/>
                <a:tab pos="968375" algn="l"/>
                <a:tab pos="1487488" algn="r"/>
                <a:tab pos="1712913" algn="l"/>
              </a:tabLst>
            </a:pPr>
            <a:r>
              <a:rPr lang="en-US" sz="2400" dirty="0">
                <a:latin typeface="Arial Narrow" panose="020B0606020202030204" pitchFamily="34" charset="0"/>
              </a:rPr>
              <a:t>+/-	H	=	</a:t>
            </a:r>
            <a:r>
              <a:rPr lang="en-US" sz="2400" b="1" dirty="0">
                <a:latin typeface="Arial Narrow" panose="020B0606020202030204" pitchFamily="34" charset="0"/>
              </a:rPr>
              <a:t>0 	no elevation change</a:t>
            </a:r>
          </a:p>
          <a:p>
            <a:pPr marL="1712913" indent="-1712913" eaLnBrk="0" hangingPunct="0">
              <a:spcBef>
                <a:spcPts val="0"/>
              </a:spcBef>
              <a:buNone/>
              <a:tabLst>
                <a:tab pos="511175" algn="ctr"/>
                <a:tab pos="968375"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5	1” hose @ 13 GPM (5 PSI/100’)  </a:t>
            </a:r>
          </a:p>
          <a:p>
            <a:pPr marL="1712913" indent="-1712913" eaLnBrk="0" hangingPunct="0">
              <a:spcBef>
                <a:spcPts val="0"/>
              </a:spcBef>
              <a:buNone/>
              <a:tabLst>
                <a:tab pos="511175" algn="ctr"/>
                <a:tab pos="968375"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9</a:t>
            </a:r>
            <a:r>
              <a:rPr lang="en-US" sz="2400" b="1" dirty="0">
                <a:latin typeface="Arial Narrow" panose="020B0606020202030204" pitchFamily="34" charset="0"/>
              </a:rPr>
              <a:t>	1½” hose @ 26 GPM (3 PSI/100’ or 9 PSI/300’) </a:t>
            </a:r>
          </a:p>
          <a:p>
            <a:pPr marL="1712913" indent="-1712913" eaLnBrk="0" hangingPunct="0">
              <a:buNone/>
              <a:tabLst>
                <a:tab pos="511175" algn="ctr"/>
                <a:tab pos="968375" algn="l"/>
                <a:tab pos="1487488" algn="r"/>
                <a:tab pos="1712913" algn="l"/>
              </a:tabLst>
            </a:pPr>
            <a:r>
              <a:rPr lang="en-US" sz="2400" dirty="0">
                <a:latin typeface="Arial Narrow" panose="020B0606020202030204" pitchFamily="34" charset="0"/>
              </a:rPr>
              <a:t>	</a:t>
            </a:r>
            <a:r>
              <a:rPr lang="en-US" sz="2400" b="1" dirty="0">
                <a:latin typeface="Arial Narrow" panose="020B0606020202030204" pitchFamily="34" charset="0"/>
              </a:rPr>
              <a:t>PDP	=</a:t>
            </a:r>
            <a:r>
              <a:rPr lang="en-US" sz="2400" dirty="0">
                <a:latin typeface="Arial Narrow" panose="020B0606020202030204" pitchFamily="34" charset="0"/>
              </a:rPr>
              <a:t>	</a:t>
            </a:r>
            <a:r>
              <a:rPr lang="en-US" sz="2400" b="1" dirty="0">
                <a:latin typeface="Arial Narrow" panose="020B0606020202030204" pitchFamily="34" charset="0"/>
              </a:rPr>
              <a:t>64	PSI</a:t>
            </a:r>
            <a:endParaRPr lang="en-US" sz="2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6045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500" fill="hold"/>
                                        <p:tgtEl>
                                          <p:spTgt spid="30728"/>
                                        </p:tgtEl>
                                        <p:attrNameLst>
                                          <p:attrName>ppt_x</p:attrName>
                                        </p:attrNameLst>
                                      </p:cBhvr>
                                      <p:tavLst>
                                        <p:tav tm="0">
                                          <p:val>
                                            <p:strVal val="1+#ppt_w/2"/>
                                          </p:val>
                                        </p:tav>
                                        <p:tav tm="100000">
                                          <p:val>
                                            <p:strVal val="#ppt_x"/>
                                          </p:val>
                                        </p:tav>
                                      </p:tavLst>
                                    </p:anim>
                                    <p:anim calcmode="lin" valueType="num">
                                      <p:cBhvr additive="base">
                                        <p:cTn id="8"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1+#ppt_w/2"/>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 calcmode="lin" valueType="num">
                                      <p:cBhvr additive="base">
                                        <p:cTn id="31"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 calcmode="lin" valueType="num">
                                      <p:cBhvr additive="base">
                                        <p:cTn id="3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 calcmode="lin" valueType="num">
                                      <p:cBhvr additive="base">
                                        <p:cTn id="4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anim calcmode="lin" valueType="num">
                                      <p:cBhvr additive="base">
                                        <p:cTn id="4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11"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a:extLst>
              <a:ext uri="{C183D7F6-B498-43B3-948B-1728B52AA6E4}">
                <adec:decorative xmlns:adec="http://schemas.microsoft.com/office/drawing/2017/decorative" val="1"/>
              </a:ext>
            </a:extLst>
          </p:cNvPr>
          <p:cNvSpPr>
            <a:spLocks noChangeArrowheads="1"/>
          </p:cNvSpPr>
          <p:nvPr/>
        </p:nvSpPr>
        <p:spPr bwMode="auto">
          <a:xfrm>
            <a:off x="19812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pPr algn="ctr"/>
            <a:endParaRPr lang="en-US" sz="4000"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a:t>Exercise 4</a:t>
            </a:r>
            <a:br>
              <a:rPr lang="en-US" dirty="0"/>
            </a:br>
            <a:r>
              <a:rPr lang="en-US" sz="3200" dirty="0"/>
              <a:t>Pre-course Work</a:t>
            </a:r>
          </a:p>
        </p:txBody>
      </p:sp>
      <p:pic>
        <p:nvPicPr>
          <p:cNvPr id="4" name="Picture 3" descr="EX -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5" y="2505521"/>
            <a:ext cx="5189425" cy="4324521"/>
          </a:xfrm>
          <a:prstGeom prst="rect">
            <a:avLst/>
          </a:prstGeom>
        </p:spPr>
      </p:pic>
      <p:sp>
        <p:nvSpPr>
          <p:cNvPr id="11" name="Text Box 8"/>
          <p:cNvSpPr txBox="1">
            <a:spLocks noChangeArrowheads="1"/>
          </p:cNvSpPr>
          <p:nvPr/>
        </p:nvSpPr>
        <p:spPr bwMode="auto">
          <a:xfrm>
            <a:off x="1651000" y="3004636"/>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50 GPM</a:t>
            </a:r>
          </a:p>
        </p:txBody>
      </p:sp>
      <p:sp>
        <p:nvSpPr>
          <p:cNvPr id="3" name="Content Placeholder 2"/>
          <p:cNvSpPr>
            <a:spLocks noGrp="1"/>
          </p:cNvSpPr>
          <p:nvPr>
            <p:ph sz="half" idx="1"/>
          </p:nvPr>
        </p:nvSpPr>
        <p:spPr>
          <a:xfrm>
            <a:off x="5130800" y="2355680"/>
            <a:ext cx="6858000" cy="1975020"/>
          </a:xfrm>
        </p:spPr>
        <p:txBody>
          <a:bodyPr>
            <a:normAutofit fontScale="92500" lnSpcReduction="20000"/>
          </a:bodyPr>
          <a:lstStyle/>
          <a:p>
            <a:pPr>
              <a:lnSpc>
                <a:spcPct val="110000"/>
              </a:lnSpc>
              <a:spcBef>
                <a:spcPts val="0"/>
              </a:spcBef>
            </a:pPr>
            <a:r>
              <a:rPr lang="en-US" sz="2400" dirty="0">
                <a:latin typeface="Arial Narrow" panose="020B0606020202030204" pitchFamily="34" charset="0"/>
              </a:rPr>
              <a:t>You are pumping to a hose lay with the first lateral at 1,500’.  You have another 100’ of 1½” hose to another lateral.  Both laterals are flowing 25 GPMs out of variable flow nozzles. </a:t>
            </a:r>
          </a:p>
          <a:p>
            <a:pPr>
              <a:lnSpc>
                <a:spcPct val="110000"/>
              </a:lnSpc>
              <a:spcBef>
                <a:spcPts val="0"/>
              </a:spcBef>
            </a:pPr>
            <a:r>
              <a:rPr lang="en-US" sz="2400" dirty="0">
                <a:latin typeface="Arial Narrow" panose="020B0606020202030204" pitchFamily="34" charset="0"/>
              </a:rPr>
              <a:t>What are the GPMs? </a:t>
            </a:r>
          </a:p>
          <a:p>
            <a:pPr>
              <a:lnSpc>
                <a:spcPct val="110000"/>
              </a:lnSpc>
              <a:spcBef>
                <a:spcPts val="0"/>
              </a:spcBef>
            </a:pPr>
            <a:r>
              <a:rPr lang="en-US" sz="2400" dirty="0">
                <a:latin typeface="Arial Narrow" panose="020B0606020202030204" pitchFamily="34" charset="0"/>
              </a:rPr>
              <a:t>What is the PDP?</a:t>
            </a:r>
          </a:p>
          <a:p>
            <a:pPr>
              <a:lnSpc>
                <a:spcPct val="110000"/>
              </a:lnSpc>
              <a:spcBef>
                <a:spcPts val="0"/>
              </a:spcBef>
            </a:pPr>
            <a:endParaRPr lang="en-US" sz="3200" dirty="0">
              <a:latin typeface="Arial Narrow" panose="020B0606020202030204" pitchFamily="34" charset="0"/>
            </a:endParaRPr>
          </a:p>
        </p:txBody>
      </p:sp>
      <p:sp>
        <p:nvSpPr>
          <p:cNvPr id="13" name="Content Placeholder 2"/>
          <p:cNvSpPr txBox="1">
            <a:spLocks/>
          </p:cNvSpPr>
          <p:nvPr/>
        </p:nvSpPr>
        <p:spPr>
          <a:xfrm>
            <a:off x="7543800" y="3374483"/>
            <a:ext cx="4648200" cy="2921001"/>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000" dirty="0">
                <a:latin typeface="Arial Narrow" panose="020B0606020202030204" pitchFamily="34" charset="0"/>
              </a:rPr>
              <a:t>+	NP	=</a:t>
            </a:r>
            <a:r>
              <a:rPr lang="en-US" sz="2000" b="1" dirty="0">
                <a:latin typeface="Arial Narrow" panose="020B0606020202030204" pitchFamily="34" charset="0"/>
              </a:rPr>
              <a:t> 	100	variable flow nozzle</a:t>
            </a:r>
            <a:endParaRPr lang="en-US" sz="20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000" dirty="0">
                <a:latin typeface="Arial Narrow" panose="020B0606020202030204" pitchFamily="34" charset="0"/>
              </a:rPr>
              <a:t>+/-	H	=	</a:t>
            </a:r>
            <a:r>
              <a:rPr lang="en-US" sz="20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2000" dirty="0">
                <a:latin typeface="Arial Narrow" panose="020B0606020202030204" pitchFamily="34" charset="0"/>
                <a:sym typeface="Symbol" pitchFamily="18" charset="2"/>
              </a:rPr>
              <a:t>+	FL</a:t>
            </a:r>
            <a:r>
              <a:rPr lang="en-US" sz="2000" dirty="0">
                <a:latin typeface="Arial Narrow" panose="020B0606020202030204" pitchFamily="34" charset="0"/>
              </a:rPr>
              <a:t>	=	</a:t>
            </a:r>
            <a:r>
              <a:rPr lang="en-US" sz="2000" b="1" dirty="0">
                <a:latin typeface="Arial Narrow" panose="020B0606020202030204" pitchFamily="34" charset="0"/>
              </a:rPr>
              <a:t>15	1” hose @ 25 GPM</a:t>
            </a:r>
            <a:br>
              <a:rPr lang="en-US" sz="2000" b="1" dirty="0">
                <a:latin typeface="Arial Narrow" panose="020B0606020202030204" pitchFamily="34" charset="0"/>
              </a:rPr>
            </a:br>
            <a:r>
              <a:rPr lang="en-US" sz="2000" b="1" dirty="0">
                <a:latin typeface="Arial Narrow" panose="020B0606020202030204" pitchFamily="34" charset="0"/>
              </a:rPr>
              <a:t>(15 PSI/100’)</a:t>
            </a:r>
          </a:p>
          <a:p>
            <a:pPr marL="1712913" indent="-1712913" eaLnBrk="0" hangingPunct="0">
              <a:spcBef>
                <a:spcPts val="0"/>
              </a:spcBef>
              <a:buNone/>
              <a:tabLst>
                <a:tab pos="457200" algn="ctr"/>
                <a:tab pos="914400" algn="l"/>
                <a:tab pos="1487488" algn="r"/>
                <a:tab pos="1712913" algn="l"/>
              </a:tabLst>
            </a:pPr>
            <a:r>
              <a:rPr lang="en-US" sz="2000" dirty="0">
                <a:latin typeface="Arial Narrow" panose="020B0606020202030204" pitchFamily="34" charset="0"/>
                <a:sym typeface="Symbol" pitchFamily="18" charset="2"/>
              </a:rPr>
              <a:t>+	FL</a:t>
            </a:r>
            <a:r>
              <a:rPr lang="en-US" sz="2000" dirty="0">
                <a:latin typeface="Arial Narrow" panose="020B0606020202030204" pitchFamily="34" charset="0"/>
              </a:rPr>
              <a:t>	=	</a:t>
            </a:r>
            <a:r>
              <a:rPr lang="en-US" sz="2000" b="1" dirty="0">
                <a:latin typeface="Arial Narrow" panose="020B0606020202030204" pitchFamily="34" charset="0"/>
              </a:rPr>
              <a:t>3	1½” hose @ 25 GPM</a:t>
            </a:r>
            <a:br>
              <a:rPr lang="en-US" sz="2000" b="1" dirty="0">
                <a:latin typeface="Arial Narrow" panose="020B0606020202030204" pitchFamily="34" charset="0"/>
              </a:rPr>
            </a:br>
            <a:r>
              <a:rPr lang="en-US" sz="2000" b="1" dirty="0">
                <a:latin typeface="Arial Narrow" panose="020B0606020202030204" pitchFamily="34" charset="0"/>
              </a:rPr>
              <a:t>(3 PSI/100’)</a:t>
            </a:r>
          </a:p>
          <a:p>
            <a:pPr marL="1712913" indent="-1712913" eaLnBrk="0" hangingPunct="0">
              <a:spcBef>
                <a:spcPts val="0"/>
              </a:spcBef>
              <a:buNone/>
              <a:tabLst>
                <a:tab pos="457200" algn="ctr"/>
                <a:tab pos="914400" algn="l"/>
                <a:tab pos="1487488" algn="r"/>
                <a:tab pos="1712913" algn="l"/>
              </a:tabLst>
            </a:pPr>
            <a:r>
              <a:rPr lang="en-US" sz="2000" u="sng" dirty="0">
                <a:latin typeface="Arial Narrow" panose="020B0606020202030204" pitchFamily="34" charset="0"/>
                <a:sym typeface="Symbol" pitchFamily="18" charset="2"/>
              </a:rPr>
              <a:t>+	FL</a:t>
            </a:r>
            <a:r>
              <a:rPr lang="en-US" sz="2000" u="sng" dirty="0">
                <a:latin typeface="Arial Narrow" panose="020B0606020202030204" pitchFamily="34" charset="0"/>
              </a:rPr>
              <a:t>	=	</a:t>
            </a:r>
            <a:r>
              <a:rPr lang="en-US" sz="2000" b="1" u="sng" dirty="0">
                <a:latin typeface="Arial Narrow" panose="020B0606020202030204" pitchFamily="34" charset="0"/>
              </a:rPr>
              <a:t>135</a:t>
            </a:r>
            <a:r>
              <a:rPr lang="en-US" sz="2000" b="1" dirty="0">
                <a:latin typeface="Arial Narrow" panose="020B0606020202030204" pitchFamily="34" charset="0"/>
              </a:rPr>
              <a:t>	1½” hose @ 50 GPM</a:t>
            </a:r>
          </a:p>
          <a:p>
            <a:pPr marL="1712913" indent="-1712913" eaLnBrk="0" hangingPunct="0">
              <a:spcBef>
                <a:spcPts val="0"/>
              </a:spcBef>
              <a:buNone/>
              <a:tabLst>
                <a:tab pos="457200" algn="ctr"/>
                <a:tab pos="914400" algn="l"/>
                <a:tab pos="1487488" algn="r"/>
                <a:tab pos="1712913" algn="l"/>
              </a:tabLst>
            </a:pPr>
            <a:r>
              <a:rPr lang="en-US" sz="2000" b="1" dirty="0">
                <a:latin typeface="Arial Narrow" panose="020B0606020202030204" pitchFamily="34" charset="0"/>
              </a:rPr>
              <a:t>				(9 PSI/100’ or 135 PSI/1,500’)</a:t>
            </a:r>
          </a:p>
          <a:p>
            <a:pPr marL="1712913" indent="-1712913" eaLnBrk="0" hangingPunct="0">
              <a:buNone/>
              <a:tabLst>
                <a:tab pos="457200" algn="ctr"/>
                <a:tab pos="914400" algn="l"/>
                <a:tab pos="1487488" algn="r"/>
                <a:tab pos="1712913" algn="l"/>
              </a:tabLst>
            </a:pPr>
            <a:r>
              <a:rPr lang="en-US" sz="2000" b="1" dirty="0">
                <a:latin typeface="Arial Narrow" panose="020B0606020202030204" pitchFamily="34" charset="0"/>
              </a:rPr>
              <a:t>	PDP	=</a:t>
            </a:r>
            <a:r>
              <a:rPr lang="en-US" sz="2000" dirty="0">
                <a:latin typeface="Arial Narrow" panose="020B0606020202030204" pitchFamily="34" charset="0"/>
              </a:rPr>
              <a:t>	</a:t>
            </a:r>
            <a:r>
              <a:rPr lang="en-US" sz="2000" b="1" dirty="0">
                <a:latin typeface="Arial Narrow" panose="020B0606020202030204" pitchFamily="34" charset="0"/>
              </a:rPr>
              <a:t>253	PSI</a:t>
            </a:r>
            <a:endParaRPr lang="en-US" sz="20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440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960120" y="5029200"/>
            <a:ext cx="10268712" cy="1327554"/>
          </a:xfrm>
        </p:spPr>
        <p:txBody>
          <a:bodyPr>
            <a:normAutofit/>
          </a:bodyPr>
          <a:lstStyle/>
          <a:p>
            <a:r>
              <a:rPr lang="en-US" altLang="en-US" dirty="0"/>
              <a:t>Objectives</a:t>
            </a:r>
          </a:p>
        </p:txBody>
      </p:sp>
      <p:sp>
        <p:nvSpPr>
          <p:cNvPr id="6147" name="Content Placeholder 2"/>
          <p:cNvSpPr>
            <a:spLocks noGrp="1"/>
          </p:cNvSpPr>
          <p:nvPr>
            <p:ph type="subTitle" idx="1"/>
          </p:nvPr>
        </p:nvSpPr>
        <p:spPr>
          <a:xfrm>
            <a:off x="381000" y="90985"/>
            <a:ext cx="7150100" cy="4467163"/>
          </a:xfrm>
        </p:spPr>
        <p:txBody>
          <a:bodyPr anchor="ctr">
            <a:normAutofit/>
          </a:bodyPr>
          <a:lstStyle/>
          <a:p>
            <a:pPr>
              <a:lnSpc>
                <a:spcPct val="91000"/>
              </a:lnSpc>
            </a:pPr>
            <a:r>
              <a:rPr lang="en-US" altLang="en-US" sz="2800" b="1" dirty="0"/>
              <a:t>Identify…</a:t>
            </a:r>
          </a:p>
          <a:p>
            <a:pPr lvl="1">
              <a:lnSpc>
                <a:spcPct val="91000"/>
              </a:lnSpc>
            </a:pPr>
            <a:r>
              <a:rPr lang="en-US" sz="2400" dirty="0"/>
              <a:t>The elements that should be considered when calculating pump discharge pressure.</a:t>
            </a:r>
          </a:p>
          <a:p>
            <a:pPr lvl="1">
              <a:lnSpc>
                <a:spcPct val="91000"/>
              </a:lnSpc>
            </a:pPr>
            <a:r>
              <a:rPr lang="en-US" sz="2400" dirty="0"/>
              <a:t>Ways to reduce friction loss.</a:t>
            </a:r>
          </a:p>
          <a:p>
            <a:pPr>
              <a:lnSpc>
                <a:spcPct val="91000"/>
              </a:lnSpc>
            </a:pPr>
            <a:r>
              <a:rPr lang="en-US" altLang="en-US" sz="2800" b="1" dirty="0"/>
              <a:t>Perform…</a:t>
            </a:r>
          </a:p>
          <a:p>
            <a:pPr lvl="1">
              <a:lnSpc>
                <a:spcPct val="91000"/>
              </a:lnSpc>
            </a:pPr>
            <a:r>
              <a:rPr lang="en-US" sz="2400" dirty="0"/>
              <a:t>Friction loss calculations using </a:t>
            </a:r>
          </a:p>
          <a:p>
            <a:pPr lvl="2">
              <a:lnSpc>
                <a:spcPct val="91000"/>
              </a:lnSpc>
            </a:pPr>
            <a:r>
              <a:rPr lang="en-US" sz="2400" b="0" dirty="0"/>
              <a:t>Friction loss calculators</a:t>
            </a:r>
          </a:p>
          <a:p>
            <a:pPr lvl="2">
              <a:lnSpc>
                <a:spcPct val="91000"/>
              </a:lnSpc>
            </a:pPr>
            <a:r>
              <a:rPr lang="en-US" sz="2400" b="0" dirty="0"/>
              <a:t>Principles of Hydraulics – Rule of 5s </a:t>
            </a:r>
          </a:p>
          <a:p>
            <a:pPr>
              <a:lnSpc>
                <a:spcPct val="91000"/>
              </a:lnSpc>
            </a:pPr>
            <a:endParaRPr lang="en-US" altLang="en-US" sz="2400" dirty="0"/>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077051" y="501246"/>
            <a:ext cx="3753254" cy="3753254"/>
          </a:xfrm>
          <a:prstGeom prst="rect">
            <a:avLst/>
          </a:prstGeom>
          <a:solidFill>
            <a:schemeClr val="bg1"/>
          </a:solidFill>
        </p:spPr>
      </p:pic>
      <p:grpSp>
        <p:nvGrpSpPr>
          <p:cNvPr id="2" name="Group 1" descr="slide number">
            <a:extLst>
              <a:ext uri="{FF2B5EF4-FFF2-40B4-BE49-F238E27FC236}">
                <a16:creationId xmlns:a16="http://schemas.microsoft.com/office/drawing/2014/main" id="{A58F2B71-A0FD-AAD9-E91F-B524A0F29272}"/>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3287457A-2043-EAD1-1DAF-B8AF48CC5ECE}"/>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24FE4B06-5578-50D8-9A18-7D05D9972F4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8832AA8A-F21B-421E-63C6-A1196DA59BF2}"/>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a:t>
            </a:fld>
            <a:endParaRPr lang="en-US" dirty="0"/>
          </a:p>
        </p:txBody>
      </p:sp>
    </p:spTree>
    <p:extLst>
      <p:ext uri="{BB962C8B-B14F-4D97-AF65-F5344CB8AC3E}">
        <p14:creationId xmlns:p14="http://schemas.microsoft.com/office/powerpoint/2010/main" val="37846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7" name="Rectangle 32776">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ctrTitle"/>
          </p:nvPr>
        </p:nvSpPr>
        <p:spPr>
          <a:xfrm>
            <a:off x="4703402" y="1841412"/>
            <a:ext cx="6406559" cy="2688020"/>
          </a:xfrm>
        </p:spPr>
        <p:txBody>
          <a:bodyPr>
            <a:noAutofit/>
          </a:bodyPr>
          <a:lstStyle/>
          <a:p>
            <a:pPr>
              <a:lnSpc>
                <a:spcPct val="90000"/>
              </a:lnSpc>
            </a:pPr>
            <a:r>
              <a:rPr lang="en-US" sz="5400" dirty="0">
                <a:solidFill>
                  <a:schemeClr val="bg1"/>
                </a:solidFill>
              </a:rPr>
              <a:t>Friction Loss </a:t>
            </a:r>
            <a:br>
              <a:rPr lang="en-US" sz="5400" dirty="0">
                <a:solidFill>
                  <a:schemeClr val="bg1"/>
                </a:solidFill>
              </a:rPr>
            </a:br>
            <a:r>
              <a:rPr lang="en-US" sz="5400" dirty="0">
                <a:solidFill>
                  <a:schemeClr val="bg1"/>
                </a:solidFill>
              </a:rPr>
              <a:t>Calculation Exercises</a:t>
            </a:r>
            <a:br>
              <a:rPr lang="en-US" sz="5400" dirty="0">
                <a:solidFill>
                  <a:schemeClr val="bg1"/>
                </a:solidFill>
              </a:rPr>
            </a:br>
            <a:endParaRPr lang="en-US" sz="5400" dirty="0">
              <a:solidFill>
                <a:schemeClr val="bg1"/>
              </a:solidFill>
            </a:endParaRPr>
          </a:p>
        </p:txBody>
      </p:sp>
      <p:sp>
        <p:nvSpPr>
          <p:cNvPr id="5" name="Subtitle 4"/>
          <p:cNvSpPr>
            <a:spLocks noGrp="1"/>
          </p:cNvSpPr>
          <p:nvPr>
            <p:ph type="subTitle" idx="1"/>
          </p:nvPr>
        </p:nvSpPr>
        <p:spPr>
          <a:xfrm>
            <a:off x="4703402" y="5206246"/>
            <a:ext cx="6433990" cy="1024128"/>
          </a:xfrm>
        </p:spPr>
        <p:txBody>
          <a:bodyPr>
            <a:normAutofit/>
          </a:bodyPr>
          <a:lstStyle/>
          <a:p>
            <a:r>
              <a:rPr lang="en-US" dirty="0"/>
              <a:t>In-class</a:t>
            </a:r>
          </a:p>
          <a:p>
            <a:endParaRPr lang="en-US" dirty="0"/>
          </a:p>
        </p:txBody>
      </p:sp>
      <p:pic>
        <p:nvPicPr>
          <p:cNvPr id="2" name="Picture 1" descr="Instructor "/>
          <p:cNvPicPr>
            <a:picLocks noChangeAspect="1"/>
          </p:cNvPicPr>
          <p:nvPr/>
        </p:nvPicPr>
        <p:blipFill rotWithShape="1">
          <a:blip r:embed="rId3" cstate="print">
            <a:extLst>
              <a:ext uri="{28A0092B-C50C-407E-A947-70E740481C1C}">
                <a14:useLocalDpi xmlns:a14="http://schemas.microsoft.com/office/drawing/2010/main" val="0"/>
              </a:ext>
            </a:extLst>
          </a:blip>
          <a:srcRect l="10261" r="-3" b="-3"/>
          <a:stretch/>
        </p:blipFill>
        <p:spPr>
          <a:xfrm>
            <a:off x="20" y="1225106"/>
            <a:ext cx="4059915" cy="3788958"/>
          </a:xfrm>
          <a:prstGeom prst="rect">
            <a:avLst/>
          </a:prstGeom>
        </p:spPr>
      </p:pic>
      <p:grpSp>
        <p:nvGrpSpPr>
          <p:cNvPr id="3" name="Group 2" descr="slide number">
            <a:extLst>
              <a:ext uri="{FF2B5EF4-FFF2-40B4-BE49-F238E27FC236}">
                <a16:creationId xmlns:a16="http://schemas.microsoft.com/office/drawing/2014/main" id="{E682608E-3C86-CC54-D46D-BF65D9DE4483}"/>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6F818D5E-1F08-0D1C-03CB-F793EBD79B21}"/>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26E92860-4624-B47B-2DE7-E45B7A998965}"/>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14F56BB7-27CF-D782-0160-35211C08DF2E}"/>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20</a:t>
            </a:fld>
            <a:endParaRPr lang="en-US" dirty="0"/>
          </a:p>
        </p:txBody>
      </p:sp>
    </p:spTree>
    <p:extLst>
      <p:ext uri="{BB962C8B-B14F-4D97-AF65-F5344CB8AC3E}">
        <p14:creationId xmlns:p14="http://schemas.microsoft.com/office/powerpoint/2010/main" val="39858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a:extLst>
              <a:ext uri="{C183D7F6-B498-43B3-948B-1728B52AA6E4}">
                <adec:decorative xmlns:adec="http://schemas.microsoft.com/office/drawing/2017/decorative" val="1"/>
              </a:ext>
            </a:extLst>
          </p:cNvPr>
          <p:cNvSpPr>
            <a:spLocks noChangeArrowheads="1"/>
          </p:cNvSpPr>
          <p:nvPr/>
        </p:nvSpPr>
        <p:spPr bwMode="auto">
          <a:xfrm>
            <a:off x="17526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endParaRPr lang="en-US" sz="3600" dirty="0">
              <a:solidFill>
                <a:schemeClr val="bg1"/>
              </a:solidFill>
            </a:endParaRPr>
          </a:p>
        </p:txBody>
      </p:sp>
      <p:pic>
        <p:nvPicPr>
          <p:cNvPr id="11" name="Picture 10">
            <a:extLst>
              <a:ext uri="{FF2B5EF4-FFF2-40B4-BE49-F238E27FC236}">
                <a16:creationId xmlns:a16="http://schemas.microsoft.com/office/drawing/2014/main" id="{2281879B-744C-C6F1-6FE3-04C5057C40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04152" y="120824"/>
            <a:ext cx="5032248" cy="2044351"/>
          </a:xfrm>
          <a:prstGeom prst="rect">
            <a:avLst/>
          </a:prstGeom>
        </p:spPr>
      </p:pic>
      <p:sp>
        <p:nvSpPr>
          <p:cNvPr id="8" name="Text Box 8"/>
          <p:cNvSpPr txBox="1">
            <a:spLocks noChangeArrowheads="1"/>
          </p:cNvSpPr>
          <p:nvPr/>
        </p:nvSpPr>
        <p:spPr bwMode="auto">
          <a:xfrm>
            <a:off x="9631588" y="962034"/>
            <a:ext cx="513248" cy="184666"/>
          </a:xfrm>
          <a:prstGeom prst="rect">
            <a:avLst/>
          </a:prstGeom>
          <a:solidFill>
            <a:schemeClr val="bg1"/>
          </a:solidFill>
          <a:ln w="28575">
            <a:noFill/>
            <a:miter lim="800000"/>
            <a:headEnd type="none" w="sm" len="sm"/>
            <a:tailEnd type="none" w="sm" len="sm"/>
          </a:ln>
          <a:effectLst/>
        </p:spPr>
        <p:txBody>
          <a:bodyPr wrap="square" lIns="0" tIns="0" rIns="0" bIns="0">
            <a:spAutoFit/>
          </a:bodyPr>
          <a:lstStyle/>
          <a:p>
            <a:pPr eaLnBrk="0" hangingPunct="0">
              <a:spcBef>
                <a:spcPct val="50000"/>
              </a:spcBef>
            </a:pPr>
            <a:r>
              <a:rPr lang="en-US" sz="1200" b="1" dirty="0">
                <a:latin typeface="Arial Narrow" panose="020B0606020202030204" pitchFamily="34" charset="0"/>
              </a:rPr>
              <a:t>90 GPM</a:t>
            </a:r>
          </a:p>
        </p:txBody>
      </p:sp>
      <p:sp>
        <p:nvSpPr>
          <p:cNvPr id="9" name="Text Box 8"/>
          <p:cNvSpPr txBox="1">
            <a:spLocks noChangeArrowheads="1"/>
          </p:cNvSpPr>
          <p:nvPr/>
        </p:nvSpPr>
        <p:spPr bwMode="auto">
          <a:xfrm>
            <a:off x="8530532" y="984779"/>
            <a:ext cx="513248" cy="184666"/>
          </a:xfrm>
          <a:prstGeom prst="rect">
            <a:avLst/>
          </a:prstGeom>
          <a:solidFill>
            <a:schemeClr val="bg1"/>
          </a:solidFill>
          <a:ln w="28575">
            <a:noFill/>
            <a:miter lim="800000"/>
            <a:headEnd type="none" w="sm" len="sm"/>
            <a:tailEnd type="none" w="sm" len="sm"/>
          </a:ln>
          <a:effectLst/>
        </p:spPr>
        <p:txBody>
          <a:bodyPr wrap="square" lIns="0" tIns="0" rIns="0" bIns="0">
            <a:spAutoFit/>
          </a:bodyPr>
          <a:lstStyle/>
          <a:p>
            <a:pPr eaLnBrk="0" hangingPunct="0">
              <a:spcBef>
                <a:spcPct val="50000"/>
              </a:spcBef>
            </a:pPr>
            <a:r>
              <a:rPr lang="en-US" sz="1200" b="1" dirty="0">
                <a:latin typeface="Arial Narrow" panose="020B0606020202030204" pitchFamily="34" charset="0"/>
              </a:rPr>
              <a:t>60 GPM</a:t>
            </a:r>
          </a:p>
        </p:txBody>
      </p:sp>
      <p:sp>
        <p:nvSpPr>
          <p:cNvPr id="3" name="Title 2"/>
          <p:cNvSpPr>
            <a:spLocks noGrp="1"/>
          </p:cNvSpPr>
          <p:nvPr>
            <p:ph type="title"/>
          </p:nvPr>
        </p:nvSpPr>
        <p:spPr/>
        <p:txBody>
          <a:bodyPr/>
          <a:lstStyle/>
          <a:p>
            <a:r>
              <a:rPr lang="en-US" dirty="0"/>
              <a:t>Exercise 5</a:t>
            </a:r>
            <a:br>
              <a:rPr lang="en-US" dirty="0"/>
            </a:br>
            <a:r>
              <a:rPr lang="en-US" sz="3200" dirty="0"/>
              <a:t>In-class</a:t>
            </a:r>
            <a:endParaRPr lang="en-US" dirty="0"/>
          </a:p>
        </p:txBody>
      </p:sp>
      <p:sp>
        <p:nvSpPr>
          <p:cNvPr id="4" name="Content Placeholder 3"/>
          <p:cNvSpPr>
            <a:spLocks noGrp="1"/>
          </p:cNvSpPr>
          <p:nvPr>
            <p:ph sz="half" idx="1"/>
          </p:nvPr>
        </p:nvSpPr>
        <p:spPr>
          <a:xfrm>
            <a:off x="571500" y="2392544"/>
            <a:ext cx="4381500" cy="4245366"/>
          </a:xfrm>
        </p:spPr>
        <p:txBody>
          <a:bodyPr>
            <a:normAutofit fontScale="92500"/>
          </a:bodyPr>
          <a:lstStyle/>
          <a:p>
            <a:pPr>
              <a:spcBef>
                <a:spcPts val="0"/>
              </a:spcBef>
            </a:pPr>
            <a:r>
              <a:rPr lang="en-US" sz="2400" dirty="0">
                <a:latin typeface="Arial Narrow" panose="020B0606020202030204" pitchFamily="34" charset="0"/>
              </a:rPr>
              <a:t>You have 400’ of 1½” parallel hose to a Siamese valve. Attached to the wye is 100’ of 1½-inch hose to another wye and the first lateral, another 200’ of 1½” hose to the second lateral, and another 100’ of 1½” hose to last lateral. Each lateral is 100’ of 1” hose with a variable flow nozzle flowing 30 GPM. Consider this flat ground. </a:t>
            </a:r>
          </a:p>
          <a:p>
            <a:pPr>
              <a:spcBef>
                <a:spcPts val="0"/>
              </a:spcBef>
            </a:pPr>
            <a:r>
              <a:rPr lang="en-US" sz="2400" dirty="0">
                <a:latin typeface="Arial Narrow" panose="020B0606020202030204" pitchFamily="34" charset="0"/>
              </a:rPr>
              <a:t>What are the GPMs? </a:t>
            </a:r>
          </a:p>
          <a:p>
            <a:pPr>
              <a:spcBef>
                <a:spcPts val="0"/>
              </a:spcBef>
            </a:pPr>
            <a:r>
              <a:rPr lang="en-US" sz="2400" dirty="0">
                <a:latin typeface="Arial Narrow" panose="020B0606020202030204" pitchFamily="34" charset="0"/>
              </a:rPr>
              <a:t>What is the PDP?</a:t>
            </a:r>
          </a:p>
          <a:p>
            <a:pPr>
              <a:spcBef>
                <a:spcPts val="0"/>
              </a:spcBef>
            </a:pPr>
            <a:endParaRPr lang="en-US" sz="2400" dirty="0">
              <a:latin typeface="Arial Narrow" panose="020B0606020202030204" pitchFamily="34" charset="0"/>
            </a:endParaRPr>
          </a:p>
        </p:txBody>
      </p:sp>
      <p:sp>
        <p:nvSpPr>
          <p:cNvPr id="13" name="Content Placeholder 2"/>
          <p:cNvSpPr txBox="1">
            <a:spLocks/>
          </p:cNvSpPr>
          <p:nvPr/>
        </p:nvSpPr>
        <p:spPr>
          <a:xfrm>
            <a:off x="5702300" y="2392544"/>
            <a:ext cx="6489700" cy="3753532"/>
          </a:xfrm>
          <a:prstGeom prst="rect">
            <a:avLst/>
          </a:prstGeom>
        </p:spPr>
        <p:txBody>
          <a:bodyPr lIns="91440" tIns="45720" rIns="91440" bIns="45720" anchor="t">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658620" indent="-1658620" eaLnBrk="0" hangingPunct="0">
              <a:spcBef>
                <a:spcPts val="0"/>
              </a:spcBef>
              <a:buNone/>
              <a:tabLst>
                <a:tab pos="457200" algn="ctr"/>
                <a:tab pos="914400" algn="l"/>
                <a:tab pos="1487488" algn="r"/>
                <a:tab pos="1658938"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658620" indent="-1658620" eaLnBrk="0" hangingPunct="0">
              <a:spcBef>
                <a:spcPts val="0"/>
              </a:spcBef>
              <a:buNone/>
              <a:tabLst>
                <a:tab pos="457200" algn="ctr"/>
                <a:tab pos="914400" algn="l"/>
                <a:tab pos="1487488" algn="r"/>
                <a:tab pos="1658938" algn="l"/>
              </a:tabLst>
            </a:pPr>
            <a:r>
              <a:rPr lang="en-US" sz="2400" dirty="0">
                <a:latin typeface="Arial Narrow" panose="020B0606020202030204" pitchFamily="34" charset="0"/>
              </a:rPr>
              <a:t>+/-	H	=</a:t>
            </a:r>
            <a:r>
              <a:rPr lang="en-US" sz="2400" b="1" dirty="0">
                <a:latin typeface="Arial Narrow" panose="020B0606020202030204" pitchFamily="34" charset="0"/>
              </a:rPr>
              <a:t>	0 	no elevation change</a:t>
            </a:r>
          </a:p>
          <a:p>
            <a:pPr marL="1658620" indent="-1658620" eaLnBrk="0" hangingPunct="0">
              <a:spcBef>
                <a:spcPts val="0"/>
              </a:spcBef>
              <a:buNone/>
              <a:tabLst>
                <a:tab pos="457200" algn="ctr"/>
                <a:tab pos="914400" algn="l"/>
                <a:tab pos="1487488" algn="r"/>
                <a:tab pos="1658938"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23	1” hose @ 30 GPM (23 PSI/100’)</a:t>
            </a:r>
          </a:p>
          <a:p>
            <a:pPr marL="1658620" indent="-1658620" eaLnBrk="0" hangingPunct="0">
              <a:spcBef>
                <a:spcPts val="0"/>
              </a:spcBef>
              <a:buNone/>
              <a:tabLst>
                <a:tab pos="457200" algn="ctr"/>
                <a:tab pos="914400" algn="l"/>
                <a:tab pos="1487488" algn="r"/>
                <a:tab pos="1658938"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3	1½” hose @ 30 GPM (3 PSI/100’)</a:t>
            </a:r>
          </a:p>
          <a:p>
            <a:pPr marL="1658620" indent="-1658620" eaLnBrk="0" hangingPunct="0">
              <a:spcBef>
                <a:spcPts val="0"/>
              </a:spcBef>
              <a:buNone/>
              <a:tabLst>
                <a:tab pos="457200" algn="ctr"/>
                <a:tab pos="914400" algn="l"/>
                <a:tab pos="1487488" algn="r"/>
                <a:tab pos="1658938" algn="l"/>
              </a:tabLst>
            </a:pPr>
            <a:r>
              <a:rPr lang="en-US" sz="2400" dirty="0">
                <a:latin typeface="Arial Narrow"/>
                <a:sym typeface="Symbol" pitchFamily="18" charset="2"/>
              </a:rPr>
              <a:t>+	FL</a:t>
            </a:r>
            <a:r>
              <a:rPr lang="en-US" sz="2400" dirty="0">
                <a:latin typeface="Arial Narrow"/>
              </a:rPr>
              <a:t>	=	</a:t>
            </a:r>
            <a:r>
              <a:rPr lang="en-US" sz="2400" b="1" dirty="0">
                <a:latin typeface="Arial Narrow"/>
              </a:rPr>
              <a:t>26	1½” hose @ 60 GPM (13 PSI/100’ x 2)</a:t>
            </a:r>
            <a:endParaRPr lang="en-US" sz="2400" b="1" dirty="0">
              <a:latin typeface="Arial Narrow" panose="020B0606020202030204" pitchFamily="34" charset="0"/>
            </a:endParaRPr>
          </a:p>
          <a:p>
            <a:pPr marL="1658620" indent="-1658620" eaLnBrk="0" hangingPunct="0">
              <a:spcBef>
                <a:spcPts val="0"/>
              </a:spcBef>
              <a:buNone/>
              <a:tabLst>
                <a:tab pos="457200" algn="ctr"/>
                <a:tab pos="914400" algn="l"/>
                <a:tab pos="1487488" algn="r"/>
                <a:tab pos="1658938"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28	1½” hose @ 90 GPM (28 PSI/100’)</a:t>
            </a:r>
          </a:p>
          <a:p>
            <a:pPr marL="1658620" indent="-1658620" eaLnBrk="0" hangingPunct="0">
              <a:spcBef>
                <a:spcPts val="0"/>
              </a:spcBef>
              <a:buNone/>
              <a:tabLst>
                <a:tab pos="457200" algn="ctr"/>
                <a:tab pos="914400" algn="l"/>
                <a:tab pos="1487488" algn="r"/>
                <a:tab pos="1658938" algn="l"/>
              </a:tabLst>
            </a:pPr>
            <a:r>
              <a:rPr lang="en-US" sz="2400" u="sng" dirty="0">
                <a:latin typeface="Arial Narrow"/>
                <a:sym typeface="Symbol" pitchFamily="18" charset="2"/>
              </a:rPr>
              <a:t>+	FL</a:t>
            </a:r>
            <a:r>
              <a:rPr lang="en-US" sz="2400" u="sng" dirty="0">
                <a:latin typeface="Arial Narrow"/>
              </a:rPr>
              <a:t>	=  </a:t>
            </a:r>
            <a:r>
              <a:rPr lang="en-US" sz="2400" b="1" u="sng" dirty="0">
                <a:latin typeface="Arial Narrow"/>
              </a:rPr>
              <a:t>32</a:t>
            </a:r>
            <a:r>
              <a:rPr lang="en-US" sz="2400" b="1" dirty="0">
                <a:latin typeface="Arial Narrow"/>
              </a:rPr>
              <a:t>    1½” hose @ 90 GPM (8 PSI/100’ x 4)</a:t>
            </a:r>
          </a:p>
          <a:p>
            <a:pPr marL="1658620" indent="-1658620" eaLnBrk="0" hangingPunct="0">
              <a:buNone/>
              <a:tabLst>
                <a:tab pos="457200" algn="ctr"/>
                <a:tab pos="914400" algn="l"/>
                <a:tab pos="1487488" algn="r"/>
                <a:tab pos="1658938" algn="l"/>
              </a:tabLst>
            </a:pPr>
            <a:r>
              <a:rPr lang="en-US" sz="2400" b="1" dirty="0">
                <a:latin typeface="Arial Narrow"/>
              </a:rPr>
              <a:t>	PDP	=</a:t>
            </a:r>
            <a:r>
              <a:rPr lang="en-US" sz="2400" dirty="0">
                <a:latin typeface="Arial Narrow"/>
              </a:rPr>
              <a:t>	</a:t>
            </a:r>
            <a:r>
              <a:rPr lang="en-US" sz="2400" b="1" dirty="0">
                <a:latin typeface="Arial Narrow"/>
              </a:rPr>
              <a:t>212	PSI</a:t>
            </a:r>
            <a:endParaRPr lang="en-US" sz="2400" b="1" dirty="0">
              <a:solidFill>
                <a:srgbClr val="FF0000"/>
              </a:solidFill>
              <a:latin typeface="Arial Narrow"/>
            </a:endParaRPr>
          </a:p>
        </p:txBody>
      </p:sp>
    </p:spTree>
    <p:extLst>
      <p:ext uri="{BB962C8B-B14F-4D97-AF65-F5344CB8AC3E}">
        <p14:creationId xmlns:p14="http://schemas.microsoft.com/office/powerpoint/2010/main" val="9492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 calcmode="lin" valueType="num">
                                      <p:cBhvr additive="base">
                                        <p:cTn id="4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anim calcmode="lin" valueType="num">
                                      <p:cBhvr additive="base">
                                        <p:cTn id="5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 calcmode="lin" valueType="num">
                                      <p:cBhvr additive="base">
                                        <p:cTn id="61"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a:extLs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6797178" y="107230"/>
            <a:ext cx="4381963" cy="2225216"/>
          </a:xfrm>
          <a:prstGeom prst="rect">
            <a:avLst/>
          </a:prstGeom>
          <a:noFill/>
          <a:ln w="28575">
            <a:solidFill>
              <a:schemeClr val="tx1"/>
            </a:solidFill>
            <a:miter lim="800000"/>
            <a:headEnd/>
            <a:tailEnd/>
          </a:ln>
        </p:spPr>
      </p:pic>
      <p:sp>
        <p:nvSpPr>
          <p:cNvPr id="10" name="Text Box 8"/>
          <p:cNvSpPr txBox="1">
            <a:spLocks noChangeArrowheads="1"/>
          </p:cNvSpPr>
          <p:nvPr/>
        </p:nvSpPr>
        <p:spPr bwMode="auto">
          <a:xfrm>
            <a:off x="9364341" y="6096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t>60 GPM</a:t>
            </a:r>
          </a:p>
        </p:txBody>
      </p:sp>
      <p:sp>
        <p:nvSpPr>
          <p:cNvPr id="2" name="Title 1"/>
          <p:cNvSpPr>
            <a:spLocks noGrp="1"/>
          </p:cNvSpPr>
          <p:nvPr>
            <p:ph type="title"/>
          </p:nvPr>
        </p:nvSpPr>
        <p:spPr/>
        <p:txBody>
          <a:bodyPr/>
          <a:lstStyle/>
          <a:p>
            <a:r>
              <a:rPr lang="en-US" dirty="0"/>
              <a:t>Exercise 6</a:t>
            </a:r>
            <a:br>
              <a:rPr lang="en-US" dirty="0"/>
            </a:br>
            <a:r>
              <a:rPr lang="en-US" sz="3200" dirty="0"/>
              <a:t>In-class</a:t>
            </a:r>
            <a:endParaRPr lang="en-US" dirty="0"/>
          </a:p>
        </p:txBody>
      </p:sp>
      <p:sp>
        <p:nvSpPr>
          <p:cNvPr id="3" name="Content Placeholder 2"/>
          <p:cNvSpPr>
            <a:spLocks noGrp="1"/>
          </p:cNvSpPr>
          <p:nvPr>
            <p:ph sz="half" idx="1"/>
          </p:nvPr>
        </p:nvSpPr>
        <p:spPr>
          <a:xfrm>
            <a:off x="551985" y="2438400"/>
            <a:ext cx="4381965" cy="3936325"/>
          </a:xfrm>
        </p:spPr>
        <p:txBody>
          <a:bodyPr>
            <a:normAutofit lnSpcReduction="10000"/>
          </a:bodyPr>
          <a:lstStyle/>
          <a:p>
            <a:pPr>
              <a:spcBef>
                <a:spcPts val="0"/>
              </a:spcBef>
            </a:pPr>
            <a:r>
              <a:rPr lang="en-US" sz="2400" dirty="0">
                <a:latin typeface="Arial Narrow" panose="020B0606020202030204" pitchFamily="34" charset="0"/>
              </a:rPr>
              <a:t>You have 400’ of 1½” parallel hose to a Siamese valve. Attached to the Siamese is 100’ of 1½” hose to a wye and the first lateral, another 200’ of 1½” hose to the second lateral. Each lateral is 100’ of 1” hose with a variable flow nozzle flowing 30 GPM. There is a 60’ rise in elevation. </a:t>
            </a:r>
          </a:p>
          <a:p>
            <a:pPr>
              <a:spcBef>
                <a:spcPts val="0"/>
              </a:spcBef>
            </a:pPr>
            <a:r>
              <a:rPr lang="en-US" sz="2400" dirty="0">
                <a:latin typeface="Arial Narrow" panose="020B0606020202030204" pitchFamily="34" charset="0"/>
              </a:rPr>
              <a:t>What are the GPMs? </a:t>
            </a:r>
          </a:p>
          <a:p>
            <a:pPr>
              <a:spcBef>
                <a:spcPts val="0"/>
              </a:spcBef>
            </a:pPr>
            <a:r>
              <a:rPr lang="en-US" sz="2400"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5600700" y="2438400"/>
                <a:ext cx="5801758"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	</a:t>
                </a:r>
                <a:r>
                  <a:rPr lang="en-US" sz="2400" b="1" dirty="0">
                    <a:latin typeface="Arial Narrow" panose="020B0606020202030204" pitchFamily="34" charset="0"/>
                  </a:rPr>
                  <a:t>+30 	60’ elevation gain (60 </a:t>
                </a:r>
                <a14:m>
                  <m:oMath xmlns:m="http://schemas.openxmlformats.org/officeDocument/2006/math">
                    <m:r>
                      <a:rPr lang="en-US" sz="2400" b="1" i="1">
                        <a:latin typeface="Cambria Math" panose="02040503050406030204" pitchFamily="18" charset="0"/>
                      </a:rPr>
                      <m:t>÷</m:t>
                    </m:r>
                  </m:oMath>
                </a14:m>
                <a:r>
                  <a:rPr lang="en-US" sz="24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23	1” hose @ 30 GPM (23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6	1½” hose @ 30 GPM (3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13	1½” hose @ 60 GPM (13 PSI/100’)</a:t>
                </a:r>
              </a:p>
              <a:p>
                <a:pPr marL="1712913" indent="-1712913" eaLnBrk="0" hangingPunct="0">
                  <a:spcBef>
                    <a:spcPts val="0"/>
                  </a:spcBef>
                  <a:buNone/>
                  <a:tabLst>
                    <a:tab pos="457200" algn="ctr"/>
                    <a:tab pos="914400"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12</a:t>
                </a:r>
                <a:r>
                  <a:rPr lang="en-US" sz="2400" b="1" dirty="0">
                    <a:latin typeface="Arial Narrow" panose="020B0606020202030204" pitchFamily="34" charset="0"/>
                  </a:rPr>
                  <a:t>	1½” hose w/Siamese valve @ </a:t>
                </a:r>
                <a:br>
                  <a:rPr lang="en-US" sz="2400" b="1" dirty="0">
                    <a:latin typeface="Arial Narrow" panose="020B0606020202030204" pitchFamily="34" charset="0"/>
                  </a:rPr>
                </a:br>
                <a:r>
                  <a:rPr lang="en-US" sz="2400" b="1" dirty="0">
                    <a:latin typeface="Arial Narrow" panose="020B0606020202030204" pitchFamily="34" charset="0"/>
                  </a:rPr>
                  <a:t>60 GPM (3 PSI/100’)</a:t>
                </a:r>
              </a:p>
              <a:p>
                <a:pPr marL="1712913" indent="-1712913" eaLnBrk="0" hangingPunct="0">
                  <a:buNone/>
                  <a:tabLst>
                    <a:tab pos="457200" algn="ctr"/>
                    <a:tab pos="914400" algn="l"/>
                    <a:tab pos="1487488" algn="r"/>
                    <a:tab pos="1712913" algn="l"/>
                  </a:tabLst>
                </a:pPr>
                <a:r>
                  <a:rPr lang="en-US" sz="2400" b="1" dirty="0">
                    <a:latin typeface="Arial Narrow" panose="020B0606020202030204" pitchFamily="34" charset="0"/>
                  </a:rPr>
                  <a:t>	PDP	=</a:t>
                </a:r>
                <a:r>
                  <a:rPr lang="en-US" sz="2400" dirty="0">
                    <a:latin typeface="Arial Narrow" panose="020B0606020202030204" pitchFamily="34" charset="0"/>
                  </a:rPr>
                  <a:t>	</a:t>
                </a:r>
                <a:r>
                  <a:rPr lang="en-US" sz="2400" b="1" dirty="0">
                    <a:latin typeface="Arial Narrow" panose="020B0606020202030204" pitchFamily="34" charset="0"/>
                  </a:rPr>
                  <a:t>184	PSI</a:t>
                </a:r>
                <a:endParaRPr lang="en-US" sz="2400" b="1" dirty="0">
                  <a:solidFill>
                    <a:srgbClr val="FF0000"/>
                  </a:solidFill>
                  <a:latin typeface="Arial Narrow" panose="020B0606020202030204" pitchFamily="34"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5600700" y="2438400"/>
                <a:ext cx="5801758" cy="3328852"/>
              </a:xfrm>
              <a:prstGeom prst="rect">
                <a:avLst/>
              </a:prstGeom>
              <a:blipFill>
                <a:blip r:embed="rId3"/>
                <a:stretch>
                  <a:fillRect l="-1682" t="-1465" r="-315" b="-10440"/>
                </a:stretch>
              </a:blipFill>
            </p:spPr>
            <p:txBody>
              <a:bodyPr/>
              <a:lstStyle/>
              <a:p>
                <a:r>
                  <a:rPr lang="en-US">
                    <a:noFill/>
                  </a:rPr>
                  <a:t> </a:t>
                </a:r>
              </a:p>
            </p:txBody>
          </p:sp>
        </mc:Fallback>
      </mc:AlternateContent>
    </p:spTree>
    <p:extLst>
      <p:ext uri="{BB962C8B-B14F-4D97-AF65-F5344CB8AC3E}">
        <p14:creationId xmlns:p14="http://schemas.microsoft.com/office/powerpoint/2010/main" val="220411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X -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59376" y="245064"/>
            <a:ext cx="4642653" cy="1888537"/>
          </a:xfrm>
          <a:prstGeom prst="rect">
            <a:avLst/>
          </a:prstGeom>
          <a:noFill/>
          <a:ln w="28575">
            <a:solidFill>
              <a:schemeClr val="tx1"/>
            </a:solidFill>
            <a:miter lim="800000"/>
            <a:headEnd/>
            <a:tailEnd/>
          </a:ln>
        </p:spPr>
      </p:pic>
      <p:sp>
        <p:nvSpPr>
          <p:cNvPr id="8" name="Text Box 8"/>
          <p:cNvSpPr txBox="1">
            <a:spLocks noChangeArrowheads="1"/>
          </p:cNvSpPr>
          <p:nvPr/>
        </p:nvSpPr>
        <p:spPr bwMode="auto">
          <a:xfrm>
            <a:off x="6809740" y="1324518"/>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50 GPM</a:t>
            </a:r>
          </a:p>
        </p:txBody>
      </p:sp>
      <p:sp>
        <p:nvSpPr>
          <p:cNvPr id="2" name="Title 1"/>
          <p:cNvSpPr>
            <a:spLocks noGrp="1"/>
          </p:cNvSpPr>
          <p:nvPr>
            <p:ph type="title"/>
          </p:nvPr>
        </p:nvSpPr>
        <p:spPr/>
        <p:txBody>
          <a:bodyPr/>
          <a:lstStyle/>
          <a:p>
            <a:r>
              <a:rPr lang="en-US" dirty="0"/>
              <a:t>Exercise 7</a:t>
            </a:r>
            <a:br>
              <a:rPr lang="en-US" dirty="0"/>
            </a:br>
            <a:r>
              <a:rPr lang="en-US" sz="3200" dirty="0"/>
              <a:t>In-class</a:t>
            </a:r>
            <a:endParaRPr lang="en-US" dirty="0"/>
          </a:p>
        </p:txBody>
      </p:sp>
      <p:sp>
        <p:nvSpPr>
          <p:cNvPr id="3" name="Content Placeholder 2"/>
          <p:cNvSpPr>
            <a:spLocks noGrp="1"/>
          </p:cNvSpPr>
          <p:nvPr>
            <p:ph sz="half" idx="1"/>
          </p:nvPr>
        </p:nvSpPr>
        <p:spPr>
          <a:xfrm>
            <a:off x="381000" y="2445744"/>
            <a:ext cx="4648200" cy="4192165"/>
          </a:xfrm>
        </p:spPr>
        <p:txBody>
          <a:bodyPr>
            <a:normAutofit lnSpcReduction="10000"/>
          </a:bodyPr>
          <a:lstStyle/>
          <a:p>
            <a:r>
              <a:rPr lang="en-US" sz="2400" dirty="0">
                <a:latin typeface="Arial Narrow" panose="020B0606020202030204" pitchFamily="34" charset="0"/>
              </a:rPr>
              <a:t>You have 500’ of 1½” parallel hose to a Siamese valve with a 30’ drop in elevation.  Attached to the Siamese valve is 300’ of 1½” hose to a wye and the first lateral has a gain of 10’ in elevation. There is another 100’ of 1½” hose to the second and last lateral. Each lateral is 100’ of 1” hose with a variable flow nozzle flowing 25 GPM. </a:t>
            </a:r>
          </a:p>
          <a:p>
            <a:r>
              <a:rPr lang="en-US" sz="2400"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5257800" y="2411733"/>
                <a:ext cx="69342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	</a:t>
                </a:r>
                <a:r>
                  <a:rPr lang="en-US" sz="2400" b="1" dirty="0">
                    <a:latin typeface="Arial Narrow" panose="020B0606020202030204" pitchFamily="34" charset="0"/>
                  </a:rPr>
                  <a:t>-10 	cumulative 20’ elevation drop  (20 </a:t>
                </a:r>
                <a14:m>
                  <m:oMath xmlns:m="http://schemas.openxmlformats.org/officeDocument/2006/math">
                    <m:r>
                      <a:rPr lang="en-US" sz="2400" b="1" i="1">
                        <a:latin typeface="Cambria Math" panose="02040503050406030204" pitchFamily="18" charset="0"/>
                      </a:rPr>
                      <m:t>÷</m:t>
                    </m:r>
                  </m:oMath>
                </a14:m>
                <a:r>
                  <a:rPr lang="en-US" sz="24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15	1” hose @ 25 GPM (15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3	1½” hose @ 25 GPM (3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27	1½” hose @ 50 GPM (9 PSI/100’)</a:t>
                </a:r>
              </a:p>
              <a:p>
                <a:pPr marL="1712913" indent="-1712913" eaLnBrk="0" hangingPunct="0">
                  <a:spcBef>
                    <a:spcPts val="0"/>
                  </a:spcBef>
                  <a:buNone/>
                  <a:tabLst>
                    <a:tab pos="457200" algn="ctr"/>
                    <a:tab pos="914400"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15</a:t>
                </a:r>
                <a:r>
                  <a:rPr lang="en-US" sz="2400" b="1" dirty="0">
                    <a:latin typeface="Arial Narrow" panose="020B0606020202030204" pitchFamily="34" charset="0"/>
                  </a:rPr>
                  <a:t>	1½” hose w/2 Siamese valves @ </a:t>
                </a:r>
                <a:br>
                  <a:rPr lang="en-US" sz="2400" b="1" dirty="0">
                    <a:latin typeface="Arial Narrow" panose="020B0606020202030204" pitchFamily="34" charset="0"/>
                  </a:rPr>
                </a:br>
                <a:r>
                  <a:rPr lang="en-US" sz="2400" b="1" dirty="0">
                    <a:latin typeface="Arial Narrow" panose="020B0606020202030204" pitchFamily="34" charset="0"/>
                  </a:rPr>
                  <a:t>50 GPM (3 PSI/100’)</a:t>
                </a:r>
              </a:p>
              <a:p>
                <a:pPr marL="1712913" indent="-1712913" eaLnBrk="0" hangingPunct="0">
                  <a:buNone/>
                  <a:tabLst>
                    <a:tab pos="457200" algn="ctr"/>
                    <a:tab pos="914400" algn="l"/>
                    <a:tab pos="1487488" algn="r"/>
                    <a:tab pos="1712913" algn="l"/>
                  </a:tabLst>
                </a:pPr>
                <a:r>
                  <a:rPr lang="en-US" sz="2400" b="1" dirty="0">
                    <a:latin typeface="Arial Narrow" panose="020B0606020202030204" pitchFamily="34" charset="0"/>
                  </a:rPr>
                  <a:t>	PDP	=</a:t>
                </a:r>
                <a:r>
                  <a:rPr lang="en-US" sz="2400" dirty="0">
                    <a:latin typeface="Arial Narrow" panose="020B0606020202030204" pitchFamily="34" charset="0"/>
                  </a:rPr>
                  <a:t>	</a:t>
                </a:r>
                <a:r>
                  <a:rPr lang="en-US" sz="2400" b="1" dirty="0">
                    <a:latin typeface="Arial Narrow" panose="020B0606020202030204" pitchFamily="34" charset="0"/>
                  </a:rPr>
                  <a:t>150	PSI</a:t>
                </a:r>
                <a:endParaRPr lang="en-US" sz="2400" b="1" dirty="0">
                  <a:solidFill>
                    <a:srgbClr val="FF0000"/>
                  </a:solidFill>
                  <a:latin typeface="Arial Narrow" panose="020B0606020202030204" pitchFamily="34"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5257800" y="2411733"/>
                <a:ext cx="6934200" cy="3328852"/>
              </a:xfrm>
              <a:prstGeom prst="rect">
                <a:avLst/>
              </a:prstGeom>
              <a:blipFill>
                <a:blip r:embed="rId3"/>
                <a:stretch>
                  <a:fillRect l="-1407" t="-1465"/>
                </a:stretch>
              </a:blipFill>
            </p:spPr>
            <p:txBody>
              <a:bodyPr/>
              <a:lstStyle/>
              <a:p>
                <a:r>
                  <a:rPr lang="en-US">
                    <a:noFill/>
                  </a:rPr>
                  <a:t> </a:t>
                </a:r>
              </a:p>
            </p:txBody>
          </p:sp>
        </mc:Fallback>
      </mc:AlternateContent>
      <p:grpSp>
        <p:nvGrpSpPr>
          <p:cNvPr id="4" name="Group 3" descr="slide number">
            <a:extLst>
              <a:ext uri="{FF2B5EF4-FFF2-40B4-BE49-F238E27FC236}">
                <a16:creationId xmlns:a16="http://schemas.microsoft.com/office/drawing/2014/main" id="{2542C443-C1D5-0E6C-98DD-6E4F0A8ACBA3}"/>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2EC138B5-A299-C27B-C5A5-E9B5B93B36AC}"/>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3B7A91CC-14CF-4EC6-B927-36593C08AC26}"/>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F33CCFB8-EF80-FCC7-A9C7-373E746B08C1}"/>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23</a:t>
            </a:fld>
            <a:endParaRPr lang="en-US" dirty="0"/>
          </a:p>
        </p:txBody>
      </p:sp>
    </p:spTree>
    <p:extLst>
      <p:ext uri="{BB962C8B-B14F-4D97-AF65-F5344CB8AC3E}">
        <p14:creationId xmlns:p14="http://schemas.microsoft.com/office/powerpoint/2010/main" val="9387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3" name="Rectangle 36872">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ctrTitle"/>
          </p:nvPr>
        </p:nvSpPr>
        <p:spPr>
          <a:xfrm>
            <a:off x="381000" y="2127224"/>
            <a:ext cx="6246563" cy="2515222"/>
          </a:xfrm>
        </p:spPr>
        <p:txBody>
          <a:bodyPr anchor="ctr">
            <a:normAutofit fontScale="90000"/>
          </a:bodyPr>
          <a:lstStyle/>
          <a:p>
            <a:pPr>
              <a:lnSpc>
                <a:spcPct val="90000"/>
              </a:lnSpc>
            </a:pPr>
            <a:r>
              <a:rPr lang="en-US" sz="6000" dirty="0">
                <a:solidFill>
                  <a:schemeClr val="bg1"/>
                </a:solidFill>
              </a:rPr>
              <a:t>Friction Loss Calculations </a:t>
            </a:r>
            <a:br>
              <a:rPr lang="en-US" sz="6000" dirty="0">
                <a:solidFill>
                  <a:schemeClr val="bg1"/>
                </a:solidFill>
              </a:rPr>
            </a:br>
            <a:endParaRPr lang="en-US" sz="6000" dirty="0">
              <a:solidFill>
                <a:schemeClr val="bg1"/>
              </a:solidFill>
            </a:endParaRPr>
          </a:p>
        </p:txBody>
      </p:sp>
      <p:sp useBgFill="1">
        <p:nvSpPr>
          <p:cNvPr id="36875" name="Rectangle 36874">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ubtitle 42"/>
          <p:cNvSpPr>
            <a:spLocks noGrp="1"/>
          </p:cNvSpPr>
          <p:nvPr>
            <p:ph type="subTitle" idx="1"/>
          </p:nvPr>
        </p:nvSpPr>
        <p:spPr>
          <a:xfrm>
            <a:off x="960119" y="4372379"/>
            <a:ext cx="4670233" cy="540135"/>
          </a:xfrm>
        </p:spPr>
        <p:txBody>
          <a:bodyPr anchor="ctr">
            <a:normAutofit/>
          </a:bodyPr>
          <a:lstStyle/>
          <a:p>
            <a:r>
              <a:rPr lang="en-US" sz="2800" dirty="0"/>
              <a:t>“Rule of 5s”</a:t>
            </a:r>
          </a:p>
        </p:txBody>
      </p:sp>
      <p:pic>
        <p:nvPicPr>
          <p:cNvPr id="46" name="Picture 45" descr="Number &quot;5&quot;"/>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7465260" y="914400"/>
            <a:ext cx="3105529" cy="5029200"/>
          </a:xfrm>
          <a:prstGeom prst="rect">
            <a:avLst/>
          </a:prstGeom>
        </p:spPr>
      </p:pic>
      <p:grpSp>
        <p:nvGrpSpPr>
          <p:cNvPr id="2" name="Group 1" descr="slide number">
            <a:extLst>
              <a:ext uri="{FF2B5EF4-FFF2-40B4-BE49-F238E27FC236}">
                <a16:creationId xmlns:a16="http://schemas.microsoft.com/office/drawing/2014/main" id="{2C4F43CE-2D3B-AFD4-D239-8A2E7802079E}"/>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909593F0-B32D-170A-7C01-0BBD8596E0AE}"/>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81B98277-7561-18F5-DD08-8904A444DCD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25ED3B68-1BC5-BB71-4C8B-06CCF4C60C2A}"/>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24</a:t>
            </a:fld>
            <a:endParaRPr lang="en-US" dirty="0"/>
          </a:p>
        </p:txBody>
      </p:sp>
    </p:spTree>
    <p:extLst>
      <p:ext uri="{BB962C8B-B14F-4D97-AF65-F5344CB8AC3E}">
        <p14:creationId xmlns:p14="http://schemas.microsoft.com/office/powerpoint/2010/main" val="37650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96" name="Rectangle 2459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8" name="Rectangle 2459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a:xfrm>
            <a:off x="960120" y="317814"/>
            <a:ext cx="10268712" cy="1700784"/>
          </a:xfrm>
        </p:spPr>
        <p:txBody>
          <a:bodyPr>
            <a:normAutofit/>
          </a:bodyPr>
          <a:lstStyle/>
          <a:p>
            <a:r>
              <a:rPr lang="en-US" dirty="0"/>
              <a:t>“Rule of 5s”</a:t>
            </a:r>
          </a:p>
        </p:txBody>
      </p:sp>
      <p:graphicFrame>
        <p:nvGraphicFramePr>
          <p:cNvPr id="24591" name="Rectangle 3">
            <a:extLst>
              <a:ext uri="{FF2B5EF4-FFF2-40B4-BE49-F238E27FC236}">
                <a16:creationId xmlns:a16="http://schemas.microsoft.com/office/drawing/2014/main" id="{7F1E23A6-0F82-03F5-95CA-7342E901C1B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62663350"/>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descr="slide number">
            <a:extLst>
              <a:ext uri="{FF2B5EF4-FFF2-40B4-BE49-F238E27FC236}">
                <a16:creationId xmlns:a16="http://schemas.microsoft.com/office/drawing/2014/main" id="{594C4C38-39CB-272B-A490-BCFB3200D9E7}"/>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3BDA43E3-90E3-59EB-D557-EC90500895E5}"/>
                </a:ext>
              </a:extLst>
            </p:cNvPr>
            <p:cNvSpPr/>
            <p:nvPr/>
          </p:nvSpPr>
          <p:spPr>
            <a:xfrm>
              <a:off x="8522208" y="6258560"/>
              <a:ext cx="393192" cy="393192"/>
            </a:xfrm>
            <a:prstGeom prst="ellipse">
              <a:avLst/>
            </a:prstGeom>
            <a:blipFill dpi="0"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CDB5941E-5903-5489-0B19-ACF2F93E6BB3}"/>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97941005-A662-29BB-AFFB-E6F70ACF5F64}"/>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25</a:t>
            </a:fld>
            <a:endParaRPr lang="en-US" dirty="0"/>
          </a:p>
        </p:txBody>
      </p:sp>
    </p:spTree>
    <p:extLst>
      <p:ext uri="{BB962C8B-B14F-4D97-AF65-F5344CB8AC3E}">
        <p14:creationId xmlns:p14="http://schemas.microsoft.com/office/powerpoint/2010/main" val="269263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120" y="317814"/>
            <a:ext cx="10268712" cy="1700784"/>
          </a:xfrm>
        </p:spPr>
        <p:txBody>
          <a:bodyPr>
            <a:normAutofit/>
          </a:bodyPr>
          <a:lstStyle/>
          <a:p>
            <a:r>
              <a:rPr lang="en-US" sz="5600"/>
              <a:t>Friction Loss</a:t>
            </a:r>
            <a:br>
              <a:rPr lang="en-US" sz="5600"/>
            </a:br>
            <a:r>
              <a:rPr lang="en-US" sz="5600"/>
              <a:t>“Rule of 5s”</a:t>
            </a:r>
          </a:p>
        </p:txBody>
      </p:sp>
      <p:sp>
        <p:nvSpPr>
          <p:cNvPr id="17" name="Rectangle 16">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60120" y="2587752"/>
            <a:ext cx="10268712" cy="3258102"/>
          </a:xfrm>
        </p:spPr>
        <p:txBody>
          <a:bodyPr>
            <a:normAutofit/>
          </a:bodyPr>
          <a:lstStyle/>
          <a:p>
            <a:pPr>
              <a:tabLst>
                <a:tab pos="5486400" algn="l"/>
                <a:tab pos="9144000" algn="r"/>
              </a:tabLst>
            </a:pPr>
            <a:r>
              <a:rPr lang="en-US" dirty="0"/>
              <a:t>1½” Hose &lt; 60 GPM	=	5 PSI/100’ </a:t>
            </a:r>
          </a:p>
          <a:p>
            <a:pPr>
              <a:tabLst>
                <a:tab pos="5486400" algn="l"/>
                <a:tab pos="9144000" algn="r"/>
              </a:tabLst>
            </a:pPr>
            <a:r>
              <a:rPr lang="en-US" dirty="0"/>
              <a:t>1½” Hose Siamese (all flows)	=	5 PSI/100’ </a:t>
            </a:r>
          </a:p>
          <a:p>
            <a:pPr>
              <a:tabLst>
                <a:tab pos="5486400" algn="l"/>
                <a:tab pos="9144000" algn="r"/>
              </a:tabLst>
            </a:pPr>
            <a:r>
              <a:rPr lang="en-US" dirty="0"/>
              <a:t>1” Hose (all flows)	=	10 PSI/100’</a:t>
            </a:r>
          </a:p>
          <a:p>
            <a:pPr>
              <a:tabLst>
                <a:tab pos="5486400" algn="l"/>
                <a:tab pos="9144000" algn="r"/>
              </a:tabLst>
            </a:pPr>
            <a:r>
              <a:rPr lang="en-US" dirty="0"/>
              <a:t>1½” Hose ≥ 60 GPM	=	15 PSI/100’</a:t>
            </a:r>
          </a:p>
        </p:txBody>
      </p:sp>
      <p:grpSp>
        <p:nvGrpSpPr>
          <p:cNvPr id="4" name="Group 3" descr="slide number">
            <a:extLst>
              <a:ext uri="{FF2B5EF4-FFF2-40B4-BE49-F238E27FC236}">
                <a16:creationId xmlns:a16="http://schemas.microsoft.com/office/drawing/2014/main" id="{F536ACB2-1474-5779-14E4-E8B441A068D5}"/>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EFA971B1-C7CE-91C0-B19B-817EE31EC1FD}"/>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2EE449BA-6798-284E-5E28-FBBE5718632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A6EE6841-378D-9F74-C6CD-5AEDD850136D}"/>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26</a:t>
            </a:fld>
            <a:endParaRPr lang="en-US" dirty="0"/>
          </a:p>
        </p:txBody>
      </p:sp>
    </p:spTree>
    <p:extLst>
      <p:ext uri="{BB962C8B-B14F-4D97-AF65-F5344CB8AC3E}">
        <p14:creationId xmlns:p14="http://schemas.microsoft.com/office/powerpoint/2010/main" val="349074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EX-1 Rule of 5s"/>
          <p:cNvPicPr>
            <a:picLocks noChangeAspect="1" noChangeArrowheads="1"/>
          </p:cNvPicPr>
          <p:nvPr/>
        </p:nvPicPr>
        <p:blipFill>
          <a:blip r:embed="rId3"/>
          <a:srcRect/>
          <a:stretch>
            <a:fillRect/>
          </a:stretch>
        </p:blipFill>
        <p:spPr bwMode="auto">
          <a:xfrm>
            <a:off x="4241547" y="1366696"/>
            <a:ext cx="7772654" cy="1078371"/>
          </a:xfrm>
          <a:prstGeom prst="rect">
            <a:avLst/>
          </a:prstGeom>
          <a:noFill/>
          <a:ln w="28575">
            <a:solidFill>
              <a:schemeClr val="tx1"/>
            </a:solidFill>
            <a:miter lim="800000"/>
            <a:headEnd/>
            <a:tailEnd/>
          </a:ln>
        </p:spPr>
      </p:pic>
      <p:sp>
        <p:nvSpPr>
          <p:cNvPr id="38917" name="Text Box 5"/>
          <p:cNvSpPr txBox="1">
            <a:spLocks noChangeArrowheads="1"/>
          </p:cNvSpPr>
          <p:nvPr/>
        </p:nvSpPr>
        <p:spPr bwMode="auto">
          <a:xfrm>
            <a:off x="4394201" y="1567905"/>
            <a:ext cx="21336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20 GPM</a:t>
            </a:r>
            <a:endParaRPr lang="en-US" sz="1600" b="1" dirty="0">
              <a:latin typeface="Arial Narrow" panose="020B0606020202030204" pitchFamily="34" charset="0"/>
            </a:endParaRPr>
          </a:p>
        </p:txBody>
      </p:sp>
      <p:sp>
        <p:nvSpPr>
          <p:cNvPr id="2" name="Title 1"/>
          <p:cNvSpPr>
            <a:spLocks noGrp="1"/>
          </p:cNvSpPr>
          <p:nvPr>
            <p:ph type="title"/>
          </p:nvPr>
        </p:nvSpPr>
        <p:spPr/>
        <p:txBody>
          <a:bodyPr/>
          <a:lstStyle/>
          <a:p>
            <a:r>
              <a:rPr lang="en-US" dirty="0"/>
              <a:t>Exercise 1</a:t>
            </a:r>
            <a:br>
              <a:rPr lang="en-US" dirty="0"/>
            </a:br>
            <a:r>
              <a:rPr lang="en-US" sz="3200" dirty="0"/>
              <a:t>“Rule of 5</a:t>
            </a:r>
            <a:r>
              <a:rPr lang="en-US" sz="2400" dirty="0"/>
              <a:t>s</a:t>
            </a:r>
            <a:r>
              <a:rPr lang="en-US" sz="2800" dirty="0"/>
              <a:t>”</a:t>
            </a:r>
            <a:endParaRPr lang="en-US" sz="3200" dirty="0"/>
          </a:p>
        </p:txBody>
      </p:sp>
      <p:sp>
        <p:nvSpPr>
          <p:cNvPr id="3" name="Content Placeholder 2"/>
          <p:cNvSpPr>
            <a:spLocks noGrp="1"/>
          </p:cNvSpPr>
          <p:nvPr>
            <p:ph sz="half" idx="1"/>
          </p:nvPr>
        </p:nvSpPr>
        <p:spPr>
          <a:xfrm>
            <a:off x="355220" y="2891859"/>
            <a:ext cx="10109580" cy="2599445"/>
          </a:xfrm>
        </p:spPr>
        <p:txBody>
          <a:bodyPr>
            <a:normAutofit/>
          </a:bodyPr>
          <a:lstStyle/>
          <a:p>
            <a:pPr>
              <a:spcBef>
                <a:spcPts val="0"/>
              </a:spcBef>
            </a:pPr>
            <a:r>
              <a:rPr lang="en-US" sz="2800" dirty="0">
                <a:latin typeface="Arial Narrow" panose="020B0606020202030204" pitchFamily="34" charset="0"/>
              </a:rPr>
              <a:t>You are pumping a 1½” hose lay 500’ long with a 5/16” tip. </a:t>
            </a:r>
          </a:p>
          <a:p>
            <a:pPr>
              <a:spcBef>
                <a:spcPts val="0"/>
              </a:spcBef>
            </a:pPr>
            <a:r>
              <a:rPr lang="en-US" sz="2800" dirty="0">
                <a:latin typeface="Arial Narrow" panose="020B0606020202030204" pitchFamily="34" charset="0"/>
              </a:rPr>
              <a:t>What is the GPM? </a:t>
            </a:r>
          </a:p>
          <a:p>
            <a:pPr>
              <a:spcBef>
                <a:spcPts val="0"/>
              </a:spcBef>
            </a:pPr>
            <a:r>
              <a:rPr lang="en-US" sz="2800" dirty="0">
                <a:latin typeface="Arial Narrow" panose="020B0606020202030204" pitchFamily="34" charset="0"/>
              </a:rPr>
              <a:t>What is the PDP?  </a:t>
            </a:r>
          </a:p>
          <a:p>
            <a:pPr>
              <a:spcBef>
                <a:spcPts val="0"/>
              </a:spcBef>
            </a:pPr>
            <a:endParaRPr lang="en-US" sz="2800" dirty="0">
              <a:latin typeface="Arial Narrow" panose="020B0606020202030204" pitchFamily="34" charset="0"/>
            </a:endParaRPr>
          </a:p>
        </p:txBody>
      </p:sp>
      <p:sp>
        <p:nvSpPr>
          <p:cNvPr id="12" name="Content Placeholder 2"/>
          <p:cNvSpPr txBox="1">
            <a:spLocks/>
          </p:cNvSpPr>
          <p:nvPr/>
        </p:nvSpPr>
        <p:spPr>
          <a:xfrm>
            <a:off x="3786414" y="3693886"/>
            <a:ext cx="76962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NP	=</a:t>
            </a:r>
            <a:r>
              <a:rPr lang="en-US" b="1" dirty="0">
                <a:latin typeface="Arial Narrow" panose="020B0606020202030204" pitchFamily="34" charset="0"/>
              </a:rPr>
              <a:t> 	50	Forester nozzle</a:t>
            </a:r>
            <a:endParaRPr lang="en-US"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H	=	</a:t>
            </a:r>
            <a:r>
              <a:rPr lang="en-US"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u="sng" dirty="0">
                <a:latin typeface="Arial Narrow" panose="020B0606020202030204" pitchFamily="34" charset="0"/>
                <a:sym typeface="Symbol" pitchFamily="18" charset="2"/>
              </a:rPr>
              <a:t>+	FL</a:t>
            </a:r>
            <a:r>
              <a:rPr lang="en-US" u="sng" dirty="0">
                <a:latin typeface="Arial Narrow" panose="020B0606020202030204" pitchFamily="34" charset="0"/>
              </a:rPr>
              <a:t>	=	</a:t>
            </a:r>
            <a:r>
              <a:rPr lang="en-US" b="1" u="sng" dirty="0">
                <a:latin typeface="Arial Narrow" panose="020B0606020202030204" pitchFamily="34" charset="0"/>
              </a:rPr>
              <a:t>25</a:t>
            </a:r>
            <a:r>
              <a:rPr lang="en-US" b="1" dirty="0">
                <a:latin typeface="Arial Narrow" panose="020B0606020202030204" pitchFamily="34" charset="0"/>
              </a:rPr>
              <a:t>	1½” hose @ 20 GPM (5 PSI/100’ or 25 PSI/500’)</a:t>
            </a:r>
          </a:p>
          <a:p>
            <a:pPr marL="1712913" indent="-1712913" eaLnBrk="0" hangingPunct="0">
              <a:buNone/>
              <a:tabLst>
                <a:tab pos="457200" algn="ctr"/>
                <a:tab pos="914400" algn="l"/>
                <a:tab pos="1487488" algn="r"/>
                <a:tab pos="1712913" algn="l"/>
              </a:tabLst>
            </a:pPr>
            <a:r>
              <a:rPr lang="en-US" b="1" dirty="0">
                <a:latin typeface="Arial Narrow" panose="020B0606020202030204" pitchFamily="34" charset="0"/>
              </a:rPr>
              <a:t> </a:t>
            </a:r>
            <a:r>
              <a:rPr lang="en-US" dirty="0">
                <a:latin typeface="Arial Narrow" panose="020B0606020202030204" pitchFamily="34" charset="0"/>
              </a:rPr>
              <a:t>	</a:t>
            </a:r>
            <a:r>
              <a:rPr lang="en-US" b="1" dirty="0">
                <a:latin typeface="Arial Narrow" panose="020B0606020202030204" pitchFamily="34" charset="0"/>
              </a:rPr>
              <a:t>PDP	=	75	PSI</a:t>
            </a:r>
          </a:p>
          <a:p>
            <a:pPr marL="1712913" indent="-1712913" eaLnBrk="0" hangingPunct="0">
              <a:buNone/>
              <a:tabLst>
                <a:tab pos="457200" algn="ctr"/>
                <a:tab pos="914400" algn="l"/>
                <a:tab pos="1487488" algn="r"/>
                <a:tab pos="1712913" algn="l"/>
              </a:tabLst>
            </a:pPr>
            <a:endParaRPr lang="en-US" b="1" dirty="0">
              <a:latin typeface="Arial Narrow" panose="020B0606020202030204" pitchFamily="34" charset="0"/>
            </a:endParaRPr>
          </a:p>
          <a:p>
            <a:pPr marL="1712913" indent="-1712913" eaLnBrk="0" hangingPunct="0">
              <a:buNone/>
              <a:tabLst>
                <a:tab pos="457200" algn="ctr"/>
                <a:tab pos="914400" algn="l"/>
                <a:tab pos="1487488" algn="r"/>
                <a:tab pos="1712913" algn="l"/>
              </a:tabLst>
            </a:pPr>
            <a:endParaRPr lang="en-US" b="1" dirty="0">
              <a:latin typeface="Arial Narrow" panose="020B0606020202030204" pitchFamily="34" charset="0"/>
            </a:endParaRPr>
          </a:p>
          <a:p>
            <a:pPr marL="1712913" indent="-1712913" eaLnBrk="0" hangingPunct="0">
              <a:buNone/>
              <a:tabLst>
                <a:tab pos="457200" algn="ctr"/>
                <a:tab pos="914400" algn="l"/>
                <a:tab pos="1487488" algn="r"/>
                <a:tab pos="1712913" algn="l"/>
              </a:tabLst>
            </a:pPr>
            <a:endParaRPr lang="en-US" b="1" dirty="0">
              <a:latin typeface="Arial Narrow" panose="020B0606020202030204" pitchFamily="34" charset="0"/>
            </a:endParaRPr>
          </a:p>
        </p:txBody>
      </p:sp>
      <p:pic>
        <p:nvPicPr>
          <p:cNvPr id="7" name="Graphic 6" descr="Abacus with solid fill">
            <a:hlinkClick r:id="rId4" action="ppaction://hlinkfile"/>
            <a:extLst>
              <a:ext uri="{FF2B5EF4-FFF2-40B4-BE49-F238E27FC236}">
                <a16:creationId xmlns:a16="http://schemas.microsoft.com/office/drawing/2014/main" id="{A26D2B38-12BA-409F-97CF-47B3009349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3100" y="5978610"/>
            <a:ext cx="685800" cy="685800"/>
          </a:xfrm>
          <a:prstGeom prst="rect">
            <a:avLst/>
          </a:prstGeom>
        </p:spPr>
      </p:pic>
    </p:spTree>
    <p:extLst>
      <p:ext uri="{BB962C8B-B14F-4D97-AF65-F5344CB8AC3E}">
        <p14:creationId xmlns:p14="http://schemas.microsoft.com/office/powerpoint/2010/main" val="26474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1+#ppt_w/2"/>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br>
              <a:rPr lang="en-US" dirty="0"/>
            </a:br>
            <a:r>
              <a:rPr lang="en-US" sz="3200" dirty="0"/>
              <a:t>“Rule of 5</a:t>
            </a:r>
            <a:r>
              <a:rPr lang="en-US" sz="2400" dirty="0"/>
              <a:t>s</a:t>
            </a:r>
            <a:r>
              <a:rPr lang="en-US" sz="2800" dirty="0"/>
              <a:t>”</a:t>
            </a:r>
            <a:endParaRPr lang="en-US" sz="2400" dirty="0"/>
          </a:p>
        </p:txBody>
      </p:sp>
      <p:sp>
        <p:nvSpPr>
          <p:cNvPr id="39938" name="Rectangle 2"/>
          <p:cNvSpPr>
            <a:spLocks noGrp="1" noChangeArrowheads="1"/>
          </p:cNvSpPr>
          <p:nvPr>
            <p:ph sz="half" idx="1"/>
          </p:nvPr>
        </p:nvSpPr>
        <p:spPr>
          <a:xfrm>
            <a:off x="381000" y="2529747"/>
            <a:ext cx="5191706" cy="3221538"/>
          </a:xfrm>
        </p:spPr>
        <p:txBody>
          <a:bodyPr>
            <a:noAutofit/>
          </a:bodyPr>
          <a:lstStyle/>
          <a:p>
            <a:pPr>
              <a:spcBef>
                <a:spcPts val="0"/>
              </a:spcBef>
            </a:pPr>
            <a:r>
              <a:rPr lang="en-US" sz="2800" dirty="0">
                <a:latin typeface="Arial Narrow" panose="020B0606020202030204" pitchFamily="34" charset="0"/>
              </a:rPr>
              <a:t>You are pumping 600’ of 1½” hose 50’ above the pump with a 3/8” tip. </a:t>
            </a:r>
          </a:p>
          <a:p>
            <a:pPr>
              <a:spcBef>
                <a:spcPts val="0"/>
              </a:spcBef>
            </a:pPr>
            <a:r>
              <a:rPr lang="en-US" sz="2800" dirty="0">
                <a:latin typeface="Arial Narrow" panose="020B0606020202030204" pitchFamily="34" charset="0"/>
              </a:rPr>
              <a:t>What is the GPM? </a:t>
            </a:r>
          </a:p>
          <a:p>
            <a:pPr>
              <a:spcBef>
                <a:spcPts val="0"/>
              </a:spcBef>
            </a:pPr>
            <a:r>
              <a:rPr lang="en-US" sz="2800" dirty="0">
                <a:latin typeface="Arial Narrow" panose="020B0606020202030204" pitchFamily="34" charset="0"/>
              </a:rPr>
              <a:t>What is the PDP?  </a:t>
            </a:r>
          </a:p>
        </p:txBody>
      </p:sp>
      <p:pic>
        <p:nvPicPr>
          <p:cNvPr id="39940" name="Picture 4" descr="EX_2 Rule of 5s"/>
          <p:cNvPicPr>
            <a:picLocks noChangeAspect="1" noChangeArrowheads="1"/>
          </p:cNvPicPr>
          <p:nvPr/>
        </p:nvPicPr>
        <p:blipFill>
          <a:blip r:embed="rId2" cstate="print"/>
          <a:srcRect l="15892"/>
          <a:stretch>
            <a:fillRect/>
          </a:stretch>
        </p:blipFill>
        <p:spPr bwMode="auto">
          <a:xfrm>
            <a:off x="6095999" y="241716"/>
            <a:ext cx="5041233" cy="3360822"/>
          </a:xfrm>
          <a:prstGeom prst="rect">
            <a:avLst/>
          </a:prstGeom>
          <a:noFill/>
          <a:ln w="28575">
            <a:solidFill>
              <a:schemeClr val="tx1"/>
            </a:solidFill>
            <a:miter lim="800000"/>
            <a:headEnd/>
            <a:tailEnd/>
          </a:ln>
        </p:spPr>
      </p:pic>
      <p:sp>
        <p:nvSpPr>
          <p:cNvPr id="39941" name="Text Box 5"/>
          <p:cNvSpPr txBox="1">
            <a:spLocks noChangeArrowheads="1"/>
          </p:cNvSpPr>
          <p:nvPr/>
        </p:nvSpPr>
        <p:spPr bwMode="auto">
          <a:xfrm>
            <a:off x="7287986" y="443178"/>
            <a:ext cx="979714"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30 GPM</a:t>
            </a:r>
          </a:p>
        </p:txBody>
      </p:sp>
      <p:sp>
        <p:nvSpPr>
          <p:cNvPr id="22" name="Content Placeholder 2"/>
          <p:cNvSpPr txBox="1">
            <a:spLocks/>
          </p:cNvSpPr>
          <p:nvPr/>
        </p:nvSpPr>
        <p:spPr>
          <a:xfrm>
            <a:off x="4305300" y="3929573"/>
            <a:ext cx="5913537" cy="2473730"/>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NP	=</a:t>
            </a:r>
            <a:r>
              <a:rPr lang="en-US" b="1" dirty="0">
                <a:latin typeface="Arial Narrow" panose="020B0606020202030204" pitchFamily="34" charset="0"/>
              </a:rPr>
              <a:t> 	50	Forester nozzle</a:t>
            </a:r>
            <a:endParaRPr lang="en-US"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H	=	</a:t>
            </a:r>
            <a:r>
              <a:rPr lang="en-US" b="1" dirty="0">
                <a:latin typeface="Arial Narrow" panose="020B0606020202030204" pitchFamily="34" charset="0"/>
              </a:rPr>
              <a:t>+25 	50’ of elevation gain (50 ÷ 2)</a:t>
            </a:r>
          </a:p>
          <a:p>
            <a:pPr marL="1712913" indent="-1712913" eaLnBrk="0" hangingPunct="0">
              <a:spcBef>
                <a:spcPts val="0"/>
              </a:spcBef>
              <a:buNone/>
              <a:tabLst>
                <a:tab pos="457200" algn="ctr"/>
                <a:tab pos="914400" algn="l"/>
                <a:tab pos="1487488" algn="r"/>
                <a:tab pos="1712913" algn="l"/>
              </a:tabLst>
            </a:pPr>
            <a:r>
              <a:rPr lang="en-US" u="sng" dirty="0">
                <a:latin typeface="Arial Narrow" panose="020B0606020202030204" pitchFamily="34" charset="0"/>
                <a:sym typeface="Symbol" pitchFamily="18" charset="2"/>
              </a:rPr>
              <a:t>+	FL</a:t>
            </a:r>
            <a:r>
              <a:rPr lang="en-US" u="sng" dirty="0">
                <a:latin typeface="Arial Narrow" panose="020B0606020202030204" pitchFamily="34" charset="0"/>
              </a:rPr>
              <a:t>	=	</a:t>
            </a:r>
            <a:r>
              <a:rPr lang="en-US" b="1" u="sng" dirty="0">
                <a:latin typeface="Arial Narrow" panose="020B0606020202030204" pitchFamily="34" charset="0"/>
              </a:rPr>
              <a:t>30</a:t>
            </a:r>
            <a:r>
              <a:rPr lang="en-US" b="1" dirty="0">
                <a:latin typeface="Arial Narrow" panose="020B0606020202030204" pitchFamily="34" charset="0"/>
              </a:rPr>
              <a:t>	1½” hose @ 30 GPM (5 PSI/100’ or 30 PSI/600’) </a:t>
            </a:r>
          </a:p>
          <a:p>
            <a:pPr marL="1712913" indent="-1712913" eaLnBrk="0" hangingPunct="0">
              <a:buNone/>
              <a:tabLst>
                <a:tab pos="457200" algn="ctr"/>
                <a:tab pos="914400" algn="l"/>
                <a:tab pos="1487488" algn="r"/>
                <a:tab pos="1712913" algn="l"/>
              </a:tabLst>
            </a:pPr>
            <a:r>
              <a:rPr lang="en-US" b="1" dirty="0">
                <a:latin typeface="Arial Narrow" panose="020B0606020202030204" pitchFamily="34" charset="0"/>
              </a:rPr>
              <a:t>	PDP	=	105	PSI</a:t>
            </a:r>
            <a:endParaRPr lang="en-US" b="1" dirty="0">
              <a:solidFill>
                <a:srgbClr val="FF0000"/>
              </a:solidFill>
              <a:latin typeface="Arial Narrow" panose="020B0606020202030204" pitchFamily="34" charset="0"/>
            </a:endParaRPr>
          </a:p>
        </p:txBody>
      </p:sp>
      <p:pic>
        <p:nvPicPr>
          <p:cNvPr id="8" name="Graphic 7" descr="Abacus with solid fill">
            <a:hlinkClick r:id="rId3" action="ppaction://hlinkfile"/>
            <a:extLst>
              <a:ext uri="{FF2B5EF4-FFF2-40B4-BE49-F238E27FC236}">
                <a16:creationId xmlns:a16="http://schemas.microsoft.com/office/drawing/2014/main" id="{7037C283-7F51-4168-86F8-F25822D58F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686" y="5227977"/>
            <a:ext cx="685800" cy="685800"/>
          </a:xfrm>
          <a:prstGeom prst="rect">
            <a:avLst/>
          </a:prstGeom>
        </p:spPr>
      </p:pic>
    </p:spTree>
    <p:extLst>
      <p:ext uri="{BB962C8B-B14F-4D97-AF65-F5344CB8AC3E}">
        <p14:creationId xmlns:p14="http://schemas.microsoft.com/office/powerpoint/2010/main" val="22662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 calcmode="lin" valueType="num">
                                      <p:cBhvr additive="base">
                                        <p:cTn id="2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 calcmode="lin" valueType="num">
                                      <p:cBhvr additive="base">
                                        <p:cTn id="31"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EX-3 Rule of 5s"/>
          <p:cNvPicPr>
            <a:picLocks noChangeAspect="1" noChangeArrowheads="1"/>
          </p:cNvPicPr>
          <p:nvPr/>
        </p:nvPicPr>
        <p:blipFill>
          <a:blip r:embed="rId2" cstate="print"/>
          <a:srcRect/>
          <a:stretch>
            <a:fillRect/>
          </a:stretch>
        </p:blipFill>
        <p:spPr bwMode="auto">
          <a:xfrm>
            <a:off x="4009570" y="1648900"/>
            <a:ext cx="7772400" cy="1139825"/>
          </a:xfrm>
          <a:prstGeom prst="rect">
            <a:avLst/>
          </a:prstGeom>
          <a:noFill/>
          <a:ln w="28575">
            <a:solidFill>
              <a:schemeClr val="tx1"/>
            </a:solidFill>
            <a:miter lim="800000"/>
            <a:headEnd/>
            <a:tailEnd/>
          </a:ln>
        </p:spPr>
      </p:pic>
      <p:sp>
        <p:nvSpPr>
          <p:cNvPr id="40966" name="Text Box 6"/>
          <p:cNvSpPr txBox="1">
            <a:spLocks noChangeArrowheads="1"/>
          </p:cNvSpPr>
          <p:nvPr/>
        </p:nvSpPr>
        <p:spPr bwMode="auto">
          <a:xfrm>
            <a:off x="4009570" y="1912344"/>
            <a:ext cx="990600" cy="30777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b="1">
                <a:latin typeface="Arial Narrow" panose="020B0606020202030204" pitchFamily="34" charset="0"/>
              </a:rPr>
              <a:t>15 GPM</a:t>
            </a:r>
            <a:endParaRPr lang="en-US" sz="1400" b="1" dirty="0">
              <a:latin typeface="Arial Narrow" panose="020B0606020202030204" pitchFamily="34" charset="0"/>
            </a:endParaRPr>
          </a:p>
        </p:txBody>
      </p:sp>
      <p:sp>
        <p:nvSpPr>
          <p:cNvPr id="40967" name="Text Box 7"/>
          <p:cNvSpPr txBox="1">
            <a:spLocks noChangeArrowheads="1"/>
          </p:cNvSpPr>
          <p:nvPr/>
        </p:nvSpPr>
        <p:spPr bwMode="auto">
          <a:xfrm>
            <a:off x="4009570" y="2227307"/>
            <a:ext cx="990600" cy="30777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b="1">
                <a:latin typeface="Arial Narrow" panose="020B0606020202030204" pitchFamily="34" charset="0"/>
              </a:rPr>
              <a:t>15 GPM</a:t>
            </a:r>
            <a:endParaRPr lang="en-US" sz="1400" b="1" dirty="0">
              <a:latin typeface="Arial Narrow" panose="020B0606020202030204" pitchFamily="34" charset="0"/>
            </a:endParaRPr>
          </a:p>
        </p:txBody>
      </p:sp>
      <p:sp>
        <p:nvSpPr>
          <p:cNvPr id="32" name="Text Box 7"/>
          <p:cNvSpPr txBox="1">
            <a:spLocks noChangeArrowheads="1"/>
          </p:cNvSpPr>
          <p:nvPr/>
        </p:nvSpPr>
        <p:spPr bwMode="auto">
          <a:xfrm>
            <a:off x="5609770" y="1849480"/>
            <a:ext cx="990600" cy="369332"/>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b="1">
                <a:latin typeface="Arial Narrow" panose="020B0606020202030204" pitchFamily="34" charset="0"/>
              </a:rPr>
              <a:t>30 GPM</a:t>
            </a:r>
            <a:endParaRPr lang="en-US" b="1" dirty="0">
              <a:latin typeface="Arial Narrow" panose="020B0606020202030204" pitchFamily="34" charset="0"/>
            </a:endParaRPr>
          </a:p>
        </p:txBody>
      </p:sp>
      <p:sp>
        <p:nvSpPr>
          <p:cNvPr id="2" name="Title 1"/>
          <p:cNvSpPr>
            <a:spLocks noGrp="1"/>
          </p:cNvSpPr>
          <p:nvPr>
            <p:ph type="title"/>
          </p:nvPr>
        </p:nvSpPr>
        <p:spPr/>
        <p:txBody>
          <a:bodyPr/>
          <a:lstStyle/>
          <a:p>
            <a:r>
              <a:rPr lang="en-US" dirty="0"/>
              <a:t>Exercise 3</a:t>
            </a:r>
            <a:br>
              <a:rPr lang="en-US" dirty="0"/>
            </a:br>
            <a:r>
              <a:rPr lang="en-US" sz="3200" dirty="0"/>
              <a:t>“Rule of 5</a:t>
            </a:r>
            <a:r>
              <a:rPr lang="en-US" sz="2400" dirty="0"/>
              <a:t>s</a:t>
            </a:r>
            <a:r>
              <a:rPr lang="en-US" sz="2800" dirty="0"/>
              <a:t>”</a:t>
            </a:r>
            <a:endParaRPr lang="en-US" sz="2400" dirty="0"/>
          </a:p>
        </p:txBody>
      </p:sp>
      <p:sp>
        <p:nvSpPr>
          <p:cNvPr id="11" name="Content Placeholder 10"/>
          <p:cNvSpPr>
            <a:spLocks noGrp="1"/>
          </p:cNvSpPr>
          <p:nvPr>
            <p:ph sz="half" idx="1"/>
          </p:nvPr>
        </p:nvSpPr>
        <p:spPr>
          <a:xfrm>
            <a:off x="498929" y="2823120"/>
            <a:ext cx="11034486" cy="2385980"/>
          </a:xfrm>
        </p:spPr>
        <p:txBody>
          <a:bodyPr>
            <a:normAutofit/>
          </a:bodyPr>
          <a:lstStyle/>
          <a:p>
            <a:pPr>
              <a:lnSpc>
                <a:spcPct val="110000"/>
              </a:lnSpc>
              <a:spcBef>
                <a:spcPts val="0"/>
              </a:spcBef>
            </a:pPr>
            <a:r>
              <a:rPr lang="en-US" sz="2800" dirty="0">
                <a:latin typeface="Arial Narrow" panose="020B0606020202030204" pitchFamily="34" charset="0"/>
              </a:rPr>
              <a:t>You are pumping 300’ of 1½” hose through a wye to two sections of 1” hose, each 100’ long with ¼” tips (remember tips are 50 PSI). </a:t>
            </a:r>
          </a:p>
          <a:p>
            <a:pPr>
              <a:lnSpc>
                <a:spcPct val="110000"/>
              </a:lnSpc>
              <a:spcBef>
                <a:spcPts val="0"/>
              </a:spcBef>
            </a:pPr>
            <a:r>
              <a:rPr lang="en-US" sz="2800" dirty="0">
                <a:latin typeface="Arial Narrow" panose="020B0606020202030204" pitchFamily="34" charset="0"/>
              </a:rPr>
              <a:t>What are the GPMs? </a:t>
            </a:r>
          </a:p>
          <a:p>
            <a:pPr>
              <a:lnSpc>
                <a:spcPct val="110000"/>
              </a:lnSpc>
              <a:spcBef>
                <a:spcPts val="0"/>
              </a:spcBef>
            </a:pPr>
            <a:r>
              <a:rPr lang="en-US" sz="2800" dirty="0">
                <a:latin typeface="Arial Narrow" panose="020B0606020202030204" pitchFamily="34" charset="0"/>
              </a:rPr>
              <a:t>What is the PDP?</a:t>
            </a:r>
          </a:p>
        </p:txBody>
      </p:sp>
      <p:sp>
        <p:nvSpPr>
          <p:cNvPr id="35" name="Content Placeholder 2"/>
          <p:cNvSpPr txBox="1">
            <a:spLocks/>
          </p:cNvSpPr>
          <p:nvPr/>
        </p:nvSpPr>
        <p:spPr>
          <a:xfrm>
            <a:off x="4097564" y="4000268"/>
            <a:ext cx="8035471" cy="2772141"/>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NP	=</a:t>
            </a:r>
            <a:r>
              <a:rPr lang="en-US" b="1" dirty="0">
                <a:latin typeface="Arial Narrow" panose="020B0606020202030204" pitchFamily="34" charset="0"/>
              </a:rPr>
              <a:t> 	50	nozzle</a:t>
            </a:r>
            <a:endParaRPr lang="en-US"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H	=	</a:t>
            </a:r>
            <a:r>
              <a:rPr lang="en-US"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sym typeface="Symbol" pitchFamily="18" charset="2"/>
              </a:rPr>
              <a:t>+	FL</a:t>
            </a:r>
            <a:r>
              <a:rPr lang="en-US" dirty="0">
                <a:latin typeface="Arial Narrow" panose="020B0606020202030204" pitchFamily="34" charset="0"/>
              </a:rPr>
              <a:t>	=	</a:t>
            </a:r>
            <a:r>
              <a:rPr lang="en-US" b="1" dirty="0">
                <a:latin typeface="Arial Narrow" panose="020B0606020202030204" pitchFamily="34" charset="0"/>
              </a:rPr>
              <a:t>10	1” hose @ 13 GPM (10 PSI/100’)  </a:t>
            </a:r>
          </a:p>
          <a:p>
            <a:pPr marL="1712913" indent="-1712913" eaLnBrk="0" hangingPunct="0">
              <a:spcBef>
                <a:spcPts val="0"/>
              </a:spcBef>
              <a:buNone/>
              <a:tabLst>
                <a:tab pos="457200" algn="ctr"/>
                <a:tab pos="914400" algn="l"/>
                <a:tab pos="1487488" algn="r"/>
                <a:tab pos="1712913" algn="l"/>
              </a:tabLst>
            </a:pPr>
            <a:r>
              <a:rPr lang="en-US" u="sng" dirty="0">
                <a:latin typeface="Arial Narrow" panose="020B0606020202030204" pitchFamily="34" charset="0"/>
                <a:sym typeface="Symbol" pitchFamily="18" charset="2"/>
              </a:rPr>
              <a:t>+	FL</a:t>
            </a:r>
            <a:r>
              <a:rPr lang="en-US" u="sng" dirty="0">
                <a:latin typeface="Arial Narrow" panose="020B0606020202030204" pitchFamily="34" charset="0"/>
              </a:rPr>
              <a:t>	=	</a:t>
            </a:r>
            <a:r>
              <a:rPr lang="en-US" b="1" u="sng" dirty="0">
                <a:latin typeface="Arial Narrow" panose="020B0606020202030204" pitchFamily="34" charset="0"/>
              </a:rPr>
              <a:t>15</a:t>
            </a:r>
            <a:r>
              <a:rPr lang="en-US" b="1" dirty="0">
                <a:latin typeface="Arial Narrow" panose="020B0606020202030204" pitchFamily="34" charset="0"/>
              </a:rPr>
              <a:t>	1½” hose @ 26 GPM (5 PSI/100’ or 15 PSI/300’) </a:t>
            </a:r>
          </a:p>
          <a:p>
            <a:pPr marL="1712913" indent="-1712913" eaLnBrk="0" hangingPunct="0">
              <a:buNone/>
              <a:tabLst>
                <a:tab pos="457200" algn="ctr"/>
                <a:tab pos="914400" algn="l"/>
                <a:tab pos="1487488" algn="r"/>
                <a:tab pos="1712913" algn="l"/>
              </a:tabLst>
            </a:pPr>
            <a:r>
              <a:rPr lang="en-US" dirty="0">
                <a:latin typeface="Arial Narrow" panose="020B0606020202030204" pitchFamily="34" charset="0"/>
              </a:rPr>
              <a:t>	</a:t>
            </a:r>
            <a:r>
              <a:rPr lang="en-US" b="1" dirty="0">
                <a:latin typeface="Arial Narrow" panose="020B0606020202030204" pitchFamily="34" charset="0"/>
              </a:rPr>
              <a:t>PDP	=</a:t>
            </a:r>
            <a:r>
              <a:rPr lang="en-US" dirty="0">
                <a:latin typeface="Arial Narrow" panose="020B0606020202030204" pitchFamily="34" charset="0"/>
              </a:rPr>
              <a:t>	</a:t>
            </a:r>
            <a:r>
              <a:rPr lang="en-US" b="1" dirty="0">
                <a:latin typeface="Arial Narrow" panose="020B0606020202030204" pitchFamily="34" charset="0"/>
              </a:rPr>
              <a:t>75	PSI</a:t>
            </a:r>
            <a:endParaRPr lang="en-US" b="1" dirty="0">
              <a:solidFill>
                <a:srgbClr val="FF0000"/>
              </a:solidFill>
              <a:latin typeface="Arial Narrow" panose="020B0606020202030204" pitchFamily="34" charset="0"/>
            </a:endParaRPr>
          </a:p>
        </p:txBody>
      </p:sp>
      <p:pic>
        <p:nvPicPr>
          <p:cNvPr id="10" name="Graphic 9" descr="Abacus with solid fill">
            <a:hlinkClick r:id="rId3" action="ppaction://hlinkfile"/>
            <a:extLst>
              <a:ext uri="{FF2B5EF4-FFF2-40B4-BE49-F238E27FC236}">
                <a16:creationId xmlns:a16="http://schemas.microsoft.com/office/drawing/2014/main" id="{0513D416-047C-4F35-B6E3-535C79B442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929" y="5597930"/>
            <a:ext cx="685800" cy="685800"/>
          </a:xfrm>
          <a:prstGeom prst="rect">
            <a:avLst/>
          </a:prstGeom>
        </p:spPr>
      </p:pic>
    </p:spTree>
    <p:extLst>
      <p:ext uri="{BB962C8B-B14F-4D97-AF65-F5344CB8AC3E}">
        <p14:creationId xmlns:p14="http://schemas.microsoft.com/office/powerpoint/2010/main" val="7582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1+#ppt_w/2"/>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fill="hold"/>
                                        <p:tgtEl>
                                          <p:spTgt spid="40967"/>
                                        </p:tgtEl>
                                        <p:attrNameLst>
                                          <p:attrName>ppt_x</p:attrName>
                                        </p:attrNameLst>
                                      </p:cBhvr>
                                      <p:tavLst>
                                        <p:tav tm="0">
                                          <p:val>
                                            <p:strVal val="1+#ppt_w/2"/>
                                          </p:val>
                                        </p:tav>
                                        <p:tav tm="100000">
                                          <p:val>
                                            <p:strVal val="#ppt_x"/>
                                          </p:val>
                                        </p:tav>
                                      </p:tavLst>
                                    </p:anim>
                                    <p:anim calcmode="lin" valueType="num">
                                      <p:cBhvr additive="base">
                                        <p:cTn id="14"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 calcmode="lin" valueType="num">
                                      <p:cBhvr additive="base">
                                        <p:cTn id="25"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xEl>
                                              <p:pRg st="1" end="1"/>
                                            </p:txEl>
                                          </p:spTgt>
                                        </p:tgtEl>
                                        <p:attrNameLst>
                                          <p:attrName>style.visibility</p:attrName>
                                        </p:attrNameLst>
                                      </p:cBhvr>
                                      <p:to>
                                        <p:strVal val="visible"/>
                                      </p:to>
                                    </p:set>
                                    <p:anim calcmode="lin" valueType="num">
                                      <p:cBhvr additive="base">
                                        <p:cTn id="31"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xEl>
                                              <p:pRg st="2" end="2"/>
                                            </p:txEl>
                                          </p:spTgt>
                                        </p:tgtEl>
                                        <p:attrNameLst>
                                          <p:attrName>style.visibility</p:attrName>
                                        </p:attrNameLst>
                                      </p:cBhvr>
                                      <p:to>
                                        <p:strVal val="visible"/>
                                      </p:to>
                                    </p:set>
                                    <p:anim calcmode="lin" valueType="num">
                                      <p:cBhvr additive="base">
                                        <p:cTn id="37"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xEl>
                                              <p:pRg st="3" end="3"/>
                                            </p:txEl>
                                          </p:spTgt>
                                        </p:tgtEl>
                                        <p:attrNameLst>
                                          <p:attrName>style.visibility</p:attrName>
                                        </p:attrNameLst>
                                      </p:cBhvr>
                                      <p:to>
                                        <p:strVal val="visible"/>
                                      </p:to>
                                    </p:set>
                                    <p:anim calcmode="lin" valueType="num">
                                      <p:cBhvr additive="base">
                                        <p:cTn id="43"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 calcmode="lin" valueType="num">
                                      <p:cBhvr additive="base">
                                        <p:cTn id="49" dur="1000" fill="hold"/>
                                        <p:tgtEl>
                                          <p:spTgt spid="35">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32" grpId="0"/>
      <p:bldP spid="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56" name="Rectangle 615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46" name="Title 1"/>
          <p:cNvSpPr>
            <a:spLocks noGrp="1"/>
          </p:cNvSpPr>
          <p:nvPr>
            <p:ph type="title"/>
          </p:nvPr>
        </p:nvSpPr>
        <p:spPr>
          <a:xfrm>
            <a:off x="960120" y="5029200"/>
            <a:ext cx="10268712" cy="1327554"/>
          </a:xfrm>
        </p:spPr>
        <p:txBody>
          <a:bodyPr>
            <a:normAutofit/>
          </a:bodyPr>
          <a:lstStyle/>
          <a:p>
            <a:r>
              <a:rPr lang="en-US" altLang="en-US" dirty="0"/>
              <a:t>Objectives</a:t>
            </a:r>
          </a:p>
        </p:txBody>
      </p:sp>
      <p:sp>
        <p:nvSpPr>
          <p:cNvPr id="6147" name="Content Placeholder 2"/>
          <p:cNvSpPr>
            <a:spLocks noGrp="1"/>
          </p:cNvSpPr>
          <p:nvPr>
            <p:ph type="subTitle" idx="1"/>
          </p:nvPr>
        </p:nvSpPr>
        <p:spPr>
          <a:xfrm>
            <a:off x="381000" y="295336"/>
            <a:ext cx="7150100" cy="4467163"/>
          </a:xfrm>
        </p:spPr>
        <p:txBody>
          <a:bodyPr anchor="t" anchorCtr="0">
            <a:normAutofit/>
          </a:bodyPr>
          <a:lstStyle/>
          <a:p>
            <a:pPr>
              <a:lnSpc>
                <a:spcPct val="91000"/>
              </a:lnSpc>
            </a:pPr>
            <a:r>
              <a:rPr lang="en-US" sz="2800" b="1" dirty="0"/>
              <a:t>Describe, Discuss, and/or Demonstrate…</a:t>
            </a:r>
          </a:p>
          <a:p>
            <a:pPr lvl="1">
              <a:lnSpc>
                <a:spcPct val="91000"/>
              </a:lnSpc>
            </a:pPr>
            <a:r>
              <a:rPr lang="en-US" sz="2400" dirty="0"/>
              <a:t>The causes and effects of pump cavitation and the corrective actions the ENOP must take if cavitation occurs.</a:t>
            </a:r>
          </a:p>
          <a:p>
            <a:pPr lvl="1">
              <a:lnSpc>
                <a:spcPct val="91000"/>
              </a:lnSpc>
            </a:pPr>
            <a:r>
              <a:rPr lang="en-US" sz="2400" dirty="0"/>
              <a:t>Ejector use during pumping operations.</a:t>
            </a:r>
          </a:p>
          <a:p>
            <a:pPr lvl="1">
              <a:lnSpc>
                <a:spcPct val="91000"/>
              </a:lnSpc>
            </a:pPr>
            <a:r>
              <a:rPr lang="en-US" sz="2400" dirty="0"/>
              <a:t>How hydraulics affect drafting procedures used to refill an engine.</a:t>
            </a:r>
          </a:p>
          <a:p>
            <a:pPr lvl="2">
              <a:lnSpc>
                <a:spcPct val="91000"/>
              </a:lnSpc>
            </a:pPr>
            <a:endParaRPr lang="en-US" sz="2800" dirty="0"/>
          </a:p>
          <a:p>
            <a:pPr>
              <a:lnSpc>
                <a:spcPct val="91000"/>
              </a:lnSpc>
            </a:pPr>
            <a:endParaRPr lang="en-US" altLang="en-US" sz="2800" dirty="0"/>
          </a:p>
        </p:txBody>
      </p:sp>
      <p:grpSp>
        <p:nvGrpSpPr>
          <p:cNvPr id="2" name="Group 1" descr="slide number">
            <a:extLst>
              <a:ext uri="{FF2B5EF4-FFF2-40B4-BE49-F238E27FC236}">
                <a16:creationId xmlns:a16="http://schemas.microsoft.com/office/drawing/2014/main" id="{4B9E877C-2B20-7C26-FF80-BCB76BCA0190}"/>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EA4BA9F0-7418-325A-06D4-41C70E8CF087}"/>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02007822-4379-1773-8B35-90C378E1B725}"/>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CFC89E46-0475-A52A-0A86-84DCAF11BA2E}"/>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3</a:t>
            </a:fld>
            <a:endParaRPr lang="en-US" dirty="0"/>
          </a:p>
        </p:txBody>
      </p:sp>
      <p:pic>
        <p:nvPicPr>
          <p:cNvPr id="6" name="Picture 228" descr="Target icon">
            <a:extLst>
              <a:ext uri="{FF2B5EF4-FFF2-40B4-BE49-F238E27FC236}">
                <a16:creationId xmlns:a16="http://schemas.microsoft.com/office/drawing/2014/main" id="{7F9C9BDC-AEF9-DCF2-0D32-4E9E53AB1AB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077051" y="501246"/>
            <a:ext cx="3753254" cy="3753254"/>
          </a:xfrm>
          <a:prstGeom prst="rect">
            <a:avLst/>
          </a:prstGeom>
          <a:solidFill>
            <a:schemeClr val="bg1"/>
          </a:solidFill>
        </p:spPr>
      </p:pic>
    </p:spTree>
    <p:extLst>
      <p:ext uri="{BB962C8B-B14F-4D97-AF65-F5344CB8AC3E}">
        <p14:creationId xmlns:p14="http://schemas.microsoft.com/office/powerpoint/2010/main" val="900526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4400" y="631075"/>
            <a:ext cx="10363200" cy="914400"/>
          </a:xfrm>
        </p:spPr>
        <p:txBody>
          <a:bodyPr/>
          <a:lstStyle/>
          <a:p>
            <a:r>
              <a:rPr lang="en-US" sz="6600" dirty="0"/>
              <a:t>Exercise 4</a:t>
            </a:r>
            <a:br>
              <a:rPr lang="en-US" dirty="0"/>
            </a:br>
            <a:r>
              <a:rPr lang="en-US" dirty="0"/>
              <a:t>“Rule of 5</a:t>
            </a:r>
            <a:r>
              <a:rPr lang="en-US" sz="3200" dirty="0"/>
              <a:t>s</a:t>
            </a:r>
            <a:r>
              <a:rPr lang="en-US" sz="3600" dirty="0"/>
              <a:t>”</a:t>
            </a:r>
            <a:endParaRPr lang="en-US" sz="3200" dirty="0"/>
          </a:p>
        </p:txBody>
      </p:sp>
      <p:sp>
        <p:nvSpPr>
          <p:cNvPr id="14" name="Content Placeholder 13"/>
          <p:cNvSpPr>
            <a:spLocks noGrp="1"/>
          </p:cNvSpPr>
          <p:nvPr>
            <p:ph sz="half" idx="1"/>
          </p:nvPr>
        </p:nvSpPr>
        <p:spPr>
          <a:xfrm>
            <a:off x="381000" y="2362326"/>
            <a:ext cx="7201802" cy="3352282"/>
          </a:xfrm>
        </p:spPr>
        <p:txBody>
          <a:bodyPr>
            <a:normAutofit/>
          </a:bodyPr>
          <a:lstStyle/>
          <a:p>
            <a:pPr marL="0" indent="0" eaLnBrk="0" hangingPunct="0">
              <a:spcBef>
                <a:spcPts val="0"/>
              </a:spcBef>
            </a:pPr>
            <a:r>
              <a:rPr lang="en-US" dirty="0">
                <a:latin typeface="Arial Narrow" panose="020B0606020202030204" pitchFamily="34" charset="0"/>
              </a:rPr>
              <a:t>You are pumping to a hose lay with the first lateral at 1,500’. You have another 100’ of 1½” hose to another lateral. Both laterals are flowing 25 GPMs out of variable flow nozzles. </a:t>
            </a:r>
          </a:p>
          <a:p>
            <a:pPr eaLnBrk="0" hangingPunct="0">
              <a:spcBef>
                <a:spcPts val="0"/>
              </a:spcBef>
            </a:pPr>
            <a:r>
              <a:rPr lang="en-US" dirty="0">
                <a:latin typeface="Arial Narrow" panose="020B0606020202030204" pitchFamily="34" charset="0"/>
              </a:rPr>
              <a:t>What is the GPM? </a:t>
            </a:r>
          </a:p>
          <a:p>
            <a:pPr eaLnBrk="0" hangingPunct="0">
              <a:spcBef>
                <a:spcPts val="0"/>
              </a:spcBef>
            </a:pPr>
            <a:r>
              <a:rPr lang="en-US" dirty="0">
                <a:latin typeface="Arial Narrow" panose="020B0606020202030204" pitchFamily="34" charset="0"/>
              </a:rPr>
              <a:t>What is the PDP?</a:t>
            </a:r>
          </a:p>
        </p:txBody>
      </p:sp>
      <p:pic>
        <p:nvPicPr>
          <p:cNvPr id="41988" name="Picture 4" descr="picture of hose l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174006" y="433140"/>
            <a:ext cx="3595033" cy="2995860"/>
          </a:xfrm>
          <a:prstGeom prst="rect">
            <a:avLst/>
          </a:prstGeom>
          <a:noFill/>
          <a:ln w="28575">
            <a:solidFill>
              <a:schemeClr val="tx1"/>
            </a:solidFill>
            <a:miter lim="800000"/>
            <a:headEnd/>
            <a:tailEnd/>
          </a:ln>
        </p:spPr>
      </p:pic>
      <p:sp>
        <p:nvSpPr>
          <p:cNvPr id="36" name="Text Box 6"/>
          <p:cNvSpPr txBox="1">
            <a:spLocks noChangeArrowheads="1"/>
          </p:cNvSpPr>
          <p:nvPr/>
        </p:nvSpPr>
        <p:spPr bwMode="auto">
          <a:xfrm>
            <a:off x="9190061" y="675049"/>
            <a:ext cx="838200" cy="307777"/>
          </a:xfrm>
          <a:prstGeom prst="rect">
            <a:avLst/>
          </a:prstGeom>
          <a:solidFill>
            <a:schemeClr val="bg1"/>
          </a:solidFill>
          <a:ln w="12700">
            <a:noFill/>
            <a:miter lim="800000"/>
            <a:headEnd type="none" w="sm" len="sm"/>
            <a:tailEnd type="none" w="sm" len="sm"/>
          </a:ln>
          <a:effectLst/>
        </p:spPr>
        <p:txBody>
          <a:bodyPr wrap="square">
            <a:spAutoFit/>
          </a:bodyPr>
          <a:lstStyle/>
          <a:p>
            <a:pPr algn="ctr" eaLnBrk="0" hangingPunct="0">
              <a:spcBef>
                <a:spcPct val="50000"/>
              </a:spcBef>
            </a:pPr>
            <a:r>
              <a:rPr lang="en-US" sz="1400" b="1" dirty="0">
                <a:latin typeface="Arial Narrow" panose="020B0606020202030204" pitchFamily="34" charset="0"/>
              </a:rPr>
              <a:t>50 GPM</a:t>
            </a:r>
          </a:p>
        </p:txBody>
      </p:sp>
      <p:sp>
        <p:nvSpPr>
          <p:cNvPr id="41" name="Content Placeholder 2"/>
          <p:cNvSpPr txBox="1">
            <a:spLocks/>
          </p:cNvSpPr>
          <p:nvPr/>
        </p:nvSpPr>
        <p:spPr>
          <a:xfrm>
            <a:off x="3597104" y="4052981"/>
            <a:ext cx="8891252" cy="2057400"/>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NP	=</a:t>
            </a:r>
            <a:r>
              <a:rPr lang="en-US" b="1" dirty="0">
                <a:latin typeface="Arial Narrow" panose="020B0606020202030204" pitchFamily="34" charset="0"/>
              </a:rPr>
              <a:t> 	100	variable flow nozzle</a:t>
            </a:r>
            <a:endParaRPr lang="en-US"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rPr>
              <a:t>+/-	H	=	</a:t>
            </a:r>
            <a:r>
              <a:rPr lang="en-US"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sym typeface="Symbol" pitchFamily="18" charset="2"/>
              </a:rPr>
              <a:t>+	FL</a:t>
            </a:r>
            <a:r>
              <a:rPr lang="en-US" dirty="0">
                <a:latin typeface="Arial Narrow" panose="020B0606020202030204" pitchFamily="34" charset="0"/>
              </a:rPr>
              <a:t>	=	</a:t>
            </a:r>
            <a:r>
              <a:rPr lang="en-US" b="1" dirty="0">
                <a:latin typeface="Arial Narrow" panose="020B0606020202030204" pitchFamily="34" charset="0"/>
              </a:rPr>
              <a:t>10	1” hose @ 25 GPM (10 PSI/100’)</a:t>
            </a:r>
          </a:p>
          <a:p>
            <a:pPr marL="1712913" indent="-1712913" eaLnBrk="0" hangingPunct="0">
              <a:spcBef>
                <a:spcPts val="0"/>
              </a:spcBef>
              <a:buNone/>
              <a:tabLst>
                <a:tab pos="457200" algn="ctr"/>
                <a:tab pos="914400" algn="l"/>
                <a:tab pos="1487488" algn="r"/>
                <a:tab pos="1712913" algn="l"/>
              </a:tabLst>
            </a:pPr>
            <a:r>
              <a:rPr lang="en-US" dirty="0">
                <a:latin typeface="Arial Narrow" panose="020B0606020202030204" pitchFamily="34" charset="0"/>
                <a:sym typeface="Symbol" pitchFamily="18" charset="2"/>
              </a:rPr>
              <a:t>+	FL</a:t>
            </a:r>
            <a:r>
              <a:rPr lang="en-US" dirty="0">
                <a:latin typeface="Arial Narrow" panose="020B0606020202030204" pitchFamily="34" charset="0"/>
              </a:rPr>
              <a:t>	=	</a:t>
            </a:r>
            <a:r>
              <a:rPr lang="en-US" b="1" dirty="0">
                <a:latin typeface="Arial Narrow" panose="020B0606020202030204" pitchFamily="34" charset="0"/>
              </a:rPr>
              <a:t>5	1½” hose @ 25 GPM (5 PSI/100’)</a:t>
            </a:r>
          </a:p>
          <a:p>
            <a:pPr marL="1712913" indent="-1712913" eaLnBrk="0" hangingPunct="0">
              <a:spcBef>
                <a:spcPts val="0"/>
              </a:spcBef>
              <a:buNone/>
              <a:tabLst>
                <a:tab pos="457200" algn="ctr"/>
                <a:tab pos="914400" algn="l"/>
                <a:tab pos="1487488" algn="r"/>
                <a:tab pos="1712913" algn="l"/>
              </a:tabLst>
            </a:pPr>
            <a:r>
              <a:rPr lang="en-US" u="sng" dirty="0">
                <a:latin typeface="Arial Narrow" panose="020B0606020202030204" pitchFamily="34" charset="0"/>
                <a:sym typeface="Symbol" pitchFamily="18" charset="2"/>
              </a:rPr>
              <a:t>+	FL</a:t>
            </a:r>
            <a:r>
              <a:rPr lang="en-US" u="sng" dirty="0">
                <a:latin typeface="Arial Narrow" panose="020B0606020202030204" pitchFamily="34" charset="0"/>
              </a:rPr>
              <a:t>	=	</a:t>
            </a:r>
            <a:r>
              <a:rPr lang="en-US" b="1" u="sng" dirty="0">
                <a:latin typeface="Arial Narrow" panose="020B0606020202030204" pitchFamily="34" charset="0"/>
              </a:rPr>
              <a:t>75</a:t>
            </a:r>
            <a:r>
              <a:rPr lang="en-US" b="1" dirty="0">
                <a:latin typeface="Arial Narrow" panose="020B0606020202030204" pitchFamily="34" charset="0"/>
              </a:rPr>
              <a:t>	1½” hose @ 50 GPM (5 PSI/100’ or 75 PSI/1,500’)</a:t>
            </a:r>
          </a:p>
          <a:p>
            <a:pPr marL="1712913" indent="-1712913" eaLnBrk="0" hangingPunct="0">
              <a:buNone/>
              <a:tabLst>
                <a:tab pos="457200" algn="ctr"/>
                <a:tab pos="914400" algn="l"/>
                <a:tab pos="1487488" algn="r"/>
                <a:tab pos="1712913" algn="l"/>
              </a:tabLst>
            </a:pPr>
            <a:r>
              <a:rPr lang="en-US" b="1" dirty="0">
                <a:latin typeface="Arial Narrow" panose="020B0606020202030204" pitchFamily="34" charset="0"/>
              </a:rPr>
              <a:t>	PDP	=</a:t>
            </a:r>
            <a:r>
              <a:rPr lang="en-US" dirty="0">
                <a:latin typeface="Arial Narrow" panose="020B0606020202030204" pitchFamily="34" charset="0"/>
              </a:rPr>
              <a:t>	</a:t>
            </a:r>
            <a:r>
              <a:rPr lang="en-US" b="1" dirty="0">
                <a:latin typeface="Arial Narrow" panose="020B0606020202030204" pitchFamily="34" charset="0"/>
              </a:rPr>
              <a:t>190	PSI</a:t>
            </a:r>
            <a:endParaRPr lang="en-US" b="1" dirty="0">
              <a:solidFill>
                <a:srgbClr val="FF0000"/>
              </a:solidFill>
              <a:latin typeface="Arial Narrow" panose="020B0606020202030204" pitchFamily="34" charset="0"/>
            </a:endParaRPr>
          </a:p>
        </p:txBody>
      </p:sp>
      <p:pic>
        <p:nvPicPr>
          <p:cNvPr id="10" name="Graphic 9" descr="Abacus with solid fill">
            <a:hlinkClick r:id="rId3" action="ppaction://hlinkfile"/>
            <a:extLst>
              <a:ext uri="{FF2B5EF4-FFF2-40B4-BE49-F238E27FC236}">
                <a16:creationId xmlns:a16="http://schemas.microsoft.com/office/drawing/2014/main" id="{5EBFF68B-4144-4331-AC2D-85163000C5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0653" y="5607957"/>
            <a:ext cx="685800" cy="685800"/>
          </a:xfrm>
          <a:prstGeom prst="rect">
            <a:avLst/>
          </a:prstGeom>
        </p:spPr>
      </p:pic>
    </p:spTree>
    <p:extLst>
      <p:ext uri="{BB962C8B-B14F-4D97-AF65-F5344CB8AC3E}">
        <p14:creationId xmlns:p14="http://schemas.microsoft.com/office/powerpoint/2010/main" val="3882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 calcmode="lin" valueType="num">
                                      <p:cBhvr additive="base">
                                        <p:cTn id="13"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anim calcmode="lin" valueType="num">
                                      <p:cBhvr additive="base">
                                        <p:cTn id="19"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xEl>
                                              <p:pRg st="2" end="2"/>
                                            </p:txEl>
                                          </p:spTgt>
                                        </p:tgtEl>
                                        <p:attrNameLst>
                                          <p:attrName>style.visibility</p:attrName>
                                        </p:attrNameLst>
                                      </p:cBhvr>
                                      <p:to>
                                        <p:strVal val="visible"/>
                                      </p:to>
                                    </p:set>
                                    <p:anim calcmode="lin" valueType="num">
                                      <p:cBhvr additive="base">
                                        <p:cTn id="25"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xEl>
                                              <p:pRg st="3" end="3"/>
                                            </p:txEl>
                                          </p:spTgt>
                                        </p:tgtEl>
                                        <p:attrNameLst>
                                          <p:attrName>style.visibility</p:attrName>
                                        </p:attrNameLst>
                                      </p:cBhvr>
                                      <p:to>
                                        <p:strVal val="visible"/>
                                      </p:to>
                                    </p:set>
                                    <p:anim calcmode="lin" valueType="num">
                                      <p:cBhvr additive="base">
                                        <p:cTn id="31"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xEl>
                                              <p:pRg st="4" end="4"/>
                                            </p:txEl>
                                          </p:spTgt>
                                        </p:tgtEl>
                                        <p:attrNameLst>
                                          <p:attrName>style.visibility</p:attrName>
                                        </p:attrNameLst>
                                      </p:cBhvr>
                                      <p:to>
                                        <p:strVal val="visible"/>
                                      </p:to>
                                    </p:set>
                                    <p:anim calcmode="lin" valueType="num">
                                      <p:cBhvr additive="base">
                                        <p:cTn id="37"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xEl>
                                              <p:pRg st="5" end="5"/>
                                            </p:txEl>
                                          </p:spTgt>
                                        </p:tgtEl>
                                        <p:attrNameLst>
                                          <p:attrName>style.visibility</p:attrName>
                                        </p:attrNameLst>
                                      </p:cBhvr>
                                      <p:to>
                                        <p:strVal val="visible"/>
                                      </p:to>
                                    </p:set>
                                    <p:anim calcmode="lin" valueType="num">
                                      <p:cBhvr additive="base">
                                        <p:cTn id="43"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3" name="Rectangle 3687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ctrTitle"/>
          </p:nvPr>
        </p:nvSpPr>
        <p:spPr>
          <a:xfrm>
            <a:off x="640079" y="640080"/>
            <a:ext cx="6389027" cy="5569164"/>
          </a:xfrm>
        </p:spPr>
        <p:txBody>
          <a:bodyPr anchor="ctr">
            <a:normAutofit/>
          </a:bodyPr>
          <a:lstStyle/>
          <a:p>
            <a:pPr algn="r"/>
            <a:r>
              <a:rPr lang="en-US">
                <a:solidFill>
                  <a:schemeClr val="bg1"/>
                </a:solidFill>
              </a:rPr>
              <a:t>Comparing Methods</a:t>
            </a:r>
            <a:br>
              <a:rPr lang="en-US">
                <a:solidFill>
                  <a:schemeClr val="bg1"/>
                </a:solidFill>
              </a:rPr>
            </a:br>
            <a:endParaRPr lang="en-US">
              <a:solidFill>
                <a:schemeClr val="bg1"/>
              </a:solidFill>
            </a:endParaRPr>
          </a:p>
        </p:txBody>
      </p:sp>
      <p:sp>
        <p:nvSpPr>
          <p:cNvPr id="43" name="Subtitle 42"/>
          <p:cNvSpPr>
            <a:spLocks noGrp="1"/>
          </p:cNvSpPr>
          <p:nvPr>
            <p:ph type="subTitle" idx="1"/>
          </p:nvPr>
        </p:nvSpPr>
        <p:spPr>
          <a:xfrm>
            <a:off x="8029797" y="640079"/>
            <a:ext cx="3199034" cy="5569165"/>
          </a:xfrm>
        </p:spPr>
        <p:txBody>
          <a:bodyPr anchor="ctr">
            <a:normAutofit/>
          </a:bodyPr>
          <a:lstStyle/>
          <a:p>
            <a:r>
              <a:rPr lang="en-US" dirty="0"/>
              <a:t>How do they compare?</a:t>
            </a:r>
          </a:p>
        </p:txBody>
      </p:sp>
      <p:grpSp>
        <p:nvGrpSpPr>
          <p:cNvPr id="2" name="Group 1" descr="slide number">
            <a:extLst>
              <a:ext uri="{FF2B5EF4-FFF2-40B4-BE49-F238E27FC236}">
                <a16:creationId xmlns:a16="http://schemas.microsoft.com/office/drawing/2014/main" id="{265D58F5-C151-A104-9FA8-638D198C64F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A48ADFF4-A9FC-9B9B-8793-C0123A854BF9}"/>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1E1B3F02-6F51-FEBB-E371-A497356EC399}"/>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9DFB2642-DC9C-6B53-D6A8-9653B1D88DD9}"/>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31</a:t>
            </a:fld>
            <a:endParaRPr lang="en-US" dirty="0"/>
          </a:p>
        </p:txBody>
      </p:sp>
    </p:spTree>
    <p:extLst>
      <p:ext uri="{BB962C8B-B14F-4D97-AF65-F5344CB8AC3E}">
        <p14:creationId xmlns:p14="http://schemas.microsoft.com/office/powerpoint/2010/main" val="647572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6"/>
          <p:cNvSpPr txBox="1">
            <a:spLocks noChangeArrowheads="1"/>
          </p:cNvSpPr>
          <p:nvPr/>
        </p:nvSpPr>
        <p:spPr bwMode="auto">
          <a:xfrm>
            <a:off x="9158514" y="5334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90 GPM</a:t>
            </a:r>
            <a:endParaRPr lang="en-US" sz="1600" b="1" dirty="0">
              <a:latin typeface="Arial Narrow" panose="020B0606020202030204" pitchFamily="34" charset="0"/>
            </a:endParaRPr>
          </a:p>
        </p:txBody>
      </p:sp>
      <p:sp>
        <p:nvSpPr>
          <p:cNvPr id="35" name="Text Box 6"/>
          <p:cNvSpPr txBox="1">
            <a:spLocks noChangeArrowheads="1"/>
          </p:cNvSpPr>
          <p:nvPr/>
        </p:nvSpPr>
        <p:spPr bwMode="auto">
          <a:xfrm>
            <a:off x="7710714" y="1202323"/>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10" name="Title 9"/>
          <p:cNvSpPr>
            <a:spLocks noGrp="1"/>
          </p:cNvSpPr>
          <p:nvPr>
            <p:ph type="title"/>
          </p:nvPr>
        </p:nvSpPr>
        <p:spPr>
          <a:xfrm>
            <a:off x="406401" y="529477"/>
            <a:ext cx="10363200" cy="914400"/>
          </a:xfrm>
        </p:spPr>
        <p:txBody>
          <a:bodyPr/>
          <a:lstStyle/>
          <a:p>
            <a:r>
              <a:rPr lang="en-US" sz="6600" dirty="0"/>
              <a:t>Exercise 5</a:t>
            </a:r>
            <a:br>
              <a:rPr lang="en-US" dirty="0"/>
            </a:br>
            <a:r>
              <a:rPr lang="en-US" dirty="0"/>
              <a:t>“Rule of 5</a:t>
            </a:r>
            <a:r>
              <a:rPr lang="en-US" sz="3200" dirty="0"/>
              <a:t>s</a:t>
            </a:r>
            <a:r>
              <a:rPr lang="en-US" sz="3600" dirty="0"/>
              <a:t>”</a:t>
            </a:r>
            <a:endParaRPr lang="en-US" sz="2400" dirty="0"/>
          </a:p>
        </p:txBody>
      </p:sp>
      <p:sp>
        <p:nvSpPr>
          <p:cNvPr id="13" name="Content Placeholder 12"/>
          <p:cNvSpPr>
            <a:spLocks noGrp="1"/>
          </p:cNvSpPr>
          <p:nvPr>
            <p:ph sz="half" idx="1"/>
          </p:nvPr>
        </p:nvSpPr>
        <p:spPr>
          <a:xfrm>
            <a:off x="381000" y="2409372"/>
            <a:ext cx="4989286" cy="4223952"/>
          </a:xfrm>
        </p:spPr>
        <p:txBody>
          <a:bodyPr>
            <a:noAutofit/>
          </a:bodyPr>
          <a:lstStyle/>
          <a:p>
            <a:pPr marL="0" indent="0">
              <a:spcBef>
                <a:spcPts val="0"/>
              </a:spcBef>
            </a:pPr>
            <a:r>
              <a:rPr lang="en-US" sz="2400" dirty="0">
                <a:latin typeface="Arial Narrow" panose="020B0606020202030204" pitchFamily="34" charset="0"/>
              </a:rPr>
              <a:t>You have 400’ of 1½” parallel hose to a Siamese valve.  Attached to the wye is 100’ of 1½” hose to another wye and the first lateral, another 200’ of 1½” hose to the second lateral, and another 100’ of 1½” hose to last lateral. Each lateral is 100’ of 1” hose with a variable flow nozzle flowing 30 GPM.  Consider this flat ground. </a:t>
            </a:r>
          </a:p>
          <a:p>
            <a:pPr>
              <a:spcBef>
                <a:spcPts val="0"/>
              </a:spcBef>
            </a:pPr>
            <a:r>
              <a:rPr lang="en-US" sz="2400" dirty="0">
                <a:latin typeface="Arial Narrow" panose="020B0606020202030204" pitchFamily="34" charset="0"/>
              </a:rPr>
              <a:t>What are the GPMs? </a:t>
            </a:r>
          </a:p>
          <a:p>
            <a:pPr>
              <a:spcBef>
                <a:spcPts val="0"/>
              </a:spcBef>
            </a:pPr>
            <a:r>
              <a:rPr lang="en-US" sz="2400" dirty="0">
                <a:latin typeface="Arial Narrow" panose="020B0606020202030204" pitchFamily="34" charset="0"/>
              </a:rPr>
              <a:t>What is the PDP?</a:t>
            </a:r>
          </a:p>
        </p:txBody>
      </p:sp>
      <p:sp>
        <p:nvSpPr>
          <p:cNvPr id="40" name="Content Placeholder 2"/>
          <p:cNvSpPr txBox="1">
            <a:spLocks/>
          </p:cNvSpPr>
          <p:nvPr/>
        </p:nvSpPr>
        <p:spPr>
          <a:xfrm>
            <a:off x="5524500" y="2409372"/>
            <a:ext cx="6477000" cy="2613346"/>
          </a:xfrm>
          <a:prstGeom prst="rect">
            <a:avLst/>
          </a:prstGeom>
        </p:spPr>
        <p:txBody>
          <a:bodyPr lIns="91440" tIns="45720" rIns="91440" bIns="45720" anchor="t">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595" indent="-1712595"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712595" indent="-1712595"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a:t>
            </a:r>
            <a:r>
              <a:rPr lang="en-US" sz="2400" b="1" dirty="0">
                <a:latin typeface="Arial Narrow" panose="020B0606020202030204" pitchFamily="34" charset="0"/>
              </a:rPr>
              <a:t>	0 	no elevation change</a:t>
            </a:r>
          </a:p>
          <a:p>
            <a:pPr marL="1712595" indent="-1712595"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10	1” hose @ 30 GPM (10 PSI/100’)</a:t>
            </a:r>
          </a:p>
          <a:p>
            <a:pPr marL="1712595" indent="-1712595"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5	1½” hose @ 30 GPM (5 PSI/100’)</a:t>
            </a:r>
          </a:p>
          <a:p>
            <a:pPr marL="1712595" indent="-1712595" eaLnBrk="0" hangingPunct="0">
              <a:spcBef>
                <a:spcPts val="0"/>
              </a:spcBef>
              <a:buNone/>
              <a:tabLst>
                <a:tab pos="457200" algn="ctr"/>
                <a:tab pos="914400" algn="l"/>
                <a:tab pos="1487488" algn="r"/>
                <a:tab pos="1712913" algn="l"/>
              </a:tabLst>
            </a:pPr>
            <a:r>
              <a:rPr lang="en-US" sz="2400" dirty="0">
                <a:latin typeface="Arial Narrow"/>
                <a:sym typeface="Symbol" pitchFamily="18" charset="2"/>
              </a:rPr>
              <a:t>+	FL</a:t>
            </a:r>
            <a:r>
              <a:rPr lang="en-US" sz="2400" dirty="0">
                <a:latin typeface="Arial Narrow"/>
              </a:rPr>
              <a:t>	=	</a:t>
            </a:r>
            <a:r>
              <a:rPr lang="en-US" sz="2400" b="1" dirty="0">
                <a:latin typeface="Arial Narrow"/>
              </a:rPr>
              <a:t>30	1½” hose @ 60 GPM (15 PSI/100’ x 2)</a:t>
            </a:r>
            <a:endParaRPr lang="en-US" sz="2400" b="1" dirty="0">
              <a:latin typeface="Arial Narrow" panose="020B0606020202030204" pitchFamily="34" charset="0"/>
            </a:endParaRPr>
          </a:p>
          <a:p>
            <a:pPr marL="1712595" indent="-1712595"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15	1½” hose @ 90 GPM (15 PSI/100’)</a:t>
            </a:r>
          </a:p>
          <a:p>
            <a:pPr marL="1712595" indent="-1712595" eaLnBrk="0" hangingPunct="0">
              <a:spcBef>
                <a:spcPts val="0"/>
              </a:spcBef>
              <a:buNone/>
              <a:tabLst>
                <a:tab pos="457200" algn="ctr"/>
                <a:tab pos="914400" algn="l"/>
                <a:tab pos="1487488" algn="r"/>
                <a:tab pos="1712913" algn="l"/>
              </a:tabLst>
            </a:pPr>
            <a:r>
              <a:rPr lang="en-US" sz="2400" u="sng" dirty="0">
                <a:latin typeface="Arial Narrow"/>
                <a:sym typeface="Symbol" pitchFamily="18" charset="2"/>
              </a:rPr>
              <a:t>+	FL</a:t>
            </a:r>
            <a:r>
              <a:rPr lang="en-US" sz="2400" u="sng" dirty="0">
                <a:latin typeface="Arial Narrow"/>
              </a:rPr>
              <a:t>	= </a:t>
            </a:r>
            <a:r>
              <a:rPr lang="en-US" sz="2400" b="1" u="sng" dirty="0">
                <a:latin typeface="Arial Narrow"/>
              </a:rPr>
              <a:t> 20  1½” hose @ 90 GPM (5 PSI/100’ x 4)</a:t>
            </a:r>
          </a:p>
          <a:p>
            <a:pPr marL="1712595" indent="-1712595" eaLnBrk="0" hangingPunct="0">
              <a:buNone/>
              <a:tabLst>
                <a:tab pos="457200" algn="ctr"/>
                <a:tab pos="914400" algn="l"/>
                <a:tab pos="1487488" algn="r"/>
                <a:tab pos="1712913" algn="l"/>
              </a:tabLst>
            </a:pPr>
            <a:r>
              <a:rPr lang="en-US" sz="2400" b="1" dirty="0">
                <a:latin typeface="Arial Narrow"/>
              </a:rPr>
              <a:t>	PDP	=</a:t>
            </a:r>
            <a:r>
              <a:rPr lang="en-US" sz="2400" dirty="0">
                <a:latin typeface="Arial Narrow"/>
              </a:rPr>
              <a:t>	</a:t>
            </a:r>
            <a:r>
              <a:rPr lang="en-US" sz="2400" b="1" dirty="0">
                <a:latin typeface="Arial Narrow"/>
              </a:rPr>
              <a:t>180	PSI</a:t>
            </a:r>
            <a:endParaRPr lang="en-US" sz="2400" b="1" dirty="0">
              <a:solidFill>
                <a:srgbClr val="FF0000"/>
              </a:solidFill>
              <a:latin typeface="Arial Narrow"/>
            </a:endParaRPr>
          </a:p>
        </p:txBody>
      </p:sp>
      <p:pic>
        <p:nvPicPr>
          <p:cNvPr id="9" name="Graphic 8" descr="Abacus with solid fill">
            <a:hlinkClick r:id="rId3" action="ppaction://hlinkfile"/>
            <a:extLst>
              <a:ext uri="{FF2B5EF4-FFF2-40B4-BE49-F238E27FC236}">
                <a16:creationId xmlns:a16="http://schemas.microsoft.com/office/drawing/2014/main" id="{C3855B8B-9D79-4C4A-A9B1-7884B55CD7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3100" y="6019800"/>
            <a:ext cx="685800" cy="685800"/>
          </a:xfrm>
          <a:prstGeom prst="rect">
            <a:avLst/>
          </a:prstGeom>
        </p:spPr>
      </p:pic>
      <p:pic>
        <p:nvPicPr>
          <p:cNvPr id="2" name="Picture 1">
            <a:extLst>
              <a:ext uri="{FF2B5EF4-FFF2-40B4-BE49-F238E27FC236}">
                <a16:creationId xmlns:a16="http://schemas.microsoft.com/office/drawing/2014/main" id="{B560CA5F-4B86-BEFA-B873-8560819F7F5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04152" y="120824"/>
            <a:ext cx="5032248" cy="2044351"/>
          </a:xfrm>
          <a:prstGeom prst="rect">
            <a:avLst/>
          </a:prstGeom>
        </p:spPr>
      </p:pic>
    </p:spTree>
    <p:extLst>
      <p:ext uri="{BB962C8B-B14F-4D97-AF65-F5344CB8AC3E}">
        <p14:creationId xmlns:p14="http://schemas.microsoft.com/office/powerpoint/2010/main" val="89849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 calcmode="lin" valueType="num">
                                      <p:cBhvr additive="base">
                                        <p:cTn id="1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 calcmode="lin" valueType="num">
                                      <p:cBhvr additive="base">
                                        <p:cTn id="25"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xEl>
                                              <p:pRg st="2" end="2"/>
                                            </p:txEl>
                                          </p:spTgt>
                                        </p:tgtEl>
                                        <p:attrNameLst>
                                          <p:attrName>style.visibility</p:attrName>
                                        </p:attrNameLst>
                                      </p:cBhvr>
                                      <p:to>
                                        <p:strVal val="visible"/>
                                      </p:to>
                                    </p:set>
                                    <p:anim calcmode="lin" valueType="num">
                                      <p:cBhvr additive="base">
                                        <p:cTn id="31"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xEl>
                                              <p:pRg st="3" end="3"/>
                                            </p:txEl>
                                          </p:spTgt>
                                        </p:tgtEl>
                                        <p:attrNameLst>
                                          <p:attrName>style.visibility</p:attrName>
                                        </p:attrNameLst>
                                      </p:cBhvr>
                                      <p:to>
                                        <p:strVal val="visible"/>
                                      </p:to>
                                    </p:set>
                                    <p:anim calcmode="lin" valueType="num">
                                      <p:cBhvr additive="base">
                                        <p:cTn id="37"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xEl>
                                              <p:pRg st="4" end="4"/>
                                            </p:txEl>
                                          </p:spTgt>
                                        </p:tgtEl>
                                        <p:attrNameLst>
                                          <p:attrName>style.visibility</p:attrName>
                                        </p:attrNameLst>
                                      </p:cBhvr>
                                      <p:to>
                                        <p:strVal val="visible"/>
                                      </p:to>
                                    </p:set>
                                    <p:anim calcmode="lin" valueType="num">
                                      <p:cBhvr additive="base">
                                        <p:cTn id="43"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xEl>
                                              <p:pRg st="5" end="5"/>
                                            </p:txEl>
                                          </p:spTgt>
                                        </p:tgtEl>
                                        <p:attrNameLst>
                                          <p:attrName>style.visibility</p:attrName>
                                        </p:attrNameLst>
                                      </p:cBhvr>
                                      <p:to>
                                        <p:strVal val="visible"/>
                                      </p:to>
                                    </p:set>
                                    <p:anim calcmode="lin" valueType="num">
                                      <p:cBhvr additive="base">
                                        <p:cTn id="49" dur="1000" fill="hold"/>
                                        <p:tgtEl>
                                          <p:spTgt spid="40">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xEl>
                                              <p:pRg st="6" end="6"/>
                                            </p:txEl>
                                          </p:spTgt>
                                        </p:tgtEl>
                                        <p:attrNameLst>
                                          <p:attrName>style.visibility</p:attrName>
                                        </p:attrNameLst>
                                      </p:cBhvr>
                                      <p:to>
                                        <p:strVal val="visible"/>
                                      </p:to>
                                    </p:set>
                                    <p:anim calcmode="lin" valueType="num">
                                      <p:cBhvr additive="base">
                                        <p:cTn id="55" dur="1000" fill="hold"/>
                                        <p:tgtEl>
                                          <p:spTgt spid="40">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xEl>
                                              <p:pRg st="7" end="7"/>
                                            </p:txEl>
                                          </p:spTgt>
                                        </p:tgtEl>
                                        <p:attrNameLst>
                                          <p:attrName>style.visibility</p:attrName>
                                        </p:attrNameLst>
                                      </p:cBhvr>
                                      <p:to>
                                        <p:strVal val="visible"/>
                                      </p:to>
                                    </p:set>
                                    <p:anim calcmode="lin" valueType="num">
                                      <p:cBhvr additive="base">
                                        <p:cTn id="61" dur="10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X-5 Rule of 5s"/>
          <p:cNvPicPr>
            <a:picLocks noChangeAspect="1" noChangeArrowheads="1"/>
          </p:cNvPicPr>
          <p:nvPr/>
        </p:nvPicPr>
        <p:blipFill>
          <a:blip r:embed="rId3"/>
          <a:srcRect/>
          <a:stretch>
            <a:fillRect/>
          </a:stretch>
        </p:blipFill>
        <p:spPr bwMode="auto">
          <a:xfrm>
            <a:off x="5805714" y="228600"/>
            <a:ext cx="5638800" cy="1981200"/>
          </a:xfrm>
          <a:prstGeom prst="rect">
            <a:avLst/>
          </a:prstGeom>
          <a:noFill/>
          <a:ln w="28575">
            <a:solidFill>
              <a:schemeClr val="tx1"/>
            </a:solidFill>
            <a:miter lim="800000"/>
            <a:headEnd/>
            <a:tailEnd/>
          </a:ln>
        </p:spPr>
      </p:pic>
      <p:sp>
        <p:nvSpPr>
          <p:cNvPr id="34" name="Text Box 6"/>
          <p:cNvSpPr txBox="1">
            <a:spLocks noChangeArrowheads="1"/>
          </p:cNvSpPr>
          <p:nvPr/>
        </p:nvSpPr>
        <p:spPr bwMode="auto">
          <a:xfrm>
            <a:off x="9158514" y="5334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90 GPM</a:t>
            </a:r>
            <a:endParaRPr lang="en-US" sz="1600" b="1" dirty="0">
              <a:latin typeface="Arial Narrow" panose="020B0606020202030204" pitchFamily="34" charset="0"/>
            </a:endParaRPr>
          </a:p>
        </p:txBody>
      </p:sp>
      <p:sp>
        <p:nvSpPr>
          <p:cNvPr id="35" name="Text Box 6"/>
          <p:cNvSpPr txBox="1">
            <a:spLocks noChangeArrowheads="1"/>
          </p:cNvSpPr>
          <p:nvPr/>
        </p:nvSpPr>
        <p:spPr bwMode="auto">
          <a:xfrm>
            <a:off x="7710714" y="1202323"/>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10" name="Title 9"/>
          <p:cNvSpPr>
            <a:spLocks noGrp="1"/>
          </p:cNvSpPr>
          <p:nvPr>
            <p:ph type="title"/>
          </p:nvPr>
        </p:nvSpPr>
        <p:spPr>
          <a:xfrm>
            <a:off x="406401" y="529477"/>
            <a:ext cx="10363200" cy="914400"/>
          </a:xfrm>
        </p:spPr>
        <p:txBody>
          <a:bodyPr/>
          <a:lstStyle/>
          <a:p>
            <a:r>
              <a:rPr lang="en-US" sz="6600" dirty="0"/>
              <a:t>Exercise 5</a:t>
            </a:r>
            <a:br>
              <a:rPr lang="en-US" dirty="0"/>
            </a:br>
            <a:r>
              <a:rPr lang="en-US" dirty="0"/>
              <a:t>“Rule of 5</a:t>
            </a:r>
            <a:r>
              <a:rPr lang="en-US" sz="3200" dirty="0"/>
              <a:t>s</a:t>
            </a:r>
            <a:r>
              <a:rPr lang="en-US" sz="3600" dirty="0"/>
              <a:t>”</a:t>
            </a:r>
            <a:endParaRPr lang="en-US" sz="2400" dirty="0"/>
          </a:p>
        </p:txBody>
      </p:sp>
      <p:sp>
        <p:nvSpPr>
          <p:cNvPr id="13" name="Content Placeholder 12"/>
          <p:cNvSpPr>
            <a:spLocks noGrp="1"/>
          </p:cNvSpPr>
          <p:nvPr>
            <p:ph sz="half" idx="1"/>
          </p:nvPr>
        </p:nvSpPr>
        <p:spPr>
          <a:xfrm>
            <a:off x="381000" y="2409372"/>
            <a:ext cx="4989286" cy="4223952"/>
          </a:xfrm>
        </p:spPr>
        <p:txBody>
          <a:bodyPr>
            <a:noAutofit/>
          </a:bodyPr>
          <a:lstStyle/>
          <a:p>
            <a:pPr marL="0" indent="0">
              <a:spcBef>
                <a:spcPts val="0"/>
              </a:spcBef>
            </a:pPr>
            <a:r>
              <a:rPr lang="en-US" sz="2400" dirty="0">
                <a:latin typeface="Arial Narrow" panose="020B0606020202030204" pitchFamily="34" charset="0"/>
              </a:rPr>
              <a:t>You have 600’ of 1½” parallel hose to a Siamese valve.  Attached to the wye is 100’ of 1½” hose to another wye and the first lateral, another 200’ of 1½” hose to the second lateral, and another 100’ of 1½” hose to last lateral. Each lateral is 100’ of 1” hose with a variable flow nozzle flowing 30 GPM.  Consider this flat ground. </a:t>
            </a:r>
          </a:p>
          <a:p>
            <a:pPr>
              <a:spcBef>
                <a:spcPts val="0"/>
              </a:spcBef>
            </a:pPr>
            <a:r>
              <a:rPr lang="en-US" sz="2400" dirty="0">
                <a:latin typeface="Arial Narrow" panose="020B0606020202030204" pitchFamily="34" charset="0"/>
              </a:rPr>
              <a:t>What are the GPMs? </a:t>
            </a:r>
          </a:p>
          <a:p>
            <a:pPr>
              <a:spcBef>
                <a:spcPts val="0"/>
              </a:spcBef>
            </a:pPr>
            <a:r>
              <a:rPr lang="en-US" sz="2400" dirty="0">
                <a:latin typeface="Arial Narrow" panose="020B0606020202030204" pitchFamily="34" charset="0"/>
              </a:rPr>
              <a:t>What is the PDP?</a:t>
            </a:r>
          </a:p>
        </p:txBody>
      </p:sp>
      <p:sp>
        <p:nvSpPr>
          <p:cNvPr id="40" name="Content Placeholder 2"/>
          <p:cNvSpPr txBox="1">
            <a:spLocks/>
          </p:cNvSpPr>
          <p:nvPr/>
        </p:nvSpPr>
        <p:spPr>
          <a:xfrm>
            <a:off x="5524500" y="2409372"/>
            <a:ext cx="6477000" cy="2613346"/>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a:t>
            </a:r>
            <a:r>
              <a:rPr lang="en-US" sz="2400" b="1" dirty="0">
                <a:latin typeface="Arial Narrow" panose="020B0606020202030204" pitchFamily="34" charset="0"/>
              </a:rPr>
              <a:t>	0 	no elevation change</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10	1” hose @ 30 GPM (10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5	1½” hose @ 30 GPM (5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30	1½” hose @ 60 GPM (13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15	1½” hose @ 90 GPM (15 PSI/100’)</a:t>
            </a:r>
          </a:p>
          <a:p>
            <a:pPr marL="1712913" indent="-1712913" eaLnBrk="0" hangingPunct="0">
              <a:spcBef>
                <a:spcPts val="0"/>
              </a:spcBef>
              <a:buNone/>
              <a:tabLst>
                <a:tab pos="457200" algn="ctr"/>
                <a:tab pos="914400"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30</a:t>
            </a:r>
            <a:r>
              <a:rPr lang="en-US" sz="2400" b="1" dirty="0">
                <a:latin typeface="Arial Narrow" panose="020B0606020202030204" pitchFamily="34" charset="0"/>
              </a:rPr>
              <a:t>	1½” hose @ 90 GPM (5 PSI/100’ x 6)</a:t>
            </a:r>
          </a:p>
          <a:p>
            <a:pPr marL="1712913" indent="-1712913" eaLnBrk="0" hangingPunct="0">
              <a:buNone/>
              <a:tabLst>
                <a:tab pos="457200" algn="ctr"/>
                <a:tab pos="914400" algn="l"/>
                <a:tab pos="1487488" algn="r"/>
                <a:tab pos="1712913" algn="l"/>
              </a:tabLst>
            </a:pPr>
            <a:r>
              <a:rPr lang="en-US" sz="2400" b="1" dirty="0">
                <a:latin typeface="Arial Narrow" panose="020B0606020202030204" pitchFamily="34" charset="0"/>
              </a:rPr>
              <a:t>	PDP	=</a:t>
            </a:r>
            <a:r>
              <a:rPr lang="en-US" sz="2400" dirty="0">
                <a:latin typeface="Arial Narrow" panose="020B0606020202030204" pitchFamily="34" charset="0"/>
              </a:rPr>
              <a:t>	</a:t>
            </a:r>
            <a:r>
              <a:rPr lang="en-US" sz="2400" b="1" dirty="0">
                <a:latin typeface="Arial Narrow" panose="020B0606020202030204" pitchFamily="34" charset="0"/>
              </a:rPr>
              <a:t>190	PSI</a:t>
            </a:r>
            <a:endParaRPr lang="en-US" sz="2400" b="1" dirty="0">
              <a:solidFill>
                <a:srgbClr val="FF0000"/>
              </a:solidFill>
              <a:latin typeface="Arial Narrow" panose="020B0606020202030204" pitchFamily="34" charset="0"/>
            </a:endParaRPr>
          </a:p>
        </p:txBody>
      </p:sp>
      <p:pic>
        <p:nvPicPr>
          <p:cNvPr id="9" name="Graphic 8" descr="Abacus with solid fill">
            <a:hlinkClick r:id="rId4" action="ppaction://hlinkfile"/>
            <a:extLst>
              <a:ext uri="{FF2B5EF4-FFF2-40B4-BE49-F238E27FC236}">
                <a16:creationId xmlns:a16="http://schemas.microsoft.com/office/drawing/2014/main" id="{C3855B8B-9D79-4C4A-A9B1-7884B55CD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3100" y="6019800"/>
            <a:ext cx="685800" cy="685800"/>
          </a:xfrm>
          <a:prstGeom prst="rect">
            <a:avLst/>
          </a:prstGeom>
        </p:spPr>
      </p:pic>
    </p:spTree>
    <p:extLst>
      <p:ext uri="{BB962C8B-B14F-4D97-AF65-F5344CB8AC3E}">
        <p14:creationId xmlns:p14="http://schemas.microsoft.com/office/powerpoint/2010/main" val="5345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 calcmode="lin" valueType="num">
                                      <p:cBhvr additive="base">
                                        <p:cTn id="1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 calcmode="lin" valueType="num">
                                      <p:cBhvr additive="base">
                                        <p:cTn id="25"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xEl>
                                              <p:pRg st="2" end="2"/>
                                            </p:txEl>
                                          </p:spTgt>
                                        </p:tgtEl>
                                        <p:attrNameLst>
                                          <p:attrName>style.visibility</p:attrName>
                                        </p:attrNameLst>
                                      </p:cBhvr>
                                      <p:to>
                                        <p:strVal val="visible"/>
                                      </p:to>
                                    </p:set>
                                    <p:anim calcmode="lin" valueType="num">
                                      <p:cBhvr additive="base">
                                        <p:cTn id="31"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xEl>
                                              <p:pRg st="3" end="3"/>
                                            </p:txEl>
                                          </p:spTgt>
                                        </p:tgtEl>
                                        <p:attrNameLst>
                                          <p:attrName>style.visibility</p:attrName>
                                        </p:attrNameLst>
                                      </p:cBhvr>
                                      <p:to>
                                        <p:strVal val="visible"/>
                                      </p:to>
                                    </p:set>
                                    <p:anim calcmode="lin" valueType="num">
                                      <p:cBhvr additive="base">
                                        <p:cTn id="37"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xEl>
                                              <p:pRg st="4" end="4"/>
                                            </p:txEl>
                                          </p:spTgt>
                                        </p:tgtEl>
                                        <p:attrNameLst>
                                          <p:attrName>style.visibility</p:attrName>
                                        </p:attrNameLst>
                                      </p:cBhvr>
                                      <p:to>
                                        <p:strVal val="visible"/>
                                      </p:to>
                                    </p:set>
                                    <p:anim calcmode="lin" valueType="num">
                                      <p:cBhvr additive="base">
                                        <p:cTn id="43"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xEl>
                                              <p:pRg st="5" end="5"/>
                                            </p:txEl>
                                          </p:spTgt>
                                        </p:tgtEl>
                                        <p:attrNameLst>
                                          <p:attrName>style.visibility</p:attrName>
                                        </p:attrNameLst>
                                      </p:cBhvr>
                                      <p:to>
                                        <p:strVal val="visible"/>
                                      </p:to>
                                    </p:set>
                                    <p:anim calcmode="lin" valueType="num">
                                      <p:cBhvr additive="base">
                                        <p:cTn id="49" dur="1000" fill="hold"/>
                                        <p:tgtEl>
                                          <p:spTgt spid="40">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xEl>
                                              <p:pRg st="6" end="6"/>
                                            </p:txEl>
                                          </p:spTgt>
                                        </p:tgtEl>
                                        <p:attrNameLst>
                                          <p:attrName>style.visibility</p:attrName>
                                        </p:attrNameLst>
                                      </p:cBhvr>
                                      <p:to>
                                        <p:strVal val="visible"/>
                                      </p:to>
                                    </p:set>
                                    <p:anim calcmode="lin" valueType="num">
                                      <p:cBhvr additive="base">
                                        <p:cTn id="55" dur="1000" fill="hold"/>
                                        <p:tgtEl>
                                          <p:spTgt spid="40">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xEl>
                                              <p:pRg st="7" end="7"/>
                                            </p:txEl>
                                          </p:spTgt>
                                        </p:tgtEl>
                                        <p:attrNameLst>
                                          <p:attrName>style.visibility</p:attrName>
                                        </p:attrNameLst>
                                      </p:cBhvr>
                                      <p:to>
                                        <p:strVal val="visible"/>
                                      </p:to>
                                    </p:set>
                                    <p:anim calcmode="lin" valueType="num">
                                      <p:cBhvr additive="base">
                                        <p:cTn id="61" dur="10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EX-6 Rule of 5s"/>
          <p:cNvPicPr>
            <a:picLocks noChangeAspect="1" noChangeArrowheads="1"/>
          </p:cNvPicPr>
          <p:nvPr/>
        </p:nvPicPr>
        <p:blipFill>
          <a:blip r:embed="rId2"/>
          <a:srcRect t="20374"/>
          <a:stretch>
            <a:fillRect/>
          </a:stretch>
        </p:blipFill>
        <p:spPr bwMode="auto">
          <a:xfrm>
            <a:off x="6415859" y="302855"/>
            <a:ext cx="5410200" cy="2174875"/>
          </a:xfrm>
          <a:prstGeom prst="rect">
            <a:avLst/>
          </a:prstGeom>
          <a:noFill/>
          <a:ln w="28575">
            <a:solidFill>
              <a:schemeClr val="tx1"/>
            </a:solidFill>
            <a:miter lim="800000"/>
            <a:headEnd/>
            <a:tailEnd/>
          </a:ln>
        </p:spPr>
      </p:pic>
      <p:sp>
        <p:nvSpPr>
          <p:cNvPr id="31" name="Text Box 6"/>
          <p:cNvSpPr txBox="1">
            <a:spLocks noChangeArrowheads="1"/>
          </p:cNvSpPr>
          <p:nvPr/>
        </p:nvSpPr>
        <p:spPr bwMode="auto">
          <a:xfrm>
            <a:off x="9466942" y="65079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5" name="Title 4"/>
          <p:cNvSpPr>
            <a:spLocks noGrp="1"/>
          </p:cNvSpPr>
          <p:nvPr>
            <p:ph type="title"/>
          </p:nvPr>
        </p:nvSpPr>
        <p:spPr/>
        <p:txBody>
          <a:bodyPr/>
          <a:lstStyle/>
          <a:p>
            <a:r>
              <a:rPr lang="en-US" dirty="0"/>
              <a:t>Exercise 6</a:t>
            </a:r>
            <a:br>
              <a:rPr lang="en-US" dirty="0"/>
            </a:br>
            <a:r>
              <a:rPr lang="en-US" sz="3200" dirty="0"/>
              <a:t>“Rule of 5</a:t>
            </a:r>
            <a:r>
              <a:rPr lang="en-US" sz="2400" dirty="0"/>
              <a:t>s</a:t>
            </a:r>
            <a:r>
              <a:rPr lang="en-US" sz="2800" dirty="0"/>
              <a:t>”</a:t>
            </a:r>
            <a:endParaRPr lang="en-US" sz="2400" dirty="0"/>
          </a:p>
        </p:txBody>
      </p:sp>
      <p:sp>
        <p:nvSpPr>
          <p:cNvPr id="12" name="Content Placeholder 11"/>
          <p:cNvSpPr>
            <a:spLocks noGrp="1"/>
          </p:cNvSpPr>
          <p:nvPr>
            <p:ph sz="half" idx="1"/>
          </p:nvPr>
        </p:nvSpPr>
        <p:spPr>
          <a:xfrm>
            <a:off x="380999" y="2365828"/>
            <a:ext cx="6048829" cy="4339771"/>
          </a:xfrm>
        </p:spPr>
        <p:txBody>
          <a:bodyPr>
            <a:noAutofit/>
          </a:bodyPr>
          <a:lstStyle/>
          <a:p>
            <a:pPr marL="0" indent="0">
              <a:spcBef>
                <a:spcPts val="0"/>
              </a:spcBef>
            </a:pPr>
            <a:r>
              <a:rPr lang="en-US" sz="2400" dirty="0">
                <a:latin typeface="Arial Narrow" panose="020B0606020202030204" pitchFamily="34" charset="0"/>
              </a:rPr>
              <a:t>You have 400’ of 1½” parallel hose to a Siamese valve. Attached to the Siamese valve is 100’ of 1½” hose to a wye and the first lateral, another 200’ of 1½” hose to the second lateral. Each lateral is 100’ of 1” hose with a variable flow nozzle flowing 30 GPM. There is a 60’ rise in elevation. </a:t>
            </a:r>
          </a:p>
          <a:p>
            <a:pPr>
              <a:spcBef>
                <a:spcPts val="0"/>
              </a:spcBef>
            </a:pPr>
            <a:r>
              <a:rPr lang="en-US" sz="2400" dirty="0">
                <a:latin typeface="Arial Narrow" panose="020B0606020202030204" pitchFamily="34" charset="0"/>
              </a:rPr>
              <a:t>What is the GPM? </a:t>
            </a:r>
          </a:p>
          <a:p>
            <a:pPr>
              <a:spcBef>
                <a:spcPts val="0"/>
              </a:spcBef>
            </a:pPr>
            <a:r>
              <a:rPr lang="en-US" sz="2400" dirty="0">
                <a:latin typeface="Arial Narrow" panose="020B0606020202030204" pitchFamily="34" charset="0"/>
              </a:rPr>
              <a:t>What is the PDP?</a:t>
            </a:r>
          </a:p>
          <a:p>
            <a:pPr>
              <a:spcBef>
                <a:spcPts val="0"/>
              </a:spcBef>
            </a:pPr>
            <a:endParaRPr lang="en-US" sz="240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6" name="Content Placeholder 2"/>
              <p:cNvSpPr txBox="1">
                <a:spLocks/>
              </p:cNvSpPr>
              <p:nvPr/>
            </p:nvSpPr>
            <p:spPr>
              <a:xfrm>
                <a:off x="6150429" y="2989942"/>
                <a:ext cx="6656829" cy="2261515"/>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25575"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25575" algn="r"/>
                    <a:tab pos="1712913" algn="l"/>
                  </a:tabLst>
                </a:pPr>
                <a:r>
                  <a:rPr lang="en-US" sz="2400" dirty="0">
                    <a:latin typeface="Arial Narrow" panose="020B0606020202030204" pitchFamily="34" charset="0"/>
                  </a:rPr>
                  <a:t>+/-	H	=	</a:t>
                </a:r>
                <a:r>
                  <a:rPr lang="en-US" sz="2400" b="1" dirty="0">
                    <a:latin typeface="Arial Narrow" panose="020B0606020202030204" pitchFamily="34" charset="0"/>
                  </a:rPr>
                  <a:t>+30 	60’ elevation gain (60 </a:t>
                </a:r>
                <a14:m>
                  <m:oMath xmlns:m="http://schemas.openxmlformats.org/officeDocument/2006/math">
                    <m:r>
                      <a:rPr lang="en-US" sz="2400" b="1" i="1">
                        <a:latin typeface="Cambria Math" panose="02040503050406030204" pitchFamily="18" charset="0"/>
                      </a:rPr>
                      <m:t>÷</m:t>
                    </m:r>
                  </m:oMath>
                </a14:m>
                <a:r>
                  <a:rPr lang="en-US" sz="2400" b="1" dirty="0">
                    <a:latin typeface="Arial Narrow" panose="020B0606020202030204" pitchFamily="34" charset="0"/>
                  </a:rPr>
                  <a:t> 2)</a:t>
                </a:r>
              </a:p>
              <a:p>
                <a:pPr marL="1712913" indent="-1712913" eaLnBrk="0" hangingPunct="0">
                  <a:spcBef>
                    <a:spcPts val="0"/>
                  </a:spcBef>
                  <a:buNone/>
                  <a:tabLst>
                    <a:tab pos="457200" algn="ctr"/>
                    <a:tab pos="914400" algn="l"/>
                    <a:tab pos="1425575"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10	1” hose @ 30 GPM (10 PSI/100’)</a:t>
                </a:r>
              </a:p>
              <a:p>
                <a:pPr marL="1712913" indent="-1712913" eaLnBrk="0" hangingPunct="0">
                  <a:spcBef>
                    <a:spcPts val="0"/>
                  </a:spcBef>
                  <a:buNone/>
                  <a:tabLst>
                    <a:tab pos="457200" algn="ctr"/>
                    <a:tab pos="914400" algn="l"/>
                    <a:tab pos="1425575"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10	1½” hose @ 30 GPM (10 PSI/200’)</a:t>
                </a:r>
              </a:p>
              <a:p>
                <a:pPr marL="1712913" indent="-1712913" eaLnBrk="0" hangingPunct="0">
                  <a:spcBef>
                    <a:spcPts val="0"/>
                  </a:spcBef>
                  <a:buNone/>
                  <a:tabLst>
                    <a:tab pos="457200" algn="ctr"/>
                    <a:tab pos="914400" algn="l"/>
                    <a:tab pos="1425575"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15	1½” hose @ 60 GPM (15 PSI/100’)</a:t>
                </a:r>
              </a:p>
              <a:p>
                <a:pPr marL="1712913" indent="-1712913" eaLnBrk="0" hangingPunct="0">
                  <a:spcBef>
                    <a:spcPts val="0"/>
                  </a:spcBef>
                  <a:buNone/>
                  <a:tabLst>
                    <a:tab pos="457200" algn="ctr"/>
                    <a:tab pos="914400" algn="l"/>
                    <a:tab pos="1425575"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20</a:t>
                </a:r>
                <a:r>
                  <a:rPr lang="en-US" sz="2400" b="1" dirty="0">
                    <a:latin typeface="Arial Narrow" panose="020B0606020202030204" pitchFamily="34" charset="0"/>
                  </a:rPr>
                  <a:t>	1½” hose w/Siamese valve @ </a:t>
                </a:r>
                <a:br>
                  <a:rPr lang="en-US" sz="2400" b="1" dirty="0">
                    <a:latin typeface="Arial Narrow" panose="020B0606020202030204" pitchFamily="34" charset="0"/>
                  </a:rPr>
                </a:br>
                <a:r>
                  <a:rPr lang="en-US" sz="2400" b="1" dirty="0">
                    <a:latin typeface="Arial Narrow" panose="020B0606020202030204" pitchFamily="34" charset="0"/>
                  </a:rPr>
                  <a:t>60 GPM (20 PSI/100’)</a:t>
                </a:r>
              </a:p>
              <a:p>
                <a:pPr marL="1712913" indent="-1712913" eaLnBrk="0" hangingPunct="0">
                  <a:buNone/>
                  <a:tabLst>
                    <a:tab pos="457200" algn="ctr"/>
                    <a:tab pos="914400" algn="l"/>
                    <a:tab pos="1425575" algn="r"/>
                    <a:tab pos="1712913" algn="l"/>
                  </a:tabLst>
                </a:pPr>
                <a:r>
                  <a:rPr lang="en-US" sz="2400" b="1" dirty="0">
                    <a:latin typeface="Arial Narrow" panose="020B0606020202030204" pitchFamily="34" charset="0"/>
                  </a:rPr>
                  <a:t>	PDP	=</a:t>
                </a:r>
                <a:r>
                  <a:rPr lang="en-US" sz="2400" dirty="0">
                    <a:latin typeface="Arial Narrow" panose="020B0606020202030204" pitchFamily="34" charset="0"/>
                  </a:rPr>
                  <a:t>	</a:t>
                </a:r>
                <a:r>
                  <a:rPr lang="en-US" sz="2400" b="1" dirty="0">
                    <a:latin typeface="Arial Narrow" panose="020B0606020202030204" pitchFamily="34" charset="0"/>
                  </a:rPr>
                  <a:t>185	PSI</a:t>
                </a:r>
                <a:endParaRPr lang="en-US" sz="2400" b="1" dirty="0">
                  <a:solidFill>
                    <a:srgbClr val="FF0000"/>
                  </a:solidFill>
                  <a:latin typeface="Arial Narrow" panose="020B0606020202030204" pitchFamily="34" charset="0"/>
                </a:endParaRPr>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6150429" y="2989942"/>
                <a:ext cx="6656829" cy="2261515"/>
              </a:xfrm>
              <a:prstGeom prst="rect">
                <a:avLst/>
              </a:prstGeom>
              <a:blipFill>
                <a:blip r:embed="rId3"/>
                <a:stretch>
                  <a:fillRect l="-1465" t="-2156" b="-46361"/>
                </a:stretch>
              </a:blipFill>
            </p:spPr>
            <p:txBody>
              <a:bodyPr/>
              <a:lstStyle/>
              <a:p>
                <a:r>
                  <a:rPr lang="en-US">
                    <a:noFill/>
                  </a:rPr>
                  <a:t> </a:t>
                </a:r>
              </a:p>
            </p:txBody>
          </p:sp>
        </mc:Fallback>
      </mc:AlternateContent>
      <p:pic>
        <p:nvPicPr>
          <p:cNvPr id="8" name="Graphic 7" descr="Abacus with solid fill">
            <a:hlinkClick r:id="rId4" action="ppaction://hlinkfile"/>
            <a:extLst>
              <a:ext uri="{FF2B5EF4-FFF2-40B4-BE49-F238E27FC236}">
                <a16:creationId xmlns:a16="http://schemas.microsoft.com/office/drawing/2014/main" id="{AAEE7FB0-BE9C-4336-9840-EF8B14E457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15600" y="5791200"/>
            <a:ext cx="685800" cy="685800"/>
          </a:xfrm>
          <a:prstGeom prst="rect">
            <a:avLst/>
          </a:prstGeom>
        </p:spPr>
      </p:pic>
    </p:spTree>
    <p:extLst>
      <p:ext uri="{BB962C8B-B14F-4D97-AF65-F5344CB8AC3E}">
        <p14:creationId xmlns:p14="http://schemas.microsoft.com/office/powerpoint/2010/main" val="32891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 calcmode="lin" valueType="num">
                                      <p:cBhvr additive="base">
                                        <p:cTn id="1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 calcmode="lin" valueType="num">
                                      <p:cBhvr additive="base">
                                        <p:cTn id="19"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xEl>
                                              <p:pRg st="2" end="2"/>
                                            </p:txEl>
                                          </p:spTgt>
                                        </p:tgtEl>
                                        <p:attrNameLst>
                                          <p:attrName>style.visibility</p:attrName>
                                        </p:attrNameLst>
                                      </p:cBhvr>
                                      <p:to>
                                        <p:strVal val="visible"/>
                                      </p:to>
                                    </p:set>
                                    <p:anim calcmode="lin" valueType="num">
                                      <p:cBhvr additive="base">
                                        <p:cTn id="25"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anim calcmode="lin" valueType="num">
                                      <p:cBhvr additive="base">
                                        <p:cTn id="31"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 calcmode="lin" valueType="num">
                                      <p:cBhvr additive="base">
                                        <p:cTn id="37"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xEl>
                                              <p:pRg st="5" end="5"/>
                                            </p:txEl>
                                          </p:spTgt>
                                        </p:tgtEl>
                                        <p:attrNameLst>
                                          <p:attrName>style.visibility</p:attrName>
                                        </p:attrNameLst>
                                      </p:cBhvr>
                                      <p:to>
                                        <p:strVal val="visible"/>
                                      </p:to>
                                    </p:set>
                                    <p:anim calcmode="lin" valueType="num">
                                      <p:cBhvr additive="base">
                                        <p:cTn id="4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xEl>
                                              <p:pRg st="6" end="6"/>
                                            </p:txEl>
                                          </p:spTgt>
                                        </p:tgtEl>
                                        <p:attrNameLst>
                                          <p:attrName>style.visibility</p:attrName>
                                        </p:attrNameLst>
                                      </p:cBhvr>
                                      <p:to>
                                        <p:strVal val="visible"/>
                                      </p:to>
                                    </p:set>
                                    <p:anim calcmode="lin" valueType="num">
                                      <p:cBhvr additive="base">
                                        <p:cTn id="49"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X-7 Rule of 5s"/>
          <p:cNvPicPr>
            <a:picLocks noChangeAspect="1" noChangeArrowheads="1"/>
          </p:cNvPicPr>
          <p:nvPr/>
        </p:nvPicPr>
        <p:blipFill>
          <a:blip r:embed="rId2"/>
          <a:srcRect/>
          <a:stretch>
            <a:fillRect/>
          </a:stretch>
        </p:blipFill>
        <p:spPr bwMode="auto">
          <a:xfrm>
            <a:off x="6291942" y="152400"/>
            <a:ext cx="5486400" cy="2060448"/>
          </a:xfrm>
          <a:prstGeom prst="rect">
            <a:avLst/>
          </a:prstGeom>
          <a:noFill/>
          <a:ln w="28575">
            <a:solidFill>
              <a:schemeClr val="tx1"/>
            </a:solidFill>
            <a:miter lim="800000"/>
            <a:headEnd/>
            <a:tailEnd/>
          </a:ln>
        </p:spPr>
      </p:pic>
      <p:sp>
        <p:nvSpPr>
          <p:cNvPr id="31" name="Text Box 6"/>
          <p:cNvSpPr txBox="1">
            <a:spLocks noChangeArrowheads="1"/>
          </p:cNvSpPr>
          <p:nvPr/>
        </p:nvSpPr>
        <p:spPr bwMode="auto">
          <a:xfrm>
            <a:off x="7815942" y="14478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dirty="0">
                <a:latin typeface="Arial Narrow" panose="020B0606020202030204" pitchFamily="34" charset="0"/>
              </a:rPr>
              <a:t>50 GPM</a:t>
            </a:r>
          </a:p>
        </p:txBody>
      </p:sp>
      <p:sp>
        <p:nvSpPr>
          <p:cNvPr id="11" name="Title 10"/>
          <p:cNvSpPr>
            <a:spLocks noGrp="1"/>
          </p:cNvSpPr>
          <p:nvPr>
            <p:ph type="title"/>
          </p:nvPr>
        </p:nvSpPr>
        <p:spPr/>
        <p:txBody>
          <a:bodyPr/>
          <a:lstStyle/>
          <a:p>
            <a:r>
              <a:rPr lang="en-US" dirty="0"/>
              <a:t>Exercise 7</a:t>
            </a:r>
            <a:br>
              <a:rPr lang="en-US" dirty="0"/>
            </a:br>
            <a:r>
              <a:rPr lang="en-US" sz="3200" dirty="0"/>
              <a:t>“Rule of 5</a:t>
            </a:r>
            <a:r>
              <a:rPr lang="en-US" sz="2400" dirty="0"/>
              <a:t>s</a:t>
            </a:r>
            <a:r>
              <a:rPr lang="en-US" sz="3200" dirty="0"/>
              <a:t>”</a:t>
            </a:r>
          </a:p>
        </p:txBody>
      </p:sp>
      <p:sp>
        <p:nvSpPr>
          <p:cNvPr id="12" name="Content Placeholder 11"/>
          <p:cNvSpPr>
            <a:spLocks noGrp="1"/>
          </p:cNvSpPr>
          <p:nvPr>
            <p:ph sz="half" idx="1"/>
          </p:nvPr>
        </p:nvSpPr>
        <p:spPr>
          <a:xfrm>
            <a:off x="380999" y="2336412"/>
            <a:ext cx="5524501" cy="4301498"/>
          </a:xfrm>
        </p:spPr>
        <p:txBody>
          <a:bodyPr>
            <a:normAutofit fontScale="92500" lnSpcReduction="10000"/>
          </a:bodyPr>
          <a:lstStyle/>
          <a:p>
            <a:pPr>
              <a:lnSpc>
                <a:spcPct val="120000"/>
              </a:lnSpc>
              <a:spcBef>
                <a:spcPts val="0"/>
              </a:spcBef>
            </a:pPr>
            <a:r>
              <a:rPr lang="en-US" dirty="0">
                <a:latin typeface="Arial Narrow" panose="020B0606020202030204" pitchFamily="34" charset="0"/>
              </a:rPr>
              <a:t>You have 500’ of 1½” parallel hose to a Siamese valve with a 30’ drop in elevation.  Attached to the Siamese valve is 300’ of 1½” hose to a wye and the first lateral has a gain of 10’ in elevation. There is another 100’ of 1½” hose to the second and last lateral. Each lateral is 100’ of 1” hose with a variable flow nozzle flowing 25 GPM. </a:t>
            </a:r>
          </a:p>
          <a:p>
            <a:pPr>
              <a:lnSpc>
                <a:spcPct val="120000"/>
              </a:lnSpc>
              <a:spcBef>
                <a:spcPts val="0"/>
              </a:spcBef>
            </a:pPr>
            <a:r>
              <a:rPr lang="en-US" dirty="0">
                <a:latin typeface="Arial Narrow" panose="020B0606020202030204" pitchFamily="34" charset="0"/>
              </a:rPr>
              <a:t>What is the GPM?</a:t>
            </a:r>
          </a:p>
          <a:p>
            <a:pPr>
              <a:lnSpc>
                <a:spcPct val="120000"/>
              </a:lnSpc>
              <a:spcBef>
                <a:spcPts val="0"/>
              </a:spcBef>
            </a:pPr>
            <a:r>
              <a:rPr lang="en-US"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38" name="Content Placeholder 2"/>
              <p:cNvSpPr txBox="1">
                <a:spLocks/>
              </p:cNvSpPr>
              <p:nvPr/>
            </p:nvSpPr>
            <p:spPr>
              <a:xfrm>
                <a:off x="6286500" y="2303562"/>
                <a:ext cx="57912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NP	=</a:t>
                </a:r>
                <a:r>
                  <a:rPr lang="en-US" sz="2400" b="1" dirty="0">
                    <a:latin typeface="Arial Narrow" panose="020B0606020202030204" pitchFamily="34" charset="0"/>
                  </a:rPr>
                  <a:t> 	100	variable flow nozzle</a:t>
                </a:r>
                <a:endParaRPr lang="en-US" sz="24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rPr>
                  <a:t>+/-	H	=	</a:t>
                </a:r>
                <a:r>
                  <a:rPr lang="en-US" sz="2400" b="1" dirty="0">
                    <a:latin typeface="Arial Narrow" panose="020B0606020202030204" pitchFamily="34" charset="0"/>
                  </a:rPr>
                  <a:t>-10 	cumulative 20’ elevation drop (20 </a:t>
                </a:r>
                <a14:m>
                  <m:oMath xmlns:m="http://schemas.openxmlformats.org/officeDocument/2006/math">
                    <m:r>
                      <a:rPr lang="en-US" sz="2400" b="1" i="1">
                        <a:latin typeface="Cambria Math" panose="02040503050406030204" pitchFamily="18" charset="0"/>
                      </a:rPr>
                      <m:t>÷</m:t>
                    </m:r>
                  </m:oMath>
                </a14:m>
                <a:r>
                  <a:rPr lang="en-US" sz="24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10	1” hose @ 25 GPM (10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5	1½” hose @ 25 GPM (5 PSI/100’)</a:t>
                </a:r>
              </a:p>
              <a:p>
                <a:pPr marL="1712913" indent="-1712913" eaLnBrk="0" hangingPunct="0">
                  <a:spcBef>
                    <a:spcPts val="0"/>
                  </a:spcBef>
                  <a:buNone/>
                  <a:tabLst>
                    <a:tab pos="457200" algn="ctr"/>
                    <a:tab pos="914400" algn="l"/>
                    <a:tab pos="1487488" algn="r"/>
                    <a:tab pos="1712913" algn="l"/>
                  </a:tabLst>
                </a:pPr>
                <a:r>
                  <a:rPr lang="en-US" sz="2400" dirty="0">
                    <a:latin typeface="Arial Narrow" panose="020B0606020202030204" pitchFamily="34" charset="0"/>
                    <a:sym typeface="Symbol" pitchFamily="18" charset="2"/>
                  </a:rPr>
                  <a:t>+	FL</a:t>
                </a:r>
                <a:r>
                  <a:rPr lang="en-US" sz="2400" dirty="0">
                    <a:latin typeface="Arial Narrow" panose="020B0606020202030204" pitchFamily="34" charset="0"/>
                  </a:rPr>
                  <a:t>	=	</a:t>
                </a:r>
                <a:r>
                  <a:rPr lang="en-US" sz="2400" b="1" dirty="0">
                    <a:latin typeface="Arial Narrow" panose="020B0606020202030204" pitchFamily="34" charset="0"/>
                  </a:rPr>
                  <a:t>15	1½” hose @ 50 GPM (5 PSI/300’)</a:t>
                </a:r>
              </a:p>
              <a:p>
                <a:pPr marL="1712913" indent="-1712913" eaLnBrk="0" hangingPunct="0">
                  <a:spcBef>
                    <a:spcPts val="0"/>
                  </a:spcBef>
                  <a:buNone/>
                  <a:tabLst>
                    <a:tab pos="457200" algn="ctr"/>
                    <a:tab pos="914400" algn="l"/>
                    <a:tab pos="1487488" algn="r"/>
                    <a:tab pos="1712913" algn="l"/>
                  </a:tabLst>
                </a:pPr>
                <a:r>
                  <a:rPr lang="en-US" sz="2400" u="sng" dirty="0">
                    <a:latin typeface="Arial Narrow" panose="020B0606020202030204" pitchFamily="34" charset="0"/>
                    <a:sym typeface="Symbol" pitchFamily="18" charset="2"/>
                  </a:rPr>
                  <a:t>+	FL</a:t>
                </a:r>
                <a:r>
                  <a:rPr lang="en-US" sz="2400" u="sng" dirty="0">
                    <a:latin typeface="Arial Narrow" panose="020B0606020202030204" pitchFamily="34" charset="0"/>
                  </a:rPr>
                  <a:t>	=	</a:t>
                </a:r>
                <a:r>
                  <a:rPr lang="en-US" sz="2400" b="1" u="sng" dirty="0">
                    <a:latin typeface="Arial Narrow" panose="020B0606020202030204" pitchFamily="34" charset="0"/>
                  </a:rPr>
                  <a:t>25</a:t>
                </a:r>
                <a:r>
                  <a:rPr lang="en-US" sz="2400" b="1" dirty="0">
                    <a:latin typeface="Arial Narrow" panose="020B0606020202030204" pitchFamily="34" charset="0"/>
                  </a:rPr>
                  <a:t>	1½” hose w/2 Siamese valves @ </a:t>
                </a:r>
                <a:br>
                  <a:rPr lang="en-US" sz="2400" b="1" dirty="0">
                    <a:latin typeface="Arial Narrow" panose="020B0606020202030204" pitchFamily="34" charset="0"/>
                  </a:rPr>
                </a:br>
                <a:r>
                  <a:rPr lang="en-US" sz="2400" b="1" dirty="0">
                    <a:latin typeface="Arial Narrow" panose="020B0606020202030204" pitchFamily="34" charset="0"/>
                  </a:rPr>
                  <a:t>50 GPM (5 PSI/100’ x 5)</a:t>
                </a:r>
              </a:p>
              <a:p>
                <a:pPr marL="1712913" indent="-1712913" eaLnBrk="0" hangingPunct="0">
                  <a:buNone/>
                  <a:tabLst>
                    <a:tab pos="457200" algn="ctr"/>
                    <a:tab pos="914400" algn="l"/>
                    <a:tab pos="1487488" algn="r"/>
                    <a:tab pos="1712913" algn="l"/>
                  </a:tabLst>
                </a:pPr>
                <a:r>
                  <a:rPr lang="en-US" sz="2400" b="1" dirty="0">
                    <a:latin typeface="Arial Narrow" panose="020B0606020202030204" pitchFamily="34" charset="0"/>
                  </a:rPr>
                  <a:t>	PDP	=</a:t>
                </a:r>
                <a:r>
                  <a:rPr lang="en-US" sz="2400" dirty="0">
                    <a:latin typeface="Arial Narrow" panose="020B0606020202030204" pitchFamily="34" charset="0"/>
                  </a:rPr>
                  <a:t>	</a:t>
                </a:r>
                <a:r>
                  <a:rPr lang="en-US" sz="2400" b="1" dirty="0">
                    <a:latin typeface="Arial Narrow" panose="020B0606020202030204" pitchFamily="34" charset="0"/>
                  </a:rPr>
                  <a:t>145	PSI</a:t>
                </a:r>
                <a:endParaRPr lang="en-US" sz="2400" b="1" dirty="0">
                  <a:solidFill>
                    <a:srgbClr val="FF0000"/>
                  </a:solidFill>
                  <a:latin typeface="Arial Narrow" panose="020B0606020202030204" pitchFamily="34" charset="0"/>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6286500" y="2303562"/>
                <a:ext cx="5791200" cy="3328852"/>
              </a:xfrm>
              <a:prstGeom prst="rect">
                <a:avLst/>
              </a:prstGeom>
              <a:blipFill>
                <a:blip r:embed="rId3"/>
                <a:stretch>
                  <a:fillRect l="-1579" t="-1465" r="-2000" b="-10440"/>
                </a:stretch>
              </a:blipFill>
            </p:spPr>
            <p:txBody>
              <a:bodyPr/>
              <a:lstStyle/>
              <a:p>
                <a:r>
                  <a:rPr lang="en-US">
                    <a:noFill/>
                  </a:rPr>
                  <a:t> </a:t>
                </a:r>
              </a:p>
            </p:txBody>
          </p:sp>
        </mc:Fallback>
      </mc:AlternateContent>
      <p:pic>
        <p:nvPicPr>
          <p:cNvPr id="9" name="Graphic 8" descr="Abacus with solid fill">
            <a:hlinkClick r:id="rId4" action="ppaction://hlinkfile"/>
            <a:extLst>
              <a:ext uri="{FF2B5EF4-FFF2-40B4-BE49-F238E27FC236}">
                <a16:creationId xmlns:a16="http://schemas.microsoft.com/office/drawing/2014/main" id="{96CB0F8A-EA26-45F8-B952-A832600846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2700" y="5854386"/>
            <a:ext cx="685800" cy="685800"/>
          </a:xfrm>
          <a:prstGeom prst="rect">
            <a:avLst/>
          </a:prstGeom>
        </p:spPr>
      </p:pic>
    </p:spTree>
    <p:extLst>
      <p:ext uri="{BB962C8B-B14F-4D97-AF65-F5344CB8AC3E}">
        <p14:creationId xmlns:p14="http://schemas.microsoft.com/office/powerpoint/2010/main" val="395434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 calcmode="lin" valueType="num">
                                      <p:cBhvr additive="base">
                                        <p:cTn id="13"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 calcmode="lin" valueType="num">
                                      <p:cBhvr additive="base">
                                        <p:cTn id="19"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anim calcmode="lin" valueType="num">
                                      <p:cBhvr additive="base">
                                        <p:cTn id="25"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anim calcmode="lin" valueType="num">
                                      <p:cBhvr additive="base">
                                        <p:cTn id="31"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xEl>
                                              <p:pRg st="4" end="4"/>
                                            </p:txEl>
                                          </p:spTgt>
                                        </p:tgtEl>
                                        <p:attrNameLst>
                                          <p:attrName>style.visibility</p:attrName>
                                        </p:attrNameLst>
                                      </p:cBhvr>
                                      <p:to>
                                        <p:strVal val="visible"/>
                                      </p:to>
                                    </p:set>
                                    <p:anim calcmode="lin" valueType="num">
                                      <p:cBhvr additive="base">
                                        <p:cTn id="37"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xEl>
                                              <p:pRg st="5" end="5"/>
                                            </p:txEl>
                                          </p:spTgt>
                                        </p:tgtEl>
                                        <p:attrNameLst>
                                          <p:attrName>style.visibility</p:attrName>
                                        </p:attrNameLst>
                                      </p:cBhvr>
                                      <p:to>
                                        <p:strVal val="visible"/>
                                      </p:to>
                                    </p:set>
                                    <p:anim calcmode="lin" valueType="num">
                                      <p:cBhvr additive="base">
                                        <p:cTn id="43" dur="1000" fill="hold"/>
                                        <p:tgtEl>
                                          <p:spTgt spid="38">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xEl>
                                              <p:pRg st="6" end="6"/>
                                            </p:txEl>
                                          </p:spTgt>
                                        </p:tgtEl>
                                        <p:attrNameLst>
                                          <p:attrName>style.visibility</p:attrName>
                                        </p:attrNameLst>
                                      </p:cBhvr>
                                      <p:to>
                                        <p:strVal val="visible"/>
                                      </p:to>
                                    </p:set>
                                    <p:anim calcmode="lin" valueType="num">
                                      <p:cBhvr additive="base">
                                        <p:cTn id="49" dur="1000" fill="hold"/>
                                        <p:tgtEl>
                                          <p:spTgt spid="38">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9" name="Rectangle 4609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100" name="Rectangle 46096">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960438" y="317499"/>
            <a:ext cx="5132512" cy="2095501"/>
          </a:xfrm>
        </p:spPr>
        <p:txBody>
          <a:bodyPr>
            <a:noAutofit/>
          </a:bodyPr>
          <a:lstStyle/>
          <a:p>
            <a:r>
              <a:rPr lang="en-US" sz="5400" dirty="0">
                <a:solidFill>
                  <a:schemeClr val="tx1"/>
                </a:solidFill>
              </a:rPr>
              <a:t>Why are there differences?</a:t>
            </a:r>
          </a:p>
        </p:txBody>
      </p:sp>
      <p:sp>
        <p:nvSpPr>
          <p:cNvPr id="46083" name="Rectangle 3"/>
          <p:cNvSpPr>
            <a:spLocks noGrp="1" noChangeArrowheads="1"/>
          </p:cNvSpPr>
          <p:nvPr>
            <p:ph type="body" idx="1"/>
          </p:nvPr>
        </p:nvSpPr>
        <p:spPr>
          <a:xfrm>
            <a:off x="960438" y="2587625"/>
            <a:ext cx="4500737" cy="3594100"/>
          </a:xfrm>
        </p:spPr>
        <p:txBody>
          <a:bodyPr anchor="ctr">
            <a:normAutofit/>
          </a:bodyPr>
          <a:lstStyle/>
          <a:p>
            <a:r>
              <a:rPr lang="en-US" b="1" dirty="0"/>
              <a:t>Friction Loss Calculator</a:t>
            </a:r>
          </a:p>
          <a:p>
            <a:pPr lvl="1"/>
            <a:r>
              <a:rPr lang="en-US" dirty="0"/>
              <a:t>Derived from a mathematical equation</a:t>
            </a:r>
          </a:p>
          <a:p>
            <a:r>
              <a:rPr lang="en-US" b="1" dirty="0"/>
              <a:t>“Rule of 5s”</a:t>
            </a:r>
          </a:p>
          <a:p>
            <a:pPr lvl="1"/>
            <a:r>
              <a:rPr lang="en-US" dirty="0"/>
              <a:t> An estimation                   </a:t>
            </a:r>
          </a:p>
        </p:txBody>
      </p:sp>
      <p:pic>
        <p:nvPicPr>
          <p:cNvPr id="2" name="Picture 1" descr="Number &quot;5&quot;">
            <a:extLst>
              <a:ext uri="{FF2B5EF4-FFF2-40B4-BE49-F238E27FC236}">
                <a16:creationId xmlns:a16="http://schemas.microsoft.com/office/drawing/2014/main" id="{7847412F-F28A-1A31-5763-127445D8DFE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t="34541" r="-1" b="30732"/>
          <a:stretch/>
        </p:blipFill>
        <p:spPr>
          <a:xfrm>
            <a:off x="6094474" y="10"/>
            <a:ext cx="6097526" cy="3428990"/>
          </a:xfrm>
          <a:prstGeom prst="rect">
            <a:avLst/>
          </a:prstGeom>
        </p:spPr>
      </p:pic>
      <p:pic>
        <p:nvPicPr>
          <p:cNvPr id="42" name="Picture 41" descr="friction loss calculator"/>
          <p:cNvPicPr>
            <a:picLocks noChangeAspect="1"/>
          </p:cNvPicPr>
          <p:nvPr/>
        </p:nvPicPr>
        <p:blipFill rotWithShape="1">
          <a:blip r:embed="rId4" cstate="print">
            <a:extLst>
              <a:ext uri="{28A0092B-C50C-407E-A947-70E740481C1C}">
                <a14:useLocalDpi xmlns:a14="http://schemas.microsoft.com/office/drawing/2010/main" val="0"/>
              </a:ext>
            </a:extLst>
          </a:blip>
          <a:srcRect l="14411" r="20224" b="2"/>
          <a:stretch/>
        </p:blipFill>
        <p:spPr>
          <a:xfrm>
            <a:off x="5763014" y="3240464"/>
            <a:ext cx="6099048" cy="3429000"/>
          </a:xfrm>
          <a:prstGeom prst="rect">
            <a:avLst/>
          </a:prstGeom>
        </p:spPr>
      </p:pic>
      <p:grpSp>
        <p:nvGrpSpPr>
          <p:cNvPr id="7" name="Group 6" descr="slide number">
            <a:extLst>
              <a:ext uri="{FF2B5EF4-FFF2-40B4-BE49-F238E27FC236}">
                <a16:creationId xmlns:a16="http://schemas.microsoft.com/office/drawing/2014/main" id="{7022A4E7-1F32-B313-4895-533B4CDB20B6}"/>
              </a:ext>
            </a:extLst>
          </p:cNvPr>
          <p:cNvGrpSpPr/>
          <p:nvPr/>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6B0037C7-3DC6-C5F1-85E3-150D60C172D7}"/>
                </a:ext>
              </a:extLst>
            </p:cNvPr>
            <p:cNvSpPr/>
            <p:nvPr/>
          </p:nvSpPr>
          <p:spPr>
            <a:xfrm>
              <a:off x="8522208" y="6258560"/>
              <a:ext cx="393192" cy="393192"/>
            </a:xfrm>
            <a:prstGeom prst="ellipse">
              <a:avLst/>
            </a:prstGeom>
            <a:blipFill dpi="0" rotWithShape="1">
              <a:blip r:embed="rId5">
                <a:duotone>
                  <a:srgbClr val="F8F7F5">
                    <a:shade val="45000"/>
                    <a:satMod val="135000"/>
                  </a:srgb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9" name="Oval 8" descr="oval">
              <a:extLst>
                <a:ext uri="{FF2B5EF4-FFF2-40B4-BE49-F238E27FC236}">
                  <a16:creationId xmlns:a16="http://schemas.microsoft.com/office/drawing/2014/main" id="{0F0D2EA6-649B-14B9-2626-D6256C55695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0" name="Rectangle 9" descr="slide number">
            <a:extLst>
              <a:ext uri="{FF2B5EF4-FFF2-40B4-BE49-F238E27FC236}">
                <a16:creationId xmlns:a16="http://schemas.microsoft.com/office/drawing/2014/main" id="{5D91EF02-4607-F6E2-980B-4F17406206CB}"/>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9316963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784234"/>
            <a:ext cx="10363200" cy="914400"/>
          </a:xfrm>
        </p:spPr>
        <p:txBody>
          <a:bodyPr/>
          <a:lstStyle/>
          <a:p>
            <a:r>
              <a:rPr lang="en-US" sz="6600" dirty="0"/>
              <a:t>A Comparison</a:t>
            </a:r>
          </a:p>
        </p:txBody>
      </p:sp>
      <p:sp>
        <p:nvSpPr>
          <p:cNvPr id="48131" name="Rectangle 3"/>
          <p:cNvSpPr>
            <a:spLocks noGrp="1" noChangeArrowheads="1"/>
          </p:cNvSpPr>
          <p:nvPr>
            <p:ph type="body" idx="1"/>
          </p:nvPr>
        </p:nvSpPr>
        <p:spPr>
          <a:xfrm>
            <a:off x="914400" y="2282370"/>
            <a:ext cx="4876800" cy="764440"/>
          </a:xfrm>
        </p:spPr>
        <p:txBody>
          <a:bodyPr/>
          <a:lstStyle/>
          <a:p>
            <a:r>
              <a:rPr lang="en-US" u="sng" dirty="0">
                <a:solidFill>
                  <a:schemeClr val="tx1"/>
                </a:solidFill>
              </a:rPr>
              <a:t>Friction Loss Calculator</a:t>
            </a:r>
          </a:p>
        </p:txBody>
      </p:sp>
      <p:sp>
        <p:nvSpPr>
          <p:cNvPr id="4" name="Content Placeholder 3"/>
          <p:cNvSpPr>
            <a:spLocks noGrp="1"/>
          </p:cNvSpPr>
          <p:nvPr>
            <p:ph sz="half" idx="2"/>
          </p:nvPr>
        </p:nvSpPr>
        <p:spPr>
          <a:xfrm>
            <a:off x="914400" y="3053140"/>
            <a:ext cx="4876800" cy="3423860"/>
          </a:xfrm>
        </p:spPr>
        <p:txBody>
          <a:bodyPr/>
          <a:lstStyle/>
          <a:p>
            <a:pPr>
              <a:buFont typeface="Wingdings" panose="05000000000000000000" pitchFamily="2" charset="2"/>
              <a:buChar char="§"/>
            </a:pPr>
            <a:r>
              <a:rPr lang="en-US" dirty="0"/>
              <a:t>Provides consistency and validation (the theory behind hydraulics).</a:t>
            </a:r>
          </a:p>
          <a:p>
            <a:endParaRPr lang="en-US" dirty="0"/>
          </a:p>
        </p:txBody>
      </p:sp>
      <p:sp>
        <p:nvSpPr>
          <p:cNvPr id="6" name="Text Placeholder 5"/>
          <p:cNvSpPr>
            <a:spLocks noGrp="1"/>
          </p:cNvSpPr>
          <p:nvPr>
            <p:ph type="body" sz="quarter" idx="3"/>
          </p:nvPr>
        </p:nvSpPr>
        <p:spPr>
          <a:xfrm>
            <a:off x="6427724" y="2282370"/>
            <a:ext cx="4876800" cy="764440"/>
          </a:xfrm>
        </p:spPr>
        <p:txBody>
          <a:bodyPr/>
          <a:lstStyle/>
          <a:p>
            <a:r>
              <a:rPr lang="en-US" u="sng" dirty="0">
                <a:solidFill>
                  <a:schemeClr val="tx1"/>
                </a:solidFill>
              </a:rPr>
              <a:t>“Rule of 5s”</a:t>
            </a:r>
          </a:p>
        </p:txBody>
      </p:sp>
      <p:sp>
        <p:nvSpPr>
          <p:cNvPr id="7" name="Content Placeholder 6"/>
          <p:cNvSpPr>
            <a:spLocks noGrp="1"/>
          </p:cNvSpPr>
          <p:nvPr>
            <p:ph sz="half" idx="12"/>
          </p:nvPr>
        </p:nvSpPr>
        <p:spPr>
          <a:xfrm>
            <a:off x="6427724" y="3053140"/>
            <a:ext cx="4876800" cy="3423860"/>
          </a:xfrm>
        </p:spPr>
        <p:txBody>
          <a:bodyPr/>
          <a:lstStyle/>
          <a:p>
            <a:pPr>
              <a:buFont typeface="Wingdings" panose="05000000000000000000" pitchFamily="2" charset="2"/>
              <a:buChar char="§"/>
            </a:pPr>
            <a:r>
              <a:rPr lang="en-US" dirty="0"/>
              <a:t>Based on theories.</a:t>
            </a:r>
          </a:p>
          <a:p>
            <a:pPr>
              <a:buFont typeface="Wingdings" panose="05000000000000000000" pitchFamily="2" charset="2"/>
              <a:buChar char="§"/>
            </a:pPr>
            <a:r>
              <a:rPr lang="en-US" dirty="0"/>
              <a:t>Provide quick solutions for fire situations.</a:t>
            </a:r>
          </a:p>
          <a:p>
            <a:pPr>
              <a:buFont typeface="Wingdings" panose="05000000000000000000" pitchFamily="2" charset="2"/>
              <a:buChar char="§"/>
            </a:pPr>
            <a:r>
              <a:rPr lang="en-US" dirty="0"/>
              <a:t>Make fast and practical decisions during hose lay construction.</a:t>
            </a:r>
          </a:p>
          <a:p>
            <a:endParaRPr lang="en-US" dirty="0"/>
          </a:p>
        </p:txBody>
      </p:sp>
    </p:spTree>
    <p:extLst>
      <p:ext uri="{BB962C8B-B14F-4D97-AF65-F5344CB8AC3E}">
        <p14:creationId xmlns:p14="http://schemas.microsoft.com/office/powerpoint/2010/main" val="428449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a:t>Are the differences </a:t>
            </a:r>
            <a:br>
              <a:rPr lang="en-US" dirty="0"/>
            </a:br>
            <a:r>
              <a:rPr lang="en-US" dirty="0"/>
              <a:t>significant enough . . .?</a:t>
            </a:r>
          </a:p>
        </p:txBody>
      </p:sp>
      <p:sp>
        <p:nvSpPr>
          <p:cNvPr id="10" name="Content Placeholder 9"/>
          <p:cNvSpPr>
            <a:spLocks noGrp="1"/>
          </p:cNvSpPr>
          <p:nvPr>
            <p:ph idx="1"/>
          </p:nvPr>
        </p:nvSpPr>
        <p:spPr>
          <a:xfrm>
            <a:off x="381000" y="2434226"/>
            <a:ext cx="10268712" cy="3593592"/>
          </a:xfrm>
        </p:spPr>
        <p:txBody>
          <a:bodyPr>
            <a:normAutofit/>
          </a:bodyPr>
          <a:lstStyle/>
          <a:p>
            <a:pPr marL="457200" indent="-457200">
              <a:buFont typeface="Wingdings" panose="05000000000000000000" pitchFamily="2" charset="2"/>
              <a:buChar char="§"/>
            </a:pPr>
            <a:r>
              <a:rPr lang="en-US" sz="2800" dirty="0"/>
              <a:t>The goal is to supply an adequate amount of water and pressure to the nozzle operator(s).</a:t>
            </a:r>
          </a:p>
          <a:p>
            <a:pPr marL="457200" indent="-457200">
              <a:buFont typeface="Wingdings" panose="05000000000000000000" pitchFamily="2" charset="2"/>
              <a:buChar char="§"/>
            </a:pPr>
            <a:r>
              <a:rPr lang="en-US" sz="2800" dirty="0"/>
              <a:t>We are making a “reasonable estimate” of friction loss.  Calculations for either method is not exact. </a:t>
            </a:r>
          </a:p>
          <a:p>
            <a:pPr marL="457200" indent="-457200">
              <a:buFont typeface="Wingdings" panose="05000000000000000000" pitchFamily="2" charset="2"/>
              <a:buChar char="§"/>
            </a:pPr>
            <a:r>
              <a:rPr lang="en-US" sz="2800" dirty="0"/>
              <a:t>Both methods provide a starting point to meet the goal.</a:t>
            </a:r>
          </a:p>
        </p:txBody>
      </p:sp>
      <p:grpSp>
        <p:nvGrpSpPr>
          <p:cNvPr id="2" name="Group 4" descr="banner with &quot;NO!&quot;"/>
          <p:cNvGrpSpPr>
            <a:grpSpLocks/>
          </p:cNvGrpSpPr>
          <p:nvPr/>
        </p:nvGrpSpPr>
        <p:grpSpPr bwMode="auto">
          <a:xfrm rot="1687271">
            <a:off x="9945874" y="4531648"/>
            <a:ext cx="1676400" cy="1600200"/>
            <a:chOff x="2736" y="2544"/>
            <a:chExt cx="1440" cy="1296"/>
          </a:xfrm>
        </p:grpSpPr>
        <p:sp>
          <p:nvSpPr>
            <p:cNvPr id="47109" name="AutoShape 5" descr="red star shape"/>
            <p:cNvSpPr>
              <a:spLocks noChangeArrowheads="1"/>
            </p:cNvSpPr>
            <p:nvPr/>
          </p:nvSpPr>
          <p:spPr bwMode="auto">
            <a:xfrm>
              <a:off x="2736" y="2544"/>
              <a:ext cx="1440" cy="1296"/>
            </a:xfrm>
            <a:prstGeom prst="star8">
              <a:avLst>
                <a:gd name="adj" fmla="val 38250"/>
              </a:avLst>
            </a:prstGeom>
            <a:solidFill>
              <a:schemeClr val="tx1"/>
            </a:solidFill>
            <a:ln w="25400">
              <a:solidFill>
                <a:schemeClr val="tx1"/>
              </a:solidFill>
              <a:miter lim="800000"/>
              <a:headEnd type="none" w="sm" len="sm"/>
              <a:tailEnd type="none" w="sm" len="sm"/>
            </a:ln>
            <a:effectLst/>
          </p:spPr>
          <p:txBody>
            <a:bodyPr wrap="none" anchor="ctr"/>
            <a:lstStyle/>
            <a:p>
              <a:endParaRPr lang="en-US"/>
            </a:p>
          </p:txBody>
        </p:sp>
        <p:sp>
          <p:nvSpPr>
            <p:cNvPr id="47110" name="Text Box 6" descr="&quot;NO!&quot;"/>
            <p:cNvSpPr txBox="1">
              <a:spLocks noChangeArrowheads="1"/>
            </p:cNvSpPr>
            <p:nvPr/>
          </p:nvSpPr>
          <p:spPr bwMode="auto">
            <a:xfrm>
              <a:off x="2976" y="2966"/>
              <a:ext cx="1008" cy="474"/>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eaLnBrk="0" hangingPunct="0"/>
              <a:r>
                <a:rPr lang="en-US" sz="3200" b="1">
                  <a:solidFill>
                    <a:srgbClr val="FFFF99"/>
                  </a:solidFill>
                  <a:effectLst>
                    <a:outerShdw blurRad="38100" dist="38100" dir="2700000" algn="tl">
                      <a:srgbClr val="C0C0C0"/>
                    </a:outerShdw>
                  </a:effectLst>
                </a:rPr>
                <a:t>NO!</a:t>
              </a:r>
              <a:endParaRPr lang="en-US" sz="3200">
                <a:solidFill>
                  <a:srgbClr val="FFFF99"/>
                </a:solidFill>
              </a:endParaRPr>
            </a:p>
          </p:txBody>
        </p:sp>
      </p:grpSp>
    </p:spTree>
    <p:extLst>
      <p:ext uri="{BB962C8B-B14F-4D97-AF65-F5344CB8AC3E}">
        <p14:creationId xmlns:p14="http://schemas.microsoft.com/office/powerpoint/2010/main" val="20318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6" name="Rectangle 50185">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p:cNvSpPr>
            <a:spLocks noGrp="1" noChangeArrowheads="1"/>
          </p:cNvSpPr>
          <p:nvPr>
            <p:ph type="title"/>
          </p:nvPr>
        </p:nvSpPr>
        <p:spPr>
          <a:xfrm>
            <a:off x="960120" y="643467"/>
            <a:ext cx="4628638" cy="5571066"/>
          </a:xfrm>
        </p:spPr>
        <p:txBody>
          <a:bodyPr>
            <a:normAutofit/>
          </a:bodyPr>
          <a:lstStyle/>
          <a:p>
            <a:r>
              <a:rPr lang="en-US"/>
              <a:t>Reducing Friction Loss</a:t>
            </a:r>
          </a:p>
        </p:txBody>
      </p:sp>
      <p:sp>
        <p:nvSpPr>
          <p:cNvPr id="50179" name="Rectangle 3"/>
          <p:cNvSpPr>
            <a:spLocks noGrp="1" noChangeArrowheads="1"/>
          </p:cNvSpPr>
          <p:nvPr>
            <p:ph type="body" idx="1"/>
          </p:nvPr>
        </p:nvSpPr>
        <p:spPr>
          <a:xfrm>
            <a:off x="6575296" y="643467"/>
            <a:ext cx="4653536" cy="5571066"/>
          </a:xfrm>
        </p:spPr>
        <p:txBody>
          <a:bodyPr anchor="ctr">
            <a:normAutofit/>
          </a:bodyPr>
          <a:lstStyle/>
          <a:p>
            <a:pPr marL="457200" indent="-457200">
              <a:buFont typeface="Wingdings" panose="05000000000000000000" pitchFamily="2" charset="2"/>
              <a:buChar char="§"/>
            </a:pPr>
            <a:r>
              <a:rPr lang="en-US" dirty="0"/>
              <a:t>Increase hose diameters where possible. </a:t>
            </a:r>
          </a:p>
          <a:p>
            <a:pPr marL="457200" indent="-457200">
              <a:buFont typeface="Wingdings" panose="05000000000000000000" pitchFamily="2" charset="2"/>
              <a:buChar char="§"/>
            </a:pPr>
            <a:r>
              <a:rPr lang="en-US" dirty="0"/>
              <a:t>Lay parallel hose.  </a:t>
            </a:r>
          </a:p>
          <a:p>
            <a:pPr marL="731520" lvl="1" indent="-457200">
              <a:buFont typeface="Arial" panose="020B0604020202020204" pitchFamily="34" charset="0"/>
              <a:buChar char="•"/>
            </a:pPr>
            <a:r>
              <a:rPr lang="en-US" b="1" i="1" dirty="0"/>
              <a:t>Calculate friction loss for one hose, then divide by 4.</a:t>
            </a:r>
          </a:p>
          <a:p>
            <a:pPr marL="457200" indent="-457200">
              <a:buFont typeface="Wingdings" panose="05000000000000000000" pitchFamily="2" charset="2"/>
              <a:buChar char="§"/>
            </a:pPr>
            <a:r>
              <a:rPr lang="en-US" dirty="0"/>
              <a:t>Reduce the nozzle tip size.</a:t>
            </a:r>
          </a:p>
          <a:p>
            <a:pPr marL="731520" lvl="1" indent="-457200">
              <a:buFont typeface="Arial" panose="020B0604020202020204" pitchFamily="34" charset="0"/>
              <a:buChar char="•"/>
            </a:pPr>
            <a:r>
              <a:rPr lang="en-US" b="1" i="1" dirty="0"/>
              <a:t>Reduces discharge flow.</a:t>
            </a:r>
          </a:p>
          <a:p>
            <a:pPr marL="457200" indent="-457200">
              <a:buFont typeface="Wingdings" panose="05000000000000000000" pitchFamily="2" charset="2"/>
              <a:buChar char="§"/>
            </a:pPr>
            <a:r>
              <a:rPr lang="en-US" dirty="0"/>
              <a:t>Eliminate unnecessary plumbing parts.</a:t>
            </a:r>
          </a:p>
          <a:p>
            <a:endParaRPr lang="en-US" dirty="0"/>
          </a:p>
          <a:p>
            <a:endParaRPr lang="en-US" dirty="0"/>
          </a:p>
        </p:txBody>
      </p:sp>
      <p:grpSp>
        <p:nvGrpSpPr>
          <p:cNvPr id="2" name="Group 1" descr="slide number">
            <a:extLst>
              <a:ext uri="{FF2B5EF4-FFF2-40B4-BE49-F238E27FC236}">
                <a16:creationId xmlns:a16="http://schemas.microsoft.com/office/drawing/2014/main" id="{A7F4DCC4-0DDF-E05D-4268-1C411D754A9B}"/>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39B614B6-3D6E-15E9-2677-E697BC8014C3}"/>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3AE00259-8108-94B1-7253-5046720FE0D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8B0729D9-E5CD-A5B7-12FC-F3EE3768EE6B}"/>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39</a:t>
            </a:fld>
            <a:endParaRPr lang="en-US" dirty="0"/>
          </a:p>
        </p:txBody>
      </p:sp>
    </p:spTree>
    <p:extLst>
      <p:ext uri="{BB962C8B-B14F-4D97-AF65-F5344CB8AC3E}">
        <p14:creationId xmlns:p14="http://schemas.microsoft.com/office/powerpoint/2010/main" val="15433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Rectangle 15369">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960120" y="317814"/>
            <a:ext cx="10268712" cy="1700784"/>
          </a:xfrm>
        </p:spPr>
        <p:txBody>
          <a:bodyPr>
            <a:normAutofit/>
          </a:bodyPr>
          <a:lstStyle/>
          <a:p>
            <a:r>
              <a:rPr lang="en-US" sz="5600"/>
              <a:t>Pump Discharge Pressure </a:t>
            </a:r>
            <a:br>
              <a:rPr lang="en-US" sz="5600"/>
            </a:br>
            <a:r>
              <a:rPr lang="en-US" sz="5600"/>
              <a:t>(PDP)</a:t>
            </a:r>
          </a:p>
        </p:txBody>
      </p:sp>
      <p:sp>
        <p:nvSpPr>
          <p:cNvPr id="15363" name="Rectangle 3"/>
          <p:cNvSpPr>
            <a:spLocks noGrp="1" noChangeArrowheads="1"/>
          </p:cNvSpPr>
          <p:nvPr>
            <p:ph type="body" idx="1"/>
          </p:nvPr>
        </p:nvSpPr>
        <p:spPr>
          <a:xfrm>
            <a:off x="960120" y="2587752"/>
            <a:ext cx="5869303" cy="3593592"/>
          </a:xfrm>
        </p:spPr>
        <p:txBody>
          <a:bodyPr>
            <a:normAutofit/>
          </a:bodyPr>
          <a:lstStyle/>
          <a:p>
            <a:r>
              <a:rPr lang="en-US" dirty="0"/>
              <a:t>The amount of pressure in pounds per square inch (PSI) as measured at the pump discharge.</a:t>
            </a:r>
          </a:p>
          <a:p>
            <a:endParaRPr lang="en-US" dirty="0"/>
          </a:p>
        </p:txBody>
      </p:sp>
      <p:pic>
        <p:nvPicPr>
          <p:cNvPr id="2" name="Picture 1" descr="pump discharge pressure gauge"/>
          <p:cNvPicPr>
            <a:picLocks noChangeAspect="1"/>
          </p:cNvPicPr>
          <p:nvPr/>
        </p:nvPicPr>
        <p:blipFill rotWithShape="1">
          <a:blip r:embed="rId2" cstate="print">
            <a:extLst>
              <a:ext uri="{28A0092B-C50C-407E-A947-70E740481C1C}">
                <a14:useLocalDpi xmlns:a14="http://schemas.microsoft.com/office/drawing/2010/main" val="0"/>
              </a:ext>
            </a:extLst>
          </a:blip>
          <a:srcRect l="10010" r="312" b="3"/>
          <a:stretch/>
        </p:blipFill>
        <p:spPr>
          <a:xfrm>
            <a:off x="7537704" y="2264989"/>
            <a:ext cx="4654296" cy="4593011"/>
          </a:xfrm>
          <a:prstGeom prst="rect">
            <a:avLst/>
          </a:prstGeom>
        </p:spPr>
      </p:pic>
      <p:grpSp>
        <p:nvGrpSpPr>
          <p:cNvPr id="3" name="Group 2" descr="slide number">
            <a:extLst>
              <a:ext uri="{FF2B5EF4-FFF2-40B4-BE49-F238E27FC236}">
                <a16:creationId xmlns:a16="http://schemas.microsoft.com/office/drawing/2014/main" id="{7E266293-6AD8-E5DA-693F-6CFA09BA9D03}"/>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3B25BFC0-AF5F-9973-EBBF-8750292C2EC4}"/>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5" name="Oval 4" descr="oval">
              <a:extLst>
                <a:ext uri="{FF2B5EF4-FFF2-40B4-BE49-F238E27FC236}">
                  <a16:creationId xmlns:a16="http://schemas.microsoft.com/office/drawing/2014/main" id="{7A8AA37A-7839-317D-4EE9-3ADCA93E7C6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6" name="Rectangle 5" descr="slide number">
            <a:extLst>
              <a:ext uri="{FF2B5EF4-FFF2-40B4-BE49-F238E27FC236}">
                <a16:creationId xmlns:a16="http://schemas.microsoft.com/office/drawing/2014/main" id="{C1DCE2C9-4AB5-565E-6EDD-A88849283E99}"/>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a:t>
            </a:fld>
            <a:endParaRPr lang="en-US" dirty="0"/>
          </a:p>
        </p:txBody>
      </p:sp>
    </p:spTree>
    <p:extLst>
      <p:ext uri="{BB962C8B-B14F-4D97-AF65-F5344CB8AC3E}">
        <p14:creationId xmlns:p14="http://schemas.microsoft.com/office/powerpoint/2010/main" val="1515996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3" name="Rectangle 36872">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25106"/>
            <a:ext cx="12192000"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ctrTitle"/>
          </p:nvPr>
        </p:nvSpPr>
        <p:spPr>
          <a:xfrm>
            <a:off x="960120" y="1841412"/>
            <a:ext cx="10268712" cy="2688020"/>
          </a:xfrm>
        </p:spPr>
        <p:txBody>
          <a:bodyPr anchor="ctr">
            <a:normAutofit/>
          </a:bodyPr>
          <a:lstStyle/>
          <a:p>
            <a:r>
              <a:rPr lang="en-US" sz="8000" dirty="0">
                <a:solidFill>
                  <a:schemeClr val="bg1"/>
                </a:solidFill>
              </a:rPr>
              <a:t>Other considerations</a:t>
            </a:r>
          </a:p>
        </p:txBody>
      </p:sp>
      <p:sp>
        <p:nvSpPr>
          <p:cNvPr id="43" name="Subtitle 42"/>
          <p:cNvSpPr>
            <a:spLocks noGrp="1"/>
          </p:cNvSpPr>
          <p:nvPr>
            <p:ph type="subTitle" idx="1"/>
          </p:nvPr>
        </p:nvSpPr>
        <p:spPr>
          <a:xfrm>
            <a:off x="960120" y="5206247"/>
            <a:ext cx="10268712" cy="1013577"/>
          </a:xfrm>
        </p:spPr>
        <p:txBody>
          <a:bodyPr>
            <a:normAutofit/>
          </a:bodyPr>
          <a:lstStyle/>
          <a:p>
            <a:r>
              <a:rPr lang="en-US" dirty="0"/>
              <a:t>Pump Cavitation, Drafting, &amp; Ejector Use</a:t>
            </a:r>
          </a:p>
        </p:txBody>
      </p:sp>
      <p:grpSp>
        <p:nvGrpSpPr>
          <p:cNvPr id="6" name="Group 5" descr="slide number">
            <a:extLst>
              <a:ext uri="{FF2B5EF4-FFF2-40B4-BE49-F238E27FC236}">
                <a16:creationId xmlns:a16="http://schemas.microsoft.com/office/drawing/2014/main" id="{6A20DF6E-E529-2E81-039B-F9141AF61719}"/>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179524AD-799A-5B00-2C1F-2A886C23CE57}"/>
                </a:ext>
              </a:extLst>
            </p:cNvPr>
            <p:cNvSpPr/>
            <p:nvPr/>
          </p:nvSpPr>
          <p:spPr>
            <a:xfrm>
              <a:off x="8522208" y="6258560"/>
              <a:ext cx="393192" cy="393192"/>
            </a:xfrm>
            <a:prstGeom prst="ellipse">
              <a:avLst/>
            </a:prstGeom>
            <a:blipFill dpi="0" rotWithShape="1">
              <a:blip r:embed="rId3">
                <a:duotone>
                  <a:srgbClr val="F8F7F5">
                    <a:shade val="45000"/>
                    <a:satMod val="135000"/>
                  </a:srgb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19831025-B0B0-F63C-43E5-F07AE6446963}"/>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60717735-FD1B-836F-A078-1E0E3D703E03}"/>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175141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120" y="317814"/>
            <a:ext cx="10268712" cy="1700784"/>
          </a:xfrm>
        </p:spPr>
        <p:txBody>
          <a:bodyPr>
            <a:normAutofit/>
          </a:bodyPr>
          <a:lstStyle/>
          <a:p>
            <a:r>
              <a:rPr lang="en-US" dirty="0"/>
              <a:t>Pump Cavitation</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60120" y="1818494"/>
            <a:ext cx="10268712" cy="3258102"/>
          </a:xfrm>
        </p:spPr>
        <p:txBody>
          <a:bodyPr anchor="ctr">
            <a:normAutofit/>
          </a:bodyPr>
          <a:lstStyle/>
          <a:p>
            <a:r>
              <a:rPr lang="en-US" sz="2800" dirty="0"/>
              <a:t>Pump cavitation occurs when more water is being discharged from the pump than is being supplied to the pump. </a:t>
            </a:r>
          </a:p>
          <a:p>
            <a:pPr lvl="1"/>
            <a:r>
              <a:rPr lang="en-US" sz="2400" dirty="0"/>
              <a:t>This creates a low-pressure area within the eye of the pump that causes vapor bubbles to form and implode on the discharge side of the pump.</a:t>
            </a:r>
          </a:p>
        </p:txBody>
      </p:sp>
      <p:grpSp>
        <p:nvGrpSpPr>
          <p:cNvPr id="9" name="Group 8" descr="slide number">
            <a:extLst>
              <a:ext uri="{FF2B5EF4-FFF2-40B4-BE49-F238E27FC236}">
                <a16:creationId xmlns:a16="http://schemas.microsoft.com/office/drawing/2014/main" id="{7EF41362-8D7D-D6F6-DAD6-B7F2FF8887CF}"/>
              </a:ext>
            </a:extLst>
          </p:cNvPr>
          <p:cNvGrpSpPr/>
          <p:nvPr/>
        </p:nvGrpSpPr>
        <p:grpSpPr>
          <a:xfrm>
            <a:off x="11633708" y="6283960"/>
            <a:ext cx="393192" cy="393192"/>
            <a:chOff x="8522208" y="6258560"/>
            <a:chExt cx="393192" cy="393192"/>
          </a:xfrm>
        </p:grpSpPr>
        <p:sp>
          <p:nvSpPr>
            <p:cNvPr id="11" name="Oval 10" descr="oval">
              <a:extLst>
                <a:ext uri="{FF2B5EF4-FFF2-40B4-BE49-F238E27FC236}">
                  <a16:creationId xmlns:a16="http://schemas.microsoft.com/office/drawing/2014/main" id="{2F6CF4F0-9376-185D-3C55-D1463597E9E4}"/>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12" name="Oval 11" descr="oval">
              <a:extLst>
                <a:ext uri="{FF2B5EF4-FFF2-40B4-BE49-F238E27FC236}">
                  <a16:creationId xmlns:a16="http://schemas.microsoft.com/office/drawing/2014/main" id="{495340ED-F040-D27A-275D-9839D6EF203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3" name="Rectangle 12" descr="slide number">
            <a:extLst>
              <a:ext uri="{FF2B5EF4-FFF2-40B4-BE49-F238E27FC236}">
                <a16:creationId xmlns:a16="http://schemas.microsoft.com/office/drawing/2014/main" id="{AB826434-A7CB-4450-BAB0-8A4DAEEAE740}"/>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00379959"/>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AB909-B416-42DA-9FD7-F4E26FE0740B}"/>
              </a:ext>
            </a:extLst>
          </p:cNvPr>
          <p:cNvSpPr>
            <a:spLocks noGrp="1"/>
          </p:cNvSpPr>
          <p:nvPr>
            <p:ph type="title"/>
          </p:nvPr>
        </p:nvSpPr>
        <p:spPr>
          <a:xfrm>
            <a:off x="292460" y="187182"/>
            <a:ext cx="10268712" cy="1700784"/>
          </a:xfrm>
        </p:spPr>
        <p:txBody>
          <a:bodyPr vert="horz" lIns="91440" tIns="45720" rIns="91440" bIns="45720" rtlCol="0" anchor="t" anchorCtr="0">
            <a:normAutofit/>
          </a:bodyPr>
          <a:lstStyle/>
          <a:p>
            <a:r>
              <a:rPr lang="en-US" sz="5600" dirty="0"/>
              <a:t>Pump Cavitation</a:t>
            </a:r>
          </a:p>
        </p:txBody>
      </p:sp>
      <p:pic>
        <p:nvPicPr>
          <p:cNvPr id="4" name="Online Media 3" title="Cavitation in a water pump">
            <a:hlinkClick r:id="" action="ppaction://media"/>
            <a:extLst>
              <a:ext uri="{FF2B5EF4-FFF2-40B4-BE49-F238E27FC236}">
                <a16:creationId xmlns:a16="http://schemas.microsoft.com/office/drawing/2014/main" id="{3C487EBF-05A8-4A41-969F-C5256BA767D1}"/>
              </a:ext>
            </a:extLst>
          </p:cNvPr>
          <p:cNvPicPr>
            <a:picLocks noRot="1" noChangeAspect="1"/>
          </p:cNvPicPr>
          <p:nvPr>
            <a:videoFile r:link="rId1"/>
          </p:nvPr>
        </p:nvPicPr>
        <p:blipFill>
          <a:blip r:embed="rId3"/>
          <a:stretch>
            <a:fillRect/>
          </a:stretch>
        </p:blipFill>
        <p:spPr>
          <a:xfrm>
            <a:off x="2266042" y="1077683"/>
            <a:ext cx="7707375" cy="5780532"/>
          </a:xfrm>
          <a:prstGeom prst="rect">
            <a:avLst/>
          </a:prstGeom>
        </p:spPr>
      </p:pic>
      <p:grpSp>
        <p:nvGrpSpPr>
          <p:cNvPr id="3" name="Group 2" descr="slide number">
            <a:extLst>
              <a:ext uri="{FF2B5EF4-FFF2-40B4-BE49-F238E27FC236}">
                <a16:creationId xmlns:a16="http://schemas.microsoft.com/office/drawing/2014/main" id="{6188E463-9F68-CFFB-468C-087218FB99D5}"/>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0888DEB4-0DE8-266A-6F94-5B2C6C68B840}"/>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1F44F361-4729-3766-3ED4-AF056047444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4395B4FC-E8C1-F798-05F4-11A34C5AC66F}"/>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42</a:t>
            </a:fld>
            <a:endParaRPr lang="en-US" dirty="0"/>
          </a:p>
        </p:txBody>
      </p:sp>
    </p:spTree>
    <p:extLst>
      <p:ext uri="{BB962C8B-B14F-4D97-AF65-F5344CB8AC3E}">
        <p14:creationId xmlns:p14="http://schemas.microsoft.com/office/powerpoint/2010/main" val="936759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643467"/>
            <a:ext cx="3791713" cy="5571066"/>
          </a:xfrm>
        </p:spPr>
        <p:txBody>
          <a:bodyPr>
            <a:normAutofit/>
          </a:bodyPr>
          <a:lstStyle/>
          <a:p>
            <a:r>
              <a:rPr lang="en-US" sz="5400" dirty="0"/>
              <a:t>Effects of Cavitation </a:t>
            </a:r>
          </a:p>
        </p:txBody>
      </p:sp>
      <p:sp>
        <p:nvSpPr>
          <p:cNvPr id="3" name="Content Placeholder 2"/>
          <p:cNvSpPr>
            <a:spLocks noGrp="1"/>
          </p:cNvSpPr>
          <p:nvPr>
            <p:ph idx="1"/>
          </p:nvPr>
        </p:nvSpPr>
        <p:spPr>
          <a:xfrm>
            <a:off x="5294547" y="643467"/>
            <a:ext cx="5934285" cy="5571066"/>
          </a:xfrm>
        </p:spPr>
        <p:txBody>
          <a:bodyPr anchor="ctr">
            <a:normAutofit fontScale="92500" lnSpcReduction="10000"/>
          </a:bodyPr>
          <a:lstStyle/>
          <a:p>
            <a:pPr marL="457200" indent="-457200">
              <a:buFont typeface="Wingdings" panose="05000000000000000000" pitchFamily="2" charset="2"/>
              <a:buChar char="§"/>
            </a:pPr>
            <a:r>
              <a:rPr lang="en-US" sz="2800" dirty="0"/>
              <a:t>When water enters the low-pressure area at the eye of the impeller, water vaporizes, or boils more easily.</a:t>
            </a:r>
          </a:p>
          <a:p>
            <a:pPr marL="457200" indent="-457200">
              <a:buFont typeface="Wingdings" panose="05000000000000000000" pitchFamily="2" charset="2"/>
              <a:buChar char="§"/>
            </a:pPr>
            <a:r>
              <a:rPr lang="en-US" sz="2800" dirty="0"/>
              <a:t>When vapor bubbles reach the pressure or discharge side of the pump, they implode, or forcefully collapse, resulting in an intense shock wave which creates dings and pits of the pump walls and impeller.</a:t>
            </a:r>
          </a:p>
          <a:p>
            <a:pPr marL="731520" lvl="1" indent="-457200">
              <a:buFont typeface="Arial" panose="020B0604020202020204" pitchFamily="34" charset="0"/>
              <a:buChar char="•"/>
            </a:pPr>
            <a:r>
              <a:rPr lang="en-US" sz="2400" b="1" i="1" dirty="0"/>
              <a:t>Damage is cumulative and progressive.</a:t>
            </a:r>
          </a:p>
          <a:p>
            <a:pPr marL="457200" indent="-457200">
              <a:buFont typeface="Wingdings" panose="05000000000000000000" pitchFamily="2" charset="2"/>
              <a:buChar char="§"/>
            </a:pPr>
            <a:r>
              <a:rPr lang="en-US" sz="2800" dirty="0"/>
              <a:t>Excessive cavitation will eventually lead to impeller failure</a:t>
            </a:r>
          </a:p>
        </p:txBody>
      </p:sp>
      <p:grpSp>
        <p:nvGrpSpPr>
          <p:cNvPr id="9" name="Group 8" descr="slide number">
            <a:extLst>
              <a:ext uri="{FF2B5EF4-FFF2-40B4-BE49-F238E27FC236}">
                <a16:creationId xmlns:a16="http://schemas.microsoft.com/office/drawing/2014/main" id="{BF8E0B2C-04EB-783B-E98F-8438F36031EB}"/>
              </a:ext>
            </a:extLst>
          </p:cNvPr>
          <p:cNvGrpSpPr/>
          <p:nvPr/>
        </p:nvGrpSpPr>
        <p:grpSpPr>
          <a:xfrm>
            <a:off x="11633708" y="6283960"/>
            <a:ext cx="393192" cy="393192"/>
            <a:chOff x="8522208" y="6258560"/>
            <a:chExt cx="393192" cy="393192"/>
          </a:xfrm>
        </p:grpSpPr>
        <p:sp>
          <p:nvSpPr>
            <p:cNvPr id="11" name="Oval 10" descr="oval">
              <a:extLst>
                <a:ext uri="{FF2B5EF4-FFF2-40B4-BE49-F238E27FC236}">
                  <a16:creationId xmlns:a16="http://schemas.microsoft.com/office/drawing/2014/main" id="{DF1C838E-4162-EAF8-81E6-2184ACA75CFB}"/>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12" name="Oval 11" descr="oval">
              <a:extLst>
                <a:ext uri="{FF2B5EF4-FFF2-40B4-BE49-F238E27FC236}">
                  <a16:creationId xmlns:a16="http://schemas.microsoft.com/office/drawing/2014/main" id="{E54F2B6C-64A4-B163-9FCC-04694258DCA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3" name="Rectangle 12" descr="slide number">
            <a:extLst>
              <a:ext uri="{FF2B5EF4-FFF2-40B4-BE49-F238E27FC236}">
                <a16:creationId xmlns:a16="http://schemas.microsoft.com/office/drawing/2014/main" id="{68232D2E-E58C-14FA-7AB5-DE59F312EA06}"/>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0501880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120" y="643467"/>
            <a:ext cx="4628638" cy="5571066"/>
          </a:xfrm>
        </p:spPr>
        <p:txBody>
          <a:bodyPr>
            <a:normAutofit/>
          </a:bodyPr>
          <a:lstStyle/>
          <a:p>
            <a:r>
              <a:rPr lang="en-US"/>
              <a:t>Signs of Cavitation</a:t>
            </a:r>
            <a:endParaRPr lang="en-US" dirty="0"/>
          </a:p>
        </p:txBody>
      </p:sp>
      <p:graphicFrame>
        <p:nvGraphicFramePr>
          <p:cNvPr id="5" name="Content Placeholder 2">
            <a:extLst>
              <a:ext uri="{FF2B5EF4-FFF2-40B4-BE49-F238E27FC236}">
                <a16:creationId xmlns:a16="http://schemas.microsoft.com/office/drawing/2014/main" id="{BD7061AD-25F5-6A7A-4EED-623556E43F4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32662394"/>
              </p:ext>
            </p:extLst>
          </p:nvPr>
        </p:nvGraphicFramePr>
        <p:xfrm>
          <a:off x="6737940" y="643467"/>
          <a:ext cx="4490447" cy="558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079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120" y="317814"/>
            <a:ext cx="10268712" cy="1700784"/>
          </a:xfrm>
        </p:spPr>
        <p:txBody>
          <a:bodyPr>
            <a:normAutofit/>
          </a:bodyPr>
          <a:lstStyle/>
          <a:p>
            <a:r>
              <a:rPr lang="en-US"/>
              <a:t>Corrective Actions </a:t>
            </a:r>
            <a:endParaRPr lang="en-US" dirty="0"/>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60120" y="2587752"/>
            <a:ext cx="10268712" cy="3258102"/>
          </a:xfrm>
        </p:spPr>
        <p:txBody>
          <a:bodyPr>
            <a:normAutofit lnSpcReduction="10000"/>
          </a:bodyPr>
          <a:lstStyle/>
          <a:p>
            <a:pPr marL="457200" indent="-457200">
              <a:lnSpc>
                <a:spcPct val="91000"/>
              </a:lnSpc>
              <a:buFont typeface="Wingdings" panose="05000000000000000000" pitchFamily="2" charset="2"/>
              <a:buChar char="§"/>
            </a:pPr>
            <a:r>
              <a:rPr lang="en-US" sz="2800" dirty="0"/>
              <a:t>Increase the supply of water coming into the pump and/or decrease the volume going out from the pump.</a:t>
            </a:r>
          </a:p>
          <a:p>
            <a:pPr marL="457200" indent="-457200">
              <a:lnSpc>
                <a:spcPct val="91000"/>
              </a:lnSpc>
              <a:buFont typeface="Wingdings" panose="05000000000000000000" pitchFamily="2" charset="2"/>
              <a:buChar char="§"/>
            </a:pPr>
            <a:r>
              <a:rPr lang="en-US" sz="2800" dirty="0"/>
              <a:t>Clean out the suction strainer.</a:t>
            </a:r>
          </a:p>
          <a:p>
            <a:pPr marL="457200" indent="-457200">
              <a:lnSpc>
                <a:spcPct val="91000"/>
              </a:lnSpc>
              <a:buFont typeface="Wingdings" panose="05000000000000000000" pitchFamily="2" charset="2"/>
              <a:buChar char="§"/>
            </a:pPr>
            <a:r>
              <a:rPr lang="en-US" sz="2800" dirty="0"/>
              <a:t>Do not deadhead the pump for prolonged period.</a:t>
            </a:r>
          </a:p>
          <a:p>
            <a:pPr marL="739775" lvl="1" indent="-285750">
              <a:lnSpc>
                <a:spcPct val="91000"/>
              </a:lnSpc>
              <a:buFont typeface="Arial" panose="020B0604020202020204" pitchFamily="34" charset="0"/>
              <a:buChar char="•"/>
            </a:pPr>
            <a:r>
              <a:rPr lang="en-US" sz="2400" b="1" i="1" dirty="0"/>
              <a:t>Ensure that water is circulating through the plumbing.</a:t>
            </a:r>
          </a:p>
          <a:p>
            <a:pPr marL="457200" indent="-457200">
              <a:lnSpc>
                <a:spcPct val="91000"/>
              </a:lnSpc>
              <a:buFont typeface="Wingdings" panose="05000000000000000000" pitchFamily="2" charset="2"/>
              <a:buChar char="§"/>
            </a:pPr>
            <a:r>
              <a:rPr lang="en-US" sz="2800" dirty="0"/>
              <a:t>If the pump is not staffed, the low-pressure shutoff switch must be in the down position.</a:t>
            </a:r>
          </a:p>
          <a:p>
            <a:pPr lvl="1">
              <a:lnSpc>
                <a:spcPct val="91000"/>
              </a:lnSpc>
            </a:pPr>
            <a:endParaRPr lang="en-US" sz="2800" dirty="0"/>
          </a:p>
        </p:txBody>
      </p:sp>
      <p:grpSp>
        <p:nvGrpSpPr>
          <p:cNvPr id="4" name="Group 3" descr="slide number">
            <a:extLst>
              <a:ext uri="{FF2B5EF4-FFF2-40B4-BE49-F238E27FC236}">
                <a16:creationId xmlns:a16="http://schemas.microsoft.com/office/drawing/2014/main" id="{14360628-A5D4-2D6E-4A78-479B938892FA}"/>
              </a:ext>
            </a:extLst>
          </p:cNvPr>
          <p:cNvGrpSpPr/>
          <p:nvPr/>
        </p:nvGrpSpPr>
        <p:grpSpPr>
          <a:xfrm>
            <a:off x="11633708" y="6283960"/>
            <a:ext cx="393192" cy="393192"/>
            <a:chOff x="8522208" y="6258560"/>
            <a:chExt cx="393192" cy="393192"/>
          </a:xfrm>
        </p:grpSpPr>
        <p:sp>
          <p:nvSpPr>
            <p:cNvPr id="6" name="Oval 5" descr="oval">
              <a:extLst>
                <a:ext uri="{FF2B5EF4-FFF2-40B4-BE49-F238E27FC236}">
                  <a16:creationId xmlns:a16="http://schemas.microsoft.com/office/drawing/2014/main" id="{58A236CE-CAB3-DE57-1E0C-DAF6828C0256}"/>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7" name="Oval 6" descr="oval">
              <a:extLst>
                <a:ext uri="{FF2B5EF4-FFF2-40B4-BE49-F238E27FC236}">
                  <a16:creationId xmlns:a16="http://schemas.microsoft.com/office/drawing/2014/main" id="{7BF70434-772D-DF63-148B-76C47860100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2" name="Rectangle 11" descr="slide number">
            <a:extLst>
              <a:ext uri="{FF2B5EF4-FFF2-40B4-BE49-F238E27FC236}">
                <a16:creationId xmlns:a16="http://schemas.microsoft.com/office/drawing/2014/main" id="{318C4C80-A04D-A2CE-5F07-8DDD594B4715}"/>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45</a:t>
            </a:fld>
            <a:endParaRPr lang="en-US" dirty="0"/>
          </a:p>
        </p:txBody>
      </p:sp>
    </p:spTree>
    <p:extLst>
      <p:ext uri="{BB962C8B-B14F-4D97-AF65-F5344CB8AC3E}">
        <p14:creationId xmlns:p14="http://schemas.microsoft.com/office/powerpoint/2010/main" val="145356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dirty="0"/>
              <a:t>Drafting </a:t>
            </a:r>
            <a:br>
              <a:rPr lang="en-US" dirty="0"/>
            </a:br>
            <a:r>
              <a:rPr lang="en-US" sz="3200" dirty="0"/>
              <a:t>General Facts</a:t>
            </a:r>
          </a:p>
        </p:txBody>
      </p:sp>
      <p:sp>
        <p:nvSpPr>
          <p:cNvPr id="51205" name="Rectangle 5"/>
          <p:cNvSpPr>
            <a:spLocks noGrp="1" noChangeArrowheads="1"/>
          </p:cNvSpPr>
          <p:nvPr>
            <p:ph type="body" idx="1"/>
          </p:nvPr>
        </p:nvSpPr>
        <p:spPr>
          <a:xfrm>
            <a:off x="381000" y="2235200"/>
            <a:ext cx="10847832" cy="4622800"/>
          </a:xfrm>
        </p:spPr>
        <p:txBody>
          <a:bodyPr>
            <a:normAutofit/>
          </a:bodyPr>
          <a:lstStyle/>
          <a:p>
            <a:pPr marL="457200" indent="-457200">
              <a:buFont typeface="Wingdings" panose="05000000000000000000" pitchFamily="2" charset="2"/>
              <a:buChar char="§"/>
            </a:pPr>
            <a:r>
              <a:rPr lang="en-US" sz="2400" dirty="0"/>
              <a:t>Atmospheric pressure is approximately 15 pounds per inch (PSI) at sea level.</a:t>
            </a:r>
          </a:p>
          <a:p>
            <a:pPr marL="914400" lvl="1" indent="-457200">
              <a:buFont typeface="Arial" panose="020B0604020202020204" pitchFamily="34" charset="0"/>
              <a:buChar char="•"/>
            </a:pPr>
            <a:r>
              <a:rPr lang="en-US" sz="2000" b="1" i="1" dirty="0"/>
              <a:t>An excellent pump can pull water 24’ at sea level.</a:t>
            </a:r>
          </a:p>
          <a:p>
            <a:pPr marL="457200" indent="-457200">
              <a:buFont typeface="Wingdings" panose="05000000000000000000" pitchFamily="2" charset="2"/>
              <a:buChar char="§"/>
            </a:pPr>
            <a:r>
              <a:rPr lang="en-US" sz="2400" dirty="0"/>
              <a:t>Atmospheric pressure decreases .5 PSI for each 1,000-foot increase in elevation. </a:t>
            </a:r>
          </a:p>
          <a:p>
            <a:pPr marL="914400" lvl="1" indent="-457200">
              <a:buFont typeface="Arial" panose="020B0604020202020204" pitchFamily="34" charset="0"/>
              <a:buChar char="•"/>
            </a:pPr>
            <a:r>
              <a:rPr lang="en-US" sz="2000" b="1" i="1" dirty="0"/>
              <a:t>*If you remember, head pressure equals </a:t>
            </a:r>
            <a:r>
              <a:rPr lang="en-US" sz="2000" b="1" i="1" u="sng" dirty="0"/>
              <a:t>.5</a:t>
            </a:r>
            <a:r>
              <a:rPr lang="en-US" sz="2000" b="1" i="1" dirty="0"/>
              <a:t> PSI/foot, therefore …</a:t>
            </a:r>
          </a:p>
          <a:p>
            <a:pPr marL="457200" indent="-457200">
              <a:buFont typeface="Wingdings" panose="05000000000000000000" pitchFamily="2" charset="2"/>
              <a:buChar char="§"/>
            </a:pPr>
            <a:r>
              <a:rPr lang="en-US" sz="2400" dirty="0"/>
              <a:t>Each 1,000’ increase in elevation results in a loss of about 1’ of draft power.</a:t>
            </a:r>
          </a:p>
          <a:p>
            <a:pPr marL="457200" indent="-457200">
              <a:buFont typeface="Wingdings" panose="05000000000000000000" pitchFamily="2" charset="2"/>
              <a:buChar char="§"/>
            </a:pPr>
            <a:r>
              <a:rPr lang="en-US" sz="2400" dirty="0"/>
              <a:t>Locating a pump as close to the water source as possible and reducing the vertical distance a pump must draft will increase its pumping ability.</a:t>
            </a:r>
          </a:p>
        </p:txBody>
      </p:sp>
    </p:spTree>
    <p:extLst>
      <p:ext uri="{BB962C8B-B14F-4D97-AF65-F5344CB8AC3E}">
        <p14:creationId xmlns:p14="http://schemas.microsoft.com/office/powerpoint/2010/main" val="2604154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2" name="Rectangle 5223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4" name="Rectangle 5223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p:cNvSpPr>
            <a:spLocks noGrp="1" noChangeArrowheads="1"/>
          </p:cNvSpPr>
          <p:nvPr>
            <p:ph type="title"/>
          </p:nvPr>
        </p:nvSpPr>
        <p:spPr>
          <a:xfrm>
            <a:off x="960120" y="643467"/>
            <a:ext cx="3212593" cy="5571066"/>
          </a:xfrm>
        </p:spPr>
        <p:txBody>
          <a:bodyPr>
            <a:normAutofit/>
          </a:bodyPr>
          <a:lstStyle/>
          <a:p>
            <a:r>
              <a:rPr lang="en-US" sz="5600"/>
              <a:t>Drafting Using Engine</a:t>
            </a:r>
            <a:br>
              <a:rPr lang="en-US" sz="5600"/>
            </a:br>
            <a:r>
              <a:rPr lang="en-US" sz="5600"/>
              <a:t>Pump Setup</a:t>
            </a:r>
          </a:p>
        </p:txBody>
      </p:sp>
      <p:sp>
        <p:nvSpPr>
          <p:cNvPr id="52227" name="Rectangle 3"/>
          <p:cNvSpPr>
            <a:spLocks noGrp="1" noChangeArrowheads="1"/>
          </p:cNvSpPr>
          <p:nvPr>
            <p:ph idx="1"/>
          </p:nvPr>
        </p:nvSpPr>
        <p:spPr>
          <a:xfrm>
            <a:off x="5302336" y="643467"/>
            <a:ext cx="5926496" cy="5571066"/>
          </a:xfrm>
        </p:spPr>
        <p:txBody>
          <a:bodyPr anchor="ctr">
            <a:normAutofit/>
          </a:bodyPr>
          <a:lstStyle/>
          <a:p>
            <a:pPr marL="514350" indent="-514350">
              <a:lnSpc>
                <a:spcPct val="91000"/>
              </a:lnSpc>
              <a:buFont typeface="+mj-lt"/>
              <a:buAutoNum type="arabicPeriod"/>
            </a:pPr>
            <a:r>
              <a:rPr lang="en-US" dirty="0"/>
              <a:t>Locate a water source with adequate water supply.</a:t>
            </a:r>
            <a:endParaRPr lang="en-US"/>
          </a:p>
          <a:p>
            <a:pPr marL="514350" indent="-514350">
              <a:lnSpc>
                <a:spcPct val="91000"/>
              </a:lnSpc>
              <a:buFont typeface="+mj-lt"/>
              <a:buAutoNum type="arabicPeriod"/>
            </a:pPr>
            <a:r>
              <a:rPr lang="en-US" dirty="0"/>
              <a:t>Always obtain permission from the landowner before using a private water source.</a:t>
            </a:r>
            <a:endParaRPr lang="en-US"/>
          </a:p>
          <a:p>
            <a:pPr marL="514350" indent="-514350">
              <a:lnSpc>
                <a:spcPct val="91000"/>
              </a:lnSpc>
              <a:buFont typeface="+mj-lt"/>
              <a:buAutoNum type="arabicPeriod"/>
            </a:pPr>
            <a:r>
              <a:rPr lang="en-US" dirty="0"/>
              <a:t>Source site should allow for good ingress and egress.</a:t>
            </a:r>
            <a:endParaRPr lang="en-US"/>
          </a:p>
          <a:p>
            <a:pPr marL="514350" indent="-514350">
              <a:lnSpc>
                <a:spcPct val="91000"/>
              </a:lnSpc>
              <a:buFont typeface="+mj-lt"/>
              <a:buAutoNum type="arabicPeriod"/>
            </a:pPr>
            <a:r>
              <a:rPr lang="en-US" dirty="0"/>
              <a:t>Source site should free of floating debris.</a:t>
            </a:r>
            <a:endParaRPr lang="en-US"/>
          </a:p>
          <a:p>
            <a:pPr marL="514350" indent="-514350">
              <a:lnSpc>
                <a:spcPct val="91000"/>
              </a:lnSpc>
              <a:buFont typeface="+mj-lt"/>
              <a:buAutoNum type="arabicPeriod"/>
            </a:pPr>
            <a:r>
              <a:rPr lang="en-US" dirty="0"/>
              <a:t>All fittings and hoses on the suction side should be free of air leaks.  </a:t>
            </a:r>
            <a:endParaRPr lang="en-US"/>
          </a:p>
        </p:txBody>
      </p:sp>
      <p:grpSp>
        <p:nvGrpSpPr>
          <p:cNvPr id="6" name="Group 5" descr="slide number">
            <a:extLst>
              <a:ext uri="{FF2B5EF4-FFF2-40B4-BE49-F238E27FC236}">
                <a16:creationId xmlns:a16="http://schemas.microsoft.com/office/drawing/2014/main" id="{274AAB99-274C-02DD-4C8A-171C883AF863}"/>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B77417FD-E8C8-649C-E19A-F5F3E50B04E8}"/>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A6B998EA-4493-22DE-2230-4054CD7D8D3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B000DE37-12DB-0E87-213A-FA7E1957FC6C}"/>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47</a:t>
            </a:fld>
            <a:endParaRPr lang="en-US" dirty="0"/>
          </a:p>
        </p:txBody>
      </p:sp>
    </p:spTree>
    <p:extLst>
      <p:ext uri="{BB962C8B-B14F-4D97-AF65-F5344CB8AC3E}">
        <p14:creationId xmlns:p14="http://schemas.microsoft.com/office/powerpoint/2010/main" val="2786175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ectangle 53257">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a:xfrm>
            <a:off x="960120" y="643467"/>
            <a:ext cx="3212593" cy="5571066"/>
          </a:xfrm>
        </p:spPr>
        <p:txBody>
          <a:bodyPr>
            <a:normAutofit/>
          </a:bodyPr>
          <a:lstStyle/>
          <a:p>
            <a:r>
              <a:rPr lang="en-US" sz="5600"/>
              <a:t>Drafting Using Engine</a:t>
            </a:r>
            <a:br>
              <a:rPr lang="en-US" sz="5600"/>
            </a:br>
            <a:r>
              <a:rPr lang="en-US" sz="5600"/>
              <a:t>Pump Setup</a:t>
            </a:r>
          </a:p>
        </p:txBody>
      </p:sp>
      <p:sp>
        <p:nvSpPr>
          <p:cNvPr id="53251" name="Rectangle 3"/>
          <p:cNvSpPr>
            <a:spLocks noGrp="1" noChangeArrowheads="1"/>
          </p:cNvSpPr>
          <p:nvPr>
            <p:ph type="body" idx="1"/>
          </p:nvPr>
        </p:nvSpPr>
        <p:spPr>
          <a:xfrm>
            <a:off x="5302336" y="643467"/>
            <a:ext cx="5926496" cy="5571066"/>
          </a:xfrm>
        </p:spPr>
        <p:txBody>
          <a:bodyPr anchor="ctr">
            <a:normAutofit/>
          </a:bodyPr>
          <a:lstStyle/>
          <a:p>
            <a:pPr marL="514350" indent="-514350">
              <a:buFont typeface="+mj-lt"/>
              <a:buAutoNum type="arabicPeriod" startAt="6"/>
            </a:pPr>
            <a:r>
              <a:rPr lang="en-US" dirty="0"/>
              <a:t>Foot valve should be completely submerged, free of debris, and properly functioning.</a:t>
            </a:r>
          </a:p>
          <a:p>
            <a:pPr marL="514350" indent="-514350">
              <a:buFont typeface="+mj-lt"/>
              <a:buAutoNum type="arabicPeriod" startAt="6"/>
            </a:pPr>
            <a:r>
              <a:rPr lang="en-US" dirty="0"/>
              <a:t>Obtain a prime by using the hand/electric primer on the engine or fill the draft hose with water manually. </a:t>
            </a:r>
          </a:p>
          <a:p>
            <a:pPr marL="514350" indent="-514350">
              <a:buFont typeface="+mj-lt"/>
              <a:buAutoNum type="arabicPeriod" startAt="6"/>
            </a:pPr>
            <a:r>
              <a:rPr lang="en-US" dirty="0"/>
              <a:t>Set the water pressure shutdown switch to the up (override) position. Leave the switch in this position for the entire drafting process. </a:t>
            </a:r>
          </a:p>
        </p:txBody>
      </p:sp>
      <p:grpSp>
        <p:nvGrpSpPr>
          <p:cNvPr id="2" name="Group 1" descr="slide number">
            <a:extLst>
              <a:ext uri="{FF2B5EF4-FFF2-40B4-BE49-F238E27FC236}">
                <a16:creationId xmlns:a16="http://schemas.microsoft.com/office/drawing/2014/main" id="{5BAB03A8-4E8A-52CB-6604-95B3B8419A26}"/>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D021FD9F-C8B2-B724-ADCF-B51A0F70F1A0}"/>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75FE4A9B-9EE2-D49F-B3DB-D164335AF96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06A1EC94-85C7-7731-005A-0EE9784C36BF}"/>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48</a:t>
            </a:fld>
            <a:endParaRPr lang="en-US" dirty="0"/>
          </a:p>
        </p:txBody>
      </p:sp>
    </p:spTree>
    <p:extLst>
      <p:ext uri="{BB962C8B-B14F-4D97-AF65-F5344CB8AC3E}">
        <p14:creationId xmlns:p14="http://schemas.microsoft.com/office/powerpoint/2010/main" val="1291938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4" name="Rectangle 5530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6" name="Rectangle 55305">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2"/>
          <p:cNvSpPr>
            <a:spLocks noGrp="1" noChangeArrowheads="1"/>
          </p:cNvSpPr>
          <p:nvPr>
            <p:ph type="title"/>
          </p:nvPr>
        </p:nvSpPr>
        <p:spPr>
          <a:xfrm>
            <a:off x="960120" y="643467"/>
            <a:ext cx="3212593" cy="5571066"/>
          </a:xfrm>
        </p:spPr>
        <p:txBody>
          <a:bodyPr>
            <a:normAutofit/>
          </a:bodyPr>
          <a:lstStyle/>
          <a:p>
            <a:r>
              <a:rPr lang="en-US" sz="5600"/>
              <a:t>Drafting Using Engine</a:t>
            </a:r>
            <a:br>
              <a:rPr lang="en-US" sz="5600"/>
            </a:br>
            <a:r>
              <a:rPr lang="en-US" sz="5600"/>
              <a:t>Pump Setup</a:t>
            </a:r>
          </a:p>
        </p:txBody>
      </p:sp>
      <p:sp>
        <p:nvSpPr>
          <p:cNvPr id="55299" name="Rectangle 3"/>
          <p:cNvSpPr>
            <a:spLocks noGrp="1" noChangeArrowheads="1"/>
          </p:cNvSpPr>
          <p:nvPr>
            <p:ph type="body" idx="1"/>
          </p:nvPr>
        </p:nvSpPr>
        <p:spPr>
          <a:xfrm>
            <a:off x="5302336" y="643467"/>
            <a:ext cx="5926496" cy="3069551"/>
          </a:xfrm>
        </p:spPr>
        <p:txBody>
          <a:bodyPr anchor="ctr">
            <a:normAutofit/>
          </a:bodyPr>
          <a:lstStyle/>
          <a:p>
            <a:pPr marL="514350" indent="-514350">
              <a:buFont typeface="+mj-lt"/>
              <a:buAutoNum type="arabicPeriod" startAt="9"/>
            </a:pPr>
            <a:r>
              <a:rPr lang="en-US" dirty="0"/>
              <a:t>Set correct valve configuration.</a:t>
            </a:r>
          </a:p>
          <a:p>
            <a:pPr marL="914400" lvl="1" indent="-365125"/>
            <a:r>
              <a:rPr lang="en-US" dirty="0"/>
              <a:t>Draft-to-tank</a:t>
            </a:r>
          </a:p>
          <a:p>
            <a:pPr marL="914400" lvl="1" indent="-365125"/>
            <a:r>
              <a:rPr lang="en-US" dirty="0"/>
              <a:t>Draft-to-fire</a:t>
            </a:r>
          </a:p>
          <a:p>
            <a:pPr marL="514350" indent="-514350">
              <a:buFont typeface="+mj-lt"/>
              <a:buAutoNum type="arabicPeriod" startAt="9"/>
            </a:pPr>
            <a:r>
              <a:rPr lang="en-US" dirty="0"/>
              <a:t>Confirm pump is drafting water into the tank.</a:t>
            </a:r>
          </a:p>
        </p:txBody>
      </p:sp>
      <p:grpSp>
        <p:nvGrpSpPr>
          <p:cNvPr id="2" name="Group 1" descr="slide number">
            <a:extLst>
              <a:ext uri="{FF2B5EF4-FFF2-40B4-BE49-F238E27FC236}">
                <a16:creationId xmlns:a16="http://schemas.microsoft.com/office/drawing/2014/main" id="{8695B209-20A2-E2AA-B245-B3BB33CAA341}"/>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2FC6DF36-E035-CB14-ECA7-5C0D83A50726}"/>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B624F901-203E-6D5F-BF34-52E2D177514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7230D944-5329-9B20-F44C-200558AF7311}"/>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49</a:t>
            </a:fld>
            <a:endParaRPr lang="en-US" dirty="0"/>
          </a:p>
        </p:txBody>
      </p:sp>
    </p:spTree>
    <p:extLst>
      <p:ext uri="{BB962C8B-B14F-4D97-AF65-F5344CB8AC3E}">
        <p14:creationId xmlns:p14="http://schemas.microsoft.com/office/powerpoint/2010/main" val="383014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8" name="Rectangle 1946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Rectangle 19465">
            <a:extLst>
              <a:ext uri="{FF2B5EF4-FFF2-40B4-BE49-F238E27FC236}">
                <a16:creationId xmlns:a16="http://schemas.microsoft.com/office/drawing/2014/main" id="{95E5AED1-65AD-42CA-A3F0-9E3AEEF2B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31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5391808" y="643467"/>
            <a:ext cx="5913226" cy="5571066"/>
          </a:xfrm>
        </p:spPr>
        <p:txBody>
          <a:bodyPr>
            <a:normAutofit/>
          </a:bodyPr>
          <a:lstStyle/>
          <a:p>
            <a:r>
              <a:rPr lang="en-US" sz="8800" dirty="0"/>
              <a:t>Nozzle Pressure (NP)</a:t>
            </a:r>
          </a:p>
        </p:txBody>
      </p:sp>
      <p:sp>
        <p:nvSpPr>
          <p:cNvPr id="19459" name="Rectangle 3"/>
          <p:cNvSpPr>
            <a:spLocks noGrp="1" noChangeArrowheads="1"/>
          </p:cNvSpPr>
          <p:nvPr>
            <p:ph type="body" idx="1"/>
          </p:nvPr>
        </p:nvSpPr>
        <p:spPr>
          <a:xfrm>
            <a:off x="381000" y="643467"/>
            <a:ext cx="3924299" cy="5571066"/>
          </a:xfrm>
        </p:spPr>
        <p:txBody>
          <a:bodyPr anchor="ctr">
            <a:normAutofit/>
          </a:bodyPr>
          <a:lstStyle/>
          <a:p>
            <a:r>
              <a:rPr lang="en-US" sz="2800" dirty="0"/>
              <a:t>Pressure that must be  delivered to the nozzle to produce an effective stream.</a:t>
            </a:r>
          </a:p>
          <a:p>
            <a:pPr lvl="1"/>
            <a:r>
              <a:rPr lang="en-US" sz="2400" dirty="0"/>
              <a:t>Optimum operating pressures:</a:t>
            </a:r>
          </a:p>
          <a:p>
            <a:pPr marL="560070" lvl="2" indent="-285750">
              <a:buFont typeface="Arial" panose="020B0604020202020204" pitchFamily="34" charset="0"/>
              <a:buChar char="•"/>
            </a:pPr>
            <a:r>
              <a:rPr lang="en-US" sz="2000" b="0" dirty="0"/>
              <a:t>Straight stream and Forester nozzles is </a:t>
            </a:r>
            <a:r>
              <a:rPr lang="en-US" sz="2000" b="0" u="sng" dirty="0"/>
              <a:t>50</a:t>
            </a:r>
            <a:r>
              <a:rPr lang="en-US" sz="2000" b="0" dirty="0"/>
              <a:t> PSI</a:t>
            </a:r>
          </a:p>
          <a:p>
            <a:pPr marL="560070" lvl="2" indent="-285750">
              <a:buFont typeface="Arial" panose="020B0604020202020204" pitchFamily="34" charset="0"/>
              <a:buChar char="•"/>
            </a:pPr>
            <a:r>
              <a:rPr lang="en-US" sz="2000" b="0" dirty="0"/>
              <a:t>Variable pattern or fog nozzle is </a:t>
            </a:r>
            <a:r>
              <a:rPr lang="en-US" sz="2000" b="0" u="sng" dirty="0"/>
              <a:t>100</a:t>
            </a:r>
            <a:r>
              <a:rPr lang="en-US" sz="2000" b="0" dirty="0"/>
              <a:t> PSI</a:t>
            </a:r>
          </a:p>
        </p:txBody>
      </p:sp>
      <p:grpSp>
        <p:nvGrpSpPr>
          <p:cNvPr id="2" name="Group 1" descr="slide number">
            <a:extLst>
              <a:ext uri="{FF2B5EF4-FFF2-40B4-BE49-F238E27FC236}">
                <a16:creationId xmlns:a16="http://schemas.microsoft.com/office/drawing/2014/main" id="{6A4AA3E4-71B9-11D1-2D16-77EE21F2D96A}"/>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A5F01B30-2FA0-7780-B856-46F5FB9F1ECF}"/>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D3DBBAC1-FAED-B770-79B1-F599F8C3BA4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767FAB9E-81E6-ECE0-F506-F91D9C2F68C7}"/>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5</a:t>
            </a:fld>
            <a:endParaRPr lang="en-US" dirty="0"/>
          </a:p>
        </p:txBody>
      </p:sp>
    </p:spTree>
    <p:extLst>
      <p:ext uri="{BB962C8B-B14F-4D97-AF65-F5344CB8AC3E}">
        <p14:creationId xmlns:p14="http://schemas.microsoft.com/office/powerpoint/2010/main" val="3890073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49" name="Rectangle 5634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51" name="Rectangle 5635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4" name="Rectangle 4"/>
          <p:cNvSpPr>
            <a:spLocks noGrp="1" noChangeArrowheads="1"/>
          </p:cNvSpPr>
          <p:nvPr>
            <p:ph type="title"/>
          </p:nvPr>
        </p:nvSpPr>
        <p:spPr>
          <a:xfrm>
            <a:off x="960120" y="643467"/>
            <a:ext cx="3212593" cy="5571066"/>
          </a:xfrm>
        </p:spPr>
        <p:txBody>
          <a:bodyPr>
            <a:normAutofit/>
          </a:bodyPr>
          <a:lstStyle/>
          <a:p>
            <a:r>
              <a:rPr lang="en-US" sz="4100"/>
              <a:t>Ejector Use - Refill Operations General Information</a:t>
            </a:r>
          </a:p>
        </p:txBody>
      </p:sp>
      <p:graphicFrame>
        <p:nvGraphicFramePr>
          <p:cNvPr id="56337" name="Rectangle 5">
            <a:extLst>
              <a:ext uri="{FF2B5EF4-FFF2-40B4-BE49-F238E27FC236}">
                <a16:creationId xmlns:a16="http://schemas.microsoft.com/office/drawing/2014/main" id="{0C6513B4-2071-5D9A-19D2-F024CF47FAE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9205772"/>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descr="slide number">
            <a:extLst>
              <a:ext uri="{FF2B5EF4-FFF2-40B4-BE49-F238E27FC236}">
                <a16:creationId xmlns:a16="http://schemas.microsoft.com/office/drawing/2014/main" id="{FA6E879D-D259-6C21-F618-5D2FB54C19B1}"/>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0F8E353C-0EBF-DF4D-D6BD-986649F098BD}"/>
                </a:ext>
              </a:extLst>
            </p:cNvPr>
            <p:cNvSpPr/>
            <p:nvPr/>
          </p:nvSpPr>
          <p:spPr>
            <a:xfrm>
              <a:off x="8522208" y="6258560"/>
              <a:ext cx="393192" cy="393192"/>
            </a:xfrm>
            <a:prstGeom prst="ellipse">
              <a:avLst/>
            </a:prstGeom>
            <a:blipFill dpi="0" rotWithShape="1">
              <a:blip r:embed="rId7">
                <a:duotone>
                  <a:srgbClr val="F8F7F5">
                    <a:shade val="45000"/>
                    <a:satMod val="135000"/>
                  </a:srgbClr>
                  <a:prstClr val="white"/>
                </a:duotone>
                <a:extLst>
                  <a:ext uri="{BEBA8EAE-BF5A-486C-A8C5-ECC9F3942E4B}">
                    <a14:imgProps xmlns:a14="http://schemas.microsoft.com/office/drawing/2010/main">
                      <a14:imgLayer r:embed="rId8">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B237C2B1-5AD9-659E-AA90-025E90DFA98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239E8B3E-9146-B480-CAEC-E9DDB26CAA9C}"/>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9013865"/>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54" name="Rectangle 5735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356" name="Rectangle 5735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8" name="Rectangle 57357">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9" name="Rectangle 5"/>
          <p:cNvSpPr>
            <a:spLocks noGrp="1" noChangeArrowheads="1"/>
          </p:cNvSpPr>
          <p:nvPr>
            <p:ph type="title"/>
          </p:nvPr>
        </p:nvSpPr>
        <p:spPr>
          <a:xfrm>
            <a:off x="961644" y="4572003"/>
            <a:ext cx="10268712" cy="1169121"/>
          </a:xfrm>
        </p:spPr>
        <p:txBody>
          <a:bodyPr vert="horz" lIns="91440" tIns="45720" rIns="91440" bIns="45720" rtlCol="0" anchor="ctr">
            <a:normAutofit/>
          </a:bodyPr>
          <a:lstStyle/>
          <a:p>
            <a:pPr algn="ctr"/>
            <a:r>
              <a:rPr lang="en-US" sz="7200"/>
              <a:t>Working Principles</a:t>
            </a:r>
          </a:p>
        </p:txBody>
      </p:sp>
      <p:pic>
        <p:nvPicPr>
          <p:cNvPr id="5" name="Picture 4" descr="ejector working principles"/>
          <p:cNvPicPr>
            <a:picLocks noChangeAspect="1"/>
          </p:cNvPicPr>
          <p:nvPr/>
        </p:nvPicPr>
        <p:blipFill>
          <a:blip r:embed="rId2"/>
          <a:stretch>
            <a:fillRect/>
          </a:stretch>
        </p:blipFill>
        <p:spPr>
          <a:xfrm>
            <a:off x="1660511" y="639575"/>
            <a:ext cx="8870978" cy="3082664"/>
          </a:xfrm>
          <a:prstGeom prst="rect">
            <a:avLst/>
          </a:prstGeom>
        </p:spPr>
      </p:pic>
      <p:grpSp>
        <p:nvGrpSpPr>
          <p:cNvPr id="2" name="Group 1" descr="slide number">
            <a:extLst>
              <a:ext uri="{FF2B5EF4-FFF2-40B4-BE49-F238E27FC236}">
                <a16:creationId xmlns:a16="http://schemas.microsoft.com/office/drawing/2014/main" id="{8CAE431A-11B4-DC2C-9AC9-D29ECFF23EAD}"/>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4A1A313A-097A-100E-8655-1FE0DE01BB32}"/>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65D997BD-90D5-F540-8E1A-D7B93FCDEBF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6" name="Rectangle 5" descr="slide number">
            <a:extLst>
              <a:ext uri="{FF2B5EF4-FFF2-40B4-BE49-F238E27FC236}">
                <a16:creationId xmlns:a16="http://schemas.microsoft.com/office/drawing/2014/main" id="{BAA18BEC-0280-883F-0342-C9E881DDFF35}"/>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51</a:t>
            </a:fld>
            <a:endParaRPr lang="en-US" dirty="0"/>
          </a:p>
        </p:txBody>
      </p:sp>
    </p:spTree>
    <p:extLst>
      <p:ext uri="{BB962C8B-B14F-4D97-AF65-F5344CB8AC3E}">
        <p14:creationId xmlns:p14="http://schemas.microsoft.com/office/powerpoint/2010/main" val="1628068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FAD-2801-4D42-B901-F4DBFF8E7E67}"/>
              </a:ext>
            </a:extLst>
          </p:cNvPr>
          <p:cNvSpPr>
            <a:spLocks noGrp="1"/>
          </p:cNvSpPr>
          <p:nvPr>
            <p:ph type="title"/>
          </p:nvPr>
        </p:nvSpPr>
        <p:spPr/>
        <p:txBody>
          <a:bodyPr/>
          <a:lstStyle/>
          <a:p>
            <a:r>
              <a:rPr lang="en-US" dirty="0"/>
              <a:t>Ejector </a:t>
            </a:r>
          </a:p>
        </p:txBody>
      </p:sp>
      <p:pic>
        <p:nvPicPr>
          <p:cNvPr id="4" name="Online Media 3" title="Graham Corporation - Ejector Efficient Operation">
            <a:hlinkClick r:id="" action="ppaction://media"/>
            <a:extLst>
              <a:ext uri="{FF2B5EF4-FFF2-40B4-BE49-F238E27FC236}">
                <a16:creationId xmlns:a16="http://schemas.microsoft.com/office/drawing/2014/main" id="{2A2B46D4-E8AC-46A4-8481-1232752F24F7}"/>
              </a:ext>
            </a:extLst>
          </p:cNvPr>
          <p:cNvPicPr>
            <a:picLocks noGrp="1" noRot="1" noChangeAspect="1"/>
          </p:cNvPicPr>
          <p:nvPr>
            <p:ph sz="half" idx="1"/>
            <a:videoFile r:link="rId1"/>
          </p:nvPr>
        </p:nvPicPr>
        <p:blipFill>
          <a:blip r:embed="rId3"/>
          <a:stretch>
            <a:fillRect/>
          </a:stretch>
        </p:blipFill>
        <p:spPr>
          <a:xfrm>
            <a:off x="1694863" y="1644236"/>
            <a:ext cx="8802274" cy="4972853"/>
          </a:xfrm>
          <a:prstGeom prst="rect">
            <a:avLst/>
          </a:prstGeom>
        </p:spPr>
      </p:pic>
    </p:spTree>
    <p:extLst>
      <p:ext uri="{BB962C8B-B14F-4D97-AF65-F5344CB8AC3E}">
        <p14:creationId xmlns:p14="http://schemas.microsoft.com/office/powerpoint/2010/main" val="36013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8" name="Rectangle 5837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2" name="Rectangle 4"/>
          <p:cNvSpPr>
            <a:spLocks noGrp="1" noChangeArrowheads="1"/>
          </p:cNvSpPr>
          <p:nvPr>
            <p:ph type="title"/>
          </p:nvPr>
        </p:nvSpPr>
        <p:spPr>
          <a:xfrm>
            <a:off x="960120" y="317814"/>
            <a:ext cx="10268712" cy="1700784"/>
          </a:xfrm>
        </p:spPr>
        <p:txBody>
          <a:bodyPr>
            <a:normAutofit/>
          </a:bodyPr>
          <a:lstStyle/>
          <a:p>
            <a:r>
              <a:rPr lang="en-US"/>
              <a:t>Ejector Setup</a:t>
            </a:r>
          </a:p>
        </p:txBody>
      </p:sp>
      <p:sp>
        <p:nvSpPr>
          <p:cNvPr id="58380" name="Rectangle 5837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73" name="Rectangle 5"/>
          <p:cNvSpPr>
            <a:spLocks noGrp="1" noChangeArrowheads="1"/>
          </p:cNvSpPr>
          <p:nvPr>
            <p:ph type="body" idx="1"/>
          </p:nvPr>
        </p:nvSpPr>
        <p:spPr>
          <a:xfrm>
            <a:off x="960120" y="2587752"/>
            <a:ext cx="10268712" cy="3258102"/>
          </a:xfrm>
        </p:spPr>
        <p:txBody>
          <a:bodyPr>
            <a:normAutofit/>
          </a:bodyPr>
          <a:lstStyle/>
          <a:p>
            <a:pPr marL="457200" indent="-457200">
              <a:buFont typeface="+mj-lt"/>
              <a:buAutoNum type="arabicPeriod"/>
            </a:pPr>
            <a:r>
              <a:rPr lang="en-US" dirty="0"/>
              <a:t>Connect a section of 1-inch hose to overboard discharge and the water inlet side of the ejector.</a:t>
            </a:r>
          </a:p>
          <a:p>
            <a:pPr marL="457200" indent="-457200">
              <a:buFont typeface="+mj-lt"/>
              <a:buAutoNum type="arabicPeriod"/>
            </a:pPr>
            <a:r>
              <a:rPr lang="en-US" dirty="0"/>
              <a:t>Attach a strainer foot valve to ejector suction port of the ejector.</a:t>
            </a:r>
          </a:p>
          <a:p>
            <a:pPr marL="457200" indent="-457200">
              <a:buFont typeface="+mj-lt"/>
              <a:buAutoNum type="arabicPeriod"/>
            </a:pPr>
            <a:r>
              <a:rPr lang="en-US" dirty="0"/>
              <a:t>Attach 1½” hose to discharge side of ejector.</a:t>
            </a:r>
          </a:p>
          <a:p>
            <a:pPr marL="457200" indent="-457200">
              <a:buFont typeface="+mj-lt"/>
              <a:buAutoNum type="arabicPeriod"/>
            </a:pPr>
            <a:r>
              <a:rPr lang="en-US" dirty="0"/>
              <a:t>Submerge ejector in water source.</a:t>
            </a:r>
          </a:p>
        </p:txBody>
      </p:sp>
      <p:grpSp>
        <p:nvGrpSpPr>
          <p:cNvPr id="2" name="Group 1" descr="slide number">
            <a:extLst>
              <a:ext uri="{FF2B5EF4-FFF2-40B4-BE49-F238E27FC236}">
                <a16:creationId xmlns:a16="http://schemas.microsoft.com/office/drawing/2014/main" id="{4994209B-86F1-22FA-FD7A-EE5555AF4B6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CEE9703E-37E8-D9BA-1BC4-8BA8A6068409}"/>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167D3222-7077-28B7-B22D-6FC5DCCF858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DEA48220-FAA8-3BCF-24EA-FA720A060C25}"/>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53</a:t>
            </a:fld>
            <a:endParaRPr lang="en-US" dirty="0"/>
          </a:p>
        </p:txBody>
      </p:sp>
    </p:spTree>
    <p:extLst>
      <p:ext uri="{BB962C8B-B14F-4D97-AF65-F5344CB8AC3E}">
        <p14:creationId xmlns:p14="http://schemas.microsoft.com/office/powerpoint/2010/main" val="271261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02" name="Rectangle 5940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6" name="Rectangle 4"/>
          <p:cNvSpPr>
            <a:spLocks noGrp="1" noChangeArrowheads="1"/>
          </p:cNvSpPr>
          <p:nvPr>
            <p:ph type="title"/>
          </p:nvPr>
        </p:nvSpPr>
        <p:spPr>
          <a:xfrm>
            <a:off x="960120" y="317814"/>
            <a:ext cx="10268712" cy="1700784"/>
          </a:xfrm>
        </p:spPr>
        <p:txBody>
          <a:bodyPr>
            <a:normAutofit/>
          </a:bodyPr>
          <a:lstStyle/>
          <a:p>
            <a:r>
              <a:rPr lang="en-US"/>
              <a:t>Ejector Setup</a:t>
            </a:r>
          </a:p>
        </p:txBody>
      </p:sp>
      <p:sp>
        <p:nvSpPr>
          <p:cNvPr id="59404" name="Rectangle 5940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7" name="Rectangle 5"/>
          <p:cNvSpPr>
            <a:spLocks noGrp="1" noChangeArrowheads="1"/>
          </p:cNvSpPr>
          <p:nvPr>
            <p:ph type="body" idx="1"/>
          </p:nvPr>
        </p:nvSpPr>
        <p:spPr>
          <a:xfrm>
            <a:off x="960120" y="2587752"/>
            <a:ext cx="10268712" cy="3258102"/>
          </a:xfrm>
        </p:spPr>
        <p:txBody>
          <a:bodyPr>
            <a:normAutofit/>
          </a:bodyPr>
          <a:lstStyle/>
          <a:p>
            <a:pPr marL="514350" indent="-514350">
              <a:buFont typeface="+mj-lt"/>
              <a:buAutoNum type="arabicPeriod" startAt="5"/>
            </a:pPr>
            <a:r>
              <a:rPr lang="en-US" dirty="0"/>
              <a:t>Start pump and throttle up to desired output.   </a:t>
            </a:r>
          </a:p>
          <a:p>
            <a:pPr marL="914400" lvl="1" indent="-365125"/>
            <a:r>
              <a:rPr lang="en-US" b="1" i="1"/>
              <a:t>100-150 PSI </a:t>
            </a:r>
            <a:r>
              <a:rPr lang="en-US" b="1" i="1" dirty="0"/>
              <a:t>at ejector is adequate.          	</a:t>
            </a:r>
          </a:p>
          <a:p>
            <a:pPr marL="514350" indent="-514350">
              <a:buFont typeface="+mj-lt"/>
              <a:buAutoNum type="arabicPeriod" startAt="5"/>
            </a:pPr>
            <a:r>
              <a:rPr lang="en-US" dirty="0"/>
              <a:t>Keep kinks out of supply and return lines. </a:t>
            </a:r>
          </a:p>
          <a:p>
            <a:pPr marL="514350" indent="-514350">
              <a:buFont typeface="+mj-lt"/>
              <a:buAutoNum type="arabicPeriod" startAt="5"/>
            </a:pPr>
            <a:r>
              <a:rPr lang="en-US" dirty="0"/>
              <a:t> If the site is going to be used multiple times, then leave hardware in place for refill operations.</a:t>
            </a:r>
          </a:p>
        </p:txBody>
      </p:sp>
      <p:grpSp>
        <p:nvGrpSpPr>
          <p:cNvPr id="2" name="Group 1" descr="slide number">
            <a:extLst>
              <a:ext uri="{FF2B5EF4-FFF2-40B4-BE49-F238E27FC236}">
                <a16:creationId xmlns:a16="http://schemas.microsoft.com/office/drawing/2014/main" id="{0175290C-5A17-3D08-9E0E-7B094FAA9CE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60C91010-D174-DAED-5635-5DF4E28C95D0}"/>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9EAA0243-3505-4E4F-A259-333F3D2C15A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99552663-9D11-168B-107C-A23246A35B54}"/>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54</a:t>
            </a:fld>
            <a:endParaRPr lang="en-US" dirty="0"/>
          </a:p>
        </p:txBody>
      </p:sp>
    </p:spTree>
    <p:extLst>
      <p:ext uri="{BB962C8B-B14F-4D97-AF65-F5344CB8AC3E}">
        <p14:creationId xmlns:p14="http://schemas.microsoft.com/office/powerpoint/2010/main" val="3861588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56" name="Rectangle 615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46" name="Title 1"/>
          <p:cNvSpPr>
            <a:spLocks noGrp="1"/>
          </p:cNvSpPr>
          <p:nvPr>
            <p:ph type="title"/>
          </p:nvPr>
        </p:nvSpPr>
        <p:spPr>
          <a:xfrm>
            <a:off x="960120" y="5029200"/>
            <a:ext cx="10268712" cy="1327554"/>
          </a:xfrm>
        </p:spPr>
        <p:txBody>
          <a:bodyPr>
            <a:normAutofit/>
          </a:bodyPr>
          <a:lstStyle/>
          <a:p>
            <a:r>
              <a:rPr lang="en-US" altLang="en-US" dirty="0"/>
              <a:t>Objectives</a:t>
            </a:r>
          </a:p>
        </p:txBody>
      </p:sp>
      <p:sp>
        <p:nvSpPr>
          <p:cNvPr id="6147" name="Content Placeholder 2"/>
          <p:cNvSpPr>
            <a:spLocks noGrp="1"/>
          </p:cNvSpPr>
          <p:nvPr>
            <p:ph type="subTitle" idx="1"/>
          </p:nvPr>
        </p:nvSpPr>
        <p:spPr>
          <a:xfrm>
            <a:off x="381000" y="295336"/>
            <a:ext cx="7150100" cy="4467163"/>
          </a:xfrm>
        </p:spPr>
        <p:txBody>
          <a:bodyPr anchor="t" anchorCtr="0">
            <a:normAutofit/>
          </a:bodyPr>
          <a:lstStyle/>
          <a:p>
            <a:pPr>
              <a:lnSpc>
                <a:spcPct val="91000"/>
              </a:lnSpc>
            </a:pPr>
            <a:r>
              <a:rPr lang="en-US" sz="2800" b="1" dirty="0"/>
              <a:t>Describe, Discuss, and/or Demonstrate…</a:t>
            </a:r>
          </a:p>
          <a:p>
            <a:pPr lvl="1">
              <a:lnSpc>
                <a:spcPct val="91000"/>
              </a:lnSpc>
            </a:pPr>
            <a:r>
              <a:rPr lang="en-US" sz="2400" dirty="0"/>
              <a:t>The causes and effects of pump cavitation and the corrective actions the ENOP must take if cavitation occurs.</a:t>
            </a:r>
          </a:p>
          <a:p>
            <a:pPr lvl="1">
              <a:lnSpc>
                <a:spcPct val="91000"/>
              </a:lnSpc>
            </a:pPr>
            <a:r>
              <a:rPr lang="en-US" sz="2400" dirty="0"/>
              <a:t>Ejector use during pumping operations.</a:t>
            </a:r>
          </a:p>
          <a:p>
            <a:pPr lvl="1">
              <a:lnSpc>
                <a:spcPct val="91000"/>
              </a:lnSpc>
            </a:pPr>
            <a:r>
              <a:rPr lang="en-US" sz="2400" dirty="0"/>
              <a:t>How hydraulics affect drafting procedures used to refill an engine.</a:t>
            </a:r>
          </a:p>
          <a:p>
            <a:pPr lvl="2">
              <a:lnSpc>
                <a:spcPct val="91000"/>
              </a:lnSpc>
            </a:pPr>
            <a:endParaRPr lang="en-US" sz="2800" dirty="0"/>
          </a:p>
          <a:p>
            <a:pPr>
              <a:lnSpc>
                <a:spcPct val="91000"/>
              </a:lnSpc>
            </a:pPr>
            <a:endParaRPr lang="en-US" altLang="en-US" sz="2800" dirty="0"/>
          </a:p>
        </p:txBody>
      </p:sp>
      <p:grpSp>
        <p:nvGrpSpPr>
          <p:cNvPr id="2" name="Group 1" descr="slide number">
            <a:extLst>
              <a:ext uri="{FF2B5EF4-FFF2-40B4-BE49-F238E27FC236}">
                <a16:creationId xmlns:a16="http://schemas.microsoft.com/office/drawing/2014/main" id="{4B9E877C-2B20-7C26-FF80-BCB76BCA0190}"/>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EA4BA9F0-7418-325A-06D4-41C70E8CF087}"/>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02007822-4379-1773-8B35-90C378E1B725}"/>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CFC89E46-0475-A52A-0A86-84DCAF11BA2E}"/>
              </a:ext>
            </a:extLst>
          </p:cNvPr>
          <p:cNvSpPr/>
          <p:nvPr/>
        </p:nvSpPr>
        <p:spPr>
          <a:xfrm>
            <a:off x="11668401" y="6349751"/>
            <a:ext cx="323808"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prstClr val="black"/>
              </a:solidFill>
              <a:effectLst/>
              <a:uLnTx/>
              <a:uFillTx/>
              <a:latin typeface="Franklin Gothic Medium"/>
              <a:ea typeface="+mn-ea"/>
              <a:cs typeface="+mn-cs"/>
            </a:endParaRPr>
          </a:p>
        </p:txBody>
      </p:sp>
      <p:pic>
        <p:nvPicPr>
          <p:cNvPr id="6" name="Picture 228" descr="Target icon">
            <a:extLst>
              <a:ext uri="{FF2B5EF4-FFF2-40B4-BE49-F238E27FC236}">
                <a16:creationId xmlns:a16="http://schemas.microsoft.com/office/drawing/2014/main" id="{7F9C9BDC-AEF9-DCF2-0D32-4E9E53AB1AB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bwMode="auto">
          <a:xfrm>
            <a:off x="8077051" y="501246"/>
            <a:ext cx="3753254" cy="3753254"/>
          </a:xfrm>
          <a:prstGeom prst="rect">
            <a:avLst/>
          </a:prstGeom>
          <a:solidFill>
            <a:schemeClr val="bg1"/>
          </a:solidFill>
        </p:spPr>
      </p:pic>
    </p:spTree>
    <p:extLst>
      <p:ext uri="{BB962C8B-B14F-4D97-AF65-F5344CB8AC3E}">
        <p14:creationId xmlns:p14="http://schemas.microsoft.com/office/powerpoint/2010/main" val="350456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0" name="Rectangle 2048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a:xfrm>
            <a:off x="381000" y="643467"/>
            <a:ext cx="3791713" cy="5571066"/>
          </a:xfrm>
        </p:spPr>
        <p:txBody>
          <a:bodyPr>
            <a:normAutofit/>
          </a:bodyPr>
          <a:lstStyle/>
          <a:p>
            <a:r>
              <a:rPr lang="en-US" sz="6000" dirty="0"/>
              <a:t>Head Pressure (H)</a:t>
            </a:r>
          </a:p>
        </p:txBody>
      </p:sp>
      <p:sp>
        <p:nvSpPr>
          <p:cNvPr id="20483" name="Rectangle 3"/>
          <p:cNvSpPr>
            <a:spLocks noGrp="1" noChangeArrowheads="1"/>
          </p:cNvSpPr>
          <p:nvPr>
            <p:ph type="body" idx="1"/>
          </p:nvPr>
        </p:nvSpPr>
        <p:spPr>
          <a:xfrm>
            <a:off x="5302336" y="643467"/>
            <a:ext cx="5926496" cy="5571066"/>
          </a:xfrm>
        </p:spPr>
        <p:txBody>
          <a:bodyPr anchor="ctr">
            <a:normAutofit/>
          </a:bodyPr>
          <a:lstStyle/>
          <a:p>
            <a:r>
              <a:rPr lang="en-US" sz="2800" dirty="0"/>
              <a:t>Head pressure is the weight of a given height (depth) of water column at its base.</a:t>
            </a:r>
          </a:p>
          <a:p>
            <a:pPr lvl="1"/>
            <a:r>
              <a:rPr lang="en-US" sz="2400" dirty="0"/>
              <a:t>Also known as lift, back pressure, gravity/elevation loss or gain</a:t>
            </a:r>
          </a:p>
          <a:p>
            <a:pPr lvl="1"/>
            <a:r>
              <a:rPr lang="en-US" sz="2400" dirty="0"/>
              <a:t>Measured in terms of feet of water</a:t>
            </a:r>
          </a:p>
          <a:p>
            <a:pPr marL="617220" lvl="2" indent="-342900">
              <a:buFont typeface="Arial" panose="020B0604020202020204" pitchFamily="34" charset="0"/>
              <a:buChar char="•"/>
            </a:pPr>
            <a:r>
              <a:rPr lang="en-US" sz="2000" b="0" dirty="0"/>
              <a:t>One foot of water exerts a pressure of </a:t>
            </a:r>
            <a:r>
              <a:rPr lang="en-US" sz="2000" b="0" u="sng" dirty="0"/>
              <a:t>.5 PSI</a:t>
            </a:r>
            <a:r>
              <a:rPr lang="en-US" sz="2000" b="0" dirty="0"/>
              <a:t> at the base of a column of water.</a:t>
            </a:r>
          </a:p>
          <a:p>
            <a:pPr marL="1892300" lvl="4"/>
            <a:r>
              <a:rPr lang="en-US" sz="2000" u="sng" dirty="0"/>
              <a:t>OR</a:t>
            </a:r>
          </a:p>
          <a:p>
            <a:pPr marL="617220" lvl="2" indent="-342900">
              <a:buFont typeface="Arial" panose="020B0604020202020204" pitchFamily="34" charset="0"/>
              <a:buChar char="•"/>
            </a:pPr>
            <a:r>
              <a:rPr lang="en-US" sz="2000" b="0" dirty="0"/>
              <a:t>Two feet of water exerts a pressure of </a:t>
            </a:r>
            <a:r>
              <a:rPr lang="en-US" sz="2000" b="0" u="sng" dirty="0"/>
              <a:t>1 PSI</a:t>
            </a:r>
            <a:r>
              <a:rPr lang="en-US" sz="2000" b="0" dirty="0"/>
              <a:t> at the base of a column of water.</a:t>
            </a:r>
          </a:p>
          <a:p>
            <a:pPr lvl="2"/>
            <a:endParaRPr lang="en-US" sz="2000" dirty="0"/>
          </a:p>
        </p:txBody>
      </p:sp>
      <p:grpSp>
        <p:nvGrpSpPr>
          <p:cNvPr id="2" name="Group 1" descr="slide number">
            <a:extLst>
              <a:ext uri="{FF2B5EF4-FFF2-40B4-BE49-F238E27FC236}">
                <a16:creationId xmlns:a16="http://schemas.microsoft.com/office/drawing/2014/main" id="{19C07170-5920-2208-D9BB-7192589E913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3ACAC35E-99D2-DB29-A465-B2F4170D5A65}"/>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059E58EB-F11C-EB4D-F388-3D1F377D2875}"/>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0B4A5EB2-5EF9-B66E-4BC8-4BDEED8BD71F}"/>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6</a:t>
            </a:fld>
            <a:endParaRPr lang="en-US" dirty="0"/>
          </a:p>
        </p:txBody>
      </p:sp>
    </p:spTree>
    <p:extLst>
      <p:ext uri="{BB962C8B-B14F-4D97-AF65-F5344CB8AC3E}">
        <p14:creationId xmlns:p14="http://schemas.microsoft.com/office/powerpoint/2010/main" val="102752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960120" y="317814"/>
            <a:ext cx="10268712" cy="1700784"/>
          </a:xfrm>
        </p:spPr>
        <p:txBody>
          <a:bodyPr>
            <a:normAutofit/>
          </a:bodyPr>
          <a:lstStyle/>
          <a:p>
            <a:r>
              <a:rPr lang="en-US"/>
              <a:t>Friction Loss - (FL)</a:t>
            </a:r>
            <a:endParaRPr lang="en-US" dirty="0"/>
          </a:p>
        </p:txBody>
      </p:sp>
      <p:sp>
        <p:nvSpPr>
          <p:cNvPr id="16394" name="Rectangle 1639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7" name="Rectangle 3"/>
          <p:cNvSpPr>
            <a:spLocks noGrp="1" noChangeArrowheads="1"/>
          </p:cNvSpPr>
          <p:nvPr>
            <p:ph type="body" idx="1"/>
          </p:nvPr>
        </p:nvSpPr>
        <p:spPr>
          <a:xfrm>
            <a:off x="960120" y="2587752"/>
            <a:ext cx="10268712" cy="3258102"/>
          </a:xfrm>
        </p:spPr>
        <p:txBody>
          <a:bodyPr anchor="ctr">
            <a:normAutofit/>
          </a:bodyPr>
          <a:lstStyle/>
          <a:p>
            <a:r>
              <a:rPr lang="en-US" sz="2800" dirty="0"/>
              <a:t>Pressure loss caused by the turbulent movement of water or solution against the interior surface of fire hose, pipe, or fittings.</a:t>
            </a:r>
          </a:p>
          <a:p>
            <a:pPr lvl="1"/>
            <a:r>
              <a:rPr lang="en-US" sz="2400" dirty="0"/>
              <a:t>Normally measured in pressure loss (PSI) per 100’ length of hose or pipe.</a:t>
            </a:r>
          </a:p>
          <a:p>
            <a:pPr lvl="1"/>
            <a:endParaRPr lang="en-US" sz="2400" dirty="0"/>
          </a:p>
        </p:txBody>
      </p:sp>
      <p:grpSp>
        <p:nvGrpSpPr>
          <p:cNvPr id="6" name="Group 5" descr="slide number">
            <a:extLst>
              <a:ext uri="{FF2B5EF4-FFF2-40B4-BE49-F238E27FC236}">
                <a16:creationId xmlns:a16="http://schemas.microsoft.com/office/drawing/2014/main" id="{AB107588-BF8F-DF23-B063-1F5E891C5E4F}"/>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77756E38-145B-1128-9B31-806D0BBA5829}"/>
                </a:ext>
              </a:extLst>
            </p:cNvPr>
            <p:cNvSpPr/>
            <p:nvPr/>
          </p:nvSpPr>
          <p:spPr>
            <a:xfrm>
              <a:off x="8522208" y="6258560"/>
              <a:ext cx="393192" cy="393192"/>
            </a:xfrm>
            <a:prstGeom prst="ellipse">
              <a:avLst/>
            </a:prstGeom>
            <a:blipFill dpi="0" rotWithShape="1">
              <a:blip r:embed="rId3">
                <a:duotone>
                  <a:srgbClr val="F8F7F5">
                    <a:shade val="45000"/>
                    <a:satMod val="135000"/>
                  </a:srgb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557FDB89-2076-17F5-0335-F499EF10D4F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E4527044-0455-AD45-5714-D61894037ACA}"/>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660650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0" name="Rectangle 1843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960120" y="317814"/>
            <a:ext cx="10268712" cy="1700784"/>
          </a:xfrm>
        </p:spPr>
        <p:txBody>
          <a:bodyPr>
            <a:normAutofit/>
          </a:bodyPr>
          <a:lstStyle/>
          <a:p>
            <a:r>
              <a:rPr lang="en-US"/>
              <a:t>Appliances - (A)</a:t>
            </a:r>
            <a:endParaRPr lang="en-US" dirty="0"/>
          </a:p>
        </p:txBody>
      </p:sp>
      <p:sp>
        <p:nvSpPr>
          <p:cNvPr id="18442" name="Rectangle 18441">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5" name="Rectangle 3"/>
          <p:cNvSpPr>
            <a:spLocks noGrp="1" noChangeArrowheads="1"/>
          </p:cNvSpPr>
          <p:nvPr>
            <p:ph type="body" idx="1"/>
          </p:nvPr>
        </p:nvSpPr>
        <p:spPr>
          <a:xfrm>
            <a:off x="381000" y="2264989"/>
            <a:ext cx="10847832" cy="3952189"/>
          </a:xfrm>
        </p:spPr>
        <p:txBody>
          <a:bodyPr>
            <a:normAutofit/>
          </a:bodyPr>
          <a:lstStyle/>
          <a:p>
            <a:r>
              <a:rPr lang="en-US" sz="2400" dirty="0"/>
              <a:t>Items (gated wyes, inline tees,  and check valves) that connect or interconnect the hose and pump together to form a hose lay. </a:t>
            </a:r>
          </a:p>
          <a:p>
            <a:pPr lvl="1"/>
            <a:r>
              <a:rPr lang="en-US" sz="2400" dirty="0"/>
              <a:t>Appliances have an insignificant effect on friction loss calculations at flows used in wildland suppression and have been omitted from calculations in this lesson.</a:t>
            </a:r>
          </a:p>
          <a:p>
            <a:pPr lvl="1"/>
            <a:r>
              <a:rPr lang="en-US" sz="2400" dirty="0"/>
              <a:t>Friction loss for 1½” fittings at 50 GPM:</a:t>
            </a:r>
          </a:p>
          <a:p>
            <a:pPr marL="617220" lvl="2" indent="-342900">
              <a:buFont typeface="Arial" panose="020B0604020202020204" pitchFamily="34" charset="0"/>
              <a:buChar char="•"/>
            </a:pPr>
            <a:r>
              <a:rPr lang="en-US" sz="2400" b="0" dirty="0"/>
              <a:t>Wye valve: 		0.46 PSI</a:t>
            </a:r>
          </a:p>
          <a:p>
            <a:pPr marL="617220" lvl="2" indent="-342900">
              <a:buFont typeface="Arial" panose="020B0604020202020204" pitchFamily="34" charset="0"/>
              <a:buChar char="•"/>
            </a:pPr>
            <a:r>
              <a:rPr lang="en-US" sz="2400" b="0" dirty="0"/>
              <a:t>Inline tee:		0.05 PSI</a:t>
            </a:r>
          </a:p>
          <a:p>
            <a:pPr marL="617220" lvl="2" indent="-342900">
              <a:buFont typeface="Arial" panose="020B0604020202020204" pitchFamily="34" charset="0"/>
              <a:buChar char="•"/>
            </a:pPr>
            <a:r>
              <a:rPr lang="en-US" sz="2400" b="0" dirty="0"/>
              <a:t>Inline tee w/valve	0.77 PSI</a:t>
            </a:r>
          </a:p>
        </p:txBody>
      </p:sp>
      <p:grpSp>
        <p:nvGrpSpPr>
          <p:cNvPr id="2" name="Group 1" descr="slide number">
            <a:extLst>
              <a:ext uri="{FF2B5EF4-FFF2-40B4-BE49-F238E27FC236}">
                <a16:creationId xmlns:a16="http://schemas.microsoft.com/office/drawing/2014/main" id="{7C06C40F-8FA0-9D62-7A9B-5BD8C2A6BADC}"/>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879A938C-E4EF-75C4-D3ED-1740E9AEE851}"/>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B2E1BE04-5331-5D1E-9993-97D73699B6A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08802600-06B0-8BEE-C944-96E7863F3BA6}"/>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8</a:t>
            </a:fld>
            <a:endParaRPr lang="en-US" dirty="0"/>
          </a:p>
        </p:txBody>
      </p:sp>
    </p:spTree>
    <p:extLst>
      <p:ext uri="{BB962C8B-B14F-4D97-AF65-F5344CB8AC3E}">
        <p14:creationId xmlns:p14="http://schemas.microsoft.com/office/powerpoint/2010/main" val="93841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Rectangle 21512">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ctrTitle"/>
          </p:nvPr>
        </p:nvSpPr>
        <p:spPr>
          <a:xfrm>
            <a:off x="4703402" y="1841412"/>
            <a:ext cx="6406559" cy="2688020"/>
          </a:xfrm>
        </p:spPr>
        <p:txBody>
          <a:bodyPr>
            <a:normAutofit/>
          </a:bodyPr>
          <a:lstStyle/>
          <a:p>
            <a:r>
              <a:rPr lang="en-US" dirty="0">
                <a:solidFill>
                  <a:schemeClr val="bg1"/>
                </a:solidFill>
              </a:rPr>
              <a:t>Friction Loss Calculations</a:t>
            </a:r>
          </a:p>
        </p:txBody>
      </p:sp>
      <p:sp>
        <p:nvSpPr>
          <p:cNvPr id="6" name="Subtitle 5"/>
          <p:cNvSpPr>
            <a:spLocks noGrp="1"/>
          </p:cNvSpPr>
          <p:nvPr>
            <p:ph type="subTitle" idx="1"/>
          </p:nvPr>
        </p:nvSpPr>
        <p:spPr>
          <a:xfrm>
            <a:off x="4703402" y="5206246"/>
            <a:ext cx="6433990" cy="1024128"/>
          </a:xfrm>
        </p:spPr>
        <p:txBody>
          <a:bodyPr>
            <a:normAutofit/>
          </a:bodyPr>
          <a:lstStyle/>
          <a:p>
            <a:r>
              <a:rPr lang="en-US" dirty="0"/>
              <a:t>Overview</a:t>
            </a:r>
          </a:p>
        </p:txBody>
      </p:sp>
      <p:pic>
        <p:nvPicPr>
          <p:cNvPr id="2" name="Picture 1" descr="person carrying large calculator"/>
          <p:cNvPicPr>
            <a:picLocks noChangeAspect="1"/>
          </p:cNvPicPr>
          <p:nvPr/>
        </p:nvPicPr>
        <p:blipFill rotWithShape="1">
          <a:blip r:embed="rId2" cstate="print">
            <a:extLst>
              <a:ext uri="{28A0092B-C50C-407E-A947-70E740481C1C}">
                <a14:useLocalDpi xmlns:a14="http://schemas.microsoft.com/office/drawing/2010/main" val="0"/>
              </a:ext>
            </a:extLst>
          </a:blip>
          <a:srcRect t="4235" r="2" b="2441"/>
          <a:stretch/>
        </p:blipFill>
        <p:spPr>
          <a:xfrm>
            <a:off x="20" y="1225106"/>
            <a:ext cx="4059915" cy="3788958"/>
          </a:xfrm>
          <a:prstGeom prst="rect">
            <a:avLst/>
          </a:prstGeom>
        </p:spPr>
      </p:pic>
      <p:grpSp>
        <p:nvGrpSpPr>
          <p:cNvPr id="3" name="Group 2" descr="slide number">
            <a:extLst>
              <a:ext uri="{FF2B5EF4-FFF2-40B4-BE49-F238E27FC236}">
                <a16:creationId xmlns:a16="http://schemas.microsoft.com/office/drawing/2014/main" id="{F26525A6-49E6-E2D8-1AF8-67FF270B21A9}"/>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BE2895D5-BA8C-BE60-5661-0F22586B829A}"/>
                </a:ext>
              </a:extLst>
            </p:cNvPr>
            <p:cNvSpPr/>
            <p:nvPr/>
          </p:nvSpPr>
          <p:spPr>
            <a:xfrm>
              <a:off x="8522208" y="6258560"/>
              <a:ext cx="393192" cy="393192"/>
            </a:xfrm>
            <a:prstGeom prst="ellipse">
              <a:avLst/>
            </a:prstGeom>
            <a:blipFill dpi="0"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5" name="Oval 4" descr="oval">
              <a:extLst>
                <a:ext uri="{FF2B5EF4-FFF2-40B4-BE49-F238E27FC236}">
                  <a16:creationId xmlns:a16="http://schemas.microsoft.com/office/drawing/2014/main" id="{53EC19FE-ACB0-29BD-BD4D-B0038F73936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AA022195-2CFE-D70B-BC36-F958C0AF6685}"/>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9</a:t>
            </a:fld>
            <a:endParaRPr lang="en-US" dirty="0"/>
          </a:p>
        </p:txBody>
      </p:sp>
    </p:spTree>
    <p:extLst>
      <p:ext uri="{BB962C8B-B14F-4D97-AF65-F5344CB8AC3E}">
        <p14:creationId xmlns:p14="http://schemas.microsoft.com/office/powerpoint/2010/main" val="2550222"/>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8117ED26D78246B97E85B39B055813" ma:contentTypeVersion="6" ma:contentTypeDescription="Create a new document." ma:contentTypeScope="" ma:versionID="c6c2c179dcc877fdfe8021e0be16bd41">
  <xsd:schema xmlns:xsd="http://www.w3.org/2001/XMLSchema" xmlns:xs="http://www.w3.org/2001/XMLSchema" xmlns:p="http://schemas.microsoft.com/office/2006/metadata/properties" xmlns:ns2="b00f4f70-4ede-47bb-8702-babd57e92b21" xmlns:ns3="ed99cea4-c227-48ed-acd2-e96f06cb66e1" targetNamespace="http://schemas.microsoft.com/office/2006/metadata/properties" ma:root="true" ma:fieldsID="3a2f3f059389a2462ea29f7f99ff659b" ns2:_="" ns3:_="">
    <xsd:import namespace="b00f4f70-4ede-47bb-8702-babd57e92b21"/>
    <xsd:import namespace="ed99cea4-c227-48ed-acd2-e96f06cb66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f70-4ede-47bb-8702-babd57e92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99cea4-c227-48ed-acd2-e96f06cb66e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A60BD-0042-4722-B671-D551884D1EED}">
  <ds:schemaRefs>
    <ds:schemaRef ds:uri="http://schemas.microsoft.com/sharepoint/v3/contenttype/forms"/>
  </ds:schemaRefs>
</ds:datastoreItem>
</file>

<file path=customXml/itemProps2.xml><?xml version="1.0" encoding="utf-8"?>
<ds:datastoreItem xmlns:ds="http://schemas.openxmlformats.org/officeDocument/2006/customXml" ds:itemID="{AC069F72-2015-4FB6-9588-A49CB14BDC12}">
  <ds:schemaRef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0542ec55-2198-41a0-b50a-732413b4cec0"/>
    <ds:schemaRef ds:uri="9f3c1fc1-9cec-4f7b-9b8a-10ce2778e10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39EE7EF-5FF3-4EBA-B0D5-6CEE6E789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4f70-4ede-47bb-8702-babd57e92b21"/>
    <ds:schemaRef ds:uri="ed99cea4-c227-48ed-acd2-e96f06cb6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_JuxtaposeVTI</Template>
  <TotalTime>0</TotalTime>
  <Words>3911</Words>
  <Application>Microsoft Office PowerPoint</Application>
  <PresentationFormat>Widescreen</PresentationFormat>
  <Paragraphs>380</Paragraphs>
  <Slides>55</Slides>
  <Notes>11</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JuxtaposeVTI</vt:lpstr>
      <vt:lpstr>Water Handling Operations</vt:lpstr>
      <vt:lpstr>Objectives</vt:lpstr>
      <vt:lpstr>Objectives</vt:lpstr>
      <vt:lpstr>Pump Discharge Pressure  (PDP)</vt:lpstr>
      <vt:lpstr>Nozzle Pressure (NP)</vt:lpstr>
      <vt:lpstr>Head Pressure (H)</vt:lpstr>
      <vt:lpstr>Friction Loss - (FL)</vt:lpstr>
      <vt:lpstr>Appliances - (A)</vt:lpstr>
      <vt:lpstr>Friction Loss Calculations</vt:lpstr>
      <vt:lpstr>Why do we need to perform  friction loss calculations?</vt:lpstr>
      <vt:lpstr>References and Tools </vt:lpstr>
      <vt:lpstr>Friction Loss Formula</vt:lpstr>
      <vt:lpstr>Considerations</vt:lpstr>
      <vt:lpstr>Friction Loss Calculation Exercises</vt:lpstr>
      <vt:lpstr>Adobe Flash Friction Loss Calculator</vt:lpstr>
      <vt:lpstr>Exercise 1 Pre-course Work</vt:lpstr>
      <vt:lpstr>Exercise 2 Pre-course Work</vt:lpstr>
      <vt:lpstr>Exercise 3 Pre-course Work</vt:lpstr>
      <vt:lpstr>Exercise 4 Pre-course Work</vt:lpstr>
      <vt:lpstr>Friction Loss  Calculation Exercises </vt:lpstr>
      <vt:lpstr>Exercise 5 In-class</vt:lpstr>
      <vt:lpstr>Exercise 6 In-class</vt:lpstr>
      <vt:lpstr>Exercise 7 In-class</vt:lpstr>
      <vt:lpstr>Friction Loss Calculations  </vt:lpstr>
      <vt:lpstr>“Rule of 5s”</vt:lpstr>
      <vt:lpstr>Friction Loss “Rule of 5s”</vt:lpstr>
      <vt:lpstr>Exercise 1 “Rule of 5s”</vt:lpstr>
      <vt:lpstr>Exercise 2 “Rule of 5s”</vt:lpstr>
      <vt:lpstr>Exercise 3 “Rule of 5s”</vt:lpstr>
      <vt:lpstr>Exercise 4 “Rule of 5s”</vt:lpstr>
      <vt:lpstr>Comparing Methods </vt:lpstr>
      <vt:lpstr>Exercise 5 “Rule of 5s”</vt:lpstr>
      <vt:lpstr>Exercise 5 “Rule of 5s”</vt:lpstr>
      <vt:lpstr>Exercise 6 “Rule of 5s”</vt:lpstr>
      <vt:lpstr>Exercise 7 “Rule of 5s”</vt:lpstr>
      <vt:lpstr>Why are there differences?</vt:lpstr>
      <vt:lpstr>A Comparison</vt:lpstr>
      <vt:lpstr>Are the differences  significant enough . . .?</vt:lpstr>
      <vt:lpstr>Reducing Friction Loss</vt:lpstr>
      <vt:lpstr>Other considerations</vt:lpstr>
      <vt:lpstr>Pump Cavitation</vt:lpstr>
      <vt:lpstr>Pump Cavitation</vt:lpstr>
      <vt:lpstr>Effects of Cavitation </vt:lpstr>
      <vt:lpstr>Signs of Cavitation</vt:lpstr>
      <vt:lpstr>Corrective Actions </vt:lpstr>
      <vt:lpstr>Drafting  General Facts</vt:lpstr>
      <vt:lpstr>Drafting Using Engine Pump Setup</vt:lpstr>
      <vt:lpstr>Drafting Using Engine Pump Setup</vt:lpstr>
      <vt:lpstr>Drafting Using Engine Pump Setup</vt:lpstr>
      <vt:lpstr>Ejector Use - Refill Operations General Information</vt:lpstr>
      <vt:lpstr>Working Principles</vt:lpstr>
      <vt:lpstr>Ejector </vt:lpstr>
      <vt:lpstr>Ejector Setup</vt:lpstr>
      <vt:lpstr>Ejector Setup</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Handling Operations</dc:title>
  <dc:creator/>
  <cp:lastModifiedBy/>
  <cp:revision>21</cp:revision>
  <dcterms:created xsi:type="dcterms:W3CDTF">2021-04-27T10:31:44Z</dcterms:created>
  <dcterms:modified xsi:type="dcterms:W3CDTF">2024-02-19T22:03:22Z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0x010100FF8117ED26D78246B97E85B39B055813</vt:lpwstr>
  </property>
  <property fmtid="{D5CDD505-2E9C-101B-9397-08002B2CF9AE}" pid="3" name="MediaServiceImageTags">
    <vt:lpwstr/>
  </property>
</Properties>
</file>