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0" r:id="rId4"/>
    <p:sldMasterId id="2147483695" r:id="rId5"/>
  </p:sldMasterIdLst>
  <p:notesMasterIdLst>
    <p:notesMasterId r:id="rId62"/>
  </p:notesMasterIdLst>
  <p:handoutMasterIdLst>
    <p:handoutMasterId r:id="rId63"/>
  </p:handoutMasterIdLst>
  <p:sldIdLst>
    <p:sldId id="447" r:id="rId6"/>
    <p:sldId id="484" r:id="rId7"/>
    <p:sldId id="485" r:id="rId8"/>
    <p:sldId id="450" r:id="rId9"/>
    <p:sldId id="451" r:id="rId10"/>
    <p:sldId id="486" r:id="rId11"/>
    <p:sldId id="487" r:id="rId12"/>
    <p:sldId id="488" r:id="rId13"/>
    <p:sldId id="506" r:id="rId14"/>
    <p:sldId id="507" r:id="rId15"/>
    <p:sldId id="508" r:id="rId16"/>
    <p:sldId id="541" r:id="rId17"/>
    <p:sldId id="510" r:id="rId18"/>
    <p:sldId id="511" r:id="rId19"/>
    <p:sldId id="512" r:id="rId20"/>
    <p:sldId id="496" r:id="rId21"/>
    <p:sldId id="461" r:id="rId22"/>
    <p:sldId id="505" r:id="rId23"/>
    <p:sldId id="509" r:id="rId24"/>
    <p:sldId id="513" r:id="rId25"/>
    <p:sldId id="497" r:id="rId26"/>
    <p:sldId id="514" r:id="rId27"/>
    <p:sldId id="515" r:id="rId28"/>
    <p:sldId id="516" r:id="rId29"/>
    <p:sldId id="517" r:id="rId30"/>
    <p:sldId id="518" r:id="rId31"/>
    <p:sldId id="519" r:id="rId32"/>
    <p:sldId id="520" r:id="rId33"/>
    <p:sldId id="469" r:id="rId34"/>
    <p:sldId id="521" r:id="rId35"/>
    <p:sldId id="522" r:id="rId36"/>
    <p:sldId id="523" r:id="rId37"/>
    <p:sldId id="491" r:id="rId38"/>
    <p:sldId id="502" r:id="rId39"/>
    <p:sldId id="492" r:id="rId40"/>
    <p:sldId id="542" r:id="rId41"/>
    <p:sldId id="524" r:id="rId42"/>
    <p:sldId id="525" r:id="rId43"/>
    <p:sldId id="526" r:id="rId44"/>
    <p:sldId id="480" r:id="rId45"/>
    <p:sldId id="528" r:id="rId46"/>
    <p:sldId id="527" r:id="rId47"/>
    <p:sldId id="479" r:id="rId48"/>
    <p:sldId id="529" r:id="rId49"/>
    <p:sldId id="530" r:id="rId50"/>
    <p:sldId id="531" r:id="rId51"/>
    <p:sldId id="532" r:id="rId52"/>
    <p:sldId id="533" r:id="rId53"/>
    <p:sldId id="534" r:id="rId54"/>
    <p:sldId id="499" r:id="rId55"/>
    <p:sldId id="501" r:id="rId56"/>
    <p:sldId id="493" r:id="rId57"/>
    <p:sldId id="494" r:id="rId58"/>
    <p:sldId id="495" r:id="rId59"/>
    <p:sldId id="539" r:id="rId60"/>
    <p:sldId id="54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1E668-76F7-4326-8FA8-7542699B4C81}" v="10" dt="2024-02-13T00:24:49.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86432" autoAdjust="0"/>
  </p:normalViewPr>
  <p:slideViewPr>
    <p:cSldViewPr snapToGrid="0">
      <p:cViewPr varScale="1">
        <p:scale>
          <a:sx n="98" d="100"/>
          <a:sy n="98" d="100"/>
        </p:scale>
        <p:origin x="462" y="96"/>
      </p:cViewPr>
      <p:guideLst>
        <p:guide orient="horz" pos="1872"/>
        <p:guide pos="7080"/>
        <p:guide pos="5112"/>
      </p:guideLst>
    </p:cSldViewPr>
  </p:slideViewPr>
  <p:outlineViewPr>
    <p:cViewPr>
      <p:scale>
        <a:sx n="33" d="100"/>
        <a:sy n="33" d="100"/>
      </p:scale>
      <p:origin x="0" y="-4819"/>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65" d="100"/>
          <a:sy n="65" d="100"/>
        </p:scale>
        <p:origin x="845"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06168-C322-4865-B640-F82FCBCD4C10}"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0A670687-2E4D-4B47-A02A-9922398BB013}">
      <dgm:prSet/>
      <dgm:spPr/>
      <dgm:t>
        <a:bodyPr/>
        <a:lstStyle/>
        <a:p>
          <a:pPr>
            <a:lnSpc>
              <a:spcPct val="100000"/>
            </a:lnSpc>
          </a:pPr>
          <a:r>
            <a:rPr lang="en-US" baseline="0"/>
            <a:t>Do </a:t>
          </a:r>
          <a:r>
            <a:rPr lang="en-US" b="1" u="sng" baseline="0"/>
            <a:t>not</a:t>
          </a:r>
          <a:r>
            <a:rPr lang="en-US" baseline="0"/>
            <a:t> sign any papers or make any statement as to fault.</a:t>
          </a:r>
          <a:endParaRPr lang="en-US"/>
        </a:p>
      </dgm:t>
    </dgm:pt>
    <dgm:pt modelId="{FF2C49C0-8A24-4349-AB8C-617290192034}" type="parTrans" cxnId="{E00CFBCC-D01B-418A-A625-74E66736CAD9}">
      <dgm:prSet/>
      <dgm:spPr/>
      <dgm:t>
        <a:bodyPr/>
        <a:lstStyle/>
        <a:p>
          <a:endParaRPr lang="en-US"/>
        </a:p>
      </dgm:t>
    </dgm:pt>
    <dgm:pt modelId="{A039BC6B-5B87-4C68-914A-7932674538E0}" type="sibTrans" cxnId="{E00CFBCC-D01B-418A-A625-74E66736CAD9}">
      <dgm:prSet/>
      <dgm:spPr/>
      <dgm:t>
        <a:bodyPr/>
        <a:lstStyle/>
        <a:p>
          <a:endParaRPr lang="en-US"/>
        </a:p>
      </dgm:t>
    </dgm:pt>
    <dgm:pt modelId="{4D629BB1-781C-47D7-A1E0-95977A296EA4}">
      <dgm:prSet/>
      <dgm:spPr/>
      <dgm:t>
        <a:bodyPr/>
        <a:lstStyle/>
        <a:p>
          <a:pPr>
            <a:lnSpc>
              <a:spcPct val="100000"/>
            </a:lnSpc>
          </a:pPr>
          <a:r>
            <a:rPr lang="en-US" baseline="0"/>
            <a:t>Do </a:t>
          </a:r>
          <a:r>
            <a:rPr lang="en-US" b="1" u="sng" baseline="0"/>
            <a:t>not</a:t>
          </a:r>
          <a:r>
            <a:rPr lang="en-US" baseline="0"/>
            <a:t> attempt to negotiate an agreement or settlement.</a:t>
          </a:r>
          <a:endParaRPr lang="en-US"/>
        </a:p>
      </dgm:t>
    </dgm:pt>
    <dgm:pt modelId="{D8591DAC-DD19-41AA-9603-B29F99F93A89}" type="parTrans" cxnId="{D777F297-F3EC-489D-8570-CA4544017ED7}">
      <dgm:prSet/>
      <dgm:spPr/>
      <dgm:t>
        <a:bodyPr/>
        <a:lstStyle/>
        <a:p>
          <a:endParaRPr lang="en-US"/>
        </a:p>
      </dgm:t>
    </dgm:pt>
    <dgm:pt modelId="{7997844E-949C-4EB2-AEC8-29700EAD4017}" type="sibTrans" cxnId="{D777F297-F3EC-489D-8570-CA4544017ED7}">
      <dgm:prSet/>
      <dgm:spPr/>
      <dgm:t>
        <a:bodyPr/>
        <a:lstStyle/>
        <a:p>
          <a:endParaRPr lang="en-US"/>
        </a:p>
      </dgm:t>
    </dgm:pt>
    <dgm:pt modelId="{494110D1-A1EA-4D6D-BB37-9067DEF82348}" type="pres">
      <dgm:prSet presAssocID="{EA106168-C322-4865-B640-F82FCBCD4C10}" presName="root" presStyleCnt="0">
        <dgm:presLayoutVars>
          <dgm:dir/>
          <dgm:resizeHandles val="exact"/>
        </dgm:presLayoutVars>
      </dgm:prSet>
      <dgm:spPr/>
    </dgm:pt>
    <dgm:pt modelId="{AF23B298-1673-43BF-8FE1-D67DA1CEE8AC}" type="pres">
      <dgm:prSet presAssocID="{0A670687-2E4D-4B47-A02A-9922398BB013}" presName="compNode" presStyleCnt="0"/>
      <dgm:spPr/>
    </dgm:pt>
    <dgm:pt modelId="{4A441220-9E79-4B11-AF56-07F504072629}" type="pres">
      <dgm:prSet presAssocID="{0A670687-2E4D-4B47-A02A-9922398BB013}" presName="bgRect" presStyleLbl="bgShp" presStyleIdx="0" presStyleCnt="2"/>
      <dgm:spPr/>
    </dgm:pt>
    <dgm:pt modelId="{5388A7B0-FAE9-4780-A977-146D373D7C88}" type="pres">
      <dgm:prSet presAssocID="{0A670687-2E4D-4B47-A02A-9922398BB01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A17FE2A5-F11A-469F-9D00-CC0791AE42DD}" type="pres">
      <dgm:prSet presAssocID="{0A670687-2E4D-4B47-A02A-9922398BB013}" presName="spaceRect" presStyleCnt="0"/>
      <dgm:spPr/>
    </dgm:pt>
    <dgm:pt modelId="{10F0F86D-AAD2-4EC0-942A-1A903CB40B46}" type="pres">
      <dgm:prSet presAssocID="{0A670687-2E4D-4B47-A02A-9922398BB013}" presName="parTx" presStyleLbl="revTx" presStyleIdx="0" presStyleCnt="2">
        <dgm:presLayoutVars>
          <dgm:chMax val="0"/>
          <dgm:chPref val="0"/>
        </dgm:presLayoutVars>
      </dgm:prSet>
      <dgm:spPr/>
    </dgm:pt>
    <dgm:pt modelId="{7850B68E-A07A-496A-894A-33DD75301C4D}" type="pres">
      <dgm:prSet presAssocID="{A039BC6B-5B87-4C68-914A-7932674538E0}" presName="sibTrans" presStyleCnt="0"/>
      <dgm:spPr/>
    </dgm:pt>
    <dgm:pt modelId="{127285F3-D23A-4B35-8427-1743D0A14DC1}" type="pres">
      <dgm:prSet presAssocID="{4D629BB1-781C-47D7-A1E0-95977A296EA4}" presName="compNode" presStyleCnt="0"/>
      <dgm:spPr/>
    </dgm:pt>
    <dgm:pt modelId="{AF6107A1-35BC-4EB9-8376-42F9441862A6}" type="pres">
      <dgm:prSet presAssocID="{4D629BB1-781C-47D7-A1E0-95977A296EA4}" presName="bgRect" presStyleLbl="bgShp" presStyleIdx="1" presStyleCnt="2"/>
      <dgm:spPr/>
    </dgm:pt>
    <dgm:pt modelId="{BDC7CD20-8BC5-47D6-92DA-66864B9CEC21}" type="pres">
      <dgm:prSet presAssocID="{4D629BB1-781C-47D7-A1E0-95977A296E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pt>
    <dgm:pt modelId="{FA8AD326-C345-4E58-80D9-0DCDECA7CA93}" type="pres">
      <dgm:prSet presAssocID="{4D629BB1-781C-47D7-A1E0-95977A296EA4}" presName="spaceRect" presStyleCnt="0"/>
      <dgm:spPr/>
    </dgm:pt>
    <dgm:pt modelId="{43D875D2-FDED-4004-BB26-322DB904CF1E}" type="pres">
      <dgm:prSet presAssocID="{4D629BB1-781C-47D7-A1E0-95977A296EA4}" presName="parTx" presStyleLbl="revTx" presStyleIdx="1" presStyleCnt="2">
        <dgm:presLayoutVars>
          <dgm:chMax val="0"/>
          <dgm:chPref val="0"/>
        </dgm:presLayoutVars>
      </dgm:prSet>
      <dgm:spPr/>
    </dgm:pt>
  </dgm:ptLst>
  <dgm:cxnLst>
    <dgm:cxn modelId="{A6276737-8E04-4EAA-B408-09EBAE2F8A7B}" type="presOf" srcId="{0A670687-2E4D-4B47-A02A-9922398BB013}" destId="{10F0F86D-AAD2-4EC0-942A-1A903CB40B46}" srcOrd="0" destOrd="0" presId="urn:microsoft.com/office/officeart/2018/2/layout/IconVerticalSolidList"/>
    <dgm:cxn modelId="{7B683670-A0C9-436E-B91F-9C9F46BE7FB8}" type="presOf" srcId="{4D629BB1-781C-47D7-A1E0-95977A296EA4}" destId="{43D875D2-FDED-4004-BB26-322DB904CF1E}" srcOrd="0" destOrd="0" presId="urn:microsoft.com/office/officeart/2018/2/layout/IconVerticalSolidList"/>
    <dgm:cxn modelId="{D777F297-F3EC-489D-8570-CA4544017ED7}" srcId="{EA106168-C322-4865-B640-F82FCBCD4C10}" destId="{4D629BB1-781C-47D7-A1E0-95977A296EA4}" srcOrd="1" destOrd="0" parTransId="{D8591DAC-DD19-41AA-9603-B29F99F93A89}" sibTransId="{7997844E-949C-4EB2-AEC8-29700EAD4017}"/>
    <dgm:cxn modelId="{01D064B4-A07D-4BAE-8C67-44631273A2F0}" type="presOf" srcId="{EA106168-C322-4865-B640-F82FCBCD4C10}" destId="{494110D1-A1EA-4D6D-BB37-9067DEF82348}" srcOrd="0" destOrd="0" presId="urn:microsoft.com/office/officeart/2018/2/layout/IconVerticalSolidList"/>
    <dgm:cxn modelId="{E00CFBCC-D01B-418A-A625-74E66736CAD9}" srcId="{EA106168-C322-4865-B640-F82FCBCD4C10}" destId="{0A670687-2E4D-4B47-A02A-9922398BB013}" srcOrd="0" destOrd="0" parTransId="{FF2C49C0-8A24-4349-AB8C-617290192034}" sibTransId="{A039BC6B-5B87-4C68-914A-7932674538E0}"/>
    <dgm:cxn modelId="{43CB68B0-595B-45FB-8772-4D88BF95AFA7}" type="presParOf" srcId="{494110D1-A1EA-4D6D-BB37-9067DEF82348}" destId="{AF23B298-1673-43BF-8FE1-D67DA1CEE8AC}" srcOrd="0" destOrd="0" presId="urn:microsoft.com/office/officeart/2018/2/layout/IconVerticalSolidList"/>
    <dgm:cxn modelId="{58427D47-661E-4846-9507-810DF79C48CA}" type="presParOf" srcId="{AF23B298-1673-43BF-8FE1-D67DA1CEE8AC}" destId="{4A441220-9E79-4B11-AF56-07F504072629}" srcOrd="0" destOrd="0" presId="urn:microsoft.com/office/officeart/2018/2/layout/IconVerticalSolidList"/>
    <dgm:cxn modelId="{BBB4526B-284F-4D39-AB24-99B8DA3D3DAE}" type="presParOf" srcId="{AF23B298-1673-43BF-8FE1-D67DA1CEE8AC}" destId="{5388A7B0-FAE9-4780-A977-146D373D7C88}" srcOrd="1" destOrd="0" presId="urn:microsoft.com/office/officeart/2018/2/layout/IconVerticalSolidList"/>
    <dgm:cxn modelId="{1BC9A8F4-CE90-43EE-9BBC-C57A35AD9E2F}" type="presParOf" srcId="{AF23B298-1673-43BF-8FE1-D67DA1CEE8AC}" destId="{A17FE2A5-F11A-469F-9D00-CC0791AE42DD}" srcOrd="2" destOrd="0" presId="urn:microsoft.com/office/officeart/2018/2/layout/IconVerticalSolidList"/>
    <dgm:cxn modelId="{8AFDF648-8EF6-491F-AE33-8474245EA81E}" type="presParOf" srcId="{AF23B298-1673-43BF-8FE1-D67DA1CEE8AC}" destId="{10F0F86D-AAD2-4EC0-942A-1A903CB40B46}" srcOrd="3" destOrd="0" presId="urn:microsoft.com/office/officeart/2018/2/layout/IconVerticalSolidList"/>
    <dgm:cxn modelId="{34EB9F6A-451C-4E1E-9ED2-DD9A2D95134D}" type="presParOf" srcId="{494110D1-A1EA-4D6D-BB37-9067DEF82348}" destId="{7850B68E-A07A-496A-894A-33DD75301C4D}" srcOrd="1" destOrd="0" presId="urn:microsoft.com/office/officeart/2018/2/layout/IconVerticalSolidList"/>
    <dgm:cxn modelId="{2511DF46-82B2-4C20-B40F-BA2E0895A3D9}" type="presParOf" srcId="{494110D1-A1EA-4D6D-BB37-9067DEF82348}" destId="{127285F3-D23A-4B35-8427-1743D0A14DC1}" srcOrd="2" destOrd="0" presId="urn:microsoft.com/office/officeart/2018/2/layout/IconVerticalSolidList"/>
    <dgm:cxn modelId="{41440040-AB04-432C-A3CF-016C8F16D257}" type="presParOf" srcId="{127285F3-D23A-4B35-8427-1743D0A14DC1}" destId="{AF6107A1-35BC-4EB9-8376-42F9441862A6}" srcOrd="0" destOrd="0" presId="urn:microsoft.com/office/officeart/2018/2/layout/IconVerticalSolidList"/>
    <dgm:cxn modelId="{DEFAD11B-E3B3-4D17-A36F-EFBB68F1CB8D}" type="presParOf" srcId="{127285F3-D23A-4B35-8427-1743D0A14DC1}" destId="{BDC7CD20-8BC5-47D6-92DA-66864B9CEC21}" srcOrd="1" destOrd="0" presId="urn:microsoft.com/office/officeart/2018/2/layout/IconVerticalSolidList"/>
    <dgm:cxn modelId="{4E7A8245-38F4-4771-80D8-96BC9F01ABB8}" type="presParOf" srcId="{127285F3-D23A-4B35-8427-1743D0A14DC1}" destId="{FA8AD326-C345-4E58-80D9-0DCDECA7CA93}" srcOrd="2" destOrd="0" presId="urn:microsoft.com/office/officeart/2018/2/layout/IconVerticalSolidList"/>
    <dgm:cxn modelId="{F73A38BE-BE8E-44F8-BF86-F35E7DC73DC9}" type="presParOf" srcId="{127285F3-D23A-4B35-8427-1743D0A14DC1}" destId="{43D875D2-FDED-4004-BB26-322DB904CF1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8DC870-3796-40B3-BB26-E8A7EA3255CC}"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515E1AEF-F81E-4512-8175-E0D0BEFC7A91}">
      <dgm:prSet/>
      <dgm:spPr/>
      <dgm:t>
        <a:bodyPr/>
        <a:lstStyle/>
        <a:p>
          <a:r>
            <a:rPr lang="en-US"/>
            <a:t>If a repair is under warranty, it can be handled at the dealership or any authorized Service Center.</a:t>
          </a:r>
        </a:p>
      </dgm:t>
    </dgm:pt>
    <dgm:pt modelId="{E45A338D-DA06-471A-8BAF-915AA984DEE0}" type="parTrans" cxnId="{A0B2D157-1B5D-4157-A150-5851BB8499F7}">
      <dgm:prSet/>
      <dgm:spPr/>
      <dgm:t>
        <a:bodyPr/>
        <a:lstStyle/>
        <a:p>
          <a:endParaRPr lang="en-US"/>
        </a:p>
      </dgm:t>
    </dgm:pt>
    <dgm:pt modelId="{C9D3C4A7-A6EB-49E9-857D-71C4794589A3}" type="sibTrans" cxnId="{A0B2D157-1B5D-4157-A150-5851BB8499F7}">
      <dgm:prSet/>
      <dgm:spPr/>
      <dgm:t>
        <a:bodyPr/>
        <a:lstStyle/>
        <a:p>
          <a:endParaRPr lang="en-US"/>
        </a:p>
      </dgm:t>
    </dgm:pt>
    <dgm:pt modelId="{143C8A2A-96F0-435B-AF39-A655512B72EB}">
      <dgm:prSet/>
      <dgm:spPr/>
      <dgm:t>
        <a:bodyPr/>
        <a:lstStyle/>
        <a:p>
          <a:r>
            <a:rPr lang="en-US"/>
            <a:t>Check with your FMO, AFMO or FOS.</a:t>
          </a:r>
        </a:p>
      </dgm:t>
    </dgm:pt>
    <dgm:pt modelId="{6358D390-75BE-47D0-8767-E3B69E29E25B}" type="parTrans" cxnId="{F10B66B2-2D0F-43E9-B2AA-1BFCD2FB2666}">
      <dgm:prSet/>
      <dgm:spPr/>
      <dgm:t>
        <a:bodyPr/>
        <a:lstStyle/>
        <a:p>
          <a:endParaRPr lang="en-US"/>
        </a:p>
      </dgm:t>
    </dgm:pt>
    <dgm:pt modelId="{FA3D5D81-489B-4786-9E61-336A5B473E47}" type="sibTrans" cxnId="{F10B66B2-2D0F-43E9-B2AA-1BFCD2FB2666}">
      <dgm:prSet/>
      <dgm:spPr/>
      <dgm:t>
        <a:bodyPr/>
        <a:lstStyle/>
        <a:p>
          <a:endParaRPr lang="en-US"/>
        </a:p>
      </dgm:t>
    </dgm:pt>
    <dgm:pt modelId="{99AB6446-9F3E-40B3-8E9B-A4087EC14A6C}">
      <dgm:prSet/>
      <dgm:spPr/>
      <dgm:t>
        <a:bodyPr/>
        <a:lstStyle/>
        <a:p>
          <a:r>
            <a:rPr lang="en-US"/>
            <a:t>Some programs have a Fire Engine Program Supervisor, this will be your point of contact for warranty repairs.</a:t>
          </a:r>
        </a:p>
      </dgm:t>
    </dgm:pt>
    <dgm:pt modelId="{EA1699C9-3C73-4FC8-8479-DE0B15E678D0}" type="parTrans" cxnId="{0D521209-4F32-4342-B870-593CE534FAFA}">
      <dgm:prSet/>
      <dgm:spPr/>
      <dgm:t>
        <a:bodyPr/>
        <a:lstStyle/>
        <a:p>
          <a:endParaRPr lang="en-US"/>
        </a:p>
      </dgm:t>
    </dgm:pt>
    <dgm:pt modelId="{BEAD7724-FAB5-4D96-9D4F-AFD5D77AC253}" type="sibTrans" cxnId="{0D521209-4F32-4342-B870-593CE534FAFA}">
      <dgm:prSet/>
      <dgm:spPr/>
      <dgm:t>
        <a:bodyPr/>
        <a:lstStyle/>
        <a:p>
          <a:endParaRPr lang="en-US"/>
        </a:p>
      </dgm:t>
    </dgm:pt>
    <dgm:pt modelId="{5262499E-5ACB-4D06-B1AB-D31F09B1C1A4}">
      <dgm:prSet/>
      <dgm:spPr/>
      <dgm:t>
        <a:bodyPr/>
        <a:lstStyle/>
        <a:p>
          <a:r>
            <a:rPr lang="en-US"/>
            <a:t>If you do not have this option, call your Regional Model 52 Center.</a:t>
          </a:r>
        </a:p>
      </dgm:t>
    </dgm:pt>
    <dgm:pt modelId="{EE7A60A2-D593-4ECD-BB53-E173F34A5A13}" type="parTrans" cxnId="{06F9E64E-95D8-478B-BDFD-14E13070801B}">
      <dgm:prSet/>
      <dgm:spPr/>
      <dgm:t>
        <a:bodyPr/>
        <a:lstStyle/>
        <a:p>
          <a:endParaRPr lang="en-US"/>
        </a:p>
      </dgm:t>
    </dgm:pt>
    <dgm:pt modelId="{E21FFE89-25F5-48AB-AF9D-282D7DC59E22}" type="sibTrans" cxnId="{06F9E64E-95D8-478B-BDFD-14E13070801B}">
      <dgm:prSet/>
      <dgm:spPr/>
      <dgm:t>
        <a:bodyPr/>
        <a:lstStyle/>
        <a:p>
          <a:endParaRPr lang="en-US"/>
        </a:p>
      </dgm:t>
    </dgm:pt>
    <dgm:pt modelId="{DC56CDEF-FAA8-4D3E-9F2A-BA5F1AF8EF09}" type="pres">
      <dgm:prSet presAssocID="{0F8DC870-3796-40B3-BB26-E8A7EA3255CC}" presName="diagram" presStyleCnt="0">
        <dgm:presLayoutVars>
          <dgm:dir/>
          <dgm:resizeHandles val="exact"/>
        </dgm:presLayoutVars>
      </dgm:prSet>
      <dgm:spPr/>
    </dgm:pt>
    <dgm:pt modelId="{488721C0-7130-442C-BD52-EB9D31BE4864}" type="pres">
      <dgm:prSet presAssocID="{515E1AEF-F81E-4512-8175-E0D0BEFC7A91}" presName="node" presStyleLbl="node1" presStyleIdx="0" presStyleCnt="4">
        <dgm:presLayoutVars>
          <dgm:bulletEnabled val="1"/>
        </dgm:presLayoutVars>
      </dgm:prSet>
      <dgm:spPr/>
    </dgm:pt>
    <dgm:pt modelId="{AFF7ADEF-1269-43E6-BFD3-C37BB5BA5919}" type="pres">
      <dgm:prSet presAssocID="{C9D3C4A7-A6EB-49E9-857D-71C4794589A3}" presName="sibTrans" presStyleCnt="0"/>
      <dgm:spPr/>
    </dgm:pt>
    <dgm:pt modelId="{A601A5A3-8CF5-4D9A-88C4-7EC5306DE89F}" type="pres">
      <dgm:prSet presAssocID="{143C8A2A-96F0-435B-AF39-A655512B72EB}" presName="node" presStyleLbl="node1" presStyleIdx="1" presStyleCnt="4">
        <dgm:presLayoutVars>
          <dgm:bulletEnabled val="1"/>
        </dgm:presLayoutVars>
      </dgm:prSet>
      <dgm:spPr/>
    </dgm:pt>
    <dgm:pt modelId="{C1B23A5F-2A30-48C0-8069-35D1B97EE855}" type="pres">
      <dgm:prSet presAssocID="{FA3D5D81-489B-4786-9E61-336A5B473E47}" presName="sibTrans" presStyleCnt="0"/>
      <dgm:spPr/>
    </dgm:pt>
    <dgm:pt modelId="{7B448722-0E90-470A-9043-6F501D08FE86}" type="pres">
      <dgm:prSet presAssocID="{99AB6446-9F3E-40B3-8E9B-A4087EC14A6C}" presName="node" presStyleLbl="node1" presStyleIdx="2" presStyleCnt="4">
        <dgm:presLayoutVars>
          <dgm:bulletEnabled val="1"/>
        </dgm:presLayoutVars>
      </dgm:prSet>
      <dgm:spPr/>
    </dgm:pt>
    <dgm:pt modelId="{A9533D7F-F742-4D86-8C4B-49B1A123A6DD}" type="pres">
      <dgm:prSet presAssocID="{BEAD7724-FAB5-4D96-9D4F-AFD5D77AC253}" presName="sibTrans" presStyleCnt="0"/>
      <dgm:spPr/>
    </dgm:pt>
    <dgm:pt modelId="{3ED65A55-3C7B-47E2-8AB4-AF90422A7087}" type="pres">
      <dgm:prSet presAssocID="{5262499E-5ACB-4D06-B1AB-D31F09B1C1A4}" presName="node" presStyleLbl="node1" presStyleIdx="3" presStyleCnt="4">
        <dgm:presLayoutVars>
          <dgm:bulletEnabled val="1"/>
        </dgm:presLayoutVars>
      </dgm:prSet>
      <dgm:spPr/>
    </dgm:pt>
  </dgm:ptLst>
  <dgm:cxnLst>
    <dgm:cxn modelId="{0D521209-4F32-4342-B870-593CE534FAFA}" srcId="{0F8DC870-3796-40B3-BB26-E8A7EA3255CC}" destId="{99AB6446-9F3E-40B3-8E9B-A4087EC14A6C}" srcOrd="2" destOrd="0" parTransId="{EA1699C9-3C73-4FC8-8479-DE0B15E678D0}" sibTransId="{BEAD7724-FAB5-4D96-9D4F-AFD5D77AC253}"/>
    <dgm:cxn modelId="{3FA0FE09-10F2-4255-8639-0F2F98472C37}" type="presOf" srcId="{143C8A2A-96F0-435B-AF39-A655512B72EB}" destId="{A601A5A3-8CF5-4D9A-88C4-7EC5306DE89F}" srcOrd="0" destOrd="0" presId="urn:microsoft.com/office/officeart/2005/8/layout/default"/>
    <dgm:cxn modelId="{06F9E64E-95D8-478B-BDFD-14E13070801B}" srcId="{0F8DC870-3796-40B3-BB26-E8A7EA3255CC}" destId="{5262499E-5ACB-4D06-B1AB-D31F09B1C1A4}" srcOrd="3" destOrd="0" parTransId="{EE7A60A2-D593-4ECD-BB53-E173F34A5A13}" sibTransId="{E21FFE89-25F5-48AB-AF9D-282D7DC59E22}"/>
    <dgm:cxn modelId="{A0B2D157-1B5D-4157-A150-5851BB8499F7}" srcId="{0F8DC870-3796-40B3-BB26-E8A7EA3255CC}" destId="{515E1AEF-F81E-4512-8175-E0D0BEFC7A91}" srcOrd="0" destOrd="0" parTransId="{E45A338D-DA06-471A-8BAF-915AA984DEE0}" sibTransId="{C9D3C4A7-A6EB-49E9-857D-71C4794589A3}"/>
    <dgm:cxn modelId="{B493EA95-0E73-4C9C-B06B-09D899669C41}" type="presOf" srcId="{0F8DC870-3796-40B3-BB26-E8A7EA3255CC}" destId="{DC56CDEF-FAA8-4D3E-9F2A-BA5F1AF8EF09}" srcOrd="0" destOrd="0" presId="urn:microsoft.com/office/officeart/2005/8/layout/default"/>
    <dgm:cxn modelId="{F10B66B2-2D0F-43E9-B2AA-1BFCD2FB2666}" srcId="{0F8DC870-3796-40B3-BB26-E8A7EA3255CC}" destId="{143C8A2A-96F0-435B-AF39-A655512B72EB}" srcOrd="1" destOrd="0" parTransId="{6358D390-75BE-47D0-8767-E3B69E29E25B}" sibTransId="{FA3D5D81-489B-4786-9E61-336A5B473E47}"/>
    <dgm:cxn modelId="{EA35C7BB-B27E-4585-A8EF-662FA2DF2E3A}" type="presOf" srcId="{5262499E-5ACB-4D06-B1AB-D31F09B1C1A4}" destId="{3ED65A55-3C7B-47E2-8AB4-AF90422A7087}" srcOrd="0" destOrd="0" presId="urn:microsoft.com/office/officeart/2005/8/layout/default"/>
    <dgm:cxn modelId="{2043F6C2-4439-4F8A-9E06-D95B76996580}" type="presOf" srcId="{99AB6446-9F3E-40B3-8E9B-A4087EC14A6C}" destId="{7B448722-0E90-470A-9043-6F501D08FE86}" srcOrd="0" destOrd="0" presId="urn:microsoft.com/office/officeart/2005/8/layout/default"/>
    <dgm:cxn modelId="{16E9AFFB-CBB3-49F9-8DD9-97DFFB00D992}" type="presOf" srcId="{515E1AEF-F81E-4512-8175-E0D0BEFC7A91}" destId="{488721C0-7130-442C-BD52-EB9D31BE4864}" srcOrd="0" destOrd="0" presId="urn:microsoft.com/office/officeart/2005/8/layout/default"/>
    <dgm:cxn modelId="{9CD47526-10D0-498D-8906-87DA8FDB1AB9}" type="presParOf" srcId="{DC56CDEF-FAA8-4D3E-9F2A-BA5F1AF8EF09}" destId="{488721C0-7130-442C-BD52-EB9D31BE4864}" srcOrd="0" destOrd="0" presId="urn:microsoft.com/office/officeart/2005/8/layout/default"/>
    <dgm:cxn modelId="{6ADA71C7-612C-4713-86C5-A7AE19293F98}" type="presParOf" srcId="{DC56CDEF-FAA8-4D3E-9F2A-BA5F1AF8EF09}" destId="{AFF7ADEF-1269-43E6-BFD3-C37BB5BA5919}" srcOrd="1" destOrd="0" presId="urn:microsoft.com/office/officeart/2005/8/layout/default"/>
    <dgm:cxn modelId="{92DA969C-5A4E-40BA-8AE0-3FEDA8842D3F}" type="presParOf" srcId="{DC56CDEF-FAA8-4D3E-9F2A-BA5F1AF8EF09}" destId="{A601A5A3-8CF5-4D9A-88C4-7EC5306DE89F}" srcOrd="2" destOrd="0" presId="urn:microsoft.com/office/officeart/2005/8/layout/default"/>
    <dgm:cxn modelId="{13B70A8F-D4EB-4AF8-80BD-F7A326D86313}" type="presParOf" srcId="{DC56CDEF-FAA8-4D3E-9F2A-BA5F1AF8EF09}" destId="{C1B23A5F-2A30-48C0-8069-35D1B97EE855}" srcOrd="3" destOrd="0" presId="urn:microsoft.com/office/officeart/2005/8/layout/default"/>
    <dgm:cxn modelId="{1DD8C71B-3FDA-4EFE-848E-83017084D06F}" type="presParOf" srcId="{DC56CDEF-FAA8-4D3E-9F2A-BA5F1AF8EF09}" destId="{7B448722-0E90-470A-9043-6F501D08FE86}" srcOrd="4" destOrd="0" presId="urn:microsoft.com/office/officeart/2005/8/layout/default"/>
    <dgm:cxn modelId="{A7D971B0-5430-4A10-A579-D64E1DD42D44}" type="presParOf" srcId="{DC56CDEF-FAA8-4D3E-9F2A-BA5F1AF8EF09}" destId="{A9533D7F-F742-4D86-8C4B-49B1A123A6DD}" srcOrd="5" destOrd="0" presId="urn:microsoft.com/office/officeart/2005/8/layout/default"/>
    <dgm:cxn modelId="{4705B42F-2D42-494F-902D-0115D7C516D8}" type="presParOf" srcId="{DC56CDEF-FAA8-4D3E-9F2A-BA5F1AF8EF09}" destId="{3ED65A55-3C7B-47E2-8AB4-AF90422A708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FD3C38-5BEB-41D0-92BA-6D5C84F480E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B48B0B2-C8AE-422D-8227-CA976CAFB4C8}">
      <dgm:prSet/>
      <dgm:spPr/>
      <dgm:t>
        <a:bodyPr/>
        <a:lstStyle/>
        <a:p>
          <a:pPr>
            <a:defRPr cap="all"/>
          </a:pPr>
          <a:r>
            <a:rPr lang="en-US" dirty="0"/>
            <a:t>WHAT?? Is the Model 52 Center?</a:t>
          </a:r>
        </a:p>
      </dgm:t>
    </dgm:pt>
    <dgm:pt modelId="{2E97D531-57CD-4132-B9E7-7E3D1C5431DE}" type="parTrans" cxnId="{CFA7DC18-EB01-4C26-A731-98AC0E598432}">
      <dgm:prSet/>
      <dgm:spPr/>
      <dgm:t>
        <a:bodyPr/>
        <a:lstStyle/>
        <a:p>
          <a:endParaRPr lang="en-US"/>
        </a:p>
      </dgm:t>
    </dgm:pt>
    <dgm:pt modelId="{F0084D91-B7FC-4AE4-9A09-1D82F63BBB65}" type="sibTrans" cxnId="{CFA7DC18-EB01-4C26-A731-98AC0E598432}">
      <dgm:prSet/>
      <dgm:spPr/>
      <dgm:t>
        <a:bodyPr/>
        <a:lstStyle/>
        <a:p>
          <a:endParaRPr lang="en-US"/>
        </a:p>
      </dgm:t>
    </dgm:pt>
    <dgm:pt modelId="{7FC56F1C-3A7A-429E-86C7-5254ACD5235A}">
      <dgm:prSet/>
      <dgm:spPr/>
      <dgm:t>
        <a:bodyPr/>
        <a:lstStyle/>
        <a:p>
          <a:pPr>
            <a:defRPr cap="all"/>
          </a:pPr>
          <a:r>
            <a:rPr lang="en-US" dirty="0"/>
            <a:t>BIA Builds Engines "In House"</a:t>
          </a:r>
        </a:p>
      </dgm:t>
    </dgm:pt>
    <dgm:pt modelId="{6B07F691-E998-4502-B22D-E70E109B0E40}" type="parTrans" cxnId="{3FA37364-9DEC-40B4-A9C0-CC79E0978B01}">
      <dgm:prSet/>
      <dgm:spPr/>
      <dgm:t>
        <a:bodyPr/>
        <a:lstStyle/>
        <a:p>
          <a:endParaRPr lang="en-US"/>
        </a:p>
      </dgm:t>
    </dgm:pt>
    <dgm:pt modelId="{88E0E72E-E544-4720-BEC6-C6FF3F24972B}" type="sibTrans" cxnId="{3FA37364-9DEC-40B4-A9C0-CC79E0978B01}">
      <dgm:prSet/>
      <dgm:spPr/>
      <dgm:t>
        <a:bodyPr/>
        <a:lstStyle/>
        <a:p>
          <a:endParaRPr lang="en-US"/>
        </a:p>
      </dgm:t>
    </dgm:pt>
    <dgm:pt modelId="{9977E5C4-C164-4128-9238-54A828662AE5}">
      <dgm:prSet/>
      <dgm:spPr/>
      <dgm:t>
        <a:bodyPr/>
        <a:lstStyle/>
        <a:p>
          <a:pPr>
            <a:defRPr cap="all"/>
          </a:pPr>
          <a:r>
            <a:rPr lang="en-US" dirty="0"/>
            <a:t>Regional Centers Order, Build, and Repair Type-6 and Type-4 Engines.</a:t>
          </a:r>
        </a:p>
      </dgm:t>
    </dgm:pt>
    <dgm:pt modelId="{0E49CD00-56A0-4F48-8855-B708F751FF97}" type="parTrans" cxnId="{86B6011A-8478-4ED2-AF2B-FB263CE82687}">
      <dgm:prSet/>
      <dgm:spPr/>
      <dgm:t>
        <a:bodyPr/>
        <a:lstStyle/>
        <a:p>
          <a:endParaRPr lang="en-US"/>
        </a:p>
      </dgm:t>
    </dgm:pt>
    <dgm:pt modelId="{2584AA42-2712-44EE-9AA0-F3FB7AA4B813}" type="sibTrans" cxnId="{86B6011A-8478-4ED2-AF2B-FB263CE82687}">
      <dgm:prSet/>
      <dgm:spPr/>
      <dgm:t>
        <a:bodyPr/>
        <a:lstStyle/>
        <a:p>
          <a:endParaRPr lang="en-US"/>
        </a:p>
      </dgm:t>
    </dgm:pt>
    <dgm:pt modelId="{B75E09EC-6177-4FBB-83D8-E8993BA6693F}">
      <dgm:prSet/>
      <dgm:spPr/>
      <dgm:t>
        <a:bodyPr/>
        <a:lstStyle/>
        <a:p>
          <a:pPr>
            <a:defRPr cap="all"/>
          </a:pPr>
          <a:r>
            <a:rPr lang="en-US" dirty="0"/>
            <a:t>Engines are Essentially a Universal Build (they are all the same).</a:t>
          </a:r>
        </a:p>
      </dgm:t>
    </dgm:pt>
    <dgm:pt modelId="{CDDFB28F-C0C9-4965-86E9-83F662FC924A}" type="parTrans" cxnId="{6CAB7740-0F3F-481B-8ED1-0266B9513936}">
      <dgm:prSet/>
      <dgm:spPr/>
      <dgm:t>
        <a:bodyPr/>
        <a:lstStyle/>
        <a:p>
          <a:endParaRPr lang="en-US"/>
        </a:p>
      </dgm:t>
    </dgm:pt>
    <dgm:pt modelId="{C86EEED1-6C31-4FA3-A306-E42A444F84D8}" type="sibTrans" cxnId="{6CAB7740-0F3F-481B-8ED1-0266B9513936}">
      <dgm:prSet/>
      <dgm:spPr/>
      <dgm:t>
        <a:bodyPr/>
        <a:lstStyle/>
        <a:p>
          <a:endParaRPr lang="en-US"/>
        </a:p>
      </dgm:t>
    </dgm:pt>
    <dgm:pt modelId="{B9ADD99E-E7EF-4EF6-ADC7-10966B31822A}">
      <dgm:prSet/>
      <dgm:spPr/>
      <dgm:t>
        <a:bodyPr/>
        <a:lstStyle/>
        <a:p>
          <a:pPr rtl="0">
            <a:defRPr cap="all"/>
          </a:pPr>
          <a:r>
            <a:rPr lang="en-US" dirty="0"/>
            <a:t>They Can Often Be Repaired with Basic Mechanical Skill and Common Tools....OR Order a Model 52 Repair Technician!</a:t>
          </a:r>
        </a:p>
      </dgm:t>
    </dgm:pt>
    <dgm:pt modelId="{7F715873-A3CD-4141-A738-00E81631E363}" type="parTrans" cxnId="{70D39152-142D-49EC-A915-14E9F2F346E5}">
      <dgm:prSet/>
      <dgm:spPr/>
      <dgm:t>
        <a:bodyPr/>
        <a:lstStyle/>
        <a:p>
          <a:endParaRPr lang="en-US"/>
        </a:p>
      </dgm:t>
    </dgm:pt>
    <dgm:pt modelId="{5673FD2B-4B63-4073-98E5-5D59C89D0114}" type="sibTrans" cxnId="{70D39152-142D-49EC-A915-14E9F2F346E5}">
      <dgm:prSet/>
      <dgm:spPr/>
      <dgm:t>
        <a:bodyPr/>
        <a:lstStyle/>
        <a:p>
          <a:endParaRPr lang="en-US"/>
        </a:p>
      </dgm:t>
    </dgm:pt>
    <dgm:pt modelId="{D9859165-6987-453A-AEA4-333AC5D783B9}">
      <dgm:prSet/>
      <dgm:spPr/>
      <dgm:t>
        <a:bodyPr/>
        <a:lstStyle/>
        <a:p>
          <a:pPr>
            <a:defRPr cap="all"/>
          </a:pPr>
          <a:r>
            <a:rPr lang="en-US" dirty="0"/>
            <a:t>If You Do Not Have The Skills or Tools, Call and Ask Questions.</a:t>
          </a:r>
        </a:p>
      </dgm:t>
    </dgm:pt>
    <dgm:pt modelId="{6273C5F6-D503-4B7A-8D09-76CCEE16EDE2}" type="parTrans" cxnId="{2B055F86-E6B0-4237-953D-8A8179D17D46}">
      <dgm:prSet/>
      <dgm:spPr/>
      <dgm:t>
        <a:bodyPr/>
        <a:lstStyle/>
        <a:p>
          <a:endParaRPr lang="en-US"/>
        </a:p>
      </dgm:t>
    </dgm:pt>
    <dgm:pt modelId="{10393F32-F721-4CD5-861F-11554349BF01}" type="sibTrans" cxnId="{2B055F86-E6B0-4237-953D-8A8179D17D46}">
      <dgm:prSet/>
      <dgm:spPr/>
      <dgm:t>
        <a:bodyPr/>
        <a:lstStyle/>
        <a:p>
          <a:endParaRPr lang="en-US"/>
        </a:p>
      </dgm:t>
    </dgm:pt>
    <dgm:pt modelId="{67739528-5EE8-4ADC-8787-002878220934}">
      <dgm:prSet/>
      <dgm:spPr/>
      <dgm:t>
        <a:bodyPr/>
        <a:lstStyle/>
        <a:p>
          <a:pPr>
            <a:defRPr cap="all"/>
          </a:pPr>
          <a:r>
            <a:rPr lang="en-US" dirty="0"/>
            <a:t>When in Doubt, Order a Tech!</a:t>
          </a:r>
        </a:p>
      </dgm:t>
    </dgm:pt>
    <dgm:pt modelId="{5FE934E5-B731-4348-AD41-559127C47091}" type="parTrans" cxnId="{4B702562-4E20-4C11-BF7E-37EC0B48CFD5}">
      <dgm:prSet/>
      <dgm:spPr/>
      <dgm:t>
        <a:bodyPr/>
        <a:lstStyle/>
        <a:p>
          <a:endParaRPr lang="en-US"/>
        </a:p>
      </dgm:t>
    </dgm:pt>
    <dgm:pt modelId="{265372AC-498A-48E5-8F64-A58A40174A19}" type="sibTrans" cxnId="{4B702562-4E20-4C11-BF7E-37EC0B48CFD5}">
      <dgm:prSet/>
      <dgm:spPr/>
      <dgm:t>
        <a:bodyPr/>
        <a:lstStyle/>
        <a:p>
          <a:endParaRPr lang="en-US"/>
        </a:p>
      </dgm:t>
    </dgm:pt>
    <dgm:pt modelId="{27FE22C0-B1CF-4C66-A610-589F7FE7E33B}" type="pres">
      <dgm:prSet presAssocID="{52FD3C38-5BEB-41D0-92BA-6D5C84F480E8}" presName="root" presStyleCnt="0">
        <dgm:presLayoutVars>
          <dgm:dir/>
          <dgm:resizeHandles val="exact"/>
        </dgm:presLayoutVars>
      </dgm:prSet>
      <dgm:spPr/>
    </dgm:pt>
    <dgm:pt modelId="{4BD2A90E-4FDD-4062-9F5D-D35927AFD5AD}" type="pres">
      <dgm:prSet presAssocID="{7B48B0B2-C8AE-422D-8227-CA976CAFB4C8}" presName="compNode" presStyleCnt="0"/>
      <dgm:spPr/>
    </dgm:pt>
    <dgm:pt modelId="{8F404958-37F7-4566-9DFF-30E9E3DD27B7}" type="pres">
      <dgm:prSet presAssocID="{7B48B0B2-C8AE-422D-8227-CA976CAFB4C8}" presName="iconBgRect" presStyleLbl="bgShp" presStyleIdx="0" presStyleCnt="7"/>
      <dgm:spPr>
        <a:prstGeom prst="round2DiagRect">
          <a:avLst>
            <a:gd name="adj1" fmla="val 29727"/>
            <a:gd name="adj2" fmla="val 0"/>
          </a:avLst>
        </a:prstGeom>
      </dgm:spPr>
    </dgm:pt>
    <dgm:pt modelId="{6F7DA02D-D979-4BF3-AC01-25F38E943E5E}" type="pres">
      <dgm:prSet presAssocID="{7B48B0B2-C8AE-422D-8227-CA976CAFB4C8}"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grammer"/>
        </a:ext>
      </dgm:extLst>
    </dgm:pt>
    <dgm:pt modelId="{556FC2B5-74A8-41A0-BAD7-342EAF9A58FC}" type="pres">
      <dgm:prSet presAssocID="{7B48B0B2-C8AE-422D-8227-CA976CAFB4C8}" presName="spaceRect" presStyleCnt="0"/>
      <dgm:spPr/>
    </dgm:pt>
    <dgm:pt modelId="{0E36544C-928D-492F-B5D6-7FF75C426897}" type="pres">
      <dgm:prSet presAssocID="{7B48B0B2-C8AE-422D-8227-CA976CAFB4C8}" presName="textRect" presStyleLbl="revTx" presStyleIdx="0" presStyleCnt="7">
        <dgm:presLayoutVars>
          <dgm:chMax val="1"/>
          <dgm:chPref val="1"/>
        </dgm:presLayoutVars>
      </dgm:prSet>
      <dgm:spPr/>
    </dgm:pt>
    <dgm:pt modelId="{BA832D86-BB51-4FAE-990F-889E6D28BA58}" type="pres">
      <dgm:prSet presAssocID="{F0084D91-B7FC-4AE4-9A09-1D82F63BBB65}" presName="sibTrans" presStyleCnt="0"/>
      <dgm:spPr/>
    </dgm:pt>
    <dgm:pt modelId="{04AF0705-7E82-4232-9740-578B6AD53E0A}" type="pres">
      <dgm:prSet presAssocID="{7FC56F1C-3A7A-429E-86C7-5254ACD5235A}" presName="compNode" presStyleCnt="0"/>
      <dgm:spPr/>
    </dgm:pt>
    <dgm:pt modelId="{8F5500E5-D6FB-4027-9291-351DAC04D9DF}" type="pres">
      <dgm:prSet presAssocID="{7FC56F1C-3A7A-429E-86C7-5254ACD5235A}" presName="iconBgRect" presStyleLbl="bgShp" presStyleIdx="1" presStyleCnt="7"/>
      <dgm:spPr>
        <a:prstGeom prst="round2DiagRect">
          <a:avLst>
            <a:gd name="adj1" fmla="val 29727"/>
            <a:gd name="adj2" fmla="val 0"/>
          </a:avLst>
        </a:prstGeom>
      </dgm:spPr>
    </dgm:pt>
    <dgm:pt modelId="{28EA8C88-1C89-45CF-90B5-D0701E07DBFF}" type="pres">
      <dgm:prSet presAssocID="{7FC56F1C-3A7A-429E-86C7-5254ACD5235A}"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040DA032-1634-4F0D-9F12-900F02114D9C}" type="pres">
      <dgm:prSet presAssocID="{7FC56F1C-3A7A-429E-86C7-5254ACD5235A}" presName="spaceRect" presStyleCnt="0"/>
      <dgm:spPr/>
    </dgm:pt>
    <dgm:pt modelId="{D9350F64-9C45-4144-B1A1-44DEE685015F}" type="pres">
      <dgm:prSet presAssocID="{7FC56F1C-3A7A-429E-86C7-5254ACD5235A}" presName="textRect" presStyleLbl="revTx" presStyleIdx="1" presStyleCnt="7">
        <dgm:presLayoutVars>
          <dgm:chMax val="1"/>
          <dgm:chPref val="1"/>
        </dgm:presLayoutVars>
      </dgm:prSet>
      <dgm:spPr/>
    </dgm:pt>
    <dgm:pt modelId="{70CFBFA9-D5E2-48AF-A0EB-39AD6F8384EC}" type="pres">
      <dgm:prSet presAssocID="{88E0E72E-E544-4720-BEC6-C6FF3F24972B}" presName="sibTrans" presStyleCnt="0"/>
      <dgm:spPr/>
    </dgm:pt>
    <dgm:pt modelId="{AC51DCB9-6225-49FD-A060-8BB866EB5A69}" type="pres">
      <dgm:prSet presAssocID="{9977E5C4-C164-4128-9238-54A828662AE5}" presName="compNode" presStyleCnt="0"/>
      <dgm:spPr/>
    </dgm:pt>
    <dgm:pt modelId="{F924E9A8-FC0B-4147-A1BB-E3B5CE2A52E7}" type="pres">
      <dgm:prSet presAssocID="{9977E5C4-C164-4128-9238-54A828662AE5}" presName="iconBgRect" presStyleLbl="bgShp" presStyleIdx="2" presStyleCnt="7"/>
      <dgm:spPr>
        <a:prstGeom prst="round2DiagRect">
          <a:avLst>
            <a:gd name="adj1" fmla="val 29727"/>
            <a:gd name="adj2" fmla="val 0"/>
          </a:avLst>
        </a:prstGeom>
      </dgm:spPr>
    </dgm:pt>
    <dgm:pt modelId="{E2811F94-27B5-4F4C-AFCA-0E4132554129}" type="pres">
      <dgm:prSet presAssocID="{9977E5C4-C164-4128-9238-54A828662AE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507CF6AD-9752-453E-9694-58024AADC071}" type="pres">
      <dgm:prSet presAssocID="{9977E5C4-C164-4128-9238-54A828662AE5}" presName="spaceRect" presStyleCnt="0"/>
      <dgm:spPr/>
    </dgm:pt>
    <dgm:pt modelId="{5790F804-8236-466E-9940-C11C12A0A2FB}" type="pres">
      <dgm:prSet presAssocID="{9977E5C4-C164-4128-9238-54A828662AE5}" presName="textRect" presStyleLbl="revTx" presStyleIdx="2" presStyleCnt="7">
        <dgm:presLayoutVars>
          <dgm:chMax val="1"/>
          <dgm:chPref val="1"/>
        </dgm:presLayoutVars>
      </dgm:prSet>
      <dgm:spPr/>
    </dgm:pt>
    <dgm:pt modelId="{CFB47FFD-2A88-4273-BB7B-AB93032688C0}" type="pres">
      <dgm:prSet presAssocID="{2584AA42-2712-44EE-9AA0-F3FB7AA4B813}" presName="sibTrans" presStyleCnt="0"/>
      <dgm:spPr/>
    </dgm:pt>
    <dgm:pt modelId="{A7146CC6-734D-4509-88CB-393DD4F4E384}" type="pres">
      <dgm:prSet presAssocID="{B75E09EC-6177-4FBB-83D8-E8993BA6693F}" presName="compNode" presStyleCnt="0"/>
      <dgm:spPr/>
    </dgm:pt>
    <dgm:pt modelId="{FCAD2241-480A-4EA7-BB5A-C32BE3F197DA}" type="pres">
      <dgm:prSet presAssocID="{B75E09EC-6177-4FBB-83D8-E8993BA6693F}" presName="iconBgRect" presStyleLbl="bgShp" presStyleIdx="3" presStyleCnt="7"/>
      <dgm:spPr>
        <a:prstGeom prst="round2DiagRect">
          <a:avLst>
            <a:gd name="adj1" fmla="val 29727"/>
            <a:gd name="adj2" fmla="val 0"/>
          </a:avLst>
        </a:prstGeom>
      </dgm:spPr>
    </dgm:pt>
    <dgm:pt modelId="{9FFAAE46-EF96-4C9C-AA95-6267A7962765}" type="pres">
      <dgm:prSet presAssocID="{B75E09EC-6177-4FBB-83D8-E8993BA6693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eb Design"/>
        </a:ext>
      </dgm:extLst>
    </dgm:pt>
    <dgm:pt modelId="{4321FFA8-BC74-40D5-9324-029E2587A4CF}" type="pres">
      <dgm:prSet presAssocID="{B75E09EC-6177-4FBB-83D8-E8993BA6693F}" presName="spaceRect" presStyleCnt="0"/>
      <dgm:spPr/>
    </dgm:pt>
    <dgm:pt modelId="{258D2B52-8451-4663-92D4-3AFAC02FAF9F}" type="pres">
      <dgm:prSet presAssocID="{B75E09EC-6177-4FBB-83D8-E8993BA6693F}" presName="textRect" presStyleLbl="revTx" presStyleIdx="3" presStyleCnt="7">
        <dgm:presLayoutVars>
          <dgm:chMax val="1"/>
          <dgm:chPref val="1"/>
        </dgm:presLayoutVars>
      </dgm:prSet>
      <dgm:spPr/>
    </dgm:pt>
    <dgm:pt modelId="{9DDD05D9-A993-40F4-8417-59B3E9AED584}" type="pres">
      <dgm:prSet presAssocID="{C86EEED1-6C31-4FA3-A306-E42A444F84D8}" presName="sibTrans" presStyleCnt="0"/>
      <dgm:spPr/>
    </dgm:pt>
    <dgm:pt modelId="{E893100D-F368-4ED4-BC17-6DF338F5DA2E}" type="pres">
      <dgm:prSet presAssocID="{B9ADD99E-E7EF-4EF6-ADC7-10966B31822A}" presName="compNode" presStyleCnt="0"/>
      <dgm:spPr/>
    </dgm:pt>
    <dgm:pt modelId="{C0D2E2D0-5FC8-4A8A-8E3D-A868291EC8B1}" type="pres">
      <dgm:prSet presAssocID="{B9ADD99E-E7EF-4EF6-ADC7-10966B31822A}" presName="iconBgRect" presStyleLbl="bgShp" presStyleIdx="4" presStyleCnt="7"/>
      <dgm:spPr>
        <a:prstGeom prst="round2DiagRect">
          <a:avLst>
            <a:gd name="adj1" fmla="val 29727"/>
            <a:gd name="adj2" fmla="val 0"/>
          </a:avLst>
        </a:prstGeom>
      </dgm:spPr>
    </dgm:pt>
    <dgm:pt modelId="{EDA7A614-6089-4DCC-A9F0-F7AEE36A1AE0}" type="pres">
      <dgm:prSet presAssocID="{B9ADD99E-E7EF-4EF6-ADC7-10966B31822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ols"/>
        </a:ext>
      </dgm:extLst>
    </dgm:pt>
    <dgm:pt modelId="{389FD13E-5772-42F1-AB9F-FE8B1620A5D6}" type="pres">
      <dgm:prSet presAssocID="{B9ADD99E-E7EF-4EF6-ADC7-10966B31822A}" presName="spaceRect" presStyleCnt="0"/>
      <dgm:spPr/>
    </dgm:pt>
    <dgm:pt modelId="{B122F199-9EFC-46EA-BF40-E4CFE11DA9EF}" type="pres">
      <dgm:prSet presAssocID="{B9ADD99E-E7EF-4EF6-ADC7-10966B31822A}" presName="textRect" presStyleLbl="revTx" presStyleIdx="4" presStyleCnt="7">
        <dgm:presLayoutVars>
          <dgm:chMax val="1"/>
          <dgm:chPref val="1"/>
        </dgm:presLayoutVars>
      </dgm:prSet>
      <dgm:spPr/>
    </dgm:pt>
    <dgm:pt modelId="{FAA06344-E23D-4710-94CD-01BFAD761985}" type="pres">
      <dgm:prSet presAssocID="{5673FD2B-4B63-4073-98E5-5D59C89D0114}" presName="sibTrans" presStyleCnt="0"/>
      <dgm:spPr/>
    </dgm:pt>
    <dgm:pt modelId="{B06573F8-A290-4EF7-B3F8-8F4D0AC9DD26}" type="pres">
      <dgm:prSet presAssocID="{D9859165-6987-453A-AEA4-333AC5D783B9}" presName="compNode" presStyleCnt="0"/>
      <dgm:spPr/>
    </dgm:pt>
    <dgm:pt modelId="{1E92928A-32B7-4394-B283-D0EE04467098}" type="pres">
      <dgm:prSet presAssocID="{D9859165-6987-453A-AEA4-333AC5D783B9}" presName="iconBgRect" presStyleLbl="bgShp" presStyleIdx="5" presStyleCnt="7"/>
      <dgm:spPr>
        <a:prstGeom prst="round2DiagRect">
          <a:avLst>
            <a:gd name="adj1" fmla="val 29727"/>
            <a:gd name="adj2" fmla="val 0"/>
          </a:avLst>
        </a:prstGeom>
      </dgm:spPr>
    </dgm:pt>
    <dgm:pt modelId="{430DD3C8-B06D-4CBE-9712-E30046CD2DED}" type="pres">
      <dgm:prSet presAssocID="{D9859165-6987-453A-AEA4-333AC5D783B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ining Tools"/>
        </a:ext>
      </dgm:extLst>
    </dgm:pt>
    <dgm:pt modelId="{DD97B558-6BCE-419D-B949-59DA53B83656}" type="pres">
      <dgm:prSet presAssocID="{D9859165-6987-453A-AEA4-333AC5D783B9}" presName="spaceRect" presStyleCnt="0"/>
      <dgm:spPr/>
    </dgm:pt>
    <dgm:pt modelId="{109631A3-D84D-4B7D-B9D9-9F09BF1E9B34}" type="pres">
      <dgm:prSet presAssocID="{D9859165-6987-453A-AEA4-333AC5D783B9}" presName="textRect" presStyleLbl="revTx" presStyleIdx="5" presStyleCnt="7">
        <dgm:presLayoutVars>
          <dgm:chMax val="1"/>
          <dgm:chPref val="1"/>
        </dgm:presLayoutVars>
      </dgm:prSet>
      <dgm:spPr/>
    </dgm:pt>
    <dgm:pt modelId="{8F31AFBB-4E57-4941-A509-0818A1499668}" type="pres">
      <dgm:prSet presAssocID="{10393F32-F721-4CD5-861F-11554349BF01}" presName="sibTrans" presStyleCnt="0"/>
      <dgm:spPr/>
    </dgm:pt>
    <dgm:pt modelId="{FE34A668-4BEC-4F4F-8652-ACC2405E874C}" type="pres">
      <dgm:prSet presAssocID="{67739528-5EE8-4ADC-8787-002878220934}" presName="compNode" presStyleCnt="0"/>
      <dgm:spPr/>
    </dgm:pt>
    <dgm:pt modelId="{2580F17C-5DE7-447E-83C4-74721D1CC72A}" type="pres">
      <dgm:prSet presAssocID="{67739528-5EE8-4ADC-8787-002878220934}" presName="iconBgRect" presStyleLbl="bgShp" presStyleIdx="6" presStyleCnt="7"/>
      <dgm:spPr>
        <a:prstGeom prst="round2DiagRect">
          <a:avLst>
            <a:gd name="adj1" fmla="val 29727"/>
            <a:gd name="adj2" fmla="val 0"/>
          </a:avLst>
        </a:prstGeom>
      </dgm:spPr>
    </dgm:pt>
    <dgm:pt modelId="{741D7E2C-30C2-41EB-B1AB-B9AA09419400}" type="pres">
      <dgm:prSet presAssocID="{67739528-5EE8-4ADC-8787-00287822093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Question mark"/>
        </a:ext>
      </dgm:extLst>
    </dgm:pt>
    <dgm:pt modelId="{632F731D-0695-461D-8CB9-94507F5A1F80}" type="pres">
      <dgm:prSet presAssocID="{67739528-5EE8-4ADC-8787-002878220934}" presName="spaceRect" presStyleCnt="0"/>
      <dgm:spPr/>
    </dgm:pt>
    <dgm:pt modelId="{E06BBF45-9FC1-4EB5-AA90-6C230644E5E0}" type="pres">
      <dgm:prSet presAssocID="{67739528-5EE8-4ADC-8787-002878220934}" presName="textRect" presStyleLbl="revTx" presStyleIdx="6" presStyleCnt="7">
        <dgm:presLayoutVars>
          <dgm:chMax val="1"/>
          <dgm:chPref val="1"/>
        </dgm:presLayoutVars>
      </dgm:prSet>
      <dgm:spPr/>
    </dgm:pt>
  </dgm:ptLst>
  <dgm:cxnLst>
    <dgm:cxn modelId="{6B3AB20C-E246-4664-9F20-E3CEE16AEE5D}" type="presOf" srcId="{7B48B0B2-C8AE-422D-8227-CA976CAFB4C8}" destId="{0E36544C-928D-492F-B5D6-7FF75C426897}" srcOrd="0" destOrd="0" presId="urn:microsoft.com/office/officeart/2018/5/layout/IconLeafLabelList"/>
    <dgm:cxn modelId="{310E6218-51FD-4A37-95C8-65A34BB2D7D9}" type="presOf" srcId="{B75E09EC-6177-4FBB-83D8-E8993BA6693F}" destId="{258D2B52-8451-4663-92D4-3AFAC02FAF9F}" srcOrd="0" destOrd="0" presId="urn:microsoft.com/office/officeart/2018/5/layout/IconLeafLabelList"/>
    <dgm:cxn modelId="{CFA7DC18-EB01-4C26-A731-98AC0E598432}" srcId="{52FD3C38-5BEB-41D0-92BA-6D5C84F480E8}" destId="{7B48B0B2-C8AE-422D-8227-CA976CAFB4C8}" srcOrd="0" destOrd="0" parTransId="{2E97D531-57CD-4132-B9E7-7E3D1C5431DE}" sibTransId="{F0084D91-B7FC-4AE4-9A09-1D82F63BBB65}"/>
    <dgm:cxn modelId="{86B6011A-8478-4ED2-AF2B-FB263CE82687}" srcId="{52FD3C38-5BEB-41D0-92BA-6D5C84F480E8}" destId="{9977E5C4-C164-4128-9238-54A828662AE5}" srcOrd="2" destOrd="0" parTransId="{0E49CD00-56A0-4F48-8855-B708F751FF97}" sibTransId="{2584AA42-2712-44EE-9AA0-F3FB7AA4B813}"/>
    <dgm:cxn modelId="{6290351E-BAE6-4CD9-A1EC-3BC95E82CE2C}" type="presOf" srcId="{52FD3C38-5BEB-41D0-92BA-6D5C84F480E8}" destId="{27FE22C0-B1CF-4C66-A610-589F7FE7E33B}" srcOrd="0" destOrd="0" presId="urn:microsoft.com/office/officeart/2018/5/layout/IconLeafLabelList"/>
    <dgm:cxn modelId="{6E7E2128-B487-4F98-B9DD-A9C956DCE4D4}" type="presOf" srcId="{9977E5C4-C164-4128-9238-54A828662AE5}" destId="{5790F804-8236-466E-9940-C11C12A0A2FB}" srcOrd="0" destOrd="0" presId="urn:microsoft.com/office/officeart/2018/5/layout/IconLeafLabelList"/>
    <dgm:cxn modelId="{6CAB7740-0F3F-481B-8ED1-0266B9513936}" srcId="{52FD3C38-5BEB-41D0-92BA-6D5C84F480E8}" destId="{B75E09EC-6177-4FBB-83D8-E8993BA6693F}" srcOrd="3" destOrd="0" parTransId="{CDDFB28F-C0C9-4965-86E9-83F662FC924A}" sibTransId="{C86EEED1-6C31-4FA3-A306-E42A444F84D8}"/>
    <dgm:cxn modelId="{4B702562-4E20-4C11-BF7E-37EC0B48CFD5}" srcId="{52FD3C38-5BEB-41D0-92BA-6D5C84F480E8}" destId="{67739528-5EE8-4ADC-8787-002878220934}" srcOrd="6" destOrd="0" parTransId="{5FE934E5-B731-4348-AD41-559127C47091}" sibTransId="{265372AC-498A-48E5-8F64-A58A40174A19}"/>
    <dgm:cxn modelId="{3FA37364-9DEC-40B4-A9C0-CC79E0978B01}" srcId="{52FD3C38-5BEB-41D0-92BA-6D5C84F480E8}" destId="{7FC56F1C-3A7A-429E-86C7-5254ACD5235A}" srcOrd="1" destOrd="0" parTransId="{6B07F691-E998-4502-B22D-E70E109B0E40}" sibTransId="{88E0E72E-E544-4720-BEC6-C6FF3F24972B}"/>
    <dgm:cxn modelId="{70D39152-142D-49EC-A915-14E9F2F346E5}" srcId="{52FD3C38-5BEB-41D0-92BA-6D5C84F480E8}" destId="{B9ADD99E-E7EF-4EF6-ADC7-10966B31822A}" srcOrd="4" destOrd="0" parTransId="{7F715873-A3CD-4141-A738-00E81631E363}" sibTransId="{5673FD2B-4B63-4073-98E5-5D59C89D0114}"/>
    <dgm:cxn modelId="{2B055F86-E6B0-4237-953D-8A8179D17D46}" srcId="{52FD3C38-5BEB-41D0-92BA-6D5C84F480E8}" destId="{D9859165-6987-453A-AEA4-333AC5D783B9}" srcOrd="5" destOrd="0" parTransId="{6273C5F6-D503-4B7A-8D09-76CCEE16EDE2}" sibTransId="{10393F32-F721-4CD5-861F-11554349BF01}"/>
    <dgm:cxn modelId="{943C2D9E-F489-4C43-9CFD-17F73EAEBB33}" type="presOf" srcId="{D9859165-6987-453A-AEA4-333AC5D783B9}" destId="{109631A3-D84D-4B7D-B9D9-9F09BF1E9B34}" srcOrd="0" destOrd="0" presId="urn:microsoft.com/office/officeart/2018/5/layout/IconLeafLabelList"/>
    <dgm:cxn modelId="{C07AE6CE-1647-4768-BB0C-3C4D24FC810F}" type="presOf" srcId="{7FC56F1C-3A7A-429E-86C7-5254ACD5235A}" destId="{D9350F64-9C45-4144-B1A1-44DEE685015F}" srcOrd="0" destOrd="0" presId="urn:microsoft.com/office/officeart/2018/5/layout/IconLeafLabelList"/>
    <dgm:cxn modelId="{DF21D6D3-E374-48AC-936E-5D948F6A6085}" type="presOf" srcId="{B9ADD99E-E7EF-4EF6-ADC7-10966B31822A}" destId="{B122F199-9EFC-46EA-BF40-E4CFE11DA9EF}" srcOrd="0" destOrd="0" presId="urn:microsoft.com/office/officeart/2018/5/layout/IconLeafLabelList"/>
    <dgm:cxn modelId="{116C59FF-8C8E-4375-8C5D-7CF5DE811F88}" type="presOf" srcId="{67739528-5EE8-4ADC-8787-002878220934}" destId="{E06BBF45-9FC1-4EB5-AA90-6C230644E5E0}" srcOrd="0" destOrd="0" presId="urn:microsoft.com/office/officeart/2018/5/layout/IconLeafLabelList"/>
    <dgm:cxn modelId="{07E91330-117F-4023-ADBF-30909A13ECA7}" type="presParOf" srcId="{27FE22C0-B1CF-4C66-A610-589F7FE7E33B}" destId="{4BD2A90E-4FDD-4062-9F5D-D35927AFD5AD}" srcOrd="0" destOrd="0" presId="urn:microsoft.com/office/officeart/2018/5/layout/IconLeafLabelList"/>
    <dgm:cxn modelId="{95748BFA-B493-4A81-B103-3D9EF80D6532}" type="presParOf" srcId="{4BD2A90E-4FDD-4062-9F5D-D35927AFD5AD}" destId="{8F404958-37F7-4566-9DFF-30E9E3DD27B7}" srcOrd="0" destOrd="0" presId="urn:microsoft.com/office/officeart/2018/5/layout/IconLeafLabelList"/>
    <dgm:cxn modelId="{126F0B05-58C1-4C6D-B363-E5679AB5EC37}" type="presParOf" srcId="{4BD2A90E-4FDD-4062-9F5D-D35927AFD5AD}" destId="{6F7DA02D-D979-4BF3-AC01-25F38E943E5E}" srcOrd="1" destOrd="0" presId="urn:microsoft.com/office/officeart/2018/5/layout/IconLeafLabelList"/>
    <dgm:cxn modelId="{4E645A17-2457-4113-8334-0691E6F6A3EC}" type="presParOf" srcId="{4BD2A90E-4FDD-4062-9F5D-D35927AFD5AD}" destId="{556FC2B5-74A8-41A0-BAD7-342EAF9A58FC}" srcOrd="2" destOrd="0" presId="urn:microsoft.com/office/officeart/2018/5/layout/IconLeafLabelList"/>
    <dgm:cxn modelId="{A83CE5A6-96C0-4E8B-B985-22A6D28F5527}" type="presParOf" srcId="{4BD2A90E-4FDD-4062-9F5D-D35927AFD5AD}" destId="{0E36544C-928D-492F-B5D6-7FF75C426897}" srcOrd="3" destOrd="0" presId="urn:microsoft.com/office/officeart/2018/5/layout/IconLeafLabelList"/>
    <dgm:cxn modelId="{90C5C9E3-0D61-452A-9D88-8B83BFB20F40}" type="presParOf" srcId="{27FE22C0-B1CF-4C66-A610-589F7FE7E33B}" destId="{BA832D86-BB51-4FAE-990F-889E6D28BA58}" srcOrd="1" destOrd="0" presId="urn:microsoft.com/office/officeart/2018/5/layout/IconLeafLabelList"/>
    <dgm:cxn modelId="{DF549C3B-C41C-424A-8F1A-F4E62C83415B}" type="presParOf" srcId="{27FE22C0-B1CF-4C66-A610-589F7FE7E33B}" destId="{04AF0705-7E82-4232-9740-578B6AD53E0A}" srcOrd="2" destOrd="0" presId="urn:microsoft.com/office/officeart/2018/5/layout/IconLeafLabelList"/>
    <dgm:cxn modelId="{7143B146-96FD-4287-B43E-7B6FC4FAAB30}" type="presParOf" srcId="{04AF0705-7E82-4232-9740-578B6AD53E0A}" destId="{8F5500E5-D6FB-4027-9291-351DAC04D9DF}" srcOrd="0" destOrd="0" presId="urn:microsoft.com/office/officeart/2018/5/layout/IconLeafLabelList"/>
    <dgm:cxn modelId="{671AE570-618A-43B9-BD66-3809F3759A04}" type="presParOf" srcId="{04AF0705-7E82-4232-9740-578B6AD53E0A}" destId="{28EA8C88-1C89-45CF-90B5-D0701E07DBFF}" srcOrd="1" destOrd="0" presId="urn:microsoft.com/office/officeart/2018/5/layout/IconLeafLabelList"/>
    <dgm:cxn modelId="{05326701-984D-4CD3-96C0-77E445C88E82}" type="presParOf" srcId="{04AF0705-7E82-4232-9740-578B6AD53E0A}" destId="{040DA032-1634-4F0D-9F12-900F02114D9C}" srcOrd="2" destOrd="0" presId="urn:microsoft.com/office/officeart/2018/5/layout/IconLeafLabelList"/>
    <dgm:cxn modelId="{DA9E5246-9057-4CCA-BE66-D5E4757AE5AC}" type="presParOf" srcId="{04AF0705-7E82-4232-9740-578B6AD53E0A}" destId="{D9350F64-9C45-4144-B1A1-44DEE685015F}" srcOrd="3" destOrd="0" presId="urn:microsoft.com/office/officeart/2018/5/layout/IconLeafLabelList"/>
    <dgm:cxn modelId="{7A58D5DB-83DE-4E96-A868-62475A19C1CA}" type="presParOf" srcId="{27FE22C0-B1CF-4C66-A610-589F7FE7E33B}" destId="{70CFBFA9-D5E2-48AF-A0EB-39AD6F8384EC}" srcOrd="3" destOrd="0" presId="urn:microsoft.com/office/officeart/2018/5/layout/IconLeafLabelList"/>
    <dgm:cxn modelId="{E855E8C1-2D65-4A35-8DB1-2218305B9405}" type="presParOf" srcId="{27FE22C0-B1CF-4C66-A610-589F7FE7E33B}" destId="{AC51DCB9-6225-49FD-A060-8BB866EB5A69}" srcOrd="4" destOrd="0" presId="urn:microsoft.com/office/officeart/2018/5/layout/IconLeafLabelList"/>
    <dgm:cxn modelId="{26A7ABC9-46ED-4D8B-BC88-5E391E845173}" type="presParOf" srcId="{AC51DCB9-6225-49FD-A060-8BB866EB5A69}" destId="{F924E9A8-FC0B-4147-A1BB-E3B5CE2A52E7}" srcOrd="0" destOrd="0" presId="urn:microsoft.com/office/officeart/2018/5/layout/IconLeafLabelList"/>
    <dgm:cxn modelId="{004E38EE-B4A8-424A-95A7-C03267FB7691}" type="presParOf" srcId="{AC51DCB9-6225-49FD-A060-8BB866EB5A69}" destId="{E2811F94-27B5-4F4C-AFCA-0E4132554129}" srcOrd="1" destOrd="0" presId="urn:microsoft.com/office/officeart/2018/5/layout/IconLeafLabelList"/>
    <dgm:cxn modelId="{1A4028BB-B330-4D50-A6B0-98EE70B1E8A8}" type="presParOf" srcId="{AC51DCB9-6225-49FD-A060-8BB866EB5A69}" destId="{507CF6AD-9752-453E-9694-58024AADC071}" srcOrd="2" destOrd="0" presId="urn:microsoft.com/office/officeart/2018/5/layout/IconLeafLabelList"/>
    <dgm:cxn modelId="{DA33FA15-F0EE-4B99-B643-0134353BD172}" type="presParOf" srcId="{AC51DCB9-6225-49FD-A060-8BB866EB5A69}" destId="{5790F804-8236-466E-9940-C11C12A0A2FB}" srcOrd="3" destOrd="0" presId="urn:microsoft.com/office/officeart/2018/5/layout/IconLeafLabelList"/>
    <dgm:cxn modelId="{757FE597-F832-4A9B-B1AB-A71EB27CE3C4}" type="presParOf" srcId="{27FE22C0-B1CF-4C66-A610-589F7FE7E33B}" destId="{CFB47FFD-2A88-4273-BB7B-AB93032688C0}" srcOrd="5" destOrd="0" presId="urn:microsoft.com/office/officeart/2018/5/layout/IconLeafLabelList"/>
    <dgm:cxn modelId="{C031C240-CE54-459B-B5D7-60006CBCA36B}" type="presParOf" srcId="{27FE22C0-B1CF-4C66-A610-589F7FE7E33B}" destId="{A7146CC6-734D-4509-88CB-393DD4F4E384}" srcOrd="6" destOrd="0" presId="urn:microsoft.com/office/officeart/2018/5/layout/IconLeafLabelList"/>
    <dgm:cxn modelId="{6F64CF40-9E30-4E22-BA8D-0E217FCE82EB}" type="presParOf" srcId="{A7146CC6-734D-4509-88CB-393DD4F4E384}" destId="{FCAD2241-480A-4EA7-BB5A-C32BE3F197DA}" srcOrd="0" destOrd="0" presId="urn:microsoft.com/office/officeart/2018/5/layout/IconLeafLabelList"/>
    <dgm:cxn modelId="{DC4B2484-7351-4624-8210-02FD361F9F5D}" type="presParOf" srcId="{A7146CC6-734D-4509-88CB-393DD4F4E384}" destId="{9FFAAE46-EF96-4C9C-AA95-6267A7962765}" srcOrd="1" destOrd="0" presId="urn:microsoft.com/office/officeart/2018/5/layout/IconLeafLabelList"/>
    <dgm:cxn modelId="{59F49761-A1FE-423A-BF95-41F7EB97CB25}" type="presParOf" srcId="{A7146CC6-734D-4509-88CB-393DD4F4E384}" destId="{4321FFA8-BC74-40D5-9324-029E2587A4CF}" srcOrd="2" destOrd="0" presId="urn:microsoft.com/office/officeart/2018/5/layout/IconLeafLabelList"/>
    <dgm:cxn modelId="{083C6F63-D591-4587-9929-633AD0750A0C}" type="presParOf" srcId="{A7146CC6-734D-4509-88CB-393DD4F4E384}" destId="{258D2B52-8451-4663-92D4-3AFAC02FAF9F}" srcOrd="3" destOrd="0" presId="urn:microsoft.com/office/officeart/2018/5/layout/IconLeafLabelList"/>
    <dgm:cxn modelId="{DE21BCBD-FAC5-495C-9629-3E5921C40C58}" type="presParOf" srcId="{27FE22C0-B1CF-4C66-A610-589F7FE7E33B}" destId="{9DDD05D9-A993-40F4-8417-59B3E9AED584}" srcOrd="7" destOrd="0" presId="urn:microsoft.com/office/officeart/2018/5/layout/IconLeafLabelList"/>
    <dgm:cxn modelId="{50F77A92-B282-44CC-85CB-0FF0A8296A51}" type="presParOf" srcId="{27FE22C0-B1CF-4C66-A610-589F7FE7E33B}" destId="{E893100D-F368-4ED4-BC17-6DF338F5DA2E}" srcOrd="8" destOrd="0" presId="urn:microsoft.com/office/officeart/2018/5/layout/IconLeafLabelList"/>
    <dgm:cxn modelId="{8613C3F6-378A-4270-B048-2278A8FA4335}" type="presParOf" srcId="{E893100D-F368-4ED4-BC17-6DF338F5DA2E}" destId="{C0D2E2D0-5FC8-4A8A-8E3D-A868291EC8B1}" srcOrd="0" destOrd="0" presId="urn:microsoft.com/office/officeart/2018/5/layout/IconLeafLabelList"/>
    <dgm:cxn modelId="{49CE1533-489D-4C1E-BB7B-8CD527C5ADDB}" type="presParOf" srcId="{E893100D-F368-4ED4-BC17-6DF338F5DA2E}" destId="{EDA7A614-6089-4DCC-A9F0-F7AEE36A1AE0}" srcOrd="1" destOrd="0" presId="urn:microsoft.com/office/officeart/2018/5/layout/IconLeafLabelList"/>
    <dgm:cxn modelId="{6D2DF7A9-3FFC-4FBF-897D-8ADC013DD230}" type="presParOf" srcId="{E893100D-F368-4ED4-BC17-6DF338F5DA2E}" destId="{389FD13E-5772-42F1-AB9F-FE8B1620A5D6}" srcOrd="2" destOrd="0" presId="urn:microsoft.com/office/officeart/2018/5/layout/IconLeafLabelList"/>
    <dgm:cxn modelId="{FAEB93DE-FBD4-4E9F-BF64-F9A8DC9746FD}" type="presParOf" srcId="{E893100D-F368-4ED4-BC17-6DF338F5DA2E}" destId="{B122F199-9EFC-46EA-BF40-E4CFE11DA9EF}" srcOrd="3" destOrd="0" presId="urn:microsoft.com/office/officeart/2018/5/layout/IconLeafLabelList"/>
    <dgm:cxn modelId="{A3B00623-03DA-4EEB-9EF0-748BAAA498A0}" type="presParOf" srcId="{27FE22C0-B1CF-4C66-A610-589F7FE7E33B}" destId="{FAA06344-E23D-4710-94CD-01BFAD761985}" srcOrd="9" destOrd="0" presId="urn:microsoft.com/office/officeart/2018/5/layout/IconLeafLabelList"/>
    <dgm:cxn modelId="{6E123FEF-2C27-4E1F-BD47-644A32492E14}" type="presParOf" srcId="{27FE22C0-B1CF-4C66-A610-589F7FE7E33B}" destId="{B06573F8-A290-4EF7-B3F8-8F4D0AC9DD26}" srcOrd="10" destOrd="0" presId="urn:microsoft.com/office/officeart/2018/5/layout/IconLeafLabelList"/>
    <dgm:cxn modelId="{B3119EE3-3A1B-48D3-9D0F-A0C3E3F3FDF2}" type="presParOf" srcId="{B06573F8-A290-4EF7-B3F8-8F4D0AC9DD26}" destId="{1E92928A-32B7-4394-B283-D0EE04467098}" srcOrd="0" destOrd="0" presId="urn:microsoft.com/office/officeart/2018/5/layout/IconLeafLabelList"/>
    <dgm:cxn modelId="{C4A885E4-25C0-4D2B-89A2-C45A724FE7FC}" type="presParOf" srcId="{B06573F8-A290-4EF7-B3F8-8F4D0AC9DD26}" destId="{430DD3C8-B06D-4CBE-9712-E30046CD2DED}" srcOrd="1" destOrd="0" presId="urn:microsoft.com/office/officeart/2018/5/layout/IconLeafLabelList"/>
    <dgm:cxn modelId="{9F92EED3-CE0F-4D9B-8ABE-42C8707A9857}" type="presParOf" srcId="{B06573F8-A290-4EF7-B3F8-8F4D0AC9DD26}" destId="{DD97B558-6BCE-419D-B949-59DA53B83656}" srcOrd="2" destOrd="0" presId="urn:microsoft.com/office/officeart/2018/5/layout/IconLeafLabelList"/>
    <dgm:cxn modelId="{19D5D19F-B34B-4645-823C-EE721AB0593A}" type="presParOf" srcId="{B06573F8-A290-4EF7-B3F8-8F4D0AC9DD26}" destId="{109631A3-D84D-4B7D-B9D9-9F09BF1E9B34}" srcOrd="3" destOrd="0" presId="urn:microsoft.com/office/officeart/2018/5/layout/IconLeafLabelList"/>
    <dgm:cxn modelId="{DE1EBE04-AF7C-4D5A-AAC0-B7A9632EF6BA}" type="presParOf" srcId="{27FE22C0-B1CF-4C66-A610-589F7FE7E33B}" destId="{8F31AFBB-4E57-4941-A509-0818A1499668}" srcOrd="11" destOrd="0" presId="urn:microsoft.com/office/officeart/2018/5/layout/IconLeafLabelList"/>
    <dgm:cxn modelId="{BBF00C63-7165-49F5-99DB-5141784208A4}" type="presParOf" srcId="{27FE22C0-B1CF-4C66-A610-589F7FE7E33B}" destId="{FE34A668-4BEC-4F4F-8652-ACC2405E874C}" srcOrd="12" destOrd="0" presId="urn:microsoft.com/office/officeart/2018/5/layout/IconLeafLabelList"/>
    <dgm:cxn modelId="{EA39497C-2D4F-4F11-A397-C5135F7AE195}" type="presParOf" srcId="{FE34A668-4BEC-4F4F-8652-ACC2405E874C}" destId="{2580F17C-5DE7-447E-83C4-74721D1CC72A}" srcOrd="0" destOrd="0" presId="urn:microsoft.com/office/officeart/2018/5/layout/IconLeafLabelList"/>
    <dgm:cxn modelId="{2608A73E-B1E6-400F-BB65-DE839AB83CF5}" type="presParOf" srcId="{FE34A668-4BEC-4F4F-8652-ACC2405E874C}" destId="{741D7E2C-30C2-41EB-B1AB-B9AA09419400}" srcOrd="1" destOrd="0" presId="urn:microsoft.com/office/officeart/2018/5/layout/IconLeafLabelList"/>
    <dgm:cxn modelId="{9433D1D5-10F8-41D9-9881-E076A5C95B25}" type="presParOf" srcId="{FE34A668-4BEC-4F4F-8652-ACC2405E874C}" destId="{632F731D-0695-461D-8CB9-94507F5A1F80}" srcOrd="2" destOrd="0" presId="urn:microsoft.com/office/officeart/2018/5/layout/IconLeafLabelList"/>
    <dgm:cxn modelId="{C8732CD9-05FB-4855-A5BB-FB0ECEFB3C55}" type="presParOf" srcId="{FE34A668-4BEC-4F4F-8652-ACC2405E874C}" destId="{E06BBF45-9FC1-4EB5-AA90-6C230644E5E0}"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E931C3-5130-4238-AAE1-244D044FA781}"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B02EA7B3-3CE6-479D-A04D-4B9940206B77}">
      <dgm:prSet/>
      <dgm:spPr/>
      <dgm:t>
        <a:bodyPr/>
        <a:lstStyle/>
        <a:p>
          <a:r>
            <a:rPr lang="en-US"/>
            <a:t>AFMO, FMO, or Designated Authority to approve the completed form and send it, by email, to the Center Manager.</a:t>
          </a:r>
        </a:p>
      </dgm:t>
    </dgm:pt>
    <dgm:pt modelId="{34F9E9A8-664A-4EF6-BBB2-75801843497D}" type="parTrans" cxnId="{58305249-9061-4A39-9242-5389B3EC1A37}">
      <dgm:prSet/>
      <dgm:spPr/>
      <dgm:t>
        <a:bodyPr/>
        <a:lstStyle/>
        <a:p>
          <a:endParaRPr lang="en-US"/>
        </a:p>
      </dgm:t>
    </dgm:pt>
    <dgm:pt modelId="{FBB415CC-3CA0-457B-8270-E2ACE9C8CAA4}" type="sibTrans" cxnId="{58305249-9061-4A39-9242-5389B3EC1A37}">
      <dgm:prSet/>
      <dgm:spPr/>
      <dgm:t>
        <a:bodyPr/>
        <a:lstStyle/>
        <a:p>
          <a:endParaRPr lang="en-US"/>
        </a:p>
      </dgm:t>
    </dgm:pt>
    <dgm:pt modelId="{DBBD96A3-9F02-4596-B5A8-A58970441F24}">
      <dgm:prSet/>
      <dgm:spPr/>
      <dgm:t>
        <a:bodyPr/>
        <a:lstStyle/>
        <a:p>
          <a:r>
            <a:rPr lang="en-US"/>
            <a:t>You will Need a Charge Code aka-"Fire Code"</a:t>
          </a:r>
        </a:p>
      </dgm:t>
    </dgm:pt>
    <dgm:pt modelId="{6742CFA0-B387-4468-AD05-0AFBF9DE953F}" type="parTrans" cxnId="{17D13554-D3A5-483D-8EAF-79A0E6C3E2AD}">
      <dgm:prSet/>
      <dgm:spPr/>
      <dgm:t>
        <a:bodyPr/>
        <a:lstStyle/>
        <a:p>
          <a:endParaRPr lang="en-US"/>
        </a:p>
      </dgm:t>
    </dgm:pt>
    <dgm:pt modelId="{07EFF96E-EC32-401D-8A60-198036CD8A52}" type="sibTrans" cxnId="{17D13554-D3A5-483D-8EAF-79A0E6C3E2AD}">
      <dgm:prSet/>
      <dgm:spPr/>
      <dgm:t>
        <a:bodyPr/>
        <a:lstStyle/>
        <a:p>
          <a:endParaRPr lang="en-US"/>
        </a:p>
      </dgm:t>
    </dgm:pt>
    <dgm:pt modelId="{08A9A82B-B7CB-4595-A2D9-E223F5136E0E}">
      <dgm:prSet/>
      <dgm:spPr/>
      <dgm:t>
        <a:bodyPr/>
        <a:lstStyle/>
        <a:p>
          <a:r>
            <a:rPr lang="en-US"/>
            <a:t>Otherwise, you're calling a mechanic and using the vehicle card, subject to BIA Fleet regulations.</a:t>
          </a:r>
        </a:p>
      </dgm:t>
    </dgm:pt>
    <dgm:pt modelId="{DDF20CA0-2079-4F54-BE44-838E599BBD4D}" type="parTrans" cxnId="{3F3D15A1-D5B4-49D9-A3F2-69B08677E404}">
      <dgm:prSet/>
      <dgm:spPr/>
      <dgm:t>
        <a:bodyPr/>
        <a:lstStyle/>
        <a:p>
          <a:endParaRPr lang="en-US"/>
        </a:p>
      </dgm:t>
    </dgm:pt>
    <dgm:pt modelId="{E10BCF94-9AF2-4943-8E9F-C7D95C21FE2D}" type="sibTrans" cxnId="{3F3D15A1-D5B4-49D9-A3F2-69B08677E404}">
      <dgm:prSet/>
      <dgm:spPr/>
      <dgm:t>
        <a:bodyPr/>
        <a:lstStyle/>
        <a:p>
          <a:endParaRPr lang="en-US"/>
        </a:p>
      </dgm:t>
    </dgm:pt>
    <dgm:pt modelId="{E4192426-68DB-49C2-919B-C43FF3BAB517}" type="pres">
      <dgm:prSet presAssocID="{4FE931C3-5130-4238-AAE1-244D044FA781}" presName="root" presStyleCnt="0">
        <dgm:presLayoutVars>
          <dgm:dir/>
          <dgm:resizeHandles val="exact"/>
        </dgm:presLayoutVars>
      </dgm:prSet>
      <dgm:spPr/>
    </dgm:pt>
    <dgm:pt modelId="{4FA9FE70-2C0D-4973-BA29-5B0EC4C6C1A5}" type="pres">
      <dgm:prSet presAssocID="{B02EA7B3-3CE6-479D-A04D-4B9940206B77}" presName="compNode" presStyleCnt="0"/>
      <dgm:spPr/>
    </dgm:pt>
    <dgm:pt modelId="{92C1CCFD-E7BE-4313-961E-076B52E45EA3}" type="pres">
      <dgm:prSet presAssocID="{B02EA7B3-3CE6-479D-A04D-4B9940206B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nd"/>
        </a:ext>
      </dgm:extLst>
    </dgm:pt>
    <dgm:pt modelId="{5AB14540-C589-43EE-9C5D-246206189F33}" type="pres">
      <dgm:prSet presAssocID="{B02EA7B3-3CE6-479D-A04D-4B9940206B77}" presName="spaceRect" presStyleCnt="0"/>
      <dgm:spPr/>
    </dgm:pt>
    <dgm:pt modelId="{21F23E96-1A6C-4947-B998-7C532D5B07EB}" type="pres">
      <dgm:prSet presAssocID="{B02EA7B3-3CE6-479D-A04D-4B9940206B77}" presName="textRect" presStyleLbl="revTx" presStyleIdx="0" presStyleCnt="3">
        <dgm:presLayoutVars>
          <dgm:chMax val="1"/>
          <dgm:chPref val="1"/>
        </dgm:presLayoutVars>
      </dgm:prSet>
      <dgm:spPr/>
    </dgm:pt>
    <dgm:pt modelId="{79E78B34-8EC7-420D-BEB3-263EF4EF0890}" type="pres">
      <dgm:prSet presAssocID="{FBB415CC-3CA0-457B-8270-E2ACE9C8CAA4}" presName="sibTrans" presStyleCnt="0"/>
      <dgm:spPr/>
    </dgm:pt>
    <dgm:pt modelId="{5DAE7DC2-3833-493C-BD92-449BFA6B0AAC}" type="pres">
      <dgm:prSet presAssocID="{DBBD96A3-9F02-4596-B5A8-A58970441F24}" presName="compNode" presStyleCnt="0"/>
      <dgm:spPr/>
    </dgm:pt>
    <dgm:pt modelId="{0BDB2A5B-D782-499C-950A-15309D30A48F}" type="pres">
      <dgm:prSet presAssocID="{DBBD96A3-9F02-4596-B5A8-A58970441F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ctrician"/>
        </a:ext>
      </dgm:extLst>
    </dgm:pt>
    <dgm:pt modelId="{81B8C868-D99B-4A44-BAE5-4BD7BAAE4805}" type="pres">
      <dgm:prSet presAssocID="{DBBD96A3-9F02-4596-B5A8-A58970441F24}" presName="spaceRect" presStyleCnt="0"/>
      <dgm:spPr/>
    </dgm:pt>
    <dgm:pt modelId="{4A8F4FA8-6D81-4BC3-B069-8934BA43384C}" type="pres">
      <dgm:prSet presAssocID="{DBBD96A3-9F02-4596-B5A8-A58970441F24}" presName="textRect" presStyleLbl="revTx" presStyleIdx="1" presStyleCnt="3">
        <dgm:presLayoutVars>
          <dgm:chMax val="1"/>
          <dgm:chPref val="1"/>
        </dgm:presLayoutVars>
      </dgm:prSet>
      <dgm:spPr/>
    </dgm:pt>
    <dgm:pt modelId="{ED23A568-A2DF-4368-8C24-614B0B1CEB08}" type="pres">
      <dgm:prSet presAssocID="{07EFF96E-EC32-401D-8A60-198036CD8A52}" presName="sibTrans" presStyleCnt="0"/>
      <dgm:spPr/>
    </dgm:pt>
    <dgm:pt modelId="{76BA977D-B050-471D-8247-08EF3CEC6A4F}" type="pres">
      <dgm:prSet presAssocID="{08A9A82B-B7CB-4595-A2D9-E223F5136E0E}" presName="compNode" presStyleCnt="0"/>
      <dgm:spPr/>
    </dgm:pt>
    <dgm:pt modelId="{D341520C-FEDD-468C-AF52-FE4566CAEB8E}" type="pres">
      <dgm:prSet presAssocID="{08A9A82B-B7CB-4595-A2D9-E223F5136E0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lder"/>
        </a:ext>
      </dgm:extLst>
    </dgm:pt>
    <dgm:pt modelId="{BA003647-20D0-4012-9319-4A9089D39A70}" type="pres">
      <dgm:prSet presAssocID="{08A9A82B-B7CB-4595-A2D9-E223F5136E0E}" presName="spaceRect" presStyleCnt="0"/>
      <dgm:spPr/>
    </dgm:pt>
    <dgm:pt modelId="{367996FA-2D66-4CF0-B2CC-9BD573A38371}" type="pres">
      <dgm:prSet presAssocID="{08A9A82B-B7CB-4595-A2D9-E223F5136E0E}" presName="textRect" presStyleLbl="revTx" presStyleIdx="2" presStyleCnt="3">
        <dgm:presLayoutVars>
          <dgm:chMax val="1"/>
          <dgm:chPref val="1"/>
        </dgm:presLayoutVars>
      </dgm:prSet>
      <dgm:spPr/>
    </dgm:pt>
  </dgm:ptLst>
  <dgm:cxnLst>
    <dgm:cxn modelId="{26C50F08-8AB8-4947-9FB8-EE306ED4C968}" type="presOf" srcId="{B02EA7B3-3CE6-479D-A04D-4B9940206B77}" destId="{21F23E96-1A6C-4947-B998-7C532D5B07EB}" srcOrd="0" destOrd="0" presId="urn:microsoft.com/office/officeart/2018/2/layout/IconLabelList"/>
    <dgm:cxn modelId="{56837B5C-B7C5-4BB5-993E-C429BEB8015E}" type="presOf" srcId="{4FE931C3-5130-4238-AAE1-244D044FA781}" destId="{E4192426-68DB-49C2-919B-C43FF3BAB517}" srcOrd="0" destOrd="0" presId="urn:microsoft.com/office/officeart/2018/2/layout/IconLabelList"/>
    <dgm:cxn modelId="{58305249-9061-4A39-9242-5389B3EC1A37}" srcId="{4FE931C3-5130-4238-AAE1-244D044FA781}" destId="{B02EA7B3-3CE6-479D-A04D-4B9940206B77}" srcOrd="0" destOrd="0" parTransId="{34F9E9A8-664A-4EF6-BBB2-75801843497D}" sibTransId="{FBB415CC-3CA0-457B-8270-E2ACE9C8CAA4}"/>
    <dgm:cxn modelId="{17D13554-D3A5-483D-8EAF-79A0E6C3E2AD}" srcId="{4FE931C3-5130-4238-AAE1-244D044FA781}" destId="{DBBD96A3-9F02-4596-B5A8-A58970441F24}" srcOrd="1" destOrd="0" parTransId="{6742CFA0-B387-4468-AD05-0AFBF9DE953F}" sibTransId="{07EFF96E-EC32-401D-8A60-198036CD8A52}"/>
    <dgm:cxn modelId="{3F3D15A1-D5B4-49D9-A3F2-69B08677E404}" srcId="{4FE931C3-5130-4238-AAE1-244D044FA781}" destId="{08A9A82B-B7CB-4595-A2D9-E223F5136E0E}" srcOrd="2" destOrd="0" parTransId="{DDF20CA0-2079-4F54-BE44-838E599BBD4D}" sibTransId="{E10BCF94-9AF2-4943-8E9F-C7D95C21FE2D}"/>
    <dgm:cxn modelId="{C06636C1-130C-4DC4-AFFA-9D10B147842F}" type="presOf" srcId="{DBBD96A3-9F02-4596-B5A8-A58970441F24}" destId="{4A8F4FA8-6D81-4BC3-B069-8934BA43384C}" srcOrd="0" destOrd="0" presId="urn:microsoft.com/office/officeart/2018/2/layout/IconLabelList"/>
    <dgm:cxn modelId="{2CBFB2CB-CAE9-4FE4-94AE-DC1D40C9B4E2}" type="presOf" srcId="{08A9A82B-B7CB-4595-A2D9-E223F5136E0E}" destId="{367996FA-2D66-4CF0-B2CC-9BD573A38371}" srcOrd="0" destOrd="0" presId="urn:microsoft.com/office/officeart/2018/2/layout/IconLabelList"/>
    <dgm:cxn modelId="{B8E18E82-5A78-466B-B09D-48328286E167}" type="presParOf" srcId="{E4192426-68DB-49C2-919B-C43FF3BAB517}" destId="{4FA9FE70-2C0D-4973-BA29-5B0EC4C6C1A5}" srcOrd="0" destOrd="0" presId="urn:microsoft.com/office/officeart/2018/2/layout/IconLabelList"/>
    <dgm:cxn modelId="{2693E8CB-B584-4432-A3AB-2654E7EC80C0}" type="presParOf" srcId="{4FA9FE70-2C0D-4973-BA29-5B0EC4C6C1A5}" destId="{92C1CCFD-E7BE-4313-961E-076B52E45EA3}" srcOrd="0" destOrd="0" presId="urn:microsoft.com/office/officeart/2018/2/layout/IconLabelList"/>
    <dgm:cxn modelId="{9840D571-B5FA-4A1B-A7B6-918F87516EC8}" type="presParOf" srcId="{4FA9FE70-2C0D-4973-BA29-5B0EC4C6C1A5}" destId="{5AB14540-C589-43EE-9C5D-246206189F33}" srcOrd="1" destOrd="0" presId="urn:microsoft.com/office/officeart/2018/2/layout/IconLabelList"/>
    <dgm:cxn modelId="{5CF20385-1F4E-4EA6-832D-8F445CF11567}" type="presParOf" srcId="{4FA9FE70-2C0D-4973-BA29-5B0EC4C6C1A5}" destId="{21F23E96-1A6C-4947-B998-7C532D5B07EB}" srcOrd="2" destOrd="0" presId="urn:microsoft.com/office/officeart/2018/2/layout/IconLabelList"/>
    <dgm:cxn modelId="{E21956D9-04A8-40BA-8165-07A944DFF7DE}" type="presParOf" srcId="{E4192426-68DB-49C2-919B-C43FF3BAB517}" destId="{79E78B34-8EC7-420D-BEB3-263EF4EF0890}" srcOrd="1" destOrd="0" presId="urn:microsoft.com/office/officeart/2018/2/layout/IconLabelList"/>
    <dgm:cxn modelId="{3416E845-139E-436E-89D7-C93BFF4E135B}" type="presParOf" srcId="{E4192426-68DB-49C2-919B-C43FF3BAB517}" destId="{5DAE7DC2-3833-493C-BD92-449BFA6B0AAC}" srcOrd="2" destOrd="0" presId="urn:microsoft.com/office/officeart/2018/2/layout/IconLabelList"/>
    <dgm:cxn modelId="{CCE1C60F-5527-44CE-B053-8ADBF577D44D}" type="presParOf" srcId="{5DAE7DC2-3833-493C-BD92-449BFA6B0AAC}" destId="{0BDB2A5B-D782-499C-950A-15309D30A48F}" srcOrd="0" destOrd="0" presId="urn:microsoft.com/office/officeart/2018/2/layout/IconLabelList"/>
    <dgm:cxn modelId="{AEF9551F-E6B6-4100-9EBC-410B955D5D45}" type="presParOf" srcId="{5DAE7DC2-3833-493C-BD92-449BFA6B0AAC}" destId="{81B8C868-D99B-4A44-BAE5-4BD7BAAE4805}" srcOrd="1" destOrd="0" presId="urn:microsoft.com/office/officeart/2018/2/layout/IconLabelList"/>
    <dgm:cxn modelId="{58F3B849-B6DA-4BAA-A87D-97DBC44873B8}" type="presParOf" srcId="{5DAE7DC2-3833-493C-BD92-449BFA6B0AAC}" destId="{4A8F4FA8-6D81-4BC3-B069-8934BA43384C}" srcOrd="2" destOrd="0" presId="urn:microsoft.com/office/officeart/2018/2/layout/IconLabelList"/>
    <dgm:cxn modelId="{EBF1E3B9-F3DD-49B2-8561-243FF0142548}" type="presParOf" srcId="{E4192426-68DB-49C2-919B-C43FF3BAB517}" destId="{ED23A568-A2DF-4368-8C24-614B0B1CEB08}" srcOrd="3" destOrd="0" presId="urn:microsoft.com/office/officeart/2018/2/layout/IconLabelList"/>
    <dgm:cxn modelId="{D5A34979-EC45-4DF6-A48A-26757F0DDE69}" type="presParOf" srcId="{E4192426-68DB-49C2-919B-C43FF3BAB517}" destId="{76BA977D-B050-471D-8247-08EF3CEC6A4F}" srcOrd="4" destOrd="0" presId="urn:microsoft.com/office/officeart/2018/2/layout/IconLabelList"/>
    <dgm:cxn modelId="{131DE111-8EA8-4A1F-A790-DAF73C48A57E}" type="presParOf" srcId="{76BA977D-B050-471D-8247-08EF3CEC6A4F}" destId="{D341520C-FEDD-468C-AF52-FE4566CAEB8E}" srcOrd="0" destOrd="0" presId="urn:microsoft.com/office/officeart/2018/2/layout/IconLabelList"/>
    <dgm:cxn modelId="{314E90EE-3176-4472-BA2F-152646255793}" type="presParOf" srcId="{76BA977D-B050-471D-8247-08EF3CEC6A4F}" destId="{BA003647-20D0-4012-9319-4A9089D39A70}" srcOrd="1" destOrd="0" presId="urn:microsoft.com/office/officeart/2018/2/layout/IconLabelList"/>
    <dgm:cxn modelId="{634389AC-737F-477B-B0BD-88100A0F426F}" type="presParOf" srcId="{76BA977D-B050-471D-8247-08EF3CEC6A4F}" destId="{367996FA-2D66-4CF0-B2CC-9BD573A3837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41220-9E79-4B11-AF56-07F504072629}">
      <dsp:nvSpPr>
        <dsp:cNvPr id="0" name=""/>
        <dsp:cNvSpPr/>
      </dsp:nvSpPr>
      <dsp:spPr>
        <a:xfrm>
          <a:off x="0" y="905298"/>
          <a:ext cx="5816750" cy="167131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8A7B0-FAE9-4780-A977-146D373D7C88}">
      <dsp:nvSpPr>
        <dsp:cNvPr id="0" name=""/>
        <dsp:cNvSpPr/>
      </dsp:nvSpPr>
      <dsp:spPr>
        <a:xfrm>
          <a:off x="505574" y="1281345"/>
          <a:ext cx="919225" cy="919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0F86D-AAD2-4EC0-942A-1A903CB40B46}">
      <dsp:nvSpPr>
        <dsp:cNvPr id="0" name=""/>
        <dsp:cNvSpPr/>
      </dsp:nvSpPr>
      <dsp:spPr>
        <a:xfrm>
          <a:off x="1930374" y="905298"/>
          <a:ext cx="3886375" cy="167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881" tIns="176881" rIns="176881" bIns="176881" numCol="1" spcCol="1270" anchor="ctr" anchorCtr="0">
          <a:noAutofit/>
        </a:bodyPr>
        <a:lstStyle/>
        <a:p>
          <a:pPr marL="0" lvl="0" indent="0" algn="l" defTabSz="1111250">
            <a:lnSpc>
              <a:spcPct val="100000"/>
            </a:lnSpc>
            <a:spcBef>
              <a:spcPct val="0"/>
            </a:spcBef>
            <a:spcAft>
              <a:spcPct val="35000"/>
            </a:spcAft>
            <a:buNone/>
          </a:pPr>
          <a:r>
            <a:rPr lang="en-US" sz="2500" kern="1200" baseline="0"/>
            <a:t>Do </a:t>
          </a:r>
          <a:r>
            <a:rPr lang="en-US" sz="2500" b="1" u="sng" kern="1200" baseline="0"/>
            <a:t>not</a:t>
          </a:r>
          <a:r>
            <a:rPr lang="en-US" sz="2500" kern="1200" baseline="0"/>
            <a:t> sign any papers or make any statement as to fault.</a:t>
          </a:r>
          <a:endParaRPr lang="en-US" sz="2500" kern="1200"/>
        </a:p>
      </dsp:txBody>
      <dsp:txXfrm>
        <a:off x="1930374" y="905298"/>
        <a:ext cx="3886375" cy="1671319"/>
      </dsp:txXfrm>
    </dsp:sp>
    <dsp:sp modelId="{AF6107A1-35BC-4EB9-8376-42F9441862A6}">
      <dsp:nvSpPr>
        <dsp:cNvPr id="0" name=""/>
        <dsp:cNvSpPr/>
      </dsp:nvSpPr>
      <dsp:spPr>
        <a:xfrm>
          <a:off x="0" y="2994447"/>
          <a:ext cx="5816750" cy="167131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C7CD20-8BC5-47D6-92DA-66864B9CEC21}">
      <dsp:nvSpPr>
        <dsp:cNvPr id="0" name=""/>
        <dsp:cNvSpPr/>
      </dsp:nvSpPr>
      <dsp:spPr>
        <a:xfrm>
          <a:off x="505574" y="3370494"/>
          <a:ext cx="919225" cy="919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875D2-FDED-4004-BB26-322DB904CF1E}">
      <dsp:nvSpPr>
        <dsp:cNvPr id="0" name=""/>
        <dsp:cNvSpPr/>
      </dsp:nvSpPr>
      <dsp:spPr>
        <a:xfrm>
          <a:off x="1930374" y="2994447"/>
          <a:ext cx="3886375" cy="167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881" tIns="176881" rIns="176881" bIns="176881" numCol="1" spcCol="1270" anchor="ctr" anchorCtr="0">
          <a:noAutofit/>
        </a:bodyPr>
        <a:lstStyle/>
        <a:p>
          <a:pPr marL="0" lvl="0" indent="0" algn="l" defTabSz="1111250">
            <a:lnSpc>
              <a:spcPct val="100000"/>
            </a:lnSpc>
            <a:spcBef>
              <a:spcPct val="0"/>
            </a:spcBef>
            <a:spcAft>
              <a:spcPct val="35000"/>
            </a:spcAft>
            <a:buNone/>
          </a:pPr>
          <a:r>
            <a:rPr lang="en-US" sz="2500" kern="1200" baseline="0"/>
            <a:t>Do </a:t>
          </a:r>
          <a:r>
            <a:rPr lang="en-US" sz="2500" b="1" u="sng" kern="1200" baseline="0"/>
            <a:t>not</a:t>
          </a:r>
          <a:r>
            <a:rPr lang="en-US" sz="2500" kern="1200" baseline="0"/>
            <a:t> attempt to negotiate an agreement or settlement.</a:t>
          </a:r>
          <a:endParaRPr lang="en-US" sz="2500" kern="1200"/>
        </a:p>
      </dsp:txBody>
      <dsp:txXfrm>
        <a:off x="1930374" y="2994447"/>
        <a:ext cx="3886375" cy="1671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721C0-7130-442C-BD52-EB9D31BE4864}">
      <dsp:nvSpPr>
        <dsp:cNvPr id="0" name=""/>
        <dsp:cNvSpPr/>
      </dsp:nvSpPr>
      <dsp:spPr>
        <a:xfrm>
          <a:off x="851808" y="1246"/>
          <a:ext cx="2781039" cy="16686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If a repair is under warranty, it can be handled at the dealership or any authorized Service Center.</a:t>
          </a:r>
        </a:p>
      </dsp:txBody>
      <dsp:txXfrm>
        <a:off x="851808" y="1246"/>
        <a:ext cx="2781039" cy="1668623"/>
      </dsp:txXfrm>
    </dsp:sp>
    <dsp:sp modelId="{A601A5A3-8CF5-4D9A-88C4-7EC5306DE89F}">
      <dsp:nvSpPr>
        <dsp:cNvPr id="0" name=""/>
        <dsp:cNvSpPr/>
      </dsp:nvSpPr>
      <dsp:spPr>
        <a:xfrm>
          <a:off x="3910951" y="1246"/>
          <a:ext cx="2781039" cy="16686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Check with your FMO, AFMO or FOS.</a:t>
          </a:r>
        </a:p>
      </dsp:txBody>
      <dsp:txXfrm>
        <a:off x="3910951" y="1246"/>
        <a:ext cx="2781039" cy="1668623"/>
      </dsp:txXfrm>
    </dsp:sp>
    <dsp:sp modelId="{7B448722-0E90-470A-9043-6F501D08FE86}">
      <dsp:nvSpPr>
        <dsp:cNvPr id="0" name=""/>
        <dsp:cNvSpPr/>
      </dsp:nvSpPr>
      <dsp:spPr>
        <a:xfrm>
          <a:off x="851808" y="1947974"/>
          <a:ext cx="2781039" cy="16686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Some programs have a Fire Engine Program Supervisor, this will be your point of contact for warranty repairs.</a:t>
          </a:r>
        </a:p>
      </dsp:txBody>
      <dsp:txXfrm>
        <a:off x="851808" y="1947974"/>
        <a:ext cx="2781039" cy="1668623"/>
      </dsp:txXfrm>
    </dsp:sp>
    <dsp:sp modelId="{3ED65A55-3C7B-47E2-8AB4-AF90422A7087}">
      <dsp:nvSpPr>
        <dsp:cNvPr id="0" name=""/>
        <dsp:cNvSpPr/>
      </dsp:nvSpPr>
      <dsp:spPr>
        <a:xfrm>
          <a:off x="3910951" y="1947974"/>
          <a:ext cx="2781039" cy="16686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If you do not have this option, call your Regional Model 52 Center.</a:t>
          </a:r>
        </a:p>
      </dsp:txBody>
      <dsp:txXfrm>
        <a:off x="3910951" y="1947974"/>
        <a:ext cx="2781039" cy="1668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04958-37F7-4566-9DFF-30E9E3DD27B7}">
      <dsp:nvSpPr>
        <dsp:cNvPr id="0" name=""/>
        <dsp:cNvSpPr/>
      </dsp:nvSpPr>
      <dsp:spPr>
        <a:xfrm>
          <a:off x="435000" y="2220"/>
          <a:ext cx="766669" cy="76666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7DA02D-D979-4BF3-AC01-25F38E943E5E}">
      <dsp:nvSpPr>
        <dsp:cNvPr id="0" name=""/>
        <dsp:cNvSpPr/>
      </dsp:nvSpPr>
      <dsp:spPr>
        <a:xfrm>
          <a:off x="598389" y="165609"/>
          <a:ext cx="439892" cy="4398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36544C-928D-492F-B5D6-7FF75C426897}">
      <dsp:nvSpPr>
        <dsp:cNvPr id="0" name=""/>
        <dsp:cNvSpPr/>
      </dsp:nvSpPr>
      <dsp:spPr>
        <a:xfrm>
          <a:off x="189917" y="1007689"/>
          <a:ext cx="1256835" cy="6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WHAT?? Is the Model 52 Center?</a:t>
          </a:r>
        </a:p>
      </dsp:txBody>
      <dsp:txXfrm>
        <a:off x="189917" y="1007689"/>
        <a:ext cx="1256835" cy="644128"/>
      </dsp:txXfrm>
    </dsp:sp>
    <dsp:sp modelId="{8F5500E5-D6FB-4027-9291-351DAC04D9DF}">
      <dsp:nvSpPr>
        <dsp:cNvPr id="0" name=""/>
        <dsp:cNvSpPr/>
      </dsp:nvSpPr>
      <dsp:spPr>
        <a:xfrm>
          <a:off x="1911782" y="2220"/>
          <a:ext cx="766669" cy="76666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EA8C88-1C89-45CF-90B5-D0701E07DBFF}">
      <dsp:nvSpPr>
        <dsp:cNvPr id="0" name=""/>
        <dsp:cNvSpPr/>
      </dsp:nvSpPr>
      <dsp:spPr>
        <a:xfrm>
          <a:off x="2075171" y="165609"/>
          <a:ext cx="439892" cy="4398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350F64-9C45-4144-B1A1-44DEE685015F}">
      <dsp:nvSpPr>
        <dsp:cNvPr id="0" name=""/>
        <dsp:cNvSpPr/>
      </dsp:nvSpPr>
      <dsp:spPr>
        <a:xfrm>
          <a:off x="1666699" y="1007689"/>
          <a:ext cx="1256835" cy="6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BIA Builds Engines "In House"</a:t>
          </a:r>
        </a:p>
      </dsp:txBody>
      <dsp:txXfrm>
        <a:off x="1666699" y="1007689"/>
        <a:ext cx="1256835" cy="644128"/>
      </dsp:txXfrm>
    </dsp:sp>
    <dsp:sp modelId="{F924E9A8-FC0B-4147-A1BB-E3B5CE2A52E7}">
      <dsp:nvSpPr>
        <dsp:cNvPr id="0" name=""/>
        <dsp:cNvSpPr/>
      </dsp:nvSpPr>
      <dsp:spPr>
        <a:xfrm>
          <a:off x="3388565" y="2220"/>
          <a:ext cx="766669" cy="76666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11F94-27B5-4F4C-AFCA-0E4132554129}">
      <dsp:nvSpPr>
        <dsp:cNvPr id="0" name=""/>
        <dsp:cNvSpPr/>
      </dsp:nvSpPr>
      <dsp:spPr>
        <a:xfrm>
          <a:off x="3551953" y="165609"/>
          <a:ext cx="439892" cy="4398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90F804-8236-466E-9940-C11C12A0A2FB}">
      <dsp:nvSpPr>
        <dsp:cNvPr id="0" name=""/>
        <dsp:cNvSpPr/>
      </dsp:nvSpPr>
      <dsp:spPr>
        <a:xfrm>
          <a:off x="3143482" y="1007689"/>
          <a:ext cx="1256835" cy="6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Regional Centers Order, Build, and Repair Type-6 and Type-4 Engines.</a:t>
          </a:r>
        </a:p>
      </dsp:txBody>
      <dsp:txXfrm>
        <a:off x="3143482" y="1007689"/>
        <a:ext cx="1256835" cy="644128"/>
      </dsp:txXfrm>
    </dsp:sp>
    <dsp:sp modelId="{FCAD2241-480A-4EA7-BB5A-C32BE3F197DA}">
      <dsp:nvSpPr>
        <dsp:cNvPr id="0" name=""/>
        <dsp:cNvSpPr/>
      </dsp:nvSpPr>
      <dsp:spPr>
        <a:xfrm>
          <a:off x="4865347" y="2220"/>
          <a:ext cx="766669" cy="76666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FAAE46-EF96-4C9C-AA95-6267A7962765}">
      <dsp:nvSpPr>
        <dsp:cNvPr id="0" name=""/>
        <dsp:cNvSpPr/>
      </dsp:nvSpPr>
      <dsp:spPr>
        <a:xfrm>
          <a:off x="5028735" y="165609"/>
          <a:ext cx="439892" cy="4398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8D2B52-8451-4663-92D4-3AFAC02FAF9F}">
      <dsp:nvSpPr>
        <dsp:cNvPr id="0" name=""/>
        <dsp:cNvSpPr/>
      </dsp:nvSpPr>
      <dsp:spPr>
        <a:xfrm>
          <a:off x="4620264" y="1007689"/>
          <a:ext cx="1256835" cy="6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Engines are Essentially a Universal Build (they are all the same).</a:t>
          </a:r>
        </a:p>
      </dsp:txBody>
      <dsp:txXfrm>
        <a:off x="4620264" y="1007689"/>
        <a:ext cx="1256835" cy="644128"/>
      </dsp:txXfrm>
    </dsp:sp>
    <dsp:sp modelId="{C0D2E2D0-5FC8-4A8A-8E3D-A868291EC8B1}">
      <dsp:nvSpPr>
        <dsp:cNvPr id="0" name=""/>
        <dsp:cNvSpPr/>
      </dsp:nvSpPr>
      <dsp:spPr>
        <a:xfrm>
          <a:off x="6342129" y="2220"/>
          <a:ext cx="766669" cy="766669"/>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7A614-6089-4DCC-A9F0-F7AEE36A1AE0}">
      <dsp:nvSpPr>
        <dsp:cNvPr id="0" name=""/>
        <dsp:cNvSpPr/>
      </dsp:nvSpPr>
      <dsp:spPr>
        <a:xfrm>
          <a:off x="6505518" y="165609"/>
          <a:ext cx="439892" cy="4398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22F199-9EFC-46EA-BF40-E4CFE11DA9EF}">
      <dsp:nvSpPr>
        <dsp:cNvPr id="0" name=""/>
        <dsp:cNvSpPr/>
      </dsp:nvSpPr>
      <dsp:spPr>
        <a:xfrm>
          <a:off x="6097046" y="1007689"/>
          <a:ext cx="1256835" cy="6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90000"/>
            </a:lnSpc>
            <a:spcBef>
              <a:spcPct val="0"/>
            </a:spcBef>
            <a:spcAft>
              <a:spcPct val="35000"/>
            </a:spcAft>
            <a:buNone/>
            <a:defRPr cap="all"/>
          </a:pPr>
          <a:r>
            <a:rPr lang="en-US" sz="1100" kern="1200" dirty="0"/>
            <a:t>They Can Often Be Repaired with Basic Mechanical Skill and Common Tools....OR Order a Model 52 Repair Technician!</a:t>
          </a:r>
        </a:p>
      </dsp:txBody>
      <dsp:txXfrm>
        <a:off x="6097046" y="1007689"/>
        <a:ext cx="1256835" cy="644128"/>
      </dsp:txXfrm>
    </dsp:sp>
    <dsp:sp modelId="{1E92928A-32B7-4394-B283-D0EE04467098}">
      <dsp:nvSpPr>
        <dsp:cNvPr id="0" name=""/>
        <dsp:cNvSpPr/>
      </dsp:nvSpPr>
      <dsp:spPr>
        <a:xfrm>
          <a:off x="2650173" y="1966026"/>
          <a:ext cx="766669" cy="76666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0DD3C8-B06D-4CBE-9712-E30046CD2DED}">
      <dsp:nvSpPr>
        <dsp:cNvPr id="0" name=""/>
        <dsp:cNvSpPr/>
      </dsp:nvSpPr>
      <dsp:spPr>
        <a:xfrm>
          <a:off x="2813562" y="2129415"/>
          <a:ext cx="439892" cy="43989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9631A3-D84D-4B7D-B9D9-9F09BF1E9B34}">
      <dsp:nvSpPr>
        <dsp:cNvPr id="0" name=""/>
        <dsp:cNvSpPr/>
      </dsp:nvSpPr>
      <dsp:spPr>
        <a:xfrm>
          <a:off x="2405090" y="2971495"/>
          <a:ext cx="1256835" cy="6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If You Do Not Have The Skills or Tools, Call and Ask Questions.</a:t>
          </a:r>
        </a:p>
      </dsp:txBody>
      <dsp:txXfrm>
        <a:off x="2405090" y="2971495"/>
        <a:ext cx="1256835" cy="644128"/>
      </dsp:txXfrm>
    </dsp:sp>
    <dsp:sp modelId="{2580F17C-5DE7-447E-83C4-74721D1CC72A}">
      <dsp:nvSpPr>
        <dsp:cNvPr id="0" name=""/>
        <dsp:cNvSpPr/>
      </dsp:nvSpPr>
      <dsp:spPr>
        <a:xfrm>
          <a:off x="4126956" y="1966026"/>
          <a:ext cx="766669" cy="76666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D7E2C-30C2-41EB-B1AB-B9AA09419400}">
      <dsp:nvSpPr>
        <dsp:cNvPr id="0" name=""/>
        <dsp:cNvSpPr/>
      </dsp:nvSpPr>
      <dsp:spPr>
        <a:xfrm>
          <a:off x="4290344" y="2129415"/>
          <a:ext cx="439892" cy="43989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6BBF45-9FC1-4EB5-AA90-6C230644E5E0}">
      <dsp:nvSpPr>
        <dsp:cNvPr id="0" name=""/>
        <dsp:cNvSpPr/>
      </dsp:nvSpPr>
      <dsp:spPr>
        <a:xfrm>
          <a:off x="3881873" y="2971495"/>
          <a:ext cx="1256835" cy="6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When in Doubt, Order a Tech!</a:t>
          </a:r>
        </a:p>
      </dsp:txBody>
      <dsp:txXfrm>
        <a:off x="3881873" y="2971495"/>
        <a:ext cx="1256835" cy="644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1CCFD-E7BE-4313-961E-076B52E45EA3}">
      <dsp:nvSpPr>
        <dsp:cNvPr id="0" name=""/>
        <dsp:cNvSpPr/>
      </dsp:nvSpPr>
      <dsp:spPr>
        <a:xfrm>
          <a:off x="871133" y="1107924"/>
          <a:ext cx="1095002" cy="10950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F23E96-1A6C-4947-B998-7C532D5B07EB}">
      <dsp:nvSpPr>
        <dsp:cNvPr id="0" name=""/>
        <dsp:cNvSpPr/>
      </dsp:nvSpPr>
      <dsp:spPr>
        <a:xfrm>
          <a:off x="201964" y="2523413"/>
          <a:ext cx="243333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AFMO, FMO, or Designated Authority to approve the completed form and send it, by email, to the Center Manager.</a:t>
          </a:r>
        </a:p>
      </dsp:txBody>
      <dsp:txXfrm>
        <a:off x="201964" y="2523413"/>
        <a:ext cx="2433338" cy="720000"/>
      </dsp:txXfrm>
    </dsp:sp>
    <dsp:sp modelId="{0BDB2A5B-D782-499C-950A-15309D30A48F}">
      <dsp:nvSpPr>
        <dsp:cNvPr id="0" name=""/>
        <dsp:cNvSpPr/>
      </dsp:nvSpPr>
      <dsp:spPr>
        <a:xfrm>
          <a:off x="3730306" y="1107924"/>
          <a:ext cx="1095002" cy="10950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8F4FA8-6D81-4BC3-B069-8934BA43384C}">
      <dsp:nvSpPr>
        <dsp:cNvPr id="0" name=""/>
        <dsp:cNvSpPr/>
      </dsp:nvSpPr>
      <dsp:spPr>
        <a:xfrm>
          <a:off x="3061138" y="2523413"/>
          <a:ext cx="243333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You will Need a Charge Code aka-"Fire Code"</a:t>
          </a:r>
        </a:p>
      </dsp:txBody>
      <dsp:txXfrm>
        <a:off x="3061138" y="2523413"/>
        <a:ext cx="2433338" cy="720000"/>
      </dsp:txXfrm>
    </dsp:sp>
    <dsp:sp modelId="{D341520C-FEDD-468C-AF52-FE4566CAEB8E}">
      <dsp:nvSpPr>
        <dsp:cNvPr id="0" name=""/>
        <dsp:cNvSpPr/>
      </dsp:nvSpPr>
      <dsp:spPr>
        <a:xfrm>
          <a:off x="6589479" y="1107924"/>
          <a:ext cx="1095002" cy="10950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7996FA-2D66-4CF0-B2CC-9BD573A38371}">
      <dsp:nvSpPr>
        <dsp:cNvPr id="0" name=""/>
        <dsp:cNvSpPr/>
      </dsp:nvSpPr>
      <dsp:spPr>
        <a:xfrm>
          <a:off x="5920311" y="2523413"/>
          <a:ext cx="243333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Otherwise, you're calling a mechanic and using the vehicle card, subject to BIA Fleet regulations.</a:t>
          </a:r>
        </a:p>
      </dsp:txBody>
      <dsp:txXfrm>
        <a:off x="5920311" y="2523413"/>
        <a:ext cx="2433338"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2/12/2024</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2/12/2024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3741013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52 request form discussed in later slide</a:t>
            </a:r>
          </a:p>
        </p:txBody>
      </p:sp>
      <p:sp>
        <p:nvSpPr>
          <p:cNvPr id="4" name="Slide Number Placeholder 3"/>
          <p:cNvSpPr>
            <a:spLocks noGrp="1"/>
          </p:cNvSpPr>
          <p:nvPr>
            <p:ph type="sldNum" sz="quarter" idx="5"/>
          </p:nvPr>
        </p:nvSpPr>
        <p:spPr/>
        <p:txBody>
          <a:bodyPr/>
          <a:lstStyle/>
          <a:p>
            <a:pPr marL="0" marR="0" lvl="0" indent="0" algn="r" defTabSz="933450" rtl="0" eaLnBrk="1" fontAlgn="auto" latinLnBrk="0" hangingPunct="1">
              <a:lnSpc>
                <a:spcPct val="100000"/>
              </a:lnSpc>
              <a:spcBef>
                <a:spcPts val="0"/>
              </a:spcBef>
              <a:spcAft>
                <a:spcPts val="0"/>
              </a:spcAft>
              <a:buClrTx/>
              <a:buSzTx/>
              <a:buFontTx/>
              <a:buNone/>
              <a:tabLst/>
              <a:defRPr/>
            </a:pPr>
            <a:fld id="{6E1F2C9B-9E4E-4D6F-A809-7D8ABBB4E98D}"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345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8478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link to BIA Wildland Fire Fleet Information for charge card policy/vehicle checklists/fleet service request, etc.</a:t>
            </a:r>
          </a:p>
        </p:txBody>
      </p:sp>
      <p:sp>
        <p:nvSpPr>
          <p:cNvPr id="4" name="Slide Number Placeholder 3"/>
          <p:cNvSpPr>
            <a:spLocks noGrp="1"/>
          </p:cNvSpPr>
          <p:nvPr>
            <p:ph type="sldNum" sz="quarter" idx="5"/>
          </p:nvPr>
        </p:nvSpPr>
        <p:spPr/>
        <p:txBody>
          <a:bodyPr/>
          <a:lstStyle/>
          <a:p>
            <a:pPr marL="0" marR="0" lvl="0" indent="0" algn="r" defTabSz="933450" rtl="0" eaLnBrk="1" fontAlgn="auto" latinLnBrk="0" hangingPunct="1">
              <a:lnSpc>
                <a:spcPct val="100000"/>
              </a:lnSpc>
              <a:spcBef>
                <a:spcPts val="0"/>
              </a:spcBef>
              <a:spcAft>
                <a:spcPts val="0"/>
              </a:spcAft>
              <a:buClrTx/>
              <a:buSzTx/>
              <a:buFontTx/>
              <a:buNone/>
              <a:tabLst/>
              <a:defRPr/>
            </a:pPr>
            <a:fld id="{6E1F2C9B-9E4E-4D6F-A809-7D8ABBB4E98D}"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345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86463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19</a:t>
            </a:fld>
            <a:endParaRPr lang="en-US" altLang="en-US"/>
          </a:p>
        </p:txBody>
      </p:sp>
    </p:spTree>
    <p:extLst>
      <p:ext uri="{BB962C8B-B14F-4D97-AF65-F5344CB8AC3E}">
        <p14:creationId xmlns:p14="http://schemas.microsoft.com/office/powerpoint/2010/main" val="175952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 is developing a Fire Equipment Deficiency, Major Repair or Improvement Reporting System.  This is required for repairs over $1,000. The information reported will be used to help track deficiencies and make improvements to Bureau Wildland Fire Equipment.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a:pPr>
                <a:defRPr/>
              </a:pPr>
              <a:t>30</a:t>
            </a:fld>
            <a:endParaRPr lang="en-US" altLang="en-US"/>
          </a:p>
        </p:txBody>
      </p:sp>
    </p:spTree>
    <p:extLst>
      <p:ext uri="{BB962C8B-B14F-4D97-AF65-F5344CB8AC3E}">
        <p14:creationId xmlns:p14="http://schemas.microsoft.com/office/powerpoint/2010/main" val="105039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 Made available to NPS, FWS, and BIA as well as BLM. Fleet leads from each agency are notified when IDR’s are submitted. Each agency is responsible for contacting submitter if warranted.</a:t>
            </a:r>
          </a:p>
        </p:txBody>
      </p:sp>
      <p:sp>
        <p:nvSpPr>
          <p:cNvPr id="4" name="Slide Number Placeholder 3"/>
          <p:cNvSpPr>
            <a:spLocks noGrp="1"/>
          </p:cNvSpPr>
          <p:nvPr>
            <p:ph type="sldNum" sz="quarter" idx="5"/>
          </p:nvPr>
        </p:nvSpPr>
        <p:spPr/>
        <p:txBody>
          <a:bodyPr/>
          <a:lstStyle/>
          <a:p>
            <a:fld id="{D5ADF348-2A86-4531-BD4E-BD8C0BBDAD47}" type="slidenum">
              <a:rPr lang="en-US" smtClean="0"/>
              <a:t>31</a:t>
            </a:fld>
            <a:endParaRPr lang="en-US" dirty="0"/>
          </a:p>
        </p:txBody>
      </p:sp>
    </p:spTree>
    <p:extLst>
      <p:ext uri="{BB962C8B-B14F-4D97-AF65-F5344CB8AC3E}">
        <p14:creationId xmlns:p14="http://schemas.microsoft.com/office/powerpoint/2010/main" val="64505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students have a DI-120 and complete exercises in SW </a:t>
            </a:r>
            <a:r>
              <a:rPr lang="en-US" dirty="0" err="1"/>
              <a:t>pg</a:t>
            </a:r>
            <a:r>
              <a:rPr lang="en-US" dirty="0"/>
              <a:t> 57-60 and FG </a:t>
            </a:r>
            <a:r>
              <a:rPr lang="en-US" dirty="0" err="1"/>
              <a:t>pg</a:t>
            </a:r>
            <a:r>
              <a:rPr lang="en-US"/>
              <a:t> 21</a:t>
            </a:r>
            <a:endParaRPr lang="en-US" dirty="0"/>
          </a:p>
        </p:txBody>
      </p:sp>
      <p:sp>
        <p:nvSpPr>
          <p:cNvPr id="4" name="Slide Number Placeholder 3"/>
          <p:cNvSpPr>
            <a:spLocks noGrp="1"/>
          </p:cNvSpPr>
          <p:nvPr>
            <p:ph type="sldNum" sz="quarter" idx="5"/>
          </p:nvPr>
        </p:nvSpPr>
        <p:spPr/>
        <p:txBody>
          <a:bodyPr/>
          <a:lstStyle/>
          <a:p>
            <a:pPr marL="0" marR="0" lvl="0" indent="0" algn="r" defTabSz="933450" rtl="0" eaLnBrk="1" fontAlgn="auto" latinLnBrk="0" hangingPunct="1">
              <a:lnSpc>
                <a:spcPct val="100000"/>
              </a:lnSpc>
              <a:spcBef>
                <a:spcPts val="0"/>
              </a:spcBef>
              <a:spcAft>
                <a:spcPts val="0"/>
              </a:spcAft>
              <a:buClrTx/>
              <a:buSzTx/>
              <a:buFontTx/>
              <a:buNone/>
              <a:tabLst/>
              <a:defRPr/>
            </a:pPr>
            <a:fld id="{6E1F2C9B-9E4E-4D6F-A809-7D8ABBB4E98D}"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345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25468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Complete scenarios 1-4 on pp. 66-68 of the Student Workbook. </a:t>
            </a:r>
          </a:p>
          <a:p>
            <a:r>
              <a:rPr lang="en-US" dirty="0"/>
              <a:t>Instructors: Refer to Facilitator Guide, page 21, for conducting the exercise.</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35</a:t>
            </a:fld>
            <a:endParaRPr lang="en-US" altLang="en-US"/>
          </a:p>
        </p:txBody>
      </p:sp>
    </p:spTree>
    <p:extLst>
      <p:ext uri="{BB962C8B-B14F-4D97-AF65-F5344CB8AC3E}">
        <p14:creationId xmlns:p14="http://schemas.microsoft.com/office/powerpoint/2010/main" val="3108183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completed form for exercises and has additional examples in workbook. Open in New Window for BIA/BLM classes to compare both DI-120 and BLM Utilization sheet</a:t>
            </a:r>
          </a:p>
        </p:txBody>
      </p:sp>
      <p:sp>
        <p:nvSpPr>
          <p:cNvPr id="4" name="Slide Number Placeholder 3"/>
          <p:cNvSpPr>
            <a:spLocks noGrp="1"/>
          </p:cNvSpPr>
          <p:nvPr>
            <p:ph type="sldNum" sz="quarter" idx="5"/>
          </p:nvPr>
        </p:nvSpPr>
        <p:spPr/>
        <p:txBody>
          <a:bodyPr/>
          <a:lstStyle/>
          <a:p>
            <a:pPr marL="0" marR="0" lvl="0" indent="0" algn="r" defTabSz="933450" rtl="0" eaLnBrk="1" fontAlgn="auto" latinLnBrk="0" hangingPunct="1">
              <a:lnSpc>
                <a:spcPct val="100000"/>
              </a:lnSpc>
              <a:spcBef>
                <a:spcPts val="0"/>
              </a:spcBef>
              <a:spcAft>
                <a:spcPts val="0"/>
              </a:spcAft>
              <a:buClrTx/>
              <a:buSzTx/>
              <a:buFontTx/>
              <a:buNone/>
              <a:tabLst/>
              <a:defRPr/>
            </a:pPr>
            <a:fld id="{6E1F2C9B-9E4E-4D6F-A809-7D8ABBB4E98D}"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345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0727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37</a:t>
            </a:fld>
            <a:endParaRPr lang="en-US" dirty="0"/>
          </a:p>
        </p:txBody>
      </p:sp>
    </p:spTree>
    <p:extLst>
      <p:ext uri="{BB962C8B-B14F-4D97-AF65-F5344CB8AC3E}">
        <p14:creationId xmlns:p14="http://schemas.microsoft.com/office/powerpoint/2010/main" val="1118206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38</a:t>
            </a:fld>
            <a:endParaRPr lang="en-US" altLang="en-US"/>
          </a:p>
        </p:txBody>
      </p:sp>
    </p:spTree>
    <p:extLst>
      <p:ext uri="{BB962C8B-B14F-4D97-AF65-F5344CB8AC3E}">
        <p14:creationId xmlns:p14="http://schemas.microsoft.com/office/powerpoint/2010/main" val="6688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BLM WCF is managed by the BLM Fleet Manager at the National Operations Center, Denver. Replacement of fire vehicles that have reached the end of their service life and certain maintenance expenditures are managed through the WCF. Vehicle replacement and maintenance is accomplished with funds that are paid into the WCF over the life of the vehicle. The WCF collects funds through Fixed Ownership Rates (FOR) and Use Rates.</a:t>
            </a:r>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4</a:t>
            </a:fld>
            <a:endParaRPr lang="en-US" altLang="en-US"/>
          </a:p>
        </p:txBody>
      </p:sp>
    </p:spTree>
    <p:extLst>
      <p:ext uri="{BB962C8B-B14F-4D97-AF65-F5344CB8AC3E}">
        <p14:creationId xmlns:p14="http://schemas.microsoft.com/office/powerpoint/2010/main" val="183852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48</a:t>
            </a:fld>
            <a:endParaRPr lang="en-US" altLang="en-US"/>
          </a:p>
        </p:txBody>
      </p:sp>
    </p:spTree>
    <p:extLst>
      <p:ext uri="{BB962C8B-B14F-4D97-AF65-F5344CB8AC3E}">
        <p14:creationId xmlns:p14="http://schemas.microsoft.com/office/powerpoint/2010/main" val="343677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equipment alerts or recall notices, visit the BLM National Fire Equipment </a:t>
            </a:r>
            <a:r>
              <a:rPr lang="en-US"/>
              <a:t>Program website. </a:t>
            </a:r>
            <a:r>
              <a:rPr lang="en-US" dirty="0"/>
              <a:t>Additionally, a notification email will be sent to the states. Operators must follow the recommended or required actions. Contact NFEP for additional information or assistance.</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49</a:t>
            </a:fld>
            <a:endParaRPr lang="en-US" altLang="en-US"/>
          </a:p>
        </p:txBody>
      </p:sp>
    </p:spTree>
    <p:extLst>
      <p:ext uri="{BB962C8B-B14F-4D97-AF65-F5344CB8AC3E}">
        <p14:creationId xmlns:p14="http://schemas.microsoft.com/office/powerpoint/2010/main" val="235166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Revenues from FORs and expenditures for capitalized assets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5</a:t>
            </a:fld>
            <a:endParaRPr lang="en-US" altLang="en-US"/>
          </a:p>
        </p:txBody>
      </p:sp>
    </p:spTree>
    <p:extLst>
      <p:ext uri="{BB962C8B-B14F-4D97-AF65-F5344CB8AC3E}">
        <p14:creationId xmlns:p14="http://schemas.microsoft.com/office/powerpoint/2010/main" val="120326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Revenues from use rates and expenditures for operating expenses. </a:t>
            </a:r>
          </a:p>
          <a:p>
            <a:pPr marL="171450" indent="-171450">
              <a:buFont typeface="Arial" panose="020B0604020202020204" pitchFamily="34" charset="0"/>
              <a:buChar char="•"/>
            </a:pPr>
            <a:r>
              <a:rPr lang="en-US" b="0" i="0" dirty="0">
                <a:effectLst/>
                <a:latin typeface="Arial" panose="020B0604020202020204" pitchFamily="34" charset="0"/>
              </a:rPr>
              <a:t>Use rates are independent of the FOR rates and are adjusted annually to reflect all WCF costs associated with the administration, delivery, maintenance, and repair of vehicles in each vehicle class. </a:t>
            </a:r>
          </a:p>
          <a:p>
            <a:pPr marL="171450" indent="-171450">
              <a:buFont typeface="Arial" panose="020B0604020202020204" pitchFamily="34" charset="0"/>
              <a:buChar char="•"/>
            </a:pPr>
            <a:r>
              <a:rPr lang="en-US" b="0" i="0" dirty="0">
                <a:effectLst/>
                <a:latin typeface="Arial" panose="020B0604020202020204" pitchFamily="34" charset="0"/>
              </a:rPr>
              <a:t>Use rates may vary from year to year, particularly in those vehicle classes which have low number of vehicles. </a:t>
            </a:r>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6</a:t>
            </a:fld>
            <a:endParaRPr lang="en-US" altLang="en-US"/>
          </a:p>
        </p:txBody>
      </p:sp>
    </p:spTree>
    <p:extLst>
      <p:ext uri="{BB962C8B-B14F-4D97-AF65-F5344CB8AC3E}">
        <p14:creationId xmlns:p14="http://schemas.microsoft.com/office/powerpoint/2010/main" val="268674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8</a:t>
            </a:fld>
            <a:endParaRPr lang="en-US" altLang="en-US"/>
          </a:p>
        </p:txBody>
      </p:sp>
    </p:spTree>
    <p:extLst>
      <p:ext uri="{BB962C8B-B14F-4D97-AF65-F5344CB8AC3E}">
        <p14:creationId xmlns:p14="http://schemas.microsoft.com/office/powerpoint/2010/main" val="402971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11</a:t>
            </a:fld>
            <a:endParaRPr lang="en-US" altLang="en-US"/>
          </a:p>
        </p:txBody>
      </p:sp>
    </p:spTree>
    <p:extLst>
      <p:ext uri="{BB962C8B-B14F-4D97-AF65-F5344CB8AC3E}">
        <p14:creationId xmlns:p14="http://schemas.microsoft.com/office/powerpoint/2010/main" val="41547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12</a:t>
            </a:fld>
            <a:endParaRPr lang="en-US" altLang="en-US"/>
          </a:p>
        </p:txBody>
      </p:sp>
    </p:spTree>
    <p:extLst>
      <p:ext uri="{BB962C8B-B14F-4D97-AF65-F5344CB8AC3E}">
        <p14:creationId xmlns:p14="http://schemas.microsoft.com/office/powerpoint/2010/main" val="59064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scenarios 1-9, pp. 59-60 in the Student Workbook and page 18 in the Facilitator’s Guide.</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13</a:t>
            </a:fld>
            <a:endParaRPr lang="en-US" altLang="en-US"/>
          </a:p>
        </p:txBody>
      </p:sp>
    </p:spTree>
    <p:extLst>
      <p:ext uri="{BB962C8B-B14F-4D97-AF65-F5344CB8AC3E}">
        <p14:creationId xmlns:p14="http://schemas.microsoft.com/office/powerpoint/2010/main" val="2702068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15</a:t>
            </a:fld>
            <a:endParaRPr lang="en-US" altLang="en-US"/>
          </a:p>
        </p:txBody>
      </p:sp>
    </p:spTree>
    <p:extLst>
      <p:ext uri="{BB962C8B-B14F-4D97-AF65-F5344CB8AC3E}">
        <p14:creationId xmlns:p14="http://schemas.microsoft.com/office/powerpoint/2010/main" val="419280659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dirty="0"/>
              <a:t>Click to edit Master text styles</a:t>
            </a:r>
          </a:p>
        </p:txBody>
      </p:sp>
      <p:grpSp>
        <p:nvGrpSpPr>
          <p:cNvPr id="3" name="Group 2" descr="slide number">
            <a:extLst>
              <a:ext uri="{FF2B5EF4-FFF2-40B4-BE49-F238E27FC236}">
                <a16:creationId xmlns:a16="http://schemas.microsoft.com/office/drawing/2014/main" id="{B4C16F7F-D975-E41D-B78B-6FA7C339695F}"/>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22839BF9-8AF9-3720-E2F3-A3F74B3C8492}"/>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5" name="Oval 4" descr="oval">
              <a:extLst>
                <a:ext uri="{FF2B5EF4-FFF2-40B4-BE49-F238E27FC236}">
                  <a16:creationId xmlns:a16="http://schemas.microsoft.com/office/drawing/2014/main" id="{04423E09-587B-6C26-076A-C801F854632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6" name="Rectangle 5" descr="slide number">
            <a:extLst>
              <a:ext uri="{FF2B5EF4-FFF2-40B4-BE49-F238E27FC236}">
                <a16:creationId xmlns:a16="http://schemas.microsoft.com/office/drawing/2014/main" id="{92932B8C-8164-D6A9-8955-37E54C92F84D}"/>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231405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dirty="0"/>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dirty="0"/>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3" name="Group 2" descr="slide number">
            <a:extLst>
              <a:ext uri="{FF2B5EF4-FFF2-40B4-BE49-F238E27FC236}">
                <a16:creationId xmlns:a16="http://schemas.microsoft.com/office/drawing/2014/main" id="{F8F09FFF-0EEF-F9AA-9085-39FB1448A05C}"/>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4D386A51-1BA7-8CB0-1B53-3515AB814C5C}"/>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DE6C76A7-1AE0-5471-BFC3-BFAF2EC3AEB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a:extLst>
              <a:ext uri="{FF2B5EF4-FFF2-40B4-BE49-F238E27FC236}">
                <a16:creationId xmlns:a16="http://schemas.microsoft.com/office/drawing/2014/main" id="{9275F87E-1EE9-0D60-E952-C993B6F45385}"/>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10549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dirty="0"/>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endParaRPr lang="en-US" dirty="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6" name="Group 5" descr="slide number">
            <a:extLst>
              <a:ext uri="{FF2B5EF4-FFF2-40B4-BE49-F238E27FC236}">
                <a16:creationId xmlns:a16="http://schemas.microsoft.com/office/drawing/2014/main" id="{63667F79-3F2F-4214-F9F7-C837D3C9CF8D}"/>
              </a:ext>
            </a:extLst>
          </p:cNvPr>
          <p:cNvGrpSpPr/>
          <p:nvPr userDrawn="1"/>
        </p:nvGrpSpPr>
        <p:grpSpPr>
          <a:xfrm>
            <a:off x="11633708" y="6283960"/>
            <a:ext cx="393192" cy="393192"/>
            <a:chOff x="8522208" y="6258560"/>
            <a:chExt cx="393192" cy="393192"/>
          </a:xfrm>
        </p:grpSpPr>
        <p:sp>
          <p:nvSpPr>
            <p:cNvPr id="8" name="Oval 7" descr="oval">
              <a:extLst>
                <a:ext uri="{FF2B5EF4-FFF2-40B4-BE49-F238E27FC236}">
                  <a16:creationId xmlns:a16="http://schemas.microsoft.com/office/drawing/2014/main" id="{2EE394C6-FFBC-26C5-57B3-B488F28254A8}"/>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4D945D7D-EFBE-5B44-C707-E10072B71E3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54255832-7FF9-B6A9-D09E-F501AED439DD}"/>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3158245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914400" y="1346948"/>
            <a:ext cx="10363200" cy="80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00" y="4282764"/>
            <a:ext cx="10363200" cy="80683"/>
          </a:xfrm>
          <a:prstGeom prst="rect">
            <a:avLst/>
          </a:prstGeom>
          <a:blipFill dpi="0" rotWithShape="1">
            <a:blip r:embed="rId2">
              <a:alphaModFix amt="80000"/>
              <a:duotone>
                <a:schemeClr val="accent1">
                  <a:shade val="45000"/>
                  <a:satMod val="135000"/>
                </a:schemeClr>
                <a:prstClr val="white"/>
              </a:duotone>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descr="gray box with red lines above and below"/>
          <p:cNvSpPr/>
          <p:nvPr/>
        </p:nvSpPr>
        <p:spPr>
          <a:xfrm>
            <a:off x="914400" y="1484779"/>
            <a:ext cx="103632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51560" y="1432223"/>
            <a:ext cx="10124440" cy="3035808"/>
          </a:xfrm>
        </p:spPr>
        <p:txBody>
          <a:bodyPr wrap="square" anchor="t" anchorCtr="0">
            <a:normAutofit/>
          </a:bodyPr>
          <a:lstStyle>
            <a:lvl1pPr algn="l">
              <a:lnSpc>
                <a:spcPct val="100000"/>
              </a:lnSpc>
              <a:defRPr sz="6400" b="0" cap="all"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10106152" cy="1069848"/>
          </a:xfrm>
        </p:spPr>
        <p:txBody>
          <a:bodyPr>
            <a:noAutofit/>
          </a:bodyPr>
          <a:lstStyle>
            <a:lvl1pPr marL="0" indent="0" algn="l">
              <a:buNone/>
              <a:defRPr sz="4000" b="0" i="1">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1083740" y="6272786"/>
            <a:ext cx="6327648" cy="365125"/>
          </a:xfrm>
        </p:spPr>
        <p:txBody>
          <a:bodyPr/>
          <a:lstStyle/>
          <a:p>
            <a:pPr>
              <a:defRPr/>
            </a:pPr>
            <a:endParaRPr lang="en-US"/>
          </a:p>
        </p:txBody>
      </p:sp>
      <p:grpSp>
        <p:nvGrpSpPr>
          <p:cNvPr id="6" name="Group 5" descr="slide number">
            <a:extLst>
              <a:ext uri="{FF2B5EF4-FFF2-40B4-BE49-F238E27FC236}">
                <a16:creationId xmlns:a16="http://schemas.microsoft.com/office/drawing/2014/main" id="{27ADC476-AF8E-CE40-B8F8-F9ABC906BB5D}"/>
              </a:ext>
            </a:extLst>
          </p:cNvPr>
          <p:cNvGrpSpPr/>
          <p:nvPr userDrawn="1"/>
        </p:nvGrpSpPr>
        <p:grpSpPr>
          <a:xfrm>
            <a:off x="11633708" y="6283960"/>
            <a:ext cx="393192" cy="393192"/>
            <a:chOff x="8522208" y="6258560"/>
            <a:chExt cx="393192" cy="393192"/>
          </a:xfrm>
        </p:grpSpPr>
        <p:sp>
          <p:nvSpPr>
            <p:cNvPr id="13" name="Oval 12" descr="oval">
              <a:extLst>
                <a:ext uri="{FF2B5EF4-FFF2-40B4-BE49-F238E27FC236}">
                  <a16:creationId xmlns:a16="http://schemas.microsoft.com/office/drawing/2014/main" id="{71CA7781-65CB-AD66-C57B-8F02616B1836}"/>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4" name="Oval 13" descr="oval">
              <a:extLst>
                <a:ext uri="{FF2B5EF4-FFF2-40B4-BE49-F238E27FC236}">
                  <a16:creationId xmlns:a16="http://schemas.microsoft.com/office/drawing/2014/main" id="{63184D45-E9BD-B8A6-45BD-F963A0C9D2C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a:extLst>
              <a:ext uri="{FF2B5EF4-FFF2-40B4-BE49-F238E27FC236}">
                <a16:creationId xmlns:a16="http://schemas.microsoft.com/office/drawing/2014/main" id="{256AAB30-BF17-4844-C499-076D750C8AFB}"/>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48522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5648"/>
            <a:ext cx="10363200" cy="914400"/>
          </a:xfrm>
        </p:spPr>
        <p:txBody>
          <a:bodyPr wrap="square">
            <a:noAutofit/>
          </a:bodyPr>
          <a:lstStyle>
            <a:lvl1pPr>
              <a:lnSpc>
                <a:spcPct val="100000"/>
              </a:lnSpc>
              <a:defRPr sz="4000"/>
            </a:lvl1pPr>
          </a:lstStyle>
          <a:p>
            <a:r>
              <a:rPr lang="en-US" dirty="0"/>
              <a:t>Click to edit Master title style</a:t>
            </a:r>
          </a:p>
        </p:txBody>
      </p:sp>
      <p:sp>
        <p:nvSpPr>
          <p:cNvPr id="3" name="Content Placeholder 2"/>
          <p:cNvSpPr>
            <a:spLocks noGrp="1"/>
          </p:cNvSpPr>
          <p:nvPr>
            <p:ph sz="half" idx="1"/>
          </p:nvPr>
        </p:nvSpPr>
        <p:spPr>
          <a:xfrm>
            <a:off x="914061"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Content Placeholder 2"/>
          <p:cNvSpPr>
            <a:spLocks noGrp="1"/>
          </p:cNvSpPr>
          <p:nvPr>
            <p:ph sz="half" idx="12"/>
          </p:nvPr>
        </p:nvSpPr>
        <p:spPr>
          <a:xfrm>
            <a:off x="6400800"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30885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81000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a:noAutofit/>
          </a:bodyPr>
          <a:lstStyle>
            <a:lvl1pPr>
              <a:defRPr sz="4000"/>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Tree>
    <p:extLst>
      <p:ext uri="{BB962C8B-B14F-4D97-AF65-F5344CB8AC3E}">
        <p14:creationId xmlns:p14="http://schemas.microsoft.com/office/powerpoint/2010/main" val="2419892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371601"/>
            <a:ext cx="53848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9042400" y="6381750"/>
            <a:ext cx="2844800" cy="476250"/>
          </a:xfrm>
          <a:prstGeom prst="rect">
            <a:avLst/>
          </a:prstGeom>
        </p:spPr>
        <p:txBody>
          <a:bodyPr/>
          <a:lstStyle>
            <a:lvl1pPr>
              <a:defRPr/>
            </a:lvl1pPr>
          </a:lstStyle>
          <a:p>
            <a:r>
              <a:rPr lang="en-US"/>
              <a:t>4B-</a:t>
            </a:r>
            <a:fld id="{DCA764BA-4FF7-44AC-B092-3A07FE14C2F1}" type="slidenum">
              <a:rPr lang="en-US"/>
              <a:pPr/>
              <a:t>‹#›</a:t>
            </a:fld>
            <a:endParaRPr lang="en-US"/>
          </a:p>
        </p:txBody>
      </p:sp>
    </p:spTree>
    <p:extLst>
      <p:ext uri="{BB962C8B-B14F-4D97-AF65-F5344CB8AC3E}">
        <p14:creationId xmlns:p14="http://schemas.microsoft.com/office/powerpoint/2010/main" val="1184534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57813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77558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0184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endParaRPr lang="en-US" dirty="0"/>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6" name="Group 5" descr="slide number">
            <a:extLst>
              <a:ext uri="{FF2B5EF4-FFF2-40B4-BE49-F238E27FC236}">
                <a16:creationId xmlns:a16="http://schemas.microsoft.com/office/drawing/2014/main" id="{11C04626-52EB-1827-66F1-E6362168D3B7}"/>
              </a:ext>
            </a:extLst>
          </p:cNvPr>
          <p:cNvGrpSpPr/>
          <p:nvPr userDrawn="1"/>
        </p:nvGrpSpPr>
        <p:grpSpPr>
          <a:xfrm>
            <a:off x="11633708" y="6283960"/>
            <a:ext cx="393192" cy="393192"/>
            <a:chOff x="8522208" y="6258560"/>
            <a:chExt cx="393192" cy="393192"/>
          </a:xfrm>
        </p:grpSpPr>
        <p:sp>
          <p:nvSpPr>
            <p:cNvPr id="8" name="Oval 7" descr="oval">
              <a:extLst>
                <a:ext uri="{FF2B5EF4-FFF2-40B4-BE49-F238E27FC236}">
                  <a16:creationId xmlns:a16="http://schemas.microsoft.com/office/drawing/2014/main" id="{DDC9BF06-B9C6-98CB-9E41-22631EB5C5A9}"/>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3C7799EE-E848-95A3-C3F2-920C1DC16A4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33563960-320B-E0DF-5CDD-6F4B10B4D681}"/>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1735907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0695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6024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98917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7272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0812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7895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6509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72780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5648"/>
            <a:ext cx="10363200" cy="914400"/>
          </a:xfrm>
        </p:spPr>
        <p:txBody>
          <a:bodyPr wrap="square">
            <a:noAutofit/>
          </a:bodyPr>
          <a:lstStyle>
            <a:lvl1pPr>
              <a:lnSpc>
                <a:spcPct val="100000"/>
              </a:lnSpc>
              <a:defRPr sz="4000"/>
            </a:lvl1pPr>
          </a:lstStyle>
          <a:p>
            <a:r>
              <a:rPr lang="en-US" dirty="0"/>
              <a:t>Click to edit Master title style</a:t>
            </a:r>
          </a:p>
        </p:txBody>
      </p:sp>
      <p:sp>
        <p:nvSpPr>
          <p:cNvPr id="3" name="Content Placeholder 2"/>
          <p:cNvSpPr>
            <a:spLocks noGrp="1"/>
          </p:cNvSpPr>
          <p:nvPr>
            <p:ph sz="half" idx="1"/>
          </p:nvPr>
        </p:nvSpPr>
        <p:spPr>
          <a:xfrm>
            <a:off x="914061"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Content Placeholder 2"/>
          <p:cNvSpPr>
            <a:spLocks noGrp="1"/>
          </p:cNvSpPr>
          <p:nvPr>
            <p:ph sz="half" idx="12"/>
          </p:nvPr>
        </p:nvSpPr>
        <p:spPr>
          <a:xfrm>
            <a:off x="6400800"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20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2" name="Group 1" descr="slide number">
            <a:extLst>
              <a:ext uri="{FF2B5EF4-FFF2-40B4-BE49-F238E27FC236}">
                <a16:creationId xmlns:a16="http://schemas.microsoft.com/office/drawing/2014/main" id="{6DFFB343-C137-B8C3-CAF9-00C148A73181}"/>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D52118E9-E3CD-F97F-2540-BD27B356945D}"/>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42D1526E-7C8D-95DF-B09F-7059EE9A990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31E619F6-93BE-B48A-8323-E3557D2079EE}"/>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265173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9" name="Group 8" descr="slide number">
            <a:extLst>
              <a:ext uri="{FF2B5EF4-FFF2-40B4-BE49-F238E27FC236}">
                <a16:creationId xmlns:a16="http://schemas.microsoft.com/office/drawing/2014/main" id="{75083799-90CF-058C-5181-DEC2378BA349}"/>
              </a:ext>
            </a:extLst>
          </p:cNvPr>
          <p:cNvGrpSpPr/>
          <p:nvPr userDrawn="1"/>
        </p:nvGrpSpPr>
        <p:grpSpPr>
          <a:xfrm>
            <a:off x="11633708" y="6283960"/>
            <a:ext cx="393192" cy="393192"/>
            <a:chOff x="8522208" y="6258560"/>
            <a:chExt cx="393192" cy="393192"/>
          </a:xfrm>
        </p:grpSpPr>
        <p:sp>
          <p:nvSpPr>
            <p:cNvPr id="10" name="Oval 9" descr="oval">
              <a:extLst>
                <a:ext uri="{FF2B5EF4-FFF2-40B4-BE49-F238E27FC236}">
                  <a16:creationId xmlns:a16="http://schemas.microsoft.com/office/drawing/2014/main" id="{90CD945B-8FFB-7AC3-3F9F-7C2ED0841762}"/>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a:extLst>
                <a:ext uri="{FF2B5EF4-FFF2-40B4-BE49-F238E27FC236}">
                  <a16:creationId xmlns:a16="http://schemas.microsoft.com/office/drawing/2014/main" id="{1A2AA3F3-407A-96A9-DE2D-9FDF457DDB8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descr="slide number">
            <a:extLst>
              <a:ext uri="{FF2B5EF4-FFF2-40B4-BE49-F238E27FC236}">
                <a16:creationId xmlns:a16="http://schemas.microsoft.com/office/drawing/2014/main" id="{F3E3BE67-1FBE-D145-E790-AB99F6F50DEA}"/>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237384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a:lstStyle/>
          <a:p>
            <a:r>
              <a:rPr lang="en-US" dirty="0"/>
              <a:t>Sample Footer Text</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a:xfrm>
            <a:off x="10296144" y="6356350"/>
            <a:ext cx="932688" cy="365125"/>
          </a:xfrm>
          <a:prstGeom prst="rect">
            <a:avLst/>
          </a:prstGeom>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3882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dirty="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lvl1pPr algn="r">
              <a:defRPr>
                <a:solidFill>
                  <a:schemeClr val="bg1"/>
                </a:solidFill>
              </a:defRPr>
            </a:lvl1pPr>
          </a:lstStyle>
          <a:p>
            <a:fld id="{294A09A9-5501-47C1-A89A-A340965A2BE2}" type="slidenum">
              <a:rPr lang="en-US" smtClean="0"/>
              <a:pPr/>
              <a:t>‹#›</a:t>
            </a:fld>
            <a:endParaRPr lang="en-US" dirty="0"/>
          </a:p>
        </p:txBody>
      </p:sp>
      <p:grpSp>
        <p:nvGrpSpPr>
          <p:cNvPr id="2" name="Group 1" descr="slide number">
            <a:extLst>
              <a:ext uri="{FF2B5EF4-FFF2-40B4-BE49-F238E27FC236}">
                <a16:creationId xmlns:a16="http://schemas.microsoft.com/office/drawing/2014/main" id="{BF0C0400-1913-110D-EBD4-F6BA2D173BDA}"/>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187C4093-B575-E033-B66F-71CA41EBD86B}"/>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DD885652-D984-F120-87B7-532C2F010E9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a:extLst>
              <a:ext uri="{FF2B5EF4-FFF2-40B4-BE49-F238E27FC236}">
                <a16:creationId xmlns:a16="http://schemas.microsoft.com/office/drawing/2014/main" id="{80D243CB-EAC7-EC20-452B-C557341BEE4C}"/>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4263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endParaRPr lang="en-US" dirty="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endParaRPr lang="en-US" dirty="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endParaRPr lang="en-US" dirty="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endParaRPr lang="en-US" dirty="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7646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5230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94045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r>
              <a:rPr lang="en-US" dirty="0"/>
              <a:t>Sample Footer Text</a:t>
            </a:r>
          </a:p>
        </p:txBody>
      </p:sp>
      <p:grpSp>
        <p:nvGrpSpPr>
          <p:cNvPr id="10" name="Group 9" descr="slide number">
            <a:extLst>
              <a:ext uri="{FF2B5EF4-FFF2-40B4-BE49-F238E27FC236}">
                <a16:creationId xmlns:a16="http://schemas.microsoft.com/office/drawing/2014/main" id="{3B82B332-8C12-50BD-D26F-5CB70A78FC0B}"/>
              </a:ext>
            </a:extLst>
          </p:cNvPr>
          <p:cNvGrpSpPr/>
          <p:nvPr userDrawn="1"/>
        </p:nvGrpSpPr>
        <p:grpSpPr>
          <a:xfrm>
            <a:off x="11633708" y="6283960"/>
            <a:ext cx="393192" cy="393192"/>
            <a:chOff x="8522208" y="6258560"/>
            <a:chExt cx="393192" cy="393192"/>
          </a:xfrm>
        </p:grpSpPr>
        <p:sp>
          <p:nvSpPr>
            <p:cNvPr id="11" name="Oval 10" descr="oval">
              <a:extLst>
                <a:ext uri="{FF2B5EF4-FFF2-40B4-BE49-F238E27FC236}">
                  <a16:creationId xmlns:a16="http://schemas.microsoft.com/office/drawing/2014/main" id="{B188F170-B649-71EA-11F2-43CF1A567EE4}"/>
                </a:ext>
              </a:extLst>
            </p:cNvPr>
            <p:cNvSpPr/>
            <p:nvPr/>
          </p:nvSpPr>
          <p:spPr>
            <a:xfrm>
              <a:off x="8522208" y="6258560"/>
              <a:ext cx="393192" cy="393192"/>
            </a:xfrm>
            <a:prstGeom prst="ellipse">
              <a:avLst/>
            </a:prstGeom>
            <a:blipFill dpi="0" rotWithShape="1">
              <a:blip r:embed="rId18">
                <a:duotone>
                  <a:schemeClr val="bg2">
                    <a:shade val="45000"/>
                    <a:satMod val="135000"/>
                  </a:schemeClr>
                  <a:prstClr val="white"/>
                </a:duotone>
                <a:extLst>
                  <a:ext uri="{BEBA8EAE-BF5A-486C-A8C5-ECC9F3942E4B}">
                    <a14:imgProps xmlns:a14="http://schemas.microsoft.com/office/drawing/2010/main">
                      <a14:imgLayer r:embed="rId19">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descr="oval">
              <a:extLst>
                <a:ext uri="{FF2B5EF4-FFF2-40B4-BE49-F238E27FC236}">
                  <a16:creationId xmlns:a16="http://schemas.microsoft.com/office/drawing/2014/main" id="{BDEC4877-BD6B-E6BC-F584-0D9B86D9B61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3" name="Rectangle 12" descr="slide number">
            <a:extLst>
              <a:ext uri="{FF2B5EF4-FFF2-40B4-BE49-F238E27FC236}">
                <a16:creationId xmlns:a16="http://schemas.microsoft.com/office/drawing/2014/main" id="{6F618E33-2E70-DDCC-885E-70B132D42530}"/>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3" r:id="rId4"/>
    <p:sldLayoutId id="2147483672" r:id="rId5"/>
    <p:sldLayoutId id="2147483686" r:id="rId6"/>
    <p:sldLayoutId id="2147483687" r:id="rId7"/>
    <p:sldLayoutId id="2147483675" r:id="rId8"/>
    <p:sldLayoutId id="2147483688" r:id="rId9"/>
    <p:sldLayoutId id="2147483682" r:id="rId10"/>
    <p:sldLayoutId id="2147483689" r:id="rId11"/>
    <p:sldLayoutId id="2147483690" r:id="rId12"/>
    <p:sldLayoutId id="2147483691" r:id="rId13"/>
    <p:sldLayoutId id="2147483692" r:id="rId14"/>
    <p:sldLayoutId id="2147483693" r:id="rId15"/>
    <p:sldLayoutId id="2147483694" r:id="rId16"/>
  </p:sldLayoutIdLst>
  <p:hf hdr="0" dt="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2/12/2024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8537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doimspp.sharepoint.com/sites/blm-fa/fire-operations/SitePages/NFEP-Policy-Resources.aspx?web=1"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a.gov/guide/fire-vehicle-training-courses"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5.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5.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doimspp.sharepoint.com/sites/blm-fa/fire-operations/SitePages/Improvement-and-Deficiency-Reports.aspx?web=1" TargetMode="External"/><Relationship Id="rId5" Type="http://schemas.openxmlformats.org/officeDocument/2006/relationships/image" Target="../media/image31.sv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hyperlink" Target="https://doimspp-my.sharepoint.com/:x:/g/personal/jlmartin_blm_gov/EVNUPgT5e3ZOoflcqeBLDsYB4cQpnH-5fIzF_AsyVoDA3g?e=MIMw8V"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5.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5.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5.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doimspp.sharepoint.com/sites/blm-fa/fire-operations/SitePages/Equipment-Alerts-Bulletins.aspx?web=1" TargetMode="External"/><Relationship Id="rId5" Type="http://schemas.openxmlformats.org/officeDocument/2006/relationships/image" Target="../media/image55.svg"/><Relationship Id="rId4" Type="http://schemas.openxmlformats.org/officeDocument/2006/relationships/image" Target="../media/image54.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945896"/>
            <a:ext cx="12192000" cy="3136391"/>
          </a:xfrm>
        </p:spPr>
        <p:txBody>
          <a:bodyPr/>
          <a:lstStyle/>
          <a:p>
            <a:pPr algn="ctr"/>
            <a:r>
              <a:rPr lang="en-US" dirty="0"/>
              <a:t>FLEET MANAGEMENT</a:t>
            </a:r>
          </a:p>
        </p:txBody>
      </p:sp>
      <p:sp>
        <p:nvSpPr>
          <p:cNvPr id="6" name="Subtitle 5"/>
          <p:cNvSpPr>
            <a:spLocks noGrp="1"/>
          </p:cNvSpPr>
          <p:nvPr>
            <p:ph type="body" idx="1"/>
          </p:nvPr>
        </p:nvSpPr>
        <p:spPr/>
        <p:txBody>
          <a:bodyPr anchor="ctr" anchorCtr="1">
            <a:normAutofit/>
          </a:bodyPr>
          <a:lstStyle/>
          <a:p>
            <a:pPr algn="ctr"/>
            <a:r>
              <a:rPr lang="en-US" sz="6000" b="1" dirty="0"/>
              <a:t>UNIT 2</a:t>
            </a:r>
          </a:p>
        </p:txBody>
      </p:sp>
      <p:pic>
        <p:nvPicPr>
          <p:cNvPr id="16" name="Picture 15" descr="wildland fire engine"/>
          <p:cNvPicPr>
            <a:picLocks noChangeAspect="1"/>
          </p:cNvPicPr>
          <p:nvPr/>
        </p:nvPicPr>
        <p:blipFill>
          <a:blip r:embed="rId3"/>
          <a:srcRect/>
          <a:stretch/>
        </p:blipFill>
        <p:spPr>
          <a:xfrm>
            <a:off x="288174" y="214884"/>
            <a:ext cx="3535680" cy="2651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Tatra and hummer"/>
          <p:cNvPicPr>
            <a:picLocks noChangeAspect="1"/>
          </p:cNvPicPr>
          <p:nvPr/>
        </p:nvPicPr>
        <p:blipFill>
          <a:blip r:embed="rId4" cstate="screen"/>
          <a:stretch>
            <a:fillRect/>
          </a:stretch>
        </p:blipFill>
        <p:spPr>
          <a:xfrm>
            <a:off x="4248707" y="258317"/>
            <a:ext cx="3694587" cy="2651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wildland fire engine"/>
          <p:cNvPicPr>
            <a:picLocks noChangeAspect="1"/>
          </p:cNvPicPr>
          <p:nvPr/>
        </p:nvPicPr>
        <p:blipFill>
          <a:blip r:embed="rId5"/>
          <a:srcRect/>
          <a:stretch/>
        </p:blipFill>
        <p:spPr>
          <a:xfrm>
            <a:off x="8368144" y="281940"/>
            <a:ext cx="3535680" cy="2651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wildland fire engine"/>
          <p:cNvPicPr>
            <a:picLocks noChangeAspect="1"/>
          </p:cNvPicPr>
          <p:nvPr/>
        </p:nvPicPr>
        <p:blipFill>
          <a:blip r:embed="rId6"/>
          <a:srcRect/>
          <a:stretch/>
        </p:blipFill>
        <p:spPr>
          <a:xfrm>
            <a:off x="199791" y="4292398"/>
            <a:ext cx="3953920" cy="2473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wildland fire engine"/>
          <p:cNvPicPr>
            <a:picLocks noChangeAspect="1"/>
          </p:cNvPicPr>
          <p:nvPr/>
        </p:nvPicPr>
        <p:blipFill>
          <a:blip r:embed="rId7"/>
          <a:srcRect/>
          <a:stretch/>
        </p:blipFill>
        <p:spPr>
          <a:xfrm>
            <a:off x="7821038" y="4292396"/>
            <a:ext cx="4027294" cy="247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Group 1" descr="slide number">
            <a:extLst>
              <a:ext uri="{FF2B5EF4-FFF2-40B4-BE49-F238E27FC236}">
                <a16:creationId xmlns:a16="http://schemas.microsoft.com/office/drawing/2014/main" id="{57337A3C-8F72-A2B0-A363-E8C3657B46CE}"/>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7B4AE15C-1D3C-8234-B52D-6604FFE6F571}"/>
                </a:ext>
              </a:extLst>
            </p:cNvPr>
            <p:cNvSpPr/>
            <p:nvPr/>
          </p:nvSpPr>
          <p:spPr>
            <a:xfrm>
              <a:off x="8522208" y="6258560"/>
              <a:ext cx="393192" cy="393192"/>
            </a:xfrm>
            <a:prstGeom prst="ellipse">
              <a:avLst/>
            </a:prstGeom>
            <a:blipFill dpi="0"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0A55AFDC-13B5-B9F9-7B0A-11D53B83271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8E4CBADD-8415-364D-E384-B5745213DF30}"/>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a:t>
            </a:fld>
            <a:endParaRPr lang="en-US" dirty="0"/>
          </a:p>
        </p:txBody>
      </p:sp>
    </p:spTree>
    <p:extLst>
      <p:ext uri="{BB962C8B-B14F-4D97-AF65-F5344CB8AC3E}">
        <p14:creationId xmlns:p14="http://schemas.microsoft.com/office/powerpoint/2010/main" val="21002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346" cy="26243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437" y="348874"/>
            <a:ext cx="6572691" cy="1926574"/>
          </a:xfrm>
        </p:spPr>
        <p:txBody>
          <a:bodyPr>
            <a:normAutofit/>
          </a:bodyPr>
          <a:lstStyle/>
          <a:p>
            <a:r>
              <a:rPr lang="en-US" dirty="0"/>
              <a:t>WCF Life Cycle</a:t>
            </a:r>
          </a:p>
        </p:txBody>
      </p:sp>
      <p:pic>
        <p:nvPicPr>
          <p:cNvPr id="7" name="Picture 6" descr="fire engine"/>
          <p:cNvPicPr>
            <a:picLocks/>
          </p:cNvPicPr>
          <p:nvPr/>
        </p:nvPicPr>
        <p:blipFill rotWithShape="1">
          <a:blip r:embed="rId2" cstate="print"/>
          <a:srcRect t="9678" r="-1" b="-1"/>
          <a:stretch/>
        </p:blipFill>
        <p:spPr>
          <a:xfrm>
            <a:off x="8128347" y="10"/>
            <a:ext cx="4063653" cy="2624312"/>
          </a:xfrm>
          <a:prstGeom prst="rect">
            <a:avLst/>
          </a:prstGeom>
        </p:spPr>
      </p:pic>
      <p:sp>
        <p:nvSpPr>
          <p:cNvPr id="3" name="Content Placeholder 2"/>
          <p:cNvSpPr>
            <a:spLocks noGrp="1"/>
          </p:cNvSpPr>
          <p:nvPr>
            <p:ph sz="half" idx="1"/>
          </p:nvPr>
        </p:nvSpPr>
        <p:spPr>
          <a:xfrm>
            <a:off x="960120" y="3002507"/>
            <a:ext cx="6573011" cy="3179217"/>
          </a:xfrm>
        </p:spPr>
        <p:txBody>
          <a:bodyPr>
            <a:normAutofit/>
          </a:bodyPr>
          <a:lstStyle/>
          <a:p>
            <a:pPr marL="457200" indent="-457200">
              <a:buFont typeface="Wingdings" panose="05000000000000000000" pitchFamily="2" charset="2"/>
              <a:buChar char="§"/>
            </a:pPr>
            <a:r>
              <a:rPr lang="en-US" dirty="0"/>
              <a:t>Predetermined period that vehicles of a given class are expected to be in service before they can be replaced.</a:t>
            </a:r>
          </a:p>
          <a:p>
            <a:pPr marL="457200" indent="-457200">
              <a:buFont typeface="Wingdings" panose="05000000000000000000" pitchFamily="2" charset="2"/>
              <a:buChar char="§"/>
            </a:pPr>
            <a:r>
              <a:rPr lang="en-US" dirty="0"/>
              <a:t>Determined through evaluation of the historical amount of use and general durability for vehicles of that class.</a:t>
            </a:r>
          </a:p>
        </p:txBody>
      </p:sp>
      <p:pic>
        <p:nvPicPr>
          <p:cNvPr id="13" name="Picture 2" descr="fire engine"/>
          <p:cNvPicPr>
            <a:picLocks noChangeAspect="1" noChangeArrowheads="1"/>
          </p:cNvPicPr>
          <p:nvPr/>
        </p:nvPicPr>
        <p:blipFill rotWithShape="1">
          <a:blip r:embed="rId3" cstate="screen"/>
          <a:srcRect l="13796" r="17923" b="-2"/>
          <a:stretch/>
        </p:blipFill>
        <p:spPr bwMode="auto">
          <a:xfrm>
            <a:off x="8129016" y="2603366"/>
            <a:ext cx="4062984" cy="4254634"/>
          </a:xfrm>
          <a:prstGeom prst="rect">
            <a:avLst/>
          </a:prstGeom>
        </p:spPr>
      </p:pic>
      <p:grpSp>
        <p:nvGrpSpPr>
          <p:cNvPr id="4" name="Group 3" descr="slide number">
            <a:extLst>
              <a:ext uri="{FF2B5EF4-FFF2-40B4-BE49-F238E27FC236}">
                <a16:creationId xmlns:a16="http://schemas.microsoft.com/office/drawing/2014/main" id="{F5AF8C0D-3102-7EBB-B844-231E64D5878A}"/>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EE2DEC37-5883-CB23-5AAE-B045B816B5F1}"/>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EFC27E27-6B27-E5C5-0DAA-845D6454BE9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231E8AD8-8D61-71BB-226D-5476F8871A5C}"/>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10</a:t>
            </a:fld>
            <a:endParaRPr lang="en-US" dirty="0"/>
          </a:p>
        </p:txBody>
      </p:sp>
    </p:spTree>
    <p:extLst>
      <p:ext uri="{BB962C8B-B14F-4D97-AF65-F5344CB8AC3E}">
        <p14:creationId xmlns:p14="http://schemas.microsoft.com/office/powerpoint/2010/main" val="3292368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CD621D-2724-C8D1-9872-112F1E2B0CD2}"/>
              </a:ext>
            </a:extLst>
          </p:cNvPr>
          <p:cNvSpPr>
            <a:spLocks noGrp="1"/>
          </p:cNvSpPr>
          <p:nvPr>
            <p:ph type="title"/>
          </p:nvPr>
        </p:nvSpPr>
        <p:spPr>
          <a:xfrm>
            <a:off x="342900" y="1120708"/>
            <a:ext cx="5943600" cy="2941983"/>
          </a:xfrm>
        </p:spPr>
        <p:txBody>
          <a:bodyPr vert="horz" lIns="91440" tIns="45720" rIns="91440" bIns="45720" rtlCol="0" anchor="ctr">
            <a:normAutofit/>
          </a:bodyPr>
          <a:lstStyle/>
          <a:p>
            <a:r>
              <a:rPr lang="en-US" sz="8800" dirty="0">
                <a:solidFill>
                  <a:schemeClr val="tx1"/>
                </a:solidFill>
              </a:rPr>
              <a:t>The WCF account</a:t>
            </a:r>
          </a:p>
        </p:txBody>
      </p:sp>
      <p:pic>
        <p:nvPicPr>
          <p:cNvPr id="5" name="Content Placeholder 4" descr="How is the WCF calculated?&#10;Fixed ownership rates + salvage returns + use rates - administrative costs - repairs and maintenance - new vehicle purchases">
            <a:extLst>
              <a:ext uri="{FF2B5EF4-FFF2-40B4-BE49-F238E27FC236}">
                <a16:creationId xmlns:a16="http://schemas.microsoft.com/office/drawing/2014/main" id="{2E033121-BE0B-45E4-9420-E8633978C58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8620" t="-146" r="5538" b="142"/>
          <a:stretch/>
        </p:blipFill>
        <p:spPr>
          <a:xfrm>
            <a:off x="5905500" y="64827"/>
            <a:ext cx="6299768" cy="6219824"/>
          </a:xfrm>
          <a:prstGeom prst="rect">
            <a:avLst/>
          </a:prstGeom>
        </p:spPr>
      </p:pic>
      <p:grpSp>
        <p:nvGrpSpPr>
          <p:cNvPr id="4" name="Group 3" descr="slide number">
            <a:extLst>
              <a:ext uri="{FF2B5EF4-FFF2-40B4-BE49-F238E27FC236}">
                <a16:creationId xmlns:a16="http://schemas.microsoft.com/office/drawing/2014/main" id="{7D8B959F-705C-F96A-3CA7-2BF17D1FC8BE}"/>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534D7D9A-9F81-0646-069D-934E98A884E3}"/>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F08FFCBE-EC02-A8F0-684C-112B169E46C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04F23CA7-ECFF-7F0F-2AE7-4165209BB0A1}"/>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11</a:t>
            </a:fld>
            <a:endParaRPr lang="en-US" dirty="0"/>
          </a:p>
        </p:txBody>
      </p:sp>
    </p:spTree>
    <p:extLst>
      <p:ext uri="{BB962C8B-B14F-4D97-AF65-F5344CB8AC3E}">
        <p14:creationId xmlns:p14="http://schemas.microsoft.com/office/powerpoint/2010/main" val="1444014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27448"/>
            <a:ext cx="10363200" cy="914400"/>
          </a:xfrm>
        </p:spPr>
        <p:txBody>
          <a:bodyPr/>
          <a:lstStyle/>
          <a:p>
            <a:r>
              <a:rPr lang="en-US" sz="5400" dirty="0"/>
              <a:t>WCF Repair Process</a:t>
            </a:r>
          </a:p>
        </p:txBody>
      </p:sp>
      <p:sp>
        <p:nvSpPr>
          <p:cNvPr id="3" name="Content Placeholder 2"/>
          <p:cNvSpPr>
            <a:spLocks noGrp="1"/>
          </p:cNvSpPr>
          <p:nvPr>
            <p:ph sz="half" idx="1"/>
          </p:nvPr>
        </p:nvSpPr>
        <p:spPr>
          <a:xfrm>
            <a:off x="381000" y="2344352"/>
            <a:ext cx="5524500" cy="4292600"/>
          </a:xfrm>
        </p:spPr>
        <p:txBody>
          <a:bodyPr>
            <a:normAutofit fontScale="92500" lnSpcReduction="10000"/>
          </a:bodyPr>
          <a:lstStyle/>
          <a:p>
            <a:pPr fontAlgn="base"/>
            <a:r>
              <a:rPr lang="en-US" sz="2000" dirty="0">
                <a:effectLst>
                  <a:glow>
                    <a:srgbClr val="000000"/>
                  </a:glow>
                  <a:outerShdw sx="0" sy="0">
                    <a:srgbClr val="000000"/>
                  </a:outerShdw>
                  <a:reflection stA="0" endPos="0" fadeDir="0" sx="0" sy="0"/>
                </a:effectLst>
              </a:rPr>
              <a:t>$0-$2500 – Maintenance/Repair charges are processed through local fleet manager on vehicle CC</a:t>
            </a:r>
          </a:p>
          <a:p>
            <a:pPr fontAlgn="base"/>
            <a:r>
              <a:rPr lang="en-US" sz="2000" dirty="0">
                <a:effectLst>
                  <a:glow>
                    <a:srgbClr val="000000"/>
                  </a:glow>
                  <a:outerShdw sx="0" sy="0">
                    <a:srgbClr val="000000"/>
                  </a:outerShdw>
                  <a:reflection stA="0" endPos="0" fadeDir="0" sx="0" sy="0"/>
                </a:effectLst>
              </a:rPr>
              <a:t>$2500-$10000 – Charges must be approved by NFEP manager or delegate (1520-063 form)additional documentation may be required (maintenance documentation package including FEMPR, oil sampling results, annual inspections, multiple quotes)</a:t>
            </a:r>
          </a:p>
          <a:p>
            <a:pPr fontAlgn="base"/>
            <a:r>
              <a:rPr lang="en-US" sz="2000" dirty="0">
                <a:effectLst>
                  <a:glow>
                    <a:srgbClr val="000000"/>
                  </a:glow>
                  <a:outerShdw sx="0" sy="0">
                    <a:srgbClr val="000000"/>
                  </a:outerShdw>
                  <a:reflection stA="0" endPos="0" fadeDir="0" sx="0" sy="0"/>
                </a:effectLst>
              </a:rPr>
              <a:t>$10000-$15000 – PR needs to be completed w/ PR </a:t>
            </a:r>
            <a:r>
              <a:rPr lang="en-US" sz="2000" dirty="0" err="1">
                <a:effectLst>
                  <a:glow>
                    <a:srgbClr val="000000"/>
                  </a:glow>
                  <a:outerShdw sx="0" sy="0">
                    <a:srgbClr val="000000"/>
                  </a:outerShdw>
                  <a:reflection stA="0" endPos="0" fadeDir="0" sx="0" sy="0"/>
                </a:effectLst>
              </a:rPr>
              <a:t>vocer</a:t>
            </a:r>
            <a:r>
              <a:rPr lang="en-US" sz="2000" dirty="0">
                <a:effectLst>
                  <a:glow>
                    <a:srgbClr val="000000"/>
                  </a:glow>
                  <a:outerShdw sx="0" sy="0">
                    <a:srgbClr val="000000"/>
                  </a:outerShdw>
                  <a:reflection stA="0" endPos="0" fadeDir="0" sx="0" sy="0"/>
                </a:effectLst>
              </a:rPr>
              <a:t> sheet – approved by WCF Funds Approver / NFEP manager</a:t>
            </a:r>
          </a:p>
          <a:p>
            <a:pPr fontAlgn="base"/>
            <a:r>
              <a:rPr lang="en-US" sz="2000" dirty="0">
                <a:effectLst>
                  <a:glow>
                    <a:srgbClr val="000000"/>
                  </a:glow>
                  <a:outerShdw sx="0" sy="0">
                    <a:srgbClr val="000000"/>
                  </a:outerShdw>
                  <a:reflection stA="0" endPos="0" fadeDir="0" sx="0" sy="0"/>
                </a:effectLst>
              </a:rPr>
              <a:t>$15000 + - PR process with NOC approval</a:t>
            </a:r>
          </a:p>
        </p:txBody>
      </p:sp>
      <p:sp>
        <p:nvSpPr>
          <p:cNvPr id="7" name="Content Placeholder 6"/>
          <p:cNvSpPr>
            <a:spLocks noGrp="1"/>
          </p:cNvSpPr>
          <p:nvPr>
            <p:ph sz="half" idx="12"/>
          </p:nvPr>
        </p:nvSpPr>
        <p:spPr>
          <a:xfrm>
            <a:off x="6400800" y="2413000"/>
            <a:ext cx="5791200" cy="4292600"/>
          </a:xfrm>
        </p:spPr>
        <p:txBody>
          <a:bodyPr>
            <a:normAutofit/>
          </a:bodyPr>
          <a:lstStyle/>
          <a:p>
            <a:r>
              <a:rPr lang="en-US" sz="2000" dirty="0"/>
              <a:t>Visit NFEP Equipment Policy / Resources SharePoint </a:t>
            </a:r>
            <a:r>
              <a:rPr lang="en-US" sz="2000"/>
              <a:t>for additional </a:t>
            </a:r>
            <a:r>
              <a:rPr lang="en-US" sz="2000" dirty="0"/>
              <a:t>information and access to the 600 class vehicle repair flowchart</a:t>
            </a:r>
          </a:p>
          <a:p>
            <a:endParaRPr lang="en-US" sz="2000" dirty="0"/>
          </a:p>
          <a:p>
            <a:r>
              <a:rPr lang="en-US" sz="2000" dirty="0">
                <a:hlinkClick r:id="rId3"/>
              </a:rPr>
              <a:t>https://doimspp.sharepoint.com/sites/blm-fa/fire-operations/SitePages/NFEP-Policy-Resources.aspx?web=1</a:t>
            </a:r>
            <a:endParaRPr lang="en-US" sz="2000" dirty="0"/>
          </a:p>
        </p:txBody>
      </p:sp>
    </p:spTree>
    <p:extLst>
      <p:ext uri="{BB962C8B-B14F-4D97-AF65-F5344CB8AC3E}">
        <p14:creationId xmlns:p14="http://schemas.microsoft.com/office/powerpoint/2010/main" val="366484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4">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60121" y="1240403"/>
            <a:ext cx="5943600" cy="2941983"/>
          </a:xfrm>
        </p:spPr>
        <p:txBody>
          <a:bodyPr vert="horz" lIns="91440" tIns="45720" rIns="91440" bIns="45720" rtlCol="0" anchor="ctr">
            <a:normAutofit/>
          </a:bodyPr>
          <a:lstStyle/>
          <a:p>
            <a:r>
              <a:rPr lang="en-US" sz="4800">
                <a:solidFill>
                  <a:schemeClr val="tx1"/>
                </a:solidFill>
              </a:rPr>
              <a:t>Fund Code Exercise</a:t>
            </a:r>
            <a:br>
              <a:rPr lang="en-US" sz="4800">
                <a:solidFill>
                  <a:schemeClr val="tx1"/>
                </a:solidFill>
              </a:rPr>
            </a:br>
            <a:r>
              <a:rPr lang="en-US" sz="4800">
                <a:solidFill>
                  <a:schemeClr val="tx1"/>
                </a:solidFill>
              </a:rPr>
              <a:t>Student Workbook pP. 59-60</a:t>
            </a:r>
          </a:p>
        </p:txBody>
      </p:sp>
      <p:pic>
        <p:nvPicPr>
          <p:cNvPr id="3" name="Picture 2" descr="person pushing large gear"/>
          <p:cNvPicPr>
            <a:picLocks noChangeAspect="1"/>
          </p:cNvPicPr>
          <p:nvPr/>
        </p:nvPicPr>
        <p:blipFill rotWithShape="1">
          <a:blip r:embed="rId3" cstate="print">
            <a:extLst>
              <a:ext uri="{28A0092B-C50C-407E-A947-70E740481C1C}">
                <a14:useLocalDpi xmlns:a14="http://schemas.microsoft.com/office/drawing/2010/main"/>
              </a:ext>
            </a:extLst>
          </a:blip>
          <a:srcRect t="7038" r="-1" b="8129"/>
          <a:stretch/>
        </p:blipFill>
        <p:spPr>
          <a:xfrm>
            <a:off x="7533136" y="646441"/>
            <a:ext cx="4658863" cy="3952185"/>
          </a:xfrm>
          <a:prstGeom prst="rect">
            <a:avLst/>
          </a:prstGeom>
        </p:spPr>
      </p:pic>
      <p:grpSp>
        <p:nvGrpSpPr>
          <p:cNvPr id="4" name="Group 3" descr="slide number">
            <a:extLst>
              <a:ext uri="{FF2B5EF4-FFF2-40B4-BE49-F238E27FC236}">
                <a16:creationId xmlns:a16="http://schemas.microsoft.com/office/drawing/2014/main" id="{B61C2C28-7741-F91A-A1AF-62068D92E230}"/>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C3DC714D-96A3-7BFA-2B86-2FBDFD6ED008}"/>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AD6D9AFB-BDB8-43F9-9654-B39EA4354CF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5F69AFDA-9EF6-7CE3-DF91-9AE95F71CFE2}"/>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13</a:t>
            </a:fld>
            <a:endParaRPr lang="en-US" dirty="0"/>
          </a:p>
        </p:txBody>
      </p:sp>
    </p:spTree>
    <p:extLst>
      <p:ext uri="{BB962C8B-B14F-4D97-AF65-F5344CB8AC3E}">
        <p14:creationId xmlns:p14="http://schemas.microsoft.com/office/powerpoint/2010/main" val="103825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leet charge card"/>
          <p:cNvPicPr>
            <a:picLocks noChangeAspect="1"/>
          </p:cNvPicPr>
          <p:nvPr/>
        </p:nvPicPr>
        <p:blipFill rotWithShape="1">
          <a:blip r:embed="rId2">
            <a:extLst>
              <a:ext uri="{28A0092B-C50C-407E-A947-70E740481C1C}">
                <a14:useLocalDpi xmlns:a14="http://schemas.microsoft.com/office/drawing/2010/main" val="0"/>
              </a:ext>
            </a:extLst>
          </a:blip>
          <a:srcRect b="13793"/>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961644" y="4675366"/>
            <a:ext cx="10268712" cy="846223"/>
          </a:xfrm>
        </p:spPr>
        <p:txBody>
          <a:bodyPr vert="horz" lIns="91440" tIns="45720" rIns="91440" bIns="45720" rtlCol="0" anchor="b" anchorCtr="0">
            <a:normAutofit/>
          </a:bodyPr>
          <a:lstStyle/>
          <a:p>
            <a:pPr>
              <a:lnSpc>
                <a:spcPct val="90000"/>
              </a:lnSpc>
            </a:pPr>
            <a:r>
              <a:rPr lang="en-US" sz="5400" dirty="0">
                <a:solidFill>
                  <a:srgbClr val="FFFFFF"/>
                </a:solidFill>
              </a:rPr>
              <a:t>Fleet Charge Card</a:t>
            </a:r>
          </a:p>
        </p:txBody>
      </p:sp>
      <p:grpSp>
        <p:nvGrpSpPr>
          <p:cNvPr id="2" name="Group 1" descr="slide number">
            <a:extLst>
              <a:ext uri="{FF2B5EF4-FFF2-40B4-BE49-F238E27FC236}">
                <a16:creationId xmlns:a16="http://schemas.microsoft.com/office/drawing/2014/main" id="{CF41FB85-C5C2-933F-863A-CBFC9C490E22}"/>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C71F902D-8489-06A5-F959-745C78157289}"/>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54977038-EC76-83E0-78CB-0E4431F4EB8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F0B91077-4ABA-D818-BA26-2ECB9AC25695}"/>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14</a:t>
            </a:fld>
            <a:endParaRPr lang="en-US" dirty="0"/>
          </a:p>
        </p:txBody>
      </p:sp>
    </p:spTree>
    <p:extLst>
      <p:ext uri="{BB962C8B-B14F-4D97-AF65-F5344CB8AC3E}">
        <p14:creationId xmlns:p14="http://schemas.microsoft.com/office/powerpoint/2010/main" val="105232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27448"/>
            <a:ext cx="10363200" cy="914400"/>
          </a:xfrm>
        </p:spPr>
        <p:txBody>
          <a:bodyPr/>
          <a:lstStyle/>
          <a:p>
            <a:r>
              <a:rPr lang="en-US" sz="5400" dirty="0"/>
              <a:t>Fleet Charge Card Basics</a:t>
            </a:r>
          </a:p>
        </p:txBody>
      </p:sp>
      <p:sp>
        <p:nvSpPr>
          <p:cNvPr id="3" name="Content Placeholder 2"/>
          <p:cNvSpPr>
            <a:spLocks noGrp="1"/>
          </p:cNvSpPr>
          <p:nvPr>
            <p:ph sz="half" idx="1"/>
          </p:nvPr>
        </p:nvSpPr>
        <p:spPr>
          <a:xfrm>
            <a:off x="381000" y="2344352"/>
            <a:ext cx="5524500" cy="4292600"/>
          </a:xfrm>
        </p:spPr>
        <p:txBody>
          <a:bodyPr>
            <a:normAutofit fontScale="92500" lnSpcReduction="10000"/>
          </a:bodyPr>
          <a:lstStyle/>
          <a:p>
            <a:pPr marL="457200" indent="-457200">
              <a:buFont typeface="Wingdings" panose="05000000000000000000" pitchFamily="2" charset="2"/>
              <a:buChar char="§"/>
            </a:pPr>
            <a:r>
              <a:rPr lang="en-US" sz="2600" dirty="0"/>
              <a:t>Purchases restricted to the vehicle or piece of equipment to which the card is assigned.</a:t>
            </a:r>
          </a:p>
          <a:p>
            <a:pPr lvl="1" fontAlgn="base">
              <a:buFont typeface="Arial" panose="020B0604020202020204" pitchFamily="34" charset="0"/>
              <a:buChar char="•"/>
            </a:pPr>
            <a:r>
              <a:rPr lang="en-US" dirty="0">
                <a:effectLst>
                  <a:glow>
                    <a:srgbClr val="000000"/>
                  </a:glow>
                  <a:outerShdw sx="0" sy="0">
                    <a:srgbClr val="000000"/>
                  </a:outerShdw>
                  <a:reflection stA="0" endPos="0" fadeDir="0" sx="0" sy="0"/>
                </a:effectLst>
              </a:rPr>
              <a:t>Fuel costs for unleaded, non-premium fuel or fuel alternative</a:t>
            </a:r>
          </a:p>
          <a:p>
            <a:pPr lvl="1" fontAlgn="base">
              <a:buFont typeface="Arial" panose="020B0604020202020204" pitchFamily="34" charset="0"/>
              <a:buChar char="•"/>
            </a:pPr>
            <a:r>
              <a:rPr lang="en-US" dirty="0">
                <a:effectLst>
                  <a:glow>
                    <a:srgbClr val="000000"/>
                  </a:glow>
                  <a:outerShdw sx="0" sy="0">
                    <a:srgbClr val="000000"/>
                  </a:outerShdw>
                  <a:reflection stA="0" endPos="0" fadeDir="0" sx="0" sy="0"/>
                </a:effectLst>
              </a:rPr>
              <a:t>Emergency towing</a:t>
            </a:r>
          </a:p>
          <a:p>
            <a:pPr lvl="1" fontAlgn="base">
              <a:buFont typeface="Arial" panose="020B0604020202020204" pitchFamily="34" charset="0"/>
              <a:buChar char="•"/>
            </a:pPr>
            <a:r>
              <a:rPr lang="en-US" dirty="0">
                <a:effectLst>
                  <a:glow>
                    <a:srgbClr val="000000"/>
                  </a:glow>
                  <a:outerShdw sx="0" sy="0">
                    <a:srgbClr val="000000"/>
                  </a:outerShdw>
                  <a:reflection stA="0" endPos="0" fadeDir="0" sx="0" sy="0"/>
                </a:effectLst>
              </a:rPr>
              <a:t>Approved preventative maintenance (e.g., oil changes)</a:t>
            </a:r>
          </a:p>
          <a:p>
            <a:pPr lvl="1" fontAlgn="base">
              <a:buFont typeface="Arial" panose="020B0604020202020204" pitchFamily="34" charset="0"/>
              <a:buChar char="•"/>
            </a:pPr>
            <a:r>
              <a:rPr lang="en-US" dirty="0">
                <a:effectLst>
                  <a:glow>
                    <a:srgbClr val="000000"/>
                  </a:glow>
                  <a:outerShdw sx="0" sy="0">
                    <a:srgbClr val="000000"/>
                  </a:outerShdw>
                  <a:reflection stA="0" endPos="0" fadeDir="0" sx="0" sy="0"/>
                </a:effectLst>
              </a:rPr>
              <a:t>Approved repairs</a:t>
            </a:r>
          </a:p>
          <a:p>
            <a:pPr lvl="1" fontAlgn="base">
              <a:buFont typeface="Arial" panose="020B0604020202020204" pitchFamily="34" charset="0"/>
              <a:buChar char="•"/>
            </a:pPr>
            <a:r>
              <a:rPr lang="en-US" dirty="0">
                <a:effectLst>
                  <a:glow>
                    <a:srgbClr val="000000"/>
                  </a:glow>
                  <a:outerShdw sx="0" sy="0">
                    <a:srgbClr val="000000"/>
                  </a:outerShdw>
                  <a:reflection stA="0" endPos="0" fadeDir="0" sx="0" sy="0"/>
                </a:effectLst>
              </a:rPr>
              <a:t>Tolls</a:t>
            </a:r>
          </a:p>
          <a:p>
            <a:pPr lvl="1" fontAlgn="base">
              <a:buFont typeface="Arial" panose="020B0604020202020204" pitchFamily="34" charset="0"/>
              <a:buChar char="•"/>
            </a:pPr>
            <a:r>
              <a:rPr lang="en-US" dirty="0">
                <a:effectLst>
                  <a:glow>
                    <a:srgbClr val="000000"/>
                  </a:glow>
                  <a:outerShdw sx="0" sy="0">
                    <a:srgbClr val="000000"/>
                  </a:outerShdw>
                  <a:reflection stA="0" endPos="0" fadeDir="0" sx="0" sy="0"/>
                </a:effectLst>
              </a:rPr>
              <a:t>Parking</a:t>
            </a:r>
          </a:p>
          <a:p>
            <a:pPr fontAlgn="base"/>
            <a:endParaRPr lang="en-US" dirty="0">
              <a:effectLst>
                <a:glow>
                  <a:srgbClr val="000000"/>
                </a:glow>
                <a:outerShdw sx="0" sy="0">
                  <a:srgbClr val="000000"/>
                </a:outerShdw>
                <a:reflection stA="0" endPos="0" fadeDir="0" sx="0" sy="0"/>
              </a:effectLst>
            </a:endParaRPr>
          </a:p>
        </p:txBody>
      </p:sp>
      <p:sp>
        <p:nvSpPr>
          <p:cNvPr id="7" name="Content Placeholder 6"/>
          <p:cNvSpPr>
            <a:spLocks noGrp="1"/>
          </p:cNvSpPr>
          <p:nvPr>
            <p:ph sz="half" idx="12"/>
          </p:nvPr>
        </p:nvSpPr>
        <p:spPr>
          <a:xfrm>
            <a:off x="6400800" y="2413000"/>
            <a:ext cx="5791200" cy="4292600"/>
          </a:xfrm>
        </p:spPr>
        <p:txBody>
          <a:bodyPr>
            <a:normAutofit fontScale="85000" lnSpcReduction="20000"/>
          </a:bodyPr>
          <a:lstStyle/>
          <a:p>
            <a:pPr>
              <a:buFont typeface="Wingdings" panose="05000000000000000000" pitchFamily="2" charset="2"/>
              <a:buChar char="§"/>
            </a:pPr>
            <a:r>
              <a:rPr lang="en-US" dirty="0"/>
              <a:t>Note spending limits</a:t>
            </a:r>
          </a:p>
          <a:p>
            <a:pPr>
              <a:buFont typeface="Wingdings" panose="05000000000000000000" pitchFamily="2" charset="2"/>
              <a:buChar char="§"/>
            </a:pPr>
            <a:r>
              <a:rPr lang="en-US" dirty="0"/>
              <a:t>Avoid abuse of limitations on authorized purchases.</a:t>
            </a:r>
          </a:p>
          <a:p>
            <a:pPr>
              <a:buFont typeface="Wingdings" panose="05000000000000000000" pitchFamily="2" charset="2"/>
              <a:buChar char="§"/>
            </a:pPr>
            <a:r>
              <a:rPr lang="en-US" dirty="0"/>
              <a:t>Ensure vendor accepts the card prior to purchase.</a:t>
            </a:r>
          </a:p>
          <a:p>
            <a:pPr>
              <a:buFont typeface="Wingdings" panose="05000000000000000000" pitchFamily="2" charset="2"/>
              <a:buChar char="§"/>
            </a:pPr>
            <a:r>
              <a:rPr lang="en-US" dirty="0"/>
              <a:t>Record purchases on the Utilization Record.</a:t>
            </a:r>
          </a:p>
          <a:p>
            <a:pPr>
              <a:buFont typeface="Wingdings" panose="05000000000000000000" pitchFamily="2" charset="2"/>
              <a:buChar char="§"/>
            </a:pPr>
            <a:r>
              <a:rPr lang="en-US" dirty="0"/>
              <a:t>Safeguard the card.</a:t>
            </a:r>
          </a:p>
          <a:p>
            <a:pPr>
              <a:buFont typeface="Wingdings" panose="05000000000000000000" pitchFamily="2" charset="2"/>
              <a:buChar char="§"/>
            </a:pPr>
            <a:r>
              <a:rPr lang="en-US" dirty="0"/>
              <a:t>Immediately notify the local Fleet Manager of problems with the card.</a:t>
            </a:r>
          </a:p>
          <a:p>
            <a:endParaRPr lang="en-US" sz="2000" dirty="0"/>
          </a:p>
        </p:txBody>
      </p:sp>
    </p:spTree>
    <p:extLst>
      <p:ext uri="{BB962C8B-B14F-4D97-AF65-F5344CB8AC3E}">
        <p14:creationId xmlns:p14="http://schemas.microsoft.com/office/powerpoint/2010/main" val="234637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77B1-A620-4E52-9EB0-02506EF3EAA0}"/>
              </a:ext>
            </a:extLst>
          </p:cNvPr>
          <p:cNvSpPr>
            <a:spLocks noGrp="1"/>
          </p:cNvSpPr>
          <p:nvPr>
            <p:ph type="title"/>
          </p:nvPr>
        </p:nvSpPr>
        <p:spPr/>
        <p:txBody>
          <a:bodyPr/>
          <a:lstStyle/>
          <a:p>
            <a:pPr algn="ctr"/>
            <a:r>
              <a:rPr lang="en-US" b="1" dirty="0">
                <a:ea typeface="+mj-lt"/>
                <a:cs typeface="+mj-lt"/>
              </a:rPr>
              <a:t>BIA Fleet Card Use Requirements</a:t>
            </a:r>
            <a:endParaRPr lang="en-US" b="1" dirty="0"/>
          </a:p>
        </p:txBody>
      </p:sp>
      <p:sp>
        <p:nvSpPr>
          <p:cNvPr id="3" name="Content Placeholder 2">
            <a:extLst>
              <a:ext uri="{FF2B5EF4-FFF2-40B4-BE49-F238E27FC236}">
                <a16:creationId xmlns:a16="http://schemas.microsoft.com/office/drawing/2014/main" id="{3359DCE5-6F26-444E-926F-9F2FD64B80AC}"/>
              </a:ext>
            </a:extLst>
          </p:cNvPr>
          <p:cNvSpPr>
            <a:spLocks noGrp="1"/>
          </p:cNvSpPr>
          <p:nvPr>
            <p:ph sz="half" idx="1"/>
          </p:nvPr>
        </p:nvSpPr>
        <p:spPr/>
        <p:txBody>
          <a:bodyPr vert="horz" lIns="91440" tIns="45720" rIns="91440" bIns="45720" rtlCol="0" anchor="t">
            <a:normAutofit/>
          </a:bodyPr>
          <a:lstStyle/>
          <a:p>
            <a:r>
              <a:rPr lang="en-US" dirty="0"/>
              <a:t>A Signed Requisition is Required for </a:t>
            </a:r>
            <a:r>
              <a:rPr lang="en-US" i="1" dirty="0"/>
              <a:t>Several types </a:t>
            </a:r>
            <a:r>
              <a:rPr lang="en-US" dirty="0"/>
              <a:t>of Purchases.</a:t>
            </a:r>
          </a:p>
          <a:p>
            <a:pPr>
              <a:buClr>
                <a:srgbClr val="9E3611"/>
              </a:buClr>
            </a:pPr>
            <a:r>
              <a:rPr lang="en-US" dirty="0"/>
              <a:t>Buy Indian Act Applies if Non-Emergency.</a:t>
            </a:r>
          </a:p>
          <a:p>
            <a:pPr>
              <a:buClr>
                <a:srgbClr val="9E3611"/>
              </a:buClr>
            </a:pPr>
            <a:r>
              <a:rPr lang="en-US" dirty="0"/>
              <a:t>Model 52 Request or Repair if on a Fire.</a:t>
            </a:r>
            <a:endParaRPr lang="en-US" dirty="0">
              <a:cs typeface="Arial"/>
            </a:endParaRPr>
          </a:p>
        </p:txBody>
      </p:sp>
      <p:sp>
        <p:nvSpPr>
          <p:cNvPr id="4" name="Content Placeholder 3">
            <a:extLst>
              <a:ext uri="{FF2B5EF4-FFF2-40B4-BE49-F238E27FC236}">
                <a16:creationId xmlns:a16="http://schemas.microsoft.com/office/drawing/2014/main" id="{E7BC540C-1DC3-422A-994E-E76D48E57226}"/>
              </a:ext>
            </a:extLst>
          </p:cNvPr>
          <p:cNvSpPr>
            <a:spLocks noGrp="1"/>
          </p:cNvSpPr>
          <p:nvPr>
            <p:ph sz="half" idx="12"/>
          </p:nvPr>
        </p:nvSpPr>
        <p:spPr/>
        <p:txBody>
          <a:bodyPr vert="horz" lIns="91440" tIns="45720" rIns="91440" bIns="45720" rtlCol="0" anchor="t">
            <a:normAutofit/>
          </a:bodyPr>
          <a:lstStyle/>
          <a:p>
            <a:r>
              <a:rPr lang="en-US" dirty="0"/>
              <a:t>Some items do NOT Require a Signed Requisition</a:t>
            </a:r>
            <a:endParaRPr lang="en-US" dirty="0">
              <a:cs typeface="Calibri"/>
            </a:endParaRPr>
          </a:p>
          <a:p>
            <a:pPr>
              <a:buClr>
                <a:srgbClr val="9E3611"/>
              </a:buClr>
            </a:pPr>
            <a:r>
              <a:rPr lang="en-US" dirty="0"/>
              <a:t>See Following Slides.</a:t>
            </a:r>
            <a:endParaRPr lang="en-US" dirty="0">
              <a:cs typeface="Calibri"/>
            </a:endParaRPr>
          </a:p>
          <a:p>
            <a:pPr>
              <a:buClr>
                <a:srgbClr val="9E3611"/>
              </a:buClr>
            </a:pPr>
            <a:r>
              <a:rPr lang="en-US" dirty="0"/>
              <a:t>Local Agency Policy May Supersede this information.</a:t>
            </a:r>
          </a:p>
        </p:txBody>
      </p:sp>
    </p:spTree>
    <p:extLst>
      <p:ext uri="{BB962C8B-B14F-4D97-AF65-F5344CB8AC3E}">
        <p14:creationId xmlns:p14="http://schemas.microsoft.com/office/powerpoint/2010/main" val="2882890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7" name="Freeform: Shape 1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1641122" y="1412489"/>
            <a:ext cx="2941260" cy="2127124"/>
          </a:xfrm>
        </p:spPr>
        <p:txBody>
          <a:bodyPr vert="horz" lIns="91440" tIns="45720" rIns="91440" bIns="45720" rtlCol="0" anchor="t">
            <a:noAutofit/>
          </a:bodyPr>
          <a:lstStyle/>
          <a:p>
            <a:r>
              <a:rPr lang="en-US" sz="3600" b="1" dirty="0">
                <a:solidFill>
                  <a:schemeClr val="bg1"/>
                </a:solidFill>
              </a:rPr>
              <a:t>2022 BIA Fleet Charge Card Policy</a:t>
            </a:r>
            <a:endParaRPr lang="en-US" sz="3600" b="1" dirty="0">
              <a:solidFill>
                <a:schemeClr val="bg1"/>
              </a:solidFill>
              <a:cs typeface="Calibri Light"/>
            </a:endParaRP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5423244" y="1412489"/>
            <a:ext cx="2194560" cy="4363844"/>
          </a:xfrm>
        </p:spPr>
        <p:txBody>
          <a:bodyPr vert="horz" lIns="91440" tIns="45720" rIns="91440" bIns="45720" rtlCol="0">
            <a:normAutofit/>
          </a:bodyPr>
          <a:lstStyle/>
          <a:p>
            <a:endParaRPr lang="en-US" sz="1700"/>
          </a:p>
          <a:p>
            <a:pPr lvl="1"/>
            <a:endParaRPr lang="en-US" sz="1700"/>
          </a:p>
        </p:txBody>
      </p:sp>
      <p:sp>
        <p:nvSpPr>
          <p:cNvPr id="4" name="TextBox 3">
            <a:extLst>
              <a:ext uri="{FF2B5EF4-FFF2-40B4-BE49-F238E27FC236}">
                <a16:creationId xmlns:a16="http://schemas.microsoft.com/office/drawing/2014/main" id="{330D498D-B818-41BF-B2F5-6DFD2185F042}"/>
              </a:ext>
            </a:extLst>
          </p:cNvPr>
          <p:cNvSpPr txBox="1"/>
          <p:nvPr/>
        </p:nvSpPr>
        <p:spPr>
          <a:xfrm>
            <a:off x="4875512" y="1084344"/>
            <a:ext cx="5654928" cy="46924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r>
              <a:rPr lang="en-US" sz="2400" b="1" dirty="0">
                <a:solidFill>
                  <a:prstClr val="white"/>
                </a:solidFill>
                <a:latin typeface="Calibri" panose="020F0502020204030204"/>
                <a:ea typeface="+mn-lt"/>
                <a:cs typeface="Calibri" panose="020F0502020204030204"/>
              </a:rPr>
              <a:t>When the </a:t>
            </a:r>
            <a:r>
              <a:rPr lang="en-US" sz="2400" b="1" u="sng" dirty="0">
                <a:solidFill>
                  <a:prstClr val="white"/>
                </a:solidFill>
                <a:latin typeface="Calibri" panose="020F0502020204030204"/>
                <a:ea typeface="+mn-lt"/>
                <a:cs typeface="Calibri" panose="020F0502020204030204"/>
              </a:rPr>
              <a:t>Fleet, Heavy Equipment or Trailer</a:t>
            </a:r>
            <a:r>
              <a:rPr lang="en-US" sz="2400" b="1" dirty="0">
                <a:solidFill>
                  <a:prstClr val="white"/>
                </a:solidFill>
                <a:latin typeface="Calibri" panose="020F0502020204030204"/>
                <a:ea typeface="+mn-lt"/>
                <a:cs typeface="Calibri" panose="020F0502020204030204"/>
              </a:rPr>
              <a:t> charge card is obtained and activated, the charge card may be used to purchase: </a:t>
            </a:r>
            <a:endParaRPr lang="en-US" sz="2400" b="1" dirty="0">
              <a:solidFill>
                <a:prstClr val="white"/>
              </a:solidFill>
              <a:latin typeface="Calibri" panose="020F0502020204030204"/>
              <a:cs typeface="Calibri"/>
            </a:endParaRPr>
          </a:p>
          <a:p>
            <a:r>
              <a:rPr lang="en-US" sz="1600" dirty="0">
                <a:solidFill>
                  <a:prstClr val="white"/>
                </a:solidFill>
                <a:latin typeface="Calibri" panose="020F0502020204030204"/>
                <a:ea typeface="+mn-lt"/>
                <a:cs typeface="Calibri" panose="020F0502020204030204"/>
              </a:rPr>
              <a:t>• Fuel (Regular unleaded 86/87 octane); </a:t>
            </a:r>
            <a:endParaRPr lang="en-US" sz="1600" dirty="0">
              <a:solidFill>
                <a:prstClr val="white"/>
              </a:solidFill>
              <a:latin typeface="Calibri" panose="020F0502020204030204"/>
              <a:cs typeface="Calibri"/>
            </a:endParaRPr>
          </a:p>
          <a:p>
            <a:r>
              <a:rPr lang="en-US" sz="1600" dirty="0">
                <a:solidFill>
                  <a:prstClr val="white"/>
                </a:solidFill>
                <a:latin typeface="Calibri" panose="020F0502020204030204"/>
                <a:ea typeface="+mn-lt"/>
                <a:cs typeface="Calibri" panose="020F0502020204030204"/>
              </a:rPr>
              <a:t>• Services and maintenance and; </a:t>
            </a:r>
            <a:endParaRPr lang="en-US" sz="1600" dirty="0">
              <a:solidFill>
                <a:prstClr val="white"/>
              </a:solidFill>
              <a:latin typeface="Calibri" panose="020F0502020204030204"/>
              <a:cs typeface="Calibri"/>
            </a:endParaRPr>
          </a:p>
          <a:p>
            <a:pPr>
              <a:lnSpc>
                <a:spcPct val="90000"/>
              </a:lnSpc>
              <a:spcAft>
                <a:spcPts val="600"/>
              </a:spcAft>
            </a:pPr>
            <a:r>
              <a:rPr lang="en-US" sz="1600" dirty="0">
                <a:solidFill>
                  <a:prstClr val="white"/>
                </a:solidFill>
                <a:latin typeface="Calibri" panose="020F0502020204030204"/>
                <a:ea typeface="+mn-lt"/>
                <a:cs typeface="Calibri" panose="020F0502020204030204"/>
              </a:rPr>
              <a:t>• Special vehicle adjustments (ex: window tint, interior alterations are authorized for EMERGENCY vehicles ONLY. </a:t>
            </a:r>
            <a:endParaRPr lang="en-US" sz="1600" dirty="0">
              <a:solidFill>
                <a:prstClr val="white"/>
              </a:solidFill>
              <a:latin typeface="Calibri" panose="020F0502020204030204"/>
              <a:cs typeface="Calibri"/>
            </a:endParaRPr>
          </a:p>
          <a:p>
            <a:pPr>
              <a:lnSpc>
                <a:spcPct val="90000"/>
              </a:lnSpc>
              <a:spcAft>
                <a:spcPts val="600"/>
              </a:spcAft>
            </a:pPr>
            <a:endParaRPr lang="en-US" sz="1600" b="1" dirty="0">
              <a:solidFill>
                <a:prstClr val="white"/>
              </a:solidFill>
              <a:latin typeface="Calibri" panose="020F0502020204030204"/>
              <a:ea typeface="+mn-lt"/>
              <a:cs typeface="Calibri" panose="020F0502020204030204"/>
            </a:endParaRPr>
          </a:p>
          <a:p>
            <a:pPr>
              <a:lnSpc>
                <a:spcPct val="90000"/>
              </a:lnSpc>
              <a:spcAft>
                <a:spcPts val="600"/>
              </a:spcAft>
            </a:pPr>
            <a:r>
              <a:rPr lang="en-US" sz="2400" b="1" dirty="0">
                <a:solidFill>
                  <a:prstClr val="white"/>
                </a:solidFill>
                <a:latin typeface="Calibri" panose="020F0502020204030204"/>
                <a:ea typeface="+mn-lt"/>
                <a:cs typeface="Calibri" panose="020F0502020204030204"/>
              </a:rPr>
              <a:t>The use of the </a:t>
            </a:r>
            <a:r>
              <a:rPr lang="en-US" sz="2400" b="1" u="sng" dirty="0">
                <a:solidFill>
                  <a:prstClr val="white"/>
                </a:solidFill>
                <a:latin typeface="Calibri" panose="020F0502020204030204"/>
                <a:ea typeface="+mn-lt"/>
                <a:cs typeface="Calibri" panose="020F0502020204030204"/>
              </a:rPr>
              <a:t>Purchase card</a:t>
            </a:r>
            <a:r>
              <a:rPr lang="en-US" sz="2400" b="1" dirty="0">
                <a:solidFill>
                  <a:prstClr val="white"/>
                </a:solidFill>
                <a:latin typeface="Calibri" panose="020F0502020204030204"/>
                <a:ea typeface="+mn-lt"/>
                <a:cs typeface="Calibri" panose="020F0502020204030204"/>
              </a:rPr>
              <a:t> is required for: </a:t>
            </a:r>
            <a:endParaRPr lang="en-US" dirty="0">
              <a:solidFill>
                <a:prstClr val="white"/>
              </a:solidFill>
              <a:latin typeface="Calibri" panose="020F0502020204030204"/>
            </a:endParaRPr>
          </a:p>
          <a:p>
            <a:r>
              <a:rPr lang="en-US" sz="1600" dirty="0">
                <a:solidFill>
                  <a:prstClr val="white"/>
                </a:solidFill>
                <a:latin typeface="Calibri" panose="020F0502020204030204"/>
                <a:ea typeface="+mn-lt"/>
                <a:cs typeface="Calibri" panose="020F0502020204030204"/>
              </a:rPr>
              <a:t>• Toll </a:t>
            </a:r>
          </a:p>
          <a:p>
            <a:r>
              <a:rPr lang="en-US" sz="1600" dirty="0">
                <a:solidFill>
                  <a:prstClr val="white"/>
                </a:solidFill>
                <a:latin typeface="Calibri" panose="020F0502020204030204"/>
                <a:ea typeface="+mn-lt"/>
                <a:cs typeface="Calibri" panose="020F0502020204030204"/>
              </a:rPr>
              <a:t>• Speed pass </a:t>
            </a:r>
            <a:endParaRPr lang="en-US" dirty="0">
              <a:solidFill>
                <a:prstClr val="white"/>
              </a:solidFill>
              <a:latin typeface="Calibri" panose="020F0502020204030204"/>
            </a:endParaRPr>
          </a:p>
          <a:p>
            <a:r>
              <a:rPr lang="en-US" sz="1600" dirty="0">
                <a:solidFill>
                  <a:prstClr val="white"/>
                </a:solidFill>
                <a:latin typeface="Calibri" panose="020F0502020204030204"/>
                <a:ea typeface="+mn-lt"/>
                <a:cs typeface="Calibri" panose="020F0502020204030204"/>
              </a:rPr>
              <a:t>• Purchase of vehicle item NOT permanently affixed to the vehicle (Reference: DOI Fleet Card Policy Program).</a:t>
            </a:r>
          </a:p>
          <a:p>
            <a:endParaRPr lang="en-US" sz="1600" dirty="0">
              <a:solidFill>
                <a:prstClr val="white"/>
              </a:solidFill>
              <a:latin typeface="Calibri" panose="020F0502020204030204"/>
              <a:ea typeface="+mn-lt"/>
              <a:cs typeface="Calibri" panose="020F0502020204030204"/>
            </a:endParaRPr>
          </a:p>
          <a:p>
            <a:endParaRPr lang="en-US" sz="1600" dirty="0">
              <a:solidFill>
                <a:prstClr val="white"/>
              </a:solidFill>
              <a:latin typeface="Calibri" panose="020F0502020204030204"/>
              <a:ea typeface="+mn-lt"/>
              <a:cs typeface="Calibri" panose="020F0502020204030204"/>
            </a:endParaRPr>
          </a:p>
          <a:p>
            <a:r>
              <a:rPr lang="en-US" sz="1600" dirty="0">
                <a:solidFill>
                  <a:prstClr val="white"/>
                </a:solidFill>
                <a:latin typeface="Calibri" panose="020F0502020204030204"/>
                <a:ea typeface="+mn-lt"/>
                <a:cs typeface="Calibri" panose="020F0502020204030204"/>
              </a:rPr>
              <a:t> </a:t>
            </a:r>
            <a:endParaRPr lang="en-US" dirty="0">
              <a:solidFill>
                <a:prstClr val="white"/>
              </a:solidFill>
              <a:latin typeface="Calibri" panose="020F0502020204030204"/>
              <a:ea typeface="+mn-lt"/>
              <a:cs typeface="Calibri" panose="020F0502020204030204"/>
            </a:endParaRPr>
          </a:p>
          <a:p>
            <a:pPr indent="-228600">
              <a:lnSpc>
                <a:spcPct val="90000"/>
              </a:lnSpc>
              <a:spcAft>
                <a:spcPts val="600"/>
              </a:spcAft>
              <a:buFont typeface="Arial" panose="020B0604020202020204" pitchFamily="34" charset="0"/>
              <a:buChar char="•"/>
            </a:pPr>
            <a:r>
              <a:rPr lang="en-US" sz="2000" dirty="0">
                <a:solidFill>
                  <a:prstClr val="white"/>
                </a:solidFill>
                <a:latin typeface="Calibri" panose="020F0502020204030204"/>
                <a:cs typeface="Calibri"/>
                <a:hlinkClick r:id="rId3"/>
              </a:rPr>
              <a:t>https://www.bia.gov/guide/fire-vehicle-training-courses</a:t>
            </a:r>
            <a:endParaRPr lang="en-US" sz="2000" dirty="0">
              <a:solidFill>
                <a:prstClr val="white"/>
              </a:solidFill>
              <a:latin typeface="Calibri" panose="020F0502020204030204"/>
              <a:cs typeface="Calibri"/>
            </a:endParaRPr>
          </a:p>
          <a:p>
            <a:pPr indent="-228600">
              <a:lnSpc>
                <a:spcPct val="90000"/>
              </a:lnSpc>
              <a:spcAft>
                <a:spcPts val="600"/>
              </a:spcAft>
              <a:buFont typeface="Arial" panose="020B0604020202020204" pitchFamily="34" charset="0"/>
              <a:buChar char="•"/>
            </a:pPr>
            <a:endParaRPr lang="en-US" sz="2000" dirty="0">
              <a:solidFill>
                <a:prstClr val="white"/>
              </a:solidFill>
              <a:latin typeface="Calibri" panose="020F0502020204030204"/>
              <a:cs typeface="Calibri"/>
            </a:endParaRPr>
          </a:p>
          <a:p>
            <a:pPr indent="-228600">
              <a:lnSpc>
                <a:spcPct val="90000"/>
              </a:lnSpc>
              <a:spcAft>
                <a:spcPts val="600"/>
              </a:spcAft>
              <a:buFont typeface="Arial" panose="020B0604020202020204" pitchFamily="34" charset="0"/>
              <a:buChar char="•"/>
            </a:pPr>
            <a:endParaRPr lang="en-US" sz="1300" dirty="0">
              <a:solidFill>
                <a:prstClr val="white"/>
              </a:solidFill>
              <a:latin typeface="Calibri" panose="020F0502020204030204"/>
            </a:endParaRPr>
          </a:p>
        </p:txBody>
      </p:sp>
    </p:spTree>
    <p:extLst>
      <p:ext uri="{BB962C8B-B14F-4D97-AF65-F5344CB8AC3E}">
        <p14:creationId xmlns:p14="http://schemas.microsoft.com/office/powerpoint/2010/main" val="293728454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7" name="Freeform: Shape 1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1641122" y="1412489"/>
            <a:ext cx="2941260" cy="2127124"/>
          </a:xfrm>
        </p:spPr>
        <p:txBody>
          <a:bodyPr vert="horz" lIns="91440" tIns="45720" rIns="91440" bIns="45720" rtlCol="0" anchor="t">
            <a:noAutofit/>
          </a:bodyPr>
          <a:lstStyle/>
          <a:p>
            <a:r>
              <a:rPr lang="en-US" sz="3600" b="1" dirty="0">
                <a:solidFill>
                  <a:schemeClr val="bg1"/>
                </a:solidFill>
              </a:rPr>
              <a:t>2022 BIA Fleet Charge Card Policy</a:t>
            </a:r>
            <a:endParaRPr lang="en-US" sz="3600" b="1" dirty="0">
              <a:solidFill>
                <a:schemeClr val="bg1"/>
              </a:solidFill>
              <a:cs typeface="Calibri Light"/>
            </a:endParaRP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5423244" y="1412489"/>
            <a:ext cx="2194560" cy="4363844"/>
          </a:xfrm>
        </p:spPr>
        <p:txBody>
          <a:bodyPr vert="horz" lIns="91440" tIns="45720" rIns="91440" bIns="45720" rtlCol="0">
            <a:normAutofit/>
          </a:bodyPr>
          <a:lstStyle/>
          <a:p>
            <a:endParaRPr lang="en-US" sz="1700"/>
          </a:p>
          <a:p>
            <a:pPr lvl="1"/>
            <a:endParaRPr lang="en-US" sz="1700"/>
          </a:p>
        </p:txBody>
      </p:sp>
      <p:sp>
        <p:nvSpPr>
          <p:cNvPr id="4" name="TextBox 3">
            <a:extLst>
              <a:ext uri="{FF2B5EF4-FFF2-40B4-BE49-F238E27FC236}">
                <a16:creationId xmlns:a16="http://schemas.microsoft.com/office/drawing/2014/main" id="{330D498D-B818-41BF-B2F5-6DFD2185F042}"/>
              </a:ext>
            </a:extLst>
          </p:cNvPr>
          <p:cNvSpPr txBox="1"/>
          <p:nvPr/>
        </p:nvSpPr>
        <p:spPr>
          <a:xfrm>
            <a:off x="4746982" y="1359766"/>
            <a:ext cx="5783458" cy="441700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r>
              <a:rPr lang="en-US" sz="2400" b="1" dirty="0">
                <a:solidFill>
                  <a:prstClr val="white"/>
                </a:solidFill>
                <a:latin typeface="Calibri" panose="020F0502020204030204"/>
                <a:ea typeface="+mn-lt"/>
                <a:cs typeface="Calibri" panose="020F0502020204030204"/>
              </a:rPr>
              <a:t>Use of the </a:t>
            </a:r>
            <a:r>
              <a:rPr lang="en-US" sz="2400" b="1" u="sng" dirty="0">
                <a:solidFill>
                  <a:prstClr val="white"/>
                </a:solidFill>
                <a:latin typeface="Calibri" panose="020F0502020204030204"/>
                <a:ea typeface="+mn-lt"/>
                <a:cs typeface="Calibri" panose="020F0502020204030204"/>
              </a:rPr>
              <a:t>Travel card</a:t>
            </a:r>
            <a:r>
              <a:rPr lang="en-US" sz="2400" b="1" dirty="0">
                <a:solidFill>
                  <a:prstClr val="white"/>
                </a:solidFill>
                <a:latin typeface="Calibri" panose="020F0502020204030204"/>
                <a:ea typeface="+mn-lt"/>
                <a:cs typeface="Calibri" panose="020F0502020204030204"/>
              </a:rPr>
              <a:t> is required for: </a:t>
            </a:r>
            <a:endParaRPr lang="en-US" dirty="0">
              <a:solidFill>
                <a:prstClr val="white"/>
              </a:solidFill>
              <a:latin typeface="Calibri" panose="020F0502020204030204"/>
            </a:endParaRPr>
          </a:p>
          <a:p>
            <a:r>
              <a:rPr lang="en-US" sz="1600" dirty="0">
                <a:solidFill>
                  <a:prstClr val="white"/>
                </a:solidFill>
                <a:latin typeface="Calibri" panose="020F0502020204030204"/>
                <a:ea typeface="+mn-lt"/>
                <a:cs typeface="Calibri" panose="020F0502020204030204"/>
              </a:rPr>
              <a:t>• Parking (while on TDY) </a:t>
            </a:r>
            <a:endParaRPr lang="en-US" dirty="0">
              <a:solidFill>
                <a:prstClr val="white"/>
              </a:solidFill>
              <a:latin typeface="Calibri" panose="020F0502020204030204"/>
            </a:endParaRPr>
          </a:p>
          <a:p>
            <a:r>
              <a:rPr lang="en-US" sz="1600" dirty="0">
                <a:solidFill>
                  <a:prstClr val="white"/>
                </a:solidFill>
                <a:latin typeface="Calibri" panose="020F0502020204030204"/>
                <a:ea typeface="+mn-lt"/>
                <a:cs typeface="Calibri" panose="020F0502020204030204"/>
              </a:rPr>
              <a:t>• Local travel (pay out-of-pocket) ** </a:t>
            </a:r>
            <a:endParaRPr lang="en-US" dirty="0">
              <a:solidFill>
                <a:prstClr val="white"/>
              </a:solidFill>
              <a:latin typeface="Calibri" panose="020F0502020204030204"/>
            </a:endParaRPr>
          </a:p>
          <a:p>
            <a:pPr>
              <a:lnSpc>
                <a:spcPct val="90000"/>
              </a:lnSpc>
              <a:spcAft>
                <a:spcPts val="600"/>
              </a:spcAft>
            </a:pPr>
            <a:endParaRPr lang="en-US" sz="1600" b="1" dirty="0">
              <a:solidFill>
                <a:prstClr val="white"/>
              </a:solidFill>
              <a:latin typeface="Calibri" panose="020F0502020204030204"/>
              <a:ea typeface="+mn-lt"/>
              <a:cs typeface="Calibri" panose="020F0502020204030204"/>
            </a:endParaRPr>
          </a:p>
          <a:p>
            <a:pPr>
              <a:lnSpc>
                <a:spcPct val="90000"/>
              </a:lnSpc>
              <a:spcAft>
                <a:spcPts val="600"/>
              </a:spcAft>
            </a:pPr>
            <a:r>
              <a:rPr lang="en-US" sz="2400" b="1" dirty="0">
                <a:solidFill>
                  <a:prstClr val="white"/>
                </a:solidFill>
                <a:latin typeface="Calibri" panose="020F0502020204030204"/>
                <a:ea typeface="+mn-lt"/>
                <a:cs typeface="Calibri" panose="020F0502020204030204"/>
              </a:rPr>
              <a:t>Items that do </a:t>
            </a:r>
            <a:r>
              <a:rPr lang="en-US" sz="2400" b="1" i="1" dirty="0">
                <a:solidFill>
                  <a:prstClr val="white"/>
                </a:solidFill>
                <a:latin typeface="Calibri" panose="020F0502020204030204"/>
                <a:ea typeface="+mn-lt"/>
                <a:cs typeface="Calibri" panose="020F0502020204030204"/>
              </a:rPr>
              <a:t>NOT</a:t>
            </a:r>
            <a:r>
              <a:rPr lang="en-US" sz="2400" b="1" dirty="0">
                <a:solidFill>
                  <a:prstClr val="white"/>
                </a:solidFill>
                <a:latin typeface="Calibri" panose="020F0502020204030204"/>
                <a:ea typeface="+mn-lt"/>
                <a:cs typeface="Calibri" panose="020F0502020204030204"/>
              </a:rPr>
              <a:t> require a requisition are:</a:t>
            </a:r>
            <a:endParaRPr lang="en-US" sz="2400" b="1" dirty="0">
              <a:solidFill>
                <a:prstClr val="white"/>
              </a:solidFill>
              <a:latin typeface="Calibri" panose="020F0502020204030204"/>
              <a:cs typeface="Calibri"/>
            </a:endParaRPr>
          </a:p>
          <a:p>
            <a:r>
              <a:rPr lang="en-US" sz="1600" dirty="0">
                <a:solidFill>
                  <a:prstClr val="white"/>
                </a:solidFill>
                <a:latin typeface="Calibri" panose="020F0502020204030204"/>
                <a:ea typeface="+mn-lt"/>
                <a:cs typeface="Calibri" panose="020F0502020204030204"/>
              </a:rPr>
              <a:t>• Fuel (except miscellaneous account; i.e., UTV fuel, burning etc.) </a:t>
            </a:r>
            <a:endParaRPr lang="en-US" sz="1600" dirty="0">
              <a:solidFill>
                <a:prstClr val="white"/>
              </a:solidFill>
              <a:latin typeface="Calibri" panose="020F0502020204030204"/>
              <a:cs typeface="Calibri"/>
            </a:endParaRPr>
          </a:p>
          <a:p>
            <a:r>
              <a:rPr lang="en-US" sz="1600" dirty="0">
                <a:solidFill>
                  <a:prstClr val="white"/>
                </a:solidFill>
                <a:latin typeface="Calibri" panose="020F0502020204030204"/>
                <a:ea typeface="+mn-lt"/>
                <a:cs typeface="Calibri" panose="020F0502020204030204"/>
              </a:rPr>
              <a:t>• Car wash (receipt identifying service performed) </a:t>
            </a:r>
          </a:p>
          <a:p>
            <a:r>
              <a:rPr lang="en-US" sz="1600" dirty="0">
                <a:solidFill>
                  <a:prstClr val="white"/>
                </a:solidFill>
                <a:latin typeface="Calibri" panose="020F0502020204030204"/>
                <a:ea typeface="+mn-lt"/>
                <a:cs typeface="Calibri" panose="020F0502020204030204"/>
              </a:rPr>
              <a:t>• Oil change (receipt identifying service performed). </a:t>
            </a:r>
            <a:r>
              <a:rPr lang="en-US" sz="1600" b="1" dirty="0">
                <a:solidFill>
                  <a:prstClr val="white"/>
                </a:solidFill>
                <a:latin typeface="Calibri" panose="020F0502020204030204"/>
                <a:ea typeface="+mn-lt"/>
                <a:cs typeface="Calibri" panose="020F0502020204030204"/>
              </a:rPr>
              <a:t>IF</a:t>
            </a:r>
            <a:r>
              <a:rPr lang="en-US" sz="1600" dirty="0">
                <a:solidFill>
                  <a:prstClr val="white"/>
                </a:solidFill>
                <a:latin typeface="Calibri" panose="020F0502020204030204"/>
                <a:ea typeface="+mn-lt"/>
                <a:cs typeface="Calibri" panose="020F0502020204030204"/>
              </a:rPr>
              <a:t> other services are performed </a:t>
            </a:r>
            <a:r>
              <a:rPr lang="en-US" sz="1600" u="sng" dirty="0">
                <a:solidFill>
                  <a:prstClr val="white"/>
                </a:solidFill>
                <a:latin typeface="Calibri" panose="020F0502020204030204"/>
                <a:ea typeface="+mn-lt"/>
                <a:cs typeface="Calibri" panose="020F0502020204030204"/>
              </a:rPr>
              <a:t>at the same time</a:t>
            </a:r>
            <a:r>
              <a:rPr lang="en-US" sz="1600" dirty="0">
                <a:solidFill>
                  <a:prstClr val="white"/>
                </a:solidFill>
                <a:latin typeface="Calibri" panose="020F0502020204030204"/>
                <a:ea typeface="+mn-lt"/>
                <a:cs typeface="Calibri" panose="020F0502020204030204"/>
              </a:rPr>
              <a:t> during an oil change, a requisition IS required. </a:t>
            </a:r>
          </a:p>
          <a:p>
            <a:endParaRPr lang="en-US" sz="1600" dirty="0">
              <a:solidFill>
                <a:prstClr val="white"/>
              </a:solidFill>
              <a:latin typeface="Calibri" panose="020F0502020204030204"/>
              <a:ea typeface="+mn-lt"/>
              <a:cs typeface="Calibri" panose="020F0502020204030204"/>
            </a:endParaRPr>
          </a:p>
          <a:p>
            <a:endParaRPr lang="en-US" sz="1600" dirty="0">
              <a:solidFill>
                <a:prstClr val="white"/>
              </a:solidFill>
              <a:latin typeface="Calibri" panose="020F0502020204030204"/>
              <a:cs typeface="Calibri" panose="020F0502020204030204"/>
            </a:endParaRPr>
          </a:p>
          <a:p>
            <a:pPr>
              <a:lnSpc>
                <a:spcPct val="90000"/>
              </a:lnSpc>
              <a:spcAft>
                <a:spcPts val="600"/>
              </a:spcAft>
              <a:defRPr/>
            </a:pPr>
            <a:r>
              <a:rPr lang="en-US" sz="2400" b="1" dirty="0">
                <a:solidFill>
                  <a:prstClr val="white"/>
                </a:solidFill>
                <a:latin typeface="Calibri" panose="020F0502020204030204"/>
                <a:ea typeface="+mn-lt"/>
                <a:cs typeface="Calibri" panose="020F0502020204030204"/>
              </a:rPr>
              <a:t>*For more information see IA Fleet Charge Policy document dated  Jan. 18, 2022:</a:t>
            </a:r>
            <a:endParaRPr lang="en-US" sz="2400" b="1" dirty="0">
              <a:solidFill>
                <a:prstClr val="white"/>
              </a:solidFill>
              <a:latin typeface="Calibri" panose="020F0502020204030204"/>
              <a:cs typeface="Calibri"/>
            </a:endParaRPr>
          </a:p>
          <a:p>
            <a:pPr indent="-228600">
              <a:lnSpc>
                <a:spcPct val="90000"/>
              </a:lnSpc>
              <a:spcAft>
                <a:spcPts val="600"/>
              </a:spcAft>
              <a:buFont typeface="Arial" panose="020B0604020202020204" pitchFamily="34" charset="0"/>
              <a:buChar char="•"/>
            </a:pPr>
            <a:endParaRPr lang="en-US" sz="2000" dirty="0">
              <a:solidFill>
                <a:prstClr val="white"/>
              </a:solidFill>
              <a:latin typeface="Calibri" panose="020F0502020204030204"/>
              <a:cs typeface="Calibri"/>
            </a:endParaRPr>
          </a:p>
          <a:p>
            <a:pPr indent="-228600">
              <a:lnSpc>
                <a:spcPct val="90000"/>
              </a:lnSpc>
              <a:spcAft>
                <a:spcPts val="600"/>
              </a:spcAft>
              <a:buFont typeface="Arial" panose="020B0604020202020204" pitchFamily="34" charset="0"/>
              <a:buChar char="•"/>
            </a:pPr>
            <a:endParaRPr lang="en-US" sz="2000" dirty="0">
              <a:solidFill>
                <a:prstClr val="white"/>
              </a:solidFill>
              <a:latin typeface="Calibri" panose="020F0502020204030204"/>
              <a:cs typeface="Calibri"/>
            </a:endParaRPr>
          </a:p>
          <a:p>
            <a:pPr indent="-228600">
              <a:lnSpc>
                <a:spcPct val="90000"/>
              </a:lnSpc>
              <a:spcAft>
                <a:spcPts val="600"/>
              </a:spcAft>
              <a:buFont typeface="Arial" panose="020B0604020202020204" pitchFamily="34" charset="0"/>
              <a:buChar char="•"/>
            </a:pPr>
            <a:endParaRPr lang="en-US" sz="1300" dirty="0">
              <a:solidFill>
                <a:prstClr val="white"/>
              </a:solidFill>
              <a:latin typeface="Calibri" panose="020F0502020204030204"/>
            </a:endParaRPr>
          </a:p>
        </p:txBody>
      </p:sp>
    </p:spTree>
    <p:extLst>
      <p:ext uri="{BB962C8B-B14F-4D97-AF65-F5344CB8AC3E}">
        <p14:creationId xmlns:p14="http://schemas.microsoft.com/office/powerpoint/2010/main" val="186473606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1644" y="5532120"/>
            <a:ext cx="10268712" cy="1169121"/>
          </a:xfrm>
        </p:spPr>
        <p:txBody>
          <a:bodyPr vert="horz" lIns="91440" tIns="45720" rIns="91440" bIns="45720" rtlCol="0" anchor="ctr">
            <a:normAutofit/>
          </a:bodyPr>
          <a:lstStyle/>
          <a:p>
            <a:pPr algn="ctr"/>
            <a:r>
              <a:rPr lang="en-US" sz="7200" dirty="0"/>
              <a:t>Equipment Classes</a:t>
            </a:r>
          </a:p>
        </p:txBody>
      </p:sp>
      <p:pic>
        <p:nvPicPr>
          <p:cNvPr id="4" name="Picture 3" descr="table of various vehicle classes:&#10;186 - fuel tanker&#10;611 - fire dozer&#10;612- hydraulic trailer&#10;613 - water tender trailer&#10;614 - tilt deck trailer&#10;615 - tractor&#10;644 - crew carrier&#10;651 - command truck (gasoline)&#10;652 - superintendent truck&#10;653 - command truck (diesel)&#10;654 - command truck, light duty&#10;655 - command SUV, light duty&#10;656 - small command SUV, light duty&#10;657 - fire crew truck (diesel)&#10;658 - command utility truck (diesel)&#10;661 - helitack support&#10;662 - type 6 engine&#10;665 - type 3 interface engine&#10;667 - type 3/4 wildland engine&#10;668 - super heavy engine&#10;669 - water tender&#10;670 - RAWS&#10;681 - fire boat">
            <a:extLst>
              <a:ext uri="{FF2B5EF4-FFF2-40B4-BE49-F238E27FC236}">
                <a16:creationId xmlns:a16="http://schemas.microsoft.com/office/drawing/2014/main" id="{D5A08844-1A6C-4DF3-B21B-AAE16D40CA8E}"/>
              </a:ext>
            </a:extLst>
          </p:cNvPr>
          <p:cNvPicPr>
            <a:picLocks noChangeAspect="1"/>
          </p:cNvPicPr>
          <p:nvPr/>
        </p:nvPicPr>
        <p:blipFill>
          <a:blip r:embed="rId3"/>
          <a:stretch>
            <a:fillRect/>
          </a:stretch>
        </p:blipFill>
        <p:spPr>
          <a:xfrm>
            <a:off x="961644" y="73660"/>
            <a:ext cx="3147933" cy="5486400"/>
          </a:xfrm>
          <a:prstGeom prst="rect">
            <a:avLst/>
          </a:prstGeom>
        </p:spPr>
      </p:pic>
      <p:pic>
        <p:nvPicPr>
          <p:cNvPr id="5" name="Picture 4" descr="images of the various vehicle classes">
            <a:extLst>
              <a:ext uri="{FF2B5EF4-FFF2-40B4-BE49-F238E27FC236}">
                <a16:creationId xmlns:a16="http://schemas.microsoft.com/office/drawing/2014/main" id="{5FC8B6A4-8BE8-776F-5E70-2B9A967AB438}"/>
              </a:ext>
            </a:extLst>
          </p:cNvPr>
          <p:cNvPicPr>
            <a:picLocks noChangeAspect="1"/>
          </p:cNvPicPr>
          <p:nvPr/>
        </p:nvPicPr>
        <p:blipFill>
          <a:blip r:embed="rId4"/>
          <a:stretch>
            <a:fillRect/>
          </a:stretch>
        </p:blipFill>
        <p:spPr>
          <a:xfrm>
            <a:off x="4866187" y="71842"/>
            <a:ext cx="6944813" cy="5486400"/>
          </a:xfrm>
          <a:prstGeom prst="rect">
            <a:avLst/>
          </a:prstGeom>
          <a:ln>
            <a:solidFill>
              <a:schemeClr val="tx1"/>
            </a:solidFill>
          </a:ln>
        </p:spPr>
      </p:pic>
      <p:grpSp>
        <p:nvGrpSpPr>
          <p:cNvPr id="3" name="Group 2" descr="slide number">
            <a:extLst>
              <a:ext uri="{FF2B5EF4-FFF2-40B4-BE49-F238E27FC236}">
                <a16:creationId xmlns:a16="http://schemas.microsoft.com/office/drawing/2014/main" id="{6D0C8282-E5EB-1C55-AD5C-24D86F86A4E8}"/>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ED1ABF62-C4F0-3C28-FEB0-CBCB314B690E}"/>
                </a:ext>
              </a:extLst>
            </p:cNvPr>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39E13A9A-A066-6D26-6042-75E7063E9D7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a:extLst>
              <a:ext uri="{FF2B5EF4-FFF2-40B4-BE49-F238E27FC236}">
                <a16:creationId xmlns:a16="http://schemas.microsoft.com/office/drawing/2014/main" id="{E0451977-03FF-C42A-5AAB-29D02E2ADAAE}"/>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19</a:t>
            </a:fld>
            <a:endParaRPr lang="en-US" dirty="0"/>
          </a:p>
        </p:txBody>
      </p:sp>
    </p:spTree>
    <p:extLst>
      <p:ext uri="{BB962C8B-B14F-4D97-AF65-F5344CB8AC3E}">
        <p14:creationId xmlns:p14="http://schemas.microsoft.com/office/powerpoint/2010/main" val="3732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5">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p:cNvSpPr>
            <a:spLocks noGrp="1"/>
          </p:cNvSpPr>
          <p:nvPr>
            <p:ph type="title"/>
          </p:nvPr>
        </p:nvSpPr>
        <p:spPr>
          <a:xfrm>
            <a:off x="960120" y="5029200"/>
            <a:ext cx="10268712" cy="1327554"/>
          </a:xfrm>
        </p:spPr>
        <p:txBody>
          <a:bodyPr>
            <a:normAutofit/>
          </a:bodyPr>
          <a:lstStyle/>
          <a:p>
            <a:r>
              <a:rPr lang="en-US" altLang="en-US"/>
              <a:t>Objectives</a:t>
            </a:r>
            <a:endParaRPr lang="en-US" altLang="en-US" dirty="0"/>
          </a:p>
        </p:txBody>
      </p:sp>
      <p:sp>
        <p:nvSpPr>
          <p:cNvPr id="6147" name="Content Placeholder 2"/>
          <p:cNvSpPr>
            <a:spLocks noGrp="1"/>
          </p:cNvSpPr>
          <p:nvPr>
            <p:ph idx="1"/>
          </p:nvPr>
        </p:nvSpPr>
        <p:spPr>
          <a:xfrm>
            <a:off x="393700" y="279400"/>
            <a:ext cx="7315200" cy="4313611"/>
          </a:xfrm>
        </p:spPr>
        <p:txBody>
          <a:bodyPr vert="horz" lIns="91440" tIns="45720" rIns="91440" bIns="45720" rtlCol="0" anchor="ctr">
            <a:noAutofit/>
          </a:bodyPr>
          <a:lstStyle/>
          <a:p>
            <a:pPr marL="342900" lvl="0" indent="-342900">
              <a:lnSpc>
                <a:spcPct val="91000"/>
              </a:lnSpc>
              <a:buFont typeface="Wingdings" panose="05000000000000000000" pitchFamily="2" charset="2"/>
              <a:buChar char="§"/>
            </a:pPr>
            <a:r>
              <a:rPr lang="en-US" sz="2400" dirty="0"/>
              <a:t>Accurately identify expenditures that can be charged to the Working Capital Fund (WCF).</a:t>
            </a:r>
          </a:p>
          <a:p>
            <a:pPr marL="342900" lvl="0" indent="-342900">
              <a:lnSpc>
                <a:spcPct val="91000"/>
              </a:lnSpc>
              <a:buFont typeface="Wingdings" panose="05000000000000000000" pitchFamily="2" charset="2"/>
              <a:buChar char="§"/>
            </a:pPr>
            <a:r>
              <a:rPr lang="en-US" sz="2400" dirty="0"/>
              <a:t>Discuss the ENOP’s fleet charge card responsibilities.</a:t>
            </a:r>
          </a:p>
          <a:p>
            <a:pPr marL="342900" lvl="0" indent="-342900">
              <a:lnSpc>
                <a:spcPct val="91000"/>
              </a:lnSpc>
              <a:buFont typeface="Wingdings" panose="05000000000000000000" pitchFamily="2" charset="2"/>
              <a:buChar char="§"/>
            </a:pPr>
            <a:r>
              <a:rPr lang="en-US" sz="2400" dirty="0"/>
              <a:t>Explain the concepts of gross vehicle weight rating (GVWR), gross axle weight rating (GAWR), gross vehicle weight (GVW), and the ENOP’s role in maintaining proper GVW.</a:t>
            </a:r>
          </a:p>
          <a:p>
            <a:pPr marL="342900" lvl="0" indent="-342900">
              <a:lnSpc>
                <a:spcPct val="91000"/>
              </a:lnSpc>
              <a:buFont typeface="Wingdings" panose="05000000000000000000" pitchFamily="2" charset="2"/>
              <a:buChar char="§"/>
            </a:pPr>
            <a:r>
              <a:rPr lang="en-US" sz="2400" dirty="0"/>
              <a:t>Identify items that are included in the vehicle use (log) book.</a:t>
            </a:r>
          </a:p>
        </p:txBody>
      </p:sp>
      <p:pic>
        <p:nvPicPr>
          <p:cNvPr id="6149" name="Picture 228" descr="Target icon"/>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tretch>
            <a:fillRect/>
          </a:stretch>
        </p:blipFill>
        <p:spPr bwMode="auto">
          <a:xfrm>
            <a:off x="8267700" y="499710"/>
            <a:ext cx="3593592" cy="3593592"/>
          </a:xfrm>
          <a:prstGeom prst="rect">
            <a:avLst/>
          </a:prstGeom>
          <a:solidFill>
            <a:schemeClr val="bg1"/>
          </a:solidFill>
        </p:spPr>
      </p:pic>
      <p:grpSp>
        <p:nvGrpSpPr>
          <p:cNvPr id="2" name="Group 1" descr="slide number">
            <a:extLst>
              <a:ext uri="{FF2B5EF4-FFF2-40B4-BE49-F238E27FC236}">
                <a16:creationId xmlns:a16="http://schemas.microsoft.com/office/drawing/2014/main" id="{46EE0DB3-9FF2-0F9C-7C0D-AC1D7F520F64}"/>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5A8E968B-1211-C237-37B5-35BF5DD6F009}"/>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46C364A7-3D2B-2E4E-77A3-B3F9604718E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521EF704-3AC1-FE7E-48B8-43253DA35512}"/>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a:t>
            </a:fld>
            <a:endParaRPr lang="en-US" dirty="0"/>
          </a:p>
        </p:txBody>
      </p:sp>
    </p:spTree>
    <p:extLst>
      <p:ext uri="{BB962C8B-B14F-4D97-AF65-F5344CB8AC3E}">
        <p14:creationId xmlns:p14="http://schemas.microsoft.com/office/powerpoint/2010/main" val="45996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2"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315736" y="640081"/>
            <a:ext cx="5916145" cy="3812102"/>
          </a:xfrm>
        </p:spPr>
        <p:txBody>
          <a:bodyPr vert="horz" lIns="91440" tIns="45720" rIns="91440" bIns="45720" rtlCol="0" anchor="b" anchorCtr="0">
            <a:normAutofit/>
          </a:bodyPr>
          <a:lstStyle/>
          <a:p>
            <a:r>
              <a:rPr lang="en-US">
                <a:solidFill>
                  <a:schemeClr val="bg1"/>
                </a:solidFill>
              </a:rPr>
              <a:t>Gross Vehicle Weight</a:t>
            </a:r>
            <a:br>
              <a:rPr lang="en-US">
                <a:solidFill>
                  <a:schemeClr val="bg1"/>
                </a:solidFill>
              </a:rPr>
            </a:br>
            <a:r>
              <a:rPr lang="en-US">
                <a:solidFill>
                  <a:schemeClr val="bg1"/>
                </a:solidFill>
              </a:rPr>
              <a:t>(GVW)</a:t>
            </a:r>
          </a:p>
        </p:txBody>
      </p:sp>
      <p:pic>
        <p:nvPicPr>
          <p:cNvPr id="7" name="Picture 2" descr="donkey in the air because load too heavy"/>
          <p:cNvPicPr>
            <a:picLocks noChangeAspect="1" noChangeArrowheads="1"/>
          </p:cNvPicPr>
          <p:nvPr/>
        </p:nvPicPr>
        <p:blipFill rotWithShape="1">
          <a:blip r:embed="rId2"/>
          <a:srcRect l="22287" r="25252" b="-1"/>
          <a:stretch/>
        </p:blipFill>
        <p:spPr bwMode="auto">
          <a:xfrm>
            <a:off x="20" y="10"/>
            <a:ext cx="4657325" cy="6857990"/>
          </a:xfrm>
          <a:prstGeom prst="rect">
            <a:avLst/>
          </a:prstGeom>
          <a:noFill/>
        </p:spPr>
      </p:pic>
      <p:grpSp>
        <p:nvGrpSpPr>
          <p:cNvPr id="2" name="Group 1" descr="slide number">
            <a:extLst>
              <a:ext uri="{FF2B5EF4-FFF2-40B4-BE49-F238E27FC236}">
                <a16:creationId xmlns:a16="http://schemas.microsoft.com/office/drawing/2014/main" id="{AF0B3043-B8A2-F9A6-B9FA-2390EC75534C}"/>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C2E36798-3343-7F07-52D1-B2007FCA232D}"/>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5BA26372-4BA4-F1BC-2B84-622A93CED4C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6FD92C3D-9A40-384E-B4B9-F2EDEB5C226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20</a:t>
            </a:fld>
            <a:endParaRPr lang="en-US" dirty="0"/>
          </a:p>
        </p:txBody>
      </p:sp>
    </p:spTree>
    <p:extLst>
      <p:ext uri="{BB962C8B-B14F-4D97-AF65-F5344CB8AC3E}">
        <p14:creationId xmlns:p14="http://schemas.microsoft.com/office/powerpoint/2010/main" val="148856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a:t>What makes up the GVW?</a:t>
            </a:r>
            <a:endParaRPr lang="en-US" dirty="0"/>
          </a:p>
        </p:txBody>
      </p:sp>
      <p:sp>
        <p:nvSpPr>
          <p:cNvPr id="10" name="Rectangle 9">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960120" y="2587752"/>
            <a:ext cx="10268712" cy="3258102"/>
          </a:xfrm>
        </p:spPr>
        <p:txBody>
          <a:bodyPr>
            <a:normAutofit/>
          </a:bodyPr>
          <a:lstStyle/>
          <a:p>
            <a:r>
              <a:rPr lang="en-US" dirty="0"/>
              <a:t>GVW includes the total of</a:t>
            </a:r>
          </a:p>
          <a:p>
            <a:pPr lvl="1"/>
            <a:r>
              <a:rPr lang="en-US" dirty="0"/>
              <a:t>Vehicle weight</a:t>
            </a:r>
          </a:p>
          <a:p>
            <a:pPr lvl="1"/>
            <a:r>
              <a:rPr lang="en-US" dirty="0"/>
              <a:t>Fuel</a:t>
            </a:r>
          </a:p>
          <a:p>
            <a:pPr lvl="1"/>
            <a:r>
              <a:rPr lang="en-US" dirty="0"/>
              <a:t>Passengers</a:t>
            </a:r>
          </a:p>
          <a:p>
            <a:pPr lvl="1"/>
            <a:r>
              <a:rPr lang="en-US" dirty="0"/>
              <a:t>Water</a:t>
            </a:r>
          </a:p>
          <a:p>
            <a:pPr lvl="1"/>
            <a:r>
              <a:rPr lang="en-US" dirty="0"/>
              <a:t>Normal Unit Stocking (NUS or cargo and equipment)</a:t>
            </a:r>
          </a:p>
          <a:p>
            <a:pPr lvl="1"/>
            <a:endParaRPr lang="en-US" dirty="0"/>
          </a:p>
        </p:txBody>
      </p:sp>
      <p:grpSp>
        <p:nvGrpSpPr>
          <p:cNvPr id="4" name="Group 3" descr="slide number">
            <a:extLst>
              <a:ext uri="{FF2B5EF4-FFF2-40B4-BE49-F238E27FC236}">
                <a16:creationId xmlns:a16="http://schemas.microsoft.com/office/drawing/2014/main" id="{D6B96044-F2CF-678B-F259-1F6B41A15B4C}"/>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685EDB23-2F4E-5638-C369-841C6229CE18}"/>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A9D517D6-C452-35E6-E7E9-69583AEC8F8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A65A2AE7-F38D-1D6F-8C10-007DBF1DDB1A}"/>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21</a:t>
            </a:fld>
            <a:endParaRPr lang="en-US" dirty="0"/>
          </a:p>
        </p:txBody>
      </p:sp>
    </p:spTree>
    <p:extLst>
      <p:ext uri="{BB962C8B-B14F-4D97-AF65-F5344CB8AC3E}">
        <p14:creationId xmlns:p14="http://schemas.microsoft.com/office/powerpoint/2010/main" val="2777799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643467"/>
            <a:ext cx="3212593" cy="5571066"/>
          </a:xfrm>
        </p:spPr>
        <p:txBody>
          <a:bodyPr>
            <a:normAutofit/>
          </a:bodyPr>
          <a:lstStyle/>
          <a:p>
            <a:r>
              <a:rPr lang="en-US" dirty="0"/>
              <a:t>ENOPs and the GVW</a:t>
            </a:r>
          </a:p>
        </p:txBody>
      </p:sp>
      <p:grpSp>
        <p:nvGrpSpPr>
          <p:cNvPr id="18" name="Group 17">
            <a:extLst>
              <a:ext uri="{FF2B5EF4-FFF2-40B4-BE49-F238E27FC236}">
                <a16:creationId xmlns:a16="http://schemas.microsoft.com/office/drawing/2014/main" id="{112E86BD-5EA8-205B-D86D-26FBBA30E6EA}"/>
              </a:ext>
              <a:ext uri="{C183D7F6-B498-43B3-948B-1728B52AA6E4}">
                <adec:decorative xmlns:adec="http://schemas.microsoft.com/office/drawing/2017/decorative" val="1"/>
              </a:ext>
            </a:extLst>
          </p:cNvPr>
          <p:cNvGrpSpPr/>
          <p:nvPr/>
        </p:nvGrpSpPr>
        <p:grpSpPr>
          <a:xfrm>
            <a:off x="5411638" y="900817"/>
            <a:ext cx="6399362" cy="2072610"/>
            <a:chOff x="5411638" y="900817"/>
            <a:chExt cx="6399362" cy="2072610"/>
          </a:xfrm>
        </p:grpSpPr>
        <p:sp>
          <p:nvSpPr>
            <p:cNvPr id="6" name="Rectangle: Rounded Corners 5">
              <a:extLst>
                <a:ext uri="{FF2B5EF4-FFF2-40B4-BE49-F238E27FC236}">
                  <a16:creationId xmlns:a16="http://schemas.microsoft.com/office/drawing/2014/main" id="{85C8D8DE-ED28-82D2-0BF4-11B4139A2D38}"/>
                </a:ext>
              </a:extLst>
            </p:cNvPr>
            <p:cNvSpPr/>
            <p:nvPr/>
          </p:nvSpPr>
          <p:spPr>
            <a:xfrm>
              <a:off x="5411638" y="900817"/>
              <a:ext cx="6399362" cy="2072610"/>
            </a:xfrm>
            <a:prstGeom prst="roundRect">
              <a:avLst>
                <a:gd name="adj" fmla="val 10000"/>
              </a:avLst>
            </a:prstGeom>
            <a:solidFill>
              <a:schemeClr val="tx1"/>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US"/>
            </a:p>
          </p:txBody>
        </p:sp>
        <p:sp>
          <p:nvSpPr>
            <p:cNvPr id="7" name="Rectangle 6" descr="Scale">
              <a:extLst>
                <a:ext uri="{FF2B5EF4-FFF2-40B4-BE49-F238E27FC236}">
                  <a16:creationId xmlns:a16="http://schemas.microsoft.com/office/drawing/2014/main" id="{147C97E2-03DF-4C3F-F2E6-1159861639BD}"/>
                </a:ext>
              </a:extLst>
            </p:cNvPr>
            <p:cNvSpPr/>
            <p:nvPr/>
          </p:nvSpPr>
          <p:spPr>
            <a:xfrm>
              <a:off x="5584270" y="1571136"/>
              <a:ext cx="712377" cy="71168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009D296B-3F93-C1B2-243D-07F344288878}"/>
                </a:ext>
                <a:ext uri="{C183D7F6-B498-43B3-948B-1728B52AA6E4}">
                  <adec:decorative xmlns:adec="http://schemas.microsoft.com/office/drawing/2017/decorative" val="1"/>
                </a:ext>
              </a:extLst>
            </p:cNvPr>
            <p:cNvSpPr/>
            <p:nvPr/>
          </p:nvSpPr>
          <p:spPr>
            <a:xfrm>
              <a:off x="6916702" y="1351687"/>
              <a:ext cx="4683196" cy="1150579"/>
            </a:xfrm>
            <a:custGeom>
              <a:avLst/>
              <a:gdLst>
                <a:gd name="connsiteX0" fmla="*/ 0 w 4683196"/>
                <a:gd name="connsiteY0" fmla="*/ 0 h 1150579"/>
                <a:gd name="connsiteX1" fmla="*/ 4683196 w 4683196"/>
                <a:gd name="connsiteY1" fmla="*/ 0 h 1150579"/>
                <a:gd name="connsiteX2" fmla="*/ 4683196 w 4683196"/>
                <a:gd name="connsiteY2" fmla="*/ 1150579 h 1150579"/>
                <a:gd name="connsiteX3" fmla="*/ 0 w 4683196"/>
                <a:gd name="connsiteY3" fmla="*/ 1150579 h 1150579"/>
                <a:gd name="connsiteX4" fmla="*/ 0 w 4683196"/>
                <a:gd name="connsiteY4" fmla="*/ 0 h 1150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196" h="1150579">
                  <a:moveTo>
                    <a:pt x="0" y="0"/>
                  </a:moveTo>
                  <a:lnTo>
                    <a:pt x="4683196" y="0"/>
                  </a:lnTo>
                  <a:lnTo>
                    <a:pt x="4683196" y="1150579"/>
                  </a:lnTo>
                  <a:lnTo>
                    <a:pt x="0" y="11505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21770" tIns="121770" rIns="121770" bIns="121770" numCol="1" spcCol="1270" anchor="ctr" anchorCtr="0">
              <a:noAutofit/>
            </a:bodyPr>
            <a:lstStyle/>
            <a:p>
              <a:pPr marL="0" lvl="0" indent="0" algn="l" defTabSz="1066800">
                <a:lnSpc>
                  <a:spcPct val="100000"/>
                </a:lnSpc>
                <a:spcBef>
                  <a:spcPct val="0"/>
                </a:spcBef>
                <a:spcAft>
                  <a:spcPct val="35000"/>
                </a:spcAft>
                <a:buNone/>
              </a:pPr>
              <a:r>
                <a:rPr lang="en-US" sz="2400" kern="1200" baseline="0" dirty="0"/>
                <a:t>ENOPs are responsible for ensuring that the gross vehicle weight does </a:t>
              </a:r>
              <a:r>
                <a:rPr lang="en-US" sz="2400" b="1" u="sng" kern="1200" baseline="0" dirty="0"/>
                <a:t>not</a:t>
              </a:r>
              <a:r>
                <a:rPr lang="en-US" sz="2400" kern="1200" baseline="0" dirty="0"/>
                <a:t> exceed maximum weight ratings.</a:t>
              </a:r>
              <a:endParaRPr lang="en-US" sz="2400" kern="1200" dirty="0"/>
            </a:p>
          </p:txBody>
        </p:sp>
      </p:grpSp>
      <p:grpSp>
        <p:nvGrpSpPr>
          <p:cNvPr id="19" name="Group 18">
            <a:extLst>
              <a:ext uri="{FF2B5EF4-FFF2-40B4-BE49-F238E27FC236}">
                <a16:creationId xmlns:a16="http://schemas.microsoft.com/office/drawing/2014/main" id="{BA0C8943-C4BB-6129-B0C7-485DA5B1A6AB}"/>
              </a:ext>
              <a:ext uri="{C183D7F6-B498-43B3-948B-1728B52AA6E4}">
                <adec:decorative xmlns:adec="http://schemas.microsoft.com/office/drawing/2017/decorative" val="1"/>
              </a:ext>
            </a:extLst>
          </p:cNvPr>
          <p:cNvGrpSpPr/>
          <p:nvPr/>
        </p:nvGrpSpPr>
        <p:grpSpPr>
          <a:xfrm>
            <a:off x="5411638" y="3429000"/>
            <a:ext cx="6399362" cy="3213100"/>
            <a:chOff x="5411638" y="3429000"/>
            <a:chExt cx="6399362" cy="3213100"/>
          </a:xfrm>
        </p:grpSpPr>
        <p:sp>
          <p:nvSpPr>
            <p:cNvPr id="10" name="Rectangle: Rounded Corners 9">
              <a:extLst>
                <a:ext uri="{FF2B5EF4-FFF2-40B4-BE49-F238E27FC236}">
                  <a16:creationId xmlns:a16="http://schemas.microsoft.com/office/drawing/2014/main" id="{07E7A568-B52D-86F9-2FFD-A223D11BE2B7}"/>
                </a:ext>
              </a:extLst>
            </p:cNvPr>
            <p:cNvSpPr/>
            <p:nvPr/>
          </p:nvSpPr>
          <p:spPr>
            <a:xfrm>
              <a:off x="5411638" y="3429000"/>
              <a:ext cx="6399362" cy="3213100"/>
            </a:xfrm>
            <a:prstGeom prst="roundRect">
              <a:avLst>
                <a:gd name="adj" fmla="val 10000"/>
              </a:avLst>
            </a:prstGeom>
            <a:solidFill>
              <a:schemeClr val="tx1"/>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txBody>
            <a:bodyPr/>
            <a:lstStyle/>
            <a:p>
              <a:endParaRPr lang="en-US"/>
            </a:p>
          </p:txBody>
        </p:sp>
        <p:sp>
          <p:nvSpPr>
            <p:cNvPr id="12" name="Rectangle 11" descr="Car">
              <a:extLst>
                <a:ext uri="{FF2B5EF4-FFF2-40B4-BE49-F238E27FC236}">
                  <a16:creationId xmlns:a16="http://schemas.microsoft.com/office/drawing/2014/main" id="{A1C9C231-96BD-D9AC-F74E-0C5F40794594}"/>
                </a:ext>
              </a:extLst>
            </p:cNvPr>
            <p:cNvSpPr/>
            <p:nvPr/>
          </p:nvSpPr>
          <p:spPr>
            <a:xfrm>
              <a:off x="5555896" y="4677641"/>
              <a:ext cx="712377" cy="71168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5534E7C7-383A-0A8E-1ADE-0AE95D2748CB}"/>
                </a:ext>
              </a:extLst>
            </p:cNvPr>
            <p:cNvSpPr/>
            <p:nvPr/>
          </p:nvSpPr>
          <p:spPr>
            <a:xfrm>
              <a:off x="6412530" y="4169011"/>
              <a:ext cx="2299669" cy="1728941"/>
            </a:xfrm>
            <a:custGeom>
              <a:avLst/>
              <a:gdLst>
                <a:gd name="connsiteX0" fmla="*/ 0 w 1180230"/>
                <a:gd name="connsiteY0" fmla="*/ 0 h 1011739"/>
                <a:gd name="connsiteX1" fmla="*/ 1180230 w 1180230"/>
                <a:gd name="connsiteY1" fmla="*/ 0 h 1011739"/>
                <a:gd name="connsiteX2" fmla="*/ 1180230 w 1180230"/>
                <a:gd name="connsiteY2" fmla="*/ 1011739 h 1011739"/>
                <a:gd name="connsiteX3" fmla="*/ 0 w 1180230"/>
                <a:gd name="connsiteY3" fmla="*/ 1011739 h 1011739"/>
                <a:gd name="connsiteX4" fmla="*/ 0 w 1180230"/>
                <a:gd name="connsiteY4" fmla="*/ 0 h 101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230" h="1011739">
                  <a:moveTo>
                    <a:pt x="0" y="0"/>
                  </a:moveTo>
                  <a:lnTo>
                    <a:pt x="1180230" y="0"/>
                  </a:lnTo>
                  <a:lnTo>
                    <a:pt x="1180230" y="1011739"/>
                  </a:lnTo>
                  <a:lnTo>
                    <a:pt x="0" y="1011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21770" tIns="121770" rIns="121770" bIns="121770" numCol="1" spcCol="1270" anchor="ctr" anchorCtr="0">
              <a:noAutofit/>
            </a:bodyPr>
            <a:lstStyle/>
            <a:p>
              <a:pPr marL="0" lvl="0" indent="0" algn="l" defTabSz="622300">
                <a:lnSpc>
                  <a:spcPct val="100000"/>
                </a:lnSpc>
                <a:spcBef>
                  <a:spcPct val="0"/>
                </a:spcBef>
                <a:spcAft>
                  <a:spcPct val="35000"/>
                </a:spcAft>
                <a:buNone/>
              </a:pPr>
              <a:r>
                <a:rPr lang="en-US" sz="2400" kern="1200" baseline="0" dirty="0"/>
                <a:t>When vehicles exceed maximum weight ratings:</a:t>
              </a:r>
              <a:endParaRPr lang="en-US" sz="2400" kern="1200" dirty="0"/>
            </a:p>
          </p:txBody>
        </p:sp>
        <p:sp>
          <p:nvSpPr>
            <p:cNvPr id="17" name="Freeform: Shape 16">
              <a:extLst>
                <a:ext uri="{FF2B5EF4-FFF2-40B4-BE49-F238E27FC236}">
                  <a16:creationId xmlns:a16="http://schemas.microsoft.com/office/drawing/2014/main" id="{16472248-7EE9-9CE6-1BB2-1B3CCC6E3815}"/>
                </a:ext>
              </a:extLst>
            </p:cNvPr>
            <p:cNvSpPr/>
            <p:nvPr/>
          </p:nvSpPr>
          <p:spPr>
            <a:xfrm>
              <a:off x="8607805" y="3824425"/>
              <a:ext cx="3134655" cy="2418113"/>
            </a:xfrm>
            <a:custGeom>
              <a:avLst/>
              <a:gdLst>
                <a:gd name="connsiteX0" fmla="*/ 0 w 2129499"/>
                <a:gd name="connsiteY0" fmla="*/ 0 h 2679478"/>
                <a:gd name="connsiteX1" fmla="*/ 2129499 w 2129499"/>
                <a:gd name="connsiteY1" fmla="*/ 0 h 2679478"/>
                <a:gd name="connsiteX2" fmla="*/ 2129499 w 2129499"/>
                <a:gd name="connsiteY2" fmla="*/ 2679478 h 2679478"/>
                <a:gd name="connsiteX3" fmla="*/ 0 w 2129499"/>
                <a:gd name="connsiteY3" fmla="*/ 2679478 h 2679478"/>
                <a:gd name="connsiteX4" fmla="*/ 0 w 2129499"/>
                <a:gd name="connsiteY4" fmla="*/ 0 h 267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499" h="2679478">
                  <a:moveTo>
                    <a:pt x="0" y="0"/>
                  </a:moveTo>
                  <a:lnTo>
                    <a:pt x="2129499" y="0"/>
                  </a:lnTo>
                  <a:lnTo>
                    <a:pt x="2129499" y="2679478"/>
                  </a:lnTo>
                  <a:lnTo>
                    <a:pt x="0" y="2679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8480" tIns="138480" rIns="138480" bIns="138480" numCol="1" spcCol="1270" anchor="ctr" anchorCtr="0">
              <a:noAutofit/>
            </a:bodyPr>
            <a:lstStyle/>
            <a:p>
              <a:pPr marL="285750" lvl="0" indent="-285750" algn="l" defTabSz="800100">
                <a:lnSpc>
                  <a:spcPct val="100000"/>
                </a:lnSpc>
                <a:spcBef>
                  <a:spcPct val="0"/>
                </a:spcBef>
                <a:spcAft>
                  <a:spcPct val="35000"/>
                </a:spcAft>
                <a:buFont typeface="Arial" panose="020B0604020202020204" pitchFamily="34" charset="0"/>
                <a:buChar char="•"/>
              </a:pPr>
              <a:r>
                <a:rPr lang="en-US" sz="2000" kern="1200" baseline="0" dirty="0"/>
                <a:t>Passengers are put at risk.</a:t>
              </a:r>
              <a:endParaRPr lang="en-US" sz="2000" kern="1200" dirty="0"/>
            </a:p>
            <a:p>
              <a:pPr marL="285750" lvl="0" indent="-285750" algn="l" defTabSz="800100">
                <a:lnSpc>
                  <a:spcPct val="100000"/>
                </a:lnSpc>
                <a:spcBef>
                  <a:spcPct val="0"/>
                </a:spcBef>
                <a:spcAft>
                  <a:spcPct val="35000"/>
                </a:spcAft>
                <a:buFont typeface="Arial" panose="020B0604020202020204" pitchFamily="34" charset="0"/>
                <a:buChar char="•"/>
              </a:pPr>
              <a:r>
                <a:rPr lang="en-US" sz="2000" kern="1200" baseline="0" dirty="0"/>
                <a:t>Poor handling on highways and off road may occur.</a:t>
              </a:r>
              <a:endParaRPr lang="en-US" sz="2000" kern="1200" dirty="0"/>
            </a:p>
            <a:p>
              <a:pPr marL="285750" lvl="0" indent="-285750" algn="l" defTabSz="800100">
                <a:lnSpc>
                  <a:spcPct val="100000"/>
                </a:lnSpc>
                <a:spcBef>
                  <a:spcPct val="0"/>
                </a:spcBef>
                <a:spcAft>
                  <a:spcPct val="35000"/>
                </a:spcAft>
                <a:buFont typeface="Arial" panose="020B0604020202020204" pitchFamily="34" charset="0"/>
                <a:buChar char="•"/>
              </a:pPr>
              <a:r>
                <a:rPr lang="en-US" sz="2000" kern="1200" baseline="0" dirty="0"/>
                <a:t>Mechanical break downs occur more often.</a:t>
              </a:r>
              <a:endParaRPr lang="en-US" sz="2000" kern="1200" dirty="0"/>
            </a:p>
          </p:txBody>
        </p:sp>
      </p:grpSp>
      <p:grpSp>
        <p:nvGrpSpPr>
          <p:cNvPr id="3" name="Group 2" descr="slide number">
            <a:extLst>
              <a:ext uri="{FF2B5EF4-FFF2-40B4-BE49-F238E27FC236}">
                <a16:creationId xmlns:a16="http://schemas.microsoft.com/office/drawing/2014/main" id="{75B2722F-38AF-8673-C90C-C069C743D643}"/>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E79782E6-91E8-2D29-AA5E-EC16438221DB}"/>
                </a:ext>
              </a:extLst>
            </p:cNvPr>
            <p:cNvSpPr/>
            <p:nvPr/>
          </p:nvSpPr>
          <p:spPr>
            <a:xfrm>
              <a:off x="8522208" y="6258560"/>
              <a:ext cx="393192" cy="393192"/>
            </a:xfrm>
            <a:prstGeom prst="ellipse">
              <a:avLst/>
            </a:prstGeom>
            <a:blipFill dpi="0"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79F22074-9E55-A07E-3A36-44FBF373BDA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a:extLst>
              <a:ext uri="{FF2B5EF4-FFF2-40B4-BE49-F238E27FC236}">
                <a16:creationId xmlns:a16="http://schemas.microsoft.com/office/drawing/2014/main" id="{898E258A-FE75-FCDD-456A-E8251076965F}"/>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22</a:t>
            </a:fld>
            <a:endParaRPr lang="en-US" dirty="0"/>
          </a:p>
        </p:txBody>
      </p:sp>
    </p:spTree>
    <p:extLst>
      <p:ext uri="{BB962C8B-B14F-4D97-AF65-F5344CB8AC3E}">
        <p14:creationId xmlns:p14="http://schemas.microsoft.com/office/powerpoint/2010/main" val="263359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sz="5600" dirty="0"/>
              <a:t>Weight-Restricted Bridges </a:t>
            </a:r>
            <a:br>
              <a:rPr lang="en-US" sz="5600" dirty="0"/>
            </a:br>
            <a:r>
              <a:rPr lang="en-US" sz="5600" dirty="0"/>
              <a:t>and Roads</a:t>
            </a:r>
          </a:p>
        </p:txBody>
      </p:sp>
      <p:sp>
        <p:nvSpPr>
          <p:cNvPr id="14" name="Rectangle 13">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ngine by 18-ton weight limit sign"/>
          <p:cNvPicPr>
            <a:picLocks noChangeAspect="1"/>
          </p:cNvPicPr>
          <p:nvPr/>
        </p:nvPicPr>
        <p:blipFill rotWithShape="1">
          <a:blip r:embed="rId2"/>
          <a:srcRect l="13152" r="13026" b="-1"/>
          <a:stretch/>
        </p:blipFill>
        <p:spPr>
          <a:xfrm>
            <a:off x="-3048" y="2264988"/>
            <a:ext cx="4370832" cy="3952189"/>
          </a:xfrm>
          <a:prstGeom prst="rect">
            <a:avLst/>
          </a:prstGeom>
        </p:spPr>
      </p:pic>
      <p:sp>
        <p:nvSpPr>
          <p:cNvPr id="6" name="Content Placeholder 5"/>
          <p:cNvSpPr>
            <a:spLocks noGrp="1"/>
          </p:cNvSpPr>
          <p:nvPr>
            <p:ph idx="1"/>
          </p:nvPr>
        </p:nvSpPr>
        <p:spPr>
          <a:xfrm>
            <a:off x="5004426" y="2587625"/>
            <a:ext cx="6223961" cy="3317875"/>
          </a:xfrm>
        </p:spPr>
        <p:txBody>
          <a:bodyPr anchor="ctr">
            <a:normAutofit/>
          </a:bodyPr>
          <a:lstStyle/>
          <a:p>
            <a:r>
              <a:rPr lang="en-US" sz="3200" dirty="0"/>
              <a:t>ENOPs who know their vehicle’s GVW will know if they can travel on weight-restricted bridges and roads.</a:t>
            </a:r>
          </a:p>
          <a:p>
            <a:endParaRPr lang="en-US" dirty="0"/>
          </a:p>
        </p:txBody>
      </p:sp>
      <p:grpSp>
        <p:nvGrpSpPr>
          <p:cNvPr id="9" name="Group 8" descr="slide number">
            <a:extLst>
              <a:ext uri="{FF2B5EF4-FFF2-40B4-BE49-F238E27FC236}">
                <a16:creationId xmlns:a16="http://schemas.microsoft.com/office/drawing/2014/main" id="{D3B65833-DE6D-83EB-9BBA-FC26F5D491ED}"/>
              </a:ext>
            </a:extLst>
          </p:cNvPr>
          <p:cNvGrpSpPr/>
          <p:nvPr/>
        </p:nvGrpSpPr>
        <p:grpSpPr>
          <a:xfrm>
            <a:off x="11633708" y="6283960"/>
            <a:ext cx="393192" cy="393192"/>
            <a:chOff x="8522208" y="6258560"/>
            <a:chExt cx="393192" cy="393192"/>
          </a:xfrm>
        </p:grpSpPr>
        <p:sp>
          <p:nvSpPr>
            <p:cNvPr id="10" name="Oval 9" descr="oval">
              <a:extLst>
                <a:ext uri="{FF2B5EF4-FFF2-40B4-BE49-F238E27FC236}">
                  <a16:creationId xmlns:a16="http://schemas.microsoft.com/office/drawing/2014/main" id="{A3B9A5FD-FEA0-1DEA-B898-02FB5B5228D4}"/>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1" name="Oval 10" descr="oval">
              <a:extLst>
                <a:ext uri="{FF2B5EF4-FFF2-40B4-BE49-F238E27FC236}">
                  <a16:creationId xmlns:a16="http://schemas.microsoft.com/office/drawing/2014/main" id="{9E1D31B0-0BE6-BB97-889C-E7572C118B2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3" name="Rectangle 12" descr="slide number">
            <a:extLst>
              <a:ext uri="{FF2B5EF4-FFF2-40B4-BE49-F238E27FC236}">
                <a16:creationId xmlns:a16="http://schemas.microsoft.com/office/drawing/2014/main" id="{0C2BC7E9-EBDE-6CF5-B333-73885582309A}"/>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3986748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sz="5600"/>
              <a:t>Chassis Manufacturer</a:t>
            </a:r>
            <a:br>
              <a:rPr lang="en-US" sz="5600"/>
            </a:br>
            <a:r>
              <a:rPr lang="en-US" sz="5600"/>
              <a:t>Weight Ratings</a:t>
            </a:r>
          </a:p>
        </p:txBody>
      </p:sp>
      <p:sp>
        <p:nvSpPr>
          <p:cNvPr id="3" name="Content Placeholder 2"/>
          <p:cNvSpPr>
            <a:spLocks noGrp="1"/>
          </p:cNvSpPr>
          <p:nvPr>
            <p:ph idx="1"/>
          </p:nvPr>
        </p:nvSpPr>
        <p:spPr>
          <a:xfrm>
            <a:off x="960120" y="2587752"/>
            <a:ext cx="5869303" cy="3593592"/>
          </a:xfrm>
        </p:spPr>
        <p:txBody>
          <a:bodyPr>
            <a:normAutofit lnSpcReduction="10000"/>
          </a:bodyPr>
          <a:lstStyle/>
          <a:p>
            <a:r>
              <a:rPr lang="en-US" sz="2800" b="1" dirty="0"/>
              <a:t>Gross Vehicle Weight Rating (GVWR)</a:t>
            </a:r>
          </a:p>
          <a:p>
            <a:pPr lvl="1"/>
            <a:r>
              <a:rPr lang="en-US" sz="2400" dirty="0"/>
              <a:t>The vehicle’s maximum load carrying capacity</a:t>
            </a:r>
          </a:p>
          <a:p>
            <a:r>
              <a:rPr lang="en-US" sz="2800" dirty="0"/>
              <a:t>Gross Axle Weight </a:t>
            </a:r>
            <a:r>
              <a:rPr lang="en-US" sz="2800" b="1" dirty="0"/>
              <a:t>Rating</a:t>
            </a:r>
            <a:r>
              <a:rPr lang="en-US" sz="2800" dirty="0"/>
              <a:t> (GAWR)</a:t>
            </a:r>
          </a:p>
          <a:p>
            <a:pPr lvl="1"/>
            <a:r>
              <a:rPr lang="en-US" sz="2400" dirty="0"/>
              <a:t>The maximum carrying capacity of an axle system as measured at the tire/ground interface</a:t>
            </a:r>
          </a:p>
        </p:txBody>
      </p:sp>
      <p:pic>
        <p:nvPicPr>
          <p:cNvPr id="5" name="Picture 4" descr="Engine Shocks"/>
          <p:cNvPicPr>
            <a:picLocks noChangeAspect="1" noChangeArrowheads="1"/>
          </p:cNvPicPr>
          <p:nvPr/>
        </p:nvPicPr>
        <p:blipFill rotWithShape="1">
          <a:blip r:embed="rId2" cstate="screen"/>
          <a:srcRect l="13757" r="7459" b="3"/>
          <a:stretch/>
        </p:blipFill>
        <p:spPr bwMode="auto">
          <a:xfrm>
            <a:off x="7537704" y="2264989"/>
            <a:ext cx="4654296" cy="4593011"/>
          </a:xfrm>
          <a:prstGeom prst="rect">
            <a:avLst/>
          </a:prstGeom>
          <a:noFill/>
        </p:spPr>
      </p:pic>
      <p:grpSp>
        <p:nvGrpSpPr>
          <p:cNvPr id="4" name="Group 3" descr="slide number">
            <a:extLst>
              <a:ext uri="{FF2B5EF4-FFF2-40B4-BE49-F238E27FC236}">
                <a16:creationId xmlns:a16="http://schemas.microsoft.com/office/drawing/2014/main" id="{686FDD55-82B3-3EC2-F7ED-DB58C2D258C8}"/>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2E6B2CDD-6D33-8BC4-EA58-5BC60B471AE4}"/>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2D44298A-F179-612F-628F-E74B3C36803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A1B02000-6727-AF87-B7E1-A46A934CBEFA}"/>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24</a:t>
            </a:fld>
            <a:endParaRPr lang="en-US" dirty="0"/>
          </a:p>
        </p:txBody>
      </p:sp>
    </p:spTree>
    <p:extLst>
      <p:ext uri="{BB962C8B-B14F-4D97-AF65-F5344CB8AC3E}">
        <p14:creationId xmlns:p14="http://schemas.microsoft.com/office/powerpoint/2010/main" val="283023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refighters doing engine inspections"/>
          <p:cNvPicPr>
            <a:picLocks noChangeAspect="1" noChangeArrowheads="1"/>
          </p:cNvPicPr>
          <p:nvPr/>
        </p:nvPicPr>
        <p:blipFill rotWithShape="1">
          <a:blip r:embed="rId2"/>
          <a:srcRect b="14449"/>
          <a:stretch/>
        </p:blipFill>
        <p:spPr bwMode="auto">
          <a:xfrm>
            <a:off x="20" y="10"/>
            <a:ext cx="12191980" cy="6857990"/>
          </a:xfrm>
          <a:prstGeom prst="rect">
            <a:avLst/>
          </a:prstGeom>
        </p:spPr>
      </p:pic>
      <p:sp>
        <p:nvSpPr>
          <p:cNvPr id="14" name="Rectangle 13">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1644" y="4546060"/>
            <a:ext cx="10268712" cy="1644556"/>
          </a:xfrm>
        </p:spPr>
        <p:txBody>
          <a:bodyPr vert="horz" lIns="91440" tIns="45720" rIns="91440" bIns="45720" rtlCol="0" anchor="b">
            <a:normAutofit/>
          </a:bodyPr>
          <a:lstStyle/>
          <a:p>
            <a:pPr algn="ctr"/>
            <a:r>
              <a:rPr lang="en-US" sz="5400" dirty="0">
                <a:solidFill>
                  <a:srgbClr val="FFFFFF"/>
                </a:solidFill>
              </a:rPr>
              <a:t>Does the GVW of this vehicle exceed GVWR?</a:t>
            </a:r>
          </a:p>
        </p:txBody>
      </p:sp>
      <p:sp>
        <p:nvSpPr>
          <p:cNvPr id="3" name="10-Point Star 6" descr="900 pounds overweight label">
            <a:extLst>
              <a:ext uri="{FF2B5EF4-FFF2-40B4-BE49-F238E27FC236}">
                <a16:creationId xmlns:a16="http://schemas.microsoft.com/office/drawing/2014/main" id="{8B6E8D6B-FB41-D2F9-AB69-07579A8A9BBA}"/>
              </a:ext>
            </a:extLst>
          </p:cNvPr>
          <p:cNvSpPr/>
          <p:nvPr/>
        </p:nvSpPr>
        <p:spPr>
          <a:xfrm rot="1487425">
            <a:off x="9578415" y="445796"/>
            <a:ext cx="1905000" cy="1981200"/>
          </a:xfrm>
          <a:prstGeom prst="star10">
            <a:avLst/>
          </a:prstGeom>
          <a:solidFill>
            <a:schemeClr val="accent3">
              <a:lumMod val="75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900 pounds overweight</a:t>
            </a:r>
          </a:p>
        </p:txBody>
      </p:sp>
      <p:grpSp>
        <p:nvGrpSpPr>
          <p:cNvPr id="4" name="Group 3" descr="slide number">
            <a:extLst>
              <a:ext uri="{FF2B5EF4-FFF2-40B4-BE49-F238E27FC236}">
                <a16:creationId xmlns:a16="http://schemas.microsoft.com/office/drawing/2014/main" id="{319BD0C7-DFDA-E3EA-066B-43996C73B81B}"/>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E98CDED4-20DD-3A58-E92C-9CB92A36FA64}"/>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6A24D3C8-A8F5-545D-795F-9ADD2F8E531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B17A6C1F-14CC-D737-B07D-C64425C857DB}"/>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25</a:t>
            </a:fld>
            <a:endParaRPr lang="en-US" dirty="0"/>
          </a:p>
        </p:txBody>
      </p:sp>
    </p:spTree>
    <p:extLst>
      <p:ext uri="{BB962C8B-B14F-4D97-AF65-F5344CB8AC3E}">
        <p14:creationId xmlns:p14="http://schemas.microsoft.com/office/powerpoint/2010/main" val="54373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4" descr="weigh station"/>
          <p:cNvPicPr>
            <a:picLocks noChangeArrowheads="1"/>
          </p:cNvPicPr>
          <p:nvPr/>
        </p:nvPicPr>
        <p:blipFill rotWithShape="1">
          <a:blip r:embed="rId2" cstate="screen"/>
          <a:srcRect t="7782" r="-1" b="12691"/>
          <a:stretch/>
        </p:blipFill>
        <p:spPr bwMode="auto">
          <a:xfrm>
            <a:off x="1524" y="10"/>
            <a:ext cx="12188952" cy="6857990"/>
          </a:xfrm>
          <a:prstGeom prst="rect">
            <a:avLst/>
          </a:prstGeom>
          <a:noFill/>
        </p:spPr>
      </p:pic>
      <p:sp>
        <p:nvSpPr>
          <p:cNvPr id="13" name="Rectangle 12">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77023" y="990599"/>
            <a:ext cx="4857751" cy="1563989"/>
          </a:xfrm>
        </p:spPr>
        <p:txBody>
          <a:bodyPr>
            <a:normAutofit/>
          </a:bodyPr>
          <a:lstStyle/>
          <a:p>
            <a:r>
              <a:rPr lang="en-US" sz="5100"/>
              <a:t>Weighing the Vehicle</a:t>
            </a:r>
          </a:p>
        </p:txBody>
      </p:sp>
      <p:sp>
        <p:nvSpPr>
          <p:cNvPr id="15" name="Rectangle 14">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677024" y="2880756"/>
            <a:ext cx="4924426" cy="3312812"/>
          </a:xfrm>
        </p:spPr>
        <p:txBody>
          <a:bodyPr>
            <a:normAutofit fontScale="92500" lnSpcReduction="10000"/>
          </a:bodyPr>
          <a:lstStyle/>
          <a:p>
            <a:pPr marL="457200" indent="-457200">
              <a:buFont typeface="Wingdings" panose="05000000000000000000" pitchFamily="2" charset="2"/>
              <a:buChar char="§"/>
            </a:pPr>
            <a:r>
              <a:rPr lang="en-US" sz="2800" dirty="0"/>
              <a:t>Weigh the fully-loaded engine on a certified scale annually.</a:t>
            </a:r>
          </a:p>
          <a:p>
            <a:pPr marL="731520" lvl="1" indent="-457200">
              <a:buFont typeface="Arial" panose="020B0604020202020204" pitchFamily="34" charset="0"/>
              <a:buChar char="•"/>
            </a:pPr>
            <a:r>
              <a:rPr lang="en-US" sz="2400" dirty="0"/>
              <a:t>Allow 250 pounds for each person and their personal gear.</a:t>
            </a:r>
          </a:p>
          <a:p>
            <a:pPr marL="457200" indent="-457200">
              <a:buFont typeface="Wingdings" panose="05000000000000000000" pitchFamily="2" charset="2"/>
              <a:buChar char="§"/>
            </a:pPr>
            <a:r>
              <a:rPr lang="en-US" sz="2800" dirty="0"/>
              <a:t>Keep the certified weight slip with the vehicle at all times.</a:t>
            </a:r>
          </a:p>
        </p:txBody>
      </p:sp>
      <p:grpSp>
        <p:nvGrpSpPr>
          <p:cNvPr id="4" name="Group 3" descr="slide number">
            <a:extLst>
              <a:ext uri="{FF2B5EF4-FFF2-40B4-BE49-F238E27FC236}">
                <a16:creationId xmlns:a16="http://schemas.microsoft.com/office/drawing/2014/main" id="{88072F76-50F1-BEF6-B64D-FA532DF70E59}"/>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E22A2953-2788-7A9B-AA48-95590783C2A2}"/>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0A8882FF-0546-54F3-3933-07654ABE413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B5EF91A3-6308-7F8E-CC13-E1EAEE66F8B8}"/>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26</a:t>
            </a:fld>
            <a:endParaRPr lang="en-US" dirty="0"/>
          </a:p>
        </p:txBody>
      </p:sp>
    </p:spTree>
    <p:extLst>
      <p:ext uri="{BB962C8B-B14F-4D97-AF65-F5344CB8AC3E}">
        <p14:creationId xmlns:p14="http://schemas.microsoft.com/office/powerpoint/2010/main" val="4250474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643467"/>
            <a:ext cx="4628638" cy="5571066"/>
          </a:xfrm>
        </p:spPr>
        <p:txBody>
          <a:bodyPr>
            <a:normAutofit/>
          </a:bodyPr>
          <a:lstStyle/>
          <a:p>
            <a:r>
              <a:rPr lang="en-US" sz="6100"/>
              <a:t>Determining GVW</a:t>
            </a:r>
          </a:p>
        </p:txBody>
      </p:sp>
      <p:sp>
        <p:nvSpPr>
          <p:cNvPr id="3" name="Content Placeholder 2"/>
          <p:cNvSpPr>
            <a:spLocks noGrp="1"/>
          </p:cNvSpPr>
          <p:nvPr>
            <p:ph idx="1"/>
          </p:nvPr>
        </p:nvSpPr>
        <p:spPr>
          <a:xfrm>
            <a:off x="6575296" y="643467"/>
            <a:ext cx="4653536" cy="5571066"/>
          </a:xfrm>
        </p:spPr>
        <p:txBody>
          <a:bodyPr anchor="ctr">
            <a:normAutofit/>
          </a:bodyPr>
          <a:lstStyle/>
          <a:p>
            <a:pPr marL="514350" indent="-514350">
              <a:lnSpc>
                <a:spcPct val="91000"/>
              </a:lnSpc>
              <a:buFont typeface="+mj-lt"/>
              <a:buAutoNum type="arabicPeriod"/>
            </a:pPr>
            <a:r>
              <a:rPr lang="en-US" b="1" dirty="0"/>
              <a:t>Weigh the front axle.</a:t>
            </a:r>
          </a:p>
          <a:p>
            <a:pPr marL="1028700" lvl="1" indent="-457200">
              <a:lnSpc>
                <a:spcPct val="91000"/>
              </a:lnSpc>
            </a:pPr>
            <a:r>
              <a:rPr lang="en-US" dirty="0"/>
              <a:t>Is the weight less than the manufacturer’s front axle GAWR?</a:t>
            </a:r>
          </a:p>
          <a:p>
            <a:pPr marL="514350" indent="-514350">
              <a:lnSpc>
                <a:spcPct val="91000"/>
              </a:lnSpc>
              <a:buFont typeface="+mj-lt"/>
              <a:buAutoNum type="arabicPeriod"/>
            </a:pPr>
            <a:r>
              <a:rPr lang="en-US" b="1" dirty="0"/>
              <a:t>Weigh the rear axle.</a:t>
            </a:r>
          </a:p>
          <a:p>
            <a:pPr marL="1028700" lvl="1" indent="-457200">
              <a:lnSpc>
                <a:spcPct val="91000"/>
              </a:lnSpc>
            </a:pPr>
            <a:r>
              <a:rPr lang="en-US" dirty="0"/>
              <a:t>Is the weight less than the manufacturer’s rear axle GAWR?</a:t>
            </a:r>
          </a:p>
          <a:p>
            <a:pPr marL="514350" indent="-514350">
              <a:lnSpc>
                <a:spcPct val="91000"/>
              </a:lnSpc>
              <a:buFont typeface="+mj-lt"/>
              <a:buAutoNum type="arabicPeriod"/>
            </a:pPr>
            <a:r>
              <a:rPr lang="en-US" b="1" dirty="0"/>
              <a:t>Add the front axle weight to the rear axle weight (this total weight is GVW). </a:t>
            </a:r>
          </a:p>
          <a:p>
            <a:pPr marL="1028700" lvl="1" indent="-457200">
              <a:lnSpc>
                <a:spcPct val="91000"/>
              </a:lnSpc>
            </a:pPr>
            <a:r>
              <a:rPr lang="en-US" dirty="0"/>
              <a:t>Is the GVW less than the manufacturer’s GWVR?</a:t>
            </a:r>
          </a:p>
        </p:txBody>
      </p:sp>
      <p:grpSp>
        <p:nvGrpSpPr>
          <p:cNvPr id="4" name="Group 3" descr="slide number">
            <a:extLst>
              <a:ext uri="{FF2B5EF4-FFF2-40B4-BE49-F238E27FC236}">
                <a16:creationId xmlns:a16="http://schemas.microsoft.com/office/drawing/2014/main" id="{DF544E39-AE0F-6B14-1B66-341CD5B7545F}"/>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7602A689-AE7C-237E-EF7C-5BB592B663DF}"/>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6BB54826-23A9-0EB8-51E2-BC227F47C05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2024C3DD-5A69-C6F1-63C3-59D06BCA742B}"/>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27</a:t>
            </a:fld>
            <a:endParaRPr lang="en-US" dirty="0"/>
          </a:p>
        </p:txBody>
      </p:sp>
    </p:spTree>
    <p:extLst>
      <p:ext uri="{BB962C8B-B14F-4D97-AF65-F5344CB8AC3E}">
        <p14:creationId xmlns:p14="http://schemas.microsoft.com/office/powerpoint/2010/main" val="409500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1225106"/>
            <a:ext cx="8132066"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4703402" y="1841412"/>
            <a:ext cx="6406559" cy="2688020"/>
          </a:xfrm>
        </p:spPr>
        <p:txBody>
          <a:bodyPr>
            <a:normAutofit/>
          </a:bodyPr>
          <a:lstStyle/>
          <a:p>
            <a:r>
              <a:rPr lang="en-US">
                <a:solidFill>
                  <a:schemeClr val="bg1"/>
                </a:solidFill>
              </a:rPr>
              <a:t>RecordKeeping and Reporting</a:t>
            </a:r>
          </a:p>
        </p:txBody>
      </p:sp>
      <p:pic>
        <p:nvPicPr>
          <p:cNvPr id="9" name="Graphic 8" descr="Document">
            <a:extLst>
              <a:ext uri="{FF2B5EF4-FFF2-40B4-BE49-F238E27FC236}">
                <a16:creationId xmlns:a16="http://schemas.microsoft.com/office/drawing/2014/main" id="{9D1114A0-90BD-2FE8-FAF3-09C268CB25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005" y="1626906"/>
            <a:ext cx="2985358" cy="2985358"/>
          </a:xfrm>
          <a:prstGeom prst="rect">
            <a:avLst/>
          </a:prstGeom>
        </p:spPr>
      </p:pic>
      <p:grpSp>
        <p:nvGrpSpPr>
          <p:cNvPr id="2" name="Group 1" descr="slide number">
            <a:extLst>
              <a:ext uri="{FF2B5EF4-FFF2-40B4-BE49-F238E27FC236}">
                <a16:creationId xmlns:a16="http://schemas.microsoft.com/office/drawing/2014/main" id="{9F4B8620-2BC1-5355-583A-882F584B75A0}"/>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BED8F93B-77B6-2107-27A2-B84C465F3B33}"/>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3A66077E-7C82-A021-A4F3-BD4BB64342A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3A26BF0E-5370-4120-0E6A-EAB946DCEE45}"/>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28</a:t>
            </a:fld>
            <a:endParaRPr lang="en-US" dirty="0"/>
          </a:p>
        </p:txBody>
      </p:sp>
    </p:spTree>
    <p:extLst>
      <p:ext uri="{BB962C8B-B14F-4D97-AF65-F5344CB8AC3E}">
        <p14:creationId xmlns:p14="http://schemas.microsoft.com/office/powerpoint/2010/main" val="3175599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sz="6100"/>
              <a:t>Reasons for Having Records</a:t>
            </a:r>
          </a:p>
        </p:txBody>
      </p:sp>
      <p:sp>
        <p:nvSpPr>
          <p:cNvPr id="10" name="Rectangle 9">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58800" y="2501900"/>
            <a:ext cx="10670032" cy="3715278"/>
          </a:xfrm>
        </p:spPr>
        <p:txBody>
          <a:bodyPr>
            <a:normAutofit fontScale="92500"/>
          </a:bodyPr>
          <a:lstStyle/>
          <a:p>
            <a:pPr marL="342900" indent="-342900">
              <a:lnSpc>
                <a:spcPct val="91000"/>
              </a:lnSpc>
              <a:buFont typeface="Wingdings" panose="05000000000000000000" pitchFamily="2" charset="2"/>
              <a:buChar char="§"/>
            </a:pPr>
            <a:r>
              <a:rPr lang="en-US" sz="2800" dirty="0"/>
              <a:t>Avoid mechanical mishaps</a:t>
            </a:r>
          </a:p>
          <a:p>
            <a:pPr marL="342900" indent="-342900">
              <a:lnSpc>
                <a:spcPct val="91000"/>
              </a:lnSpc>
              <a:buFont typeface="Wingdings" panose="05000000000000000000" pitchFamily="2" charset="2"/>
              <a:buChar char="§"/>
            </a:pPr>
            <a:r>
              <a:rPr lang="en-US" sz="2800" dirty="0"/>
              <a:t>Discover mechanical trends and assist with future fire engine design</a:t>
            </a:r>
          </a:p>
          <a:p>
            <a:pPr marL="342900" indent="-342900">
              <a:lnSpc>
                <a:spcPct val="91000"/>
              </a:lnSpc>
              <a:buFont typeface="Wingdings" panose="05000000000000000000" pitchFamily="2" charset="2"/>
              <a:buChar char="§"/>
            </a:pPr>
            <a:r>
              <a:rPr lang="en-US" sz="2800" dirty="0"/>
              <a:t>Identify maintenance performed on incidents or during inspections</a:t>
            </a:r>
          </a:p>
          <a:p>
            <a:pPr marL="342900" indent="-342900">
              <a:lnSpc>
                <a:spcPct val="91000"/>
              </a:lnSpc>
              <a:buFont typeface="Wingdings" panose="05000000000000000000" pitchFamily="2" charset="2"/>
              <a:buChar char="§"/>
            </a:pPr>
            <a:r>
              <a:rPr lang="en-US" sz="2800" dirty="0"/>
              <a:t>Identify maintenance issues charged to the WCF</a:t>
            </a:r>
          </a:p>
          <a:p>
            <a:pPr marL="342900" indent="-342900">
              <a:lnSpc>
                <a:spcPct val="91000"/>
              </a:lnSpc>
              <a:buFont typeface="Wingdings" panose="05000000000000000000" pitchFamily="2" charset="2"/>
              <a:buChar char="§"/>
            </a:pPr>
            <a:r>
              <a:rPr lang="en-US" sz="2800" dirty="0"/>
              <a:t>Document when mechanical service was performed or needs to be performed</a:t>
            </a:r>
          </a:p>
          <a:p>
            <a:pPr marL="342900" indent="-342900">
              <a:lnSpc>
                <a:spcPct val="91000"/>
              </a:lnSpc>
              <a:buFont typeface="Wingdings" panose="05000000000000000000" pitchFamily="2" charset="2"/>
              <a:buChar char="§"/>
            </a:pPr>
            <a:r>
              <a:rPr lang="en-US" sz="2800" dirty="0"/>
              <a:t>Facilitate information sharing</a:t>
            </a:r>
          </a:p>
        </p:txBody>
      </p:sp>
      <p:grpSp>
        <p:nvGrpSpPr>
          <p:cNvPr id="4" name="Group 3" descr="slide number">
            <a:extLst>
              <a:ext uri="{FF2B5EF4-FFF2-40B4-BE49-F238E27FC236}">
                <a16:creationId xmlns:a16="http://schemas.microsoft.com/office/drawing/2014/main" id="{55350CF0-AD0F-2CD7-5A26-F5F24CF50E76}"/>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9E408599-6EF9-997D-4177-2640C70C4939}"/>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A73B0765-8A67-B6FE-CC8D-C4C21D1048D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E160C5DB-8C49-5CA5-85C0-6783209FC8D3}"/>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29</a:t>
            </a:fld>
            <a:endParaRPr lang="en-US" dirty="0"/>
          </a:p>
        </p:txBody>
      </p:sp>
    </p:spTree>
    <p:extLst>
      <p:ext uri="{BB962C8B-B14F-4D97-AF65-F5344CB8AC3E}">
        <p14:creationId xmlns:p14="http://schemas.microsoft.com/office/powerpoint/2010/main" val="365793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Rectangle 6155">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p:cNvSpPr>
            <a:spLocks noGrp="1"/>
          </p:cNvSpPr>
          <p:nvPr>
            <p:ph type="title"/>
          </p:nvPr>
        </p:nvSpPr>
        <p:spPr>
          <a:xfrm>
            <a:off x="960120" y="5029200"/>
            <a:ext cx="10268712" cy="1327554"/>
          </a:xfrm>
        </p:spPr>
        <p:txBody>
          <a:bodyPr>
            <a:normAutofit/>
          </a:bodyPr>
          <a:lstStyle/>
          <a:p>
            <a:r>
              <a:rPr lang="en-US" altLang="en-US"/>
              <a:t>Objectives</a:t>
            </a:r>
            <a:endParaRPr lang="en-US" altLang="en-US" dirty="0"/>
          </a:p>
        </p:txBody>
      </p:sp>
      <p:sp>
        <p:nvSpPr>
          <p:cNvPr id="6147" name="Content Placeholder 2"/>
          <p:cNvSpPr>
            <a:spLocks noGrp="1"/>
          </p:cNvSpPr>
          <p:nvPr>
            <p:ph idx="1"/>
          </p:nvPr>
        </p:nvSpPr>
        <p:spPr>
          <a:xfrm>
            <a:off x="381000" y="381000"/>
            <a:ext cx="7315200" cy="3593592"/>
          </a:xfrm>
        </p:spPr>
        <p:txBody>
          <a:bodyPr vert="horz" lIns="91440" tIns="45720" rIns="91440" bIns="45720" rtlCol="0" anchor="ctr">
            <a:normAutofit/>
          </a:bodyPr>
          <a:lstStyle/>
          <a:p>
            <a:pPr marL="457200" lvl="0" indent="-457200">
              <a:lnSpc>
                <a:spcPct val="91000"/>
              </a:lnSpc>
              <a:buFont typeface="Wingdings" panose="05000000000000000000" pitchFamily="2" charset="2"/>
              <a:buChar char="§"/>
            </a:pPr>
            <a:r>
              <a:rPr lang="en-US" sz="2400" dirty="0"/>
              <a:t>Demonstrate the ability to complete and reconcile the “Utilization Record” (USDI/BLM Form 1520-042).</a:t>
            </a:r>
            <a:endParaRPr lang="en-US" sz="2400" dirty="0">
              <a:cs typeface="Arial"/>
            </a:endParaRPr>
          </a:p>
          <a:p>
            <a:pPr marL="457200" lvl="0" indent="-457200">
              <a:lnSpc>
                <a:spcPct val="91000"/>
              </a:lnSpc>
              <a:buFont typeface="Wingdings" panose="05000000000000000000" pitchFamily="2" charset="2"/>
              <a:buChar char="§"/>
            </a:pPr>
            <a:r>
              <a:rPr lang="en-US" sz="2400" dirty="0"/>
              <a:t>Explain the procedure an ENOP should follow when involved in a motor vehicle accident.</a:t>
            </a:r>
          </a:p>
          <a:p>
            <a:pPr marL="457200" lvl="0" indent="-457200">
              <a:lnSpc>
                <a:spcPct val="91000"/>
              </a:lnSpc>
              <a:buFont typeface="Wingdings" panose="05000000000000000000" pitchFamily="2" charset="2"/>
              <a:buChar char="§"/>
            </a:pPr>
            <a:r>
              <a:rPr lang="en-US" sz="2400" dirty="0"/>
              <a:t>Explain fire engine warranty repairs and recall procedures.</a:t>
            </a:r>
          </a:p>
        </p:txBody>
      </p:sp>
      <p:grpSp>
        <p:nvGrpSpPr>
          <p:cNvPr id="2" name="Group 1" descr="slide number">
            <a:extLst>
              <a:ext uri="{FF2B5EF4-FFF2-40B4-BE49-F238E27FC236}">
                <a16:creationId xmlns:a16="http://schemas.microsoft.com/office/drawing/2014/main" id="{3B927402-1C87-2AE7-B369-E4C1B8E9C914}"/>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7C98C2A1-2BAA-35AD-2544-516764F175F8}"/>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D17EF93E-3436-1FBD-4868-99F7944E118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5E8F2276-E84D-EE8D-1119-36312658A256}"/>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a:t>
            </a:fld>
            <a:endParaRPr lang="en-US" dirty="0"/>
          </a:p>
        </p:txBody>
      </p:sp>
      <p:pic>
        <p:nvPicPr>
          <p:cNvPr id="6" name="Picture 228" descr="Target icon">
            <a:extLst>
              <a:ext uri="{FF2B5EF4-FFF2-40B4-BE49-F238E27FC236}">
                <a16:creationId xmlns:a16="http://schemas.microsoft.com/office/drawing/2014/main" id="{9F1A6FD8-C821-3A64-EC0C-E4C193879C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a:ext>
            </a:extLst>
          </a:blip>
          <a:stretch>
            <a:fillRect/>
          </a:stretch>
        </p:blipFill>
        <p:spPr bwMode="auto">
          <a:xfrm>
            <a:off x="8267700" y="499710"/>
            <a:ext cx="3593592" cy="3593592"/>
          </a:xfrm>
          <a:prstGeom prst="rect">
            <a:avLst/>
          </a:prstGeom>
          <a:solidFill>
            <a:schemeClr val="bg1"/>
          </a:solid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sz="5600"/>
              <a:t>Improvement/Deficiency Reporting System (IDRS)</a:t>
            </a:r>
          </a:p>
        </p:txBody>
      </p:sp>
      <p:grpSp>
        <p:nvGrpSpPr>
          <p:cNvPr id="4" name="Group 3">
            <a:extLst>
              <a:ext uri="{FF2B5EF4-FFF2-40B4-BE49-F238E27FC236}">
                <a16:creationId xmlns:a16="http://schemas.microsoft.com/office/drawing/2014/main" id="{C4A7D3D5-A736-202F-CF4D-D212B815837F}"/>
              </a:ext>
              <a:ext uri="{C183D7F6-B498-43B3-948B-1728B52AA6E4}">
                <adec:decorative xmlns:adec="http://schemas.microsoft.com/office/drawing/2017/decorative" val="1"/>
              </a:ext>
            </a:extLst>
          </p:cNvPr>
          <p:cNvGrpSpPr/>
          <p:nvPr/>
        </p:nvGrpSpPr>
        <p:grpSpPr>
          <a:xfrm>
            <a:off x="955040" y="2848264"/>
            <a:ext cx="10313034" cy="3349336"/>
            <a:chOff x="915353" y="2760622"/>
            <a:chExt cx="10313034" cy="3349336"/>
          </a:xfrm>
        </p:grpSpPr>
        <p:sp>
          <p:nvSpPr>
            <p:cNvPr id="6" name="Freeform: Shape 5">
              <a:extLst>
                <a:ext uri="{FF2B5EF4-FFF2-40B4-BE49-F238E27FC236}">
                  <a16:creationId xmlns:a16="http://schemas.microsoft.com/office/drawing/2014/main" id="{E972E928-F296-F448-8A5E-5B388366D8A2}"/>
                </a:ext>
              </a:extLst>
            </p:cNvPr>
            <p:cNvSpPr/>
            <p:nvPr/>
          </p:nvSpPr>
          <p:spPr>
            <a:xfrm>
              <a:off x="915353" y="2760622"/>
              <a:ext cx="4798060" cy="2650836"/>
            </a:xfrm>
            <a:custGeom>
              <a:avLst/>
              <a:gdLst>
                <a:gd name="connsiteX0" fmla="*/ 0 w 4798060"/>
                <a:gd name="connsiteY0" fmla="*/ 0 h 1408639"/>
                <a:gd name="connsiteX1" fmla="*/ 4798060 w 4798060"/>
                <a:gd name="connsiteY1" fmla="*/ 0 h 1408639"/>
                <a:gd name="connsiteX2" fmla="*/ 4798060 w 4798060"/>
                <a:gd name="connsiteY2" fmla="*/ 1408639 h 1408639"/>
                <a:gd name="connsiteX3" fmla="*/ 0 w 4798060"/>
                <a:gd name="connsiteY3" fmla="*/ 1408639 h 1408639"/>
                <a:gd name="connsiteX4" fmla="*/ 0 w 4798060"/>
                <a:gd name="connsiteY4" fmla="*/ 0 h 1408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060" h="1408639">
                  <a:moveTo>
                    <a:pt x="0" y="0"/>
                  </a:moveTo>
                  <a:lnTo>
                    <a:pt x="4798060" y="0"/>
                  </a:lnTo>
                  <a:lnTo>
                    <a:pt x="4798060" y="1408639"/>
                  </a:lnTo>
                  <a:lnTo>
                    <a:pt x="0" y="1408639"/>
                  </a:lnTo>
                  <a:lnTo>
                    <a:pt x="0" y="0"/>
                  </a:lnTo>
                  <a:close/>
                </a:path>
              </a:pathLst>
            </a:custGeom>
            <a:solidFill>
              <a:schemeClr val="tx1"/>
            </a:solidFill>
          </p:spPr>
          <p:style>
            <a:lnRef idx="1">
              <a:schemeClr val="dk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baseline="0" dirty="0"/>
                <a:t>IDRS is used to collect improvement suggestions and deficiency reports for all BLM fire equipment.</a:t>
              </a:r>
              <a:endParaRPr lang="en-US" sz="2800" kern="1200" dirty="0"/>
            </a:p>
          </p:txBody>
        </p:sp>
        <p:sp>
          <p:nvSpPr>
            <p:cNvPr id="8" name="Freeform: Shape 7">
              <a:extLst>
                <a:ext uri="{FF2B5EF4-FFF2-40B4-BE49-F238E27FC236}">
                  <a16:creationId xmlns:a16="http://schemas.microsoft.com/office/drawing/2014/main" id="{95CADCCE-8EE5-84EA-DA42-2B556FF47E2C}"/>
                </a:ext>
              </a:extLst>
            </p:cNvPr>
            <p:cNvSpPr/>
            <p:nvPr/>
          </p:nvSpPr>
          <p:spPr>
            <a:xfrm>
              <a:off x="6430277" y="2760623"/>
              <a:ext cx="4798060" cy="1408639"/>
            </a:xfrm>
            <a:custGeom>
              <a:avLst/>
              <a:gdLst>
                <a:gd name="connsiteX0" fmla="*/ 0 w 4798060"/>
                <a:gd name="connsiteY0" fmla="*/ 0 h 1408639"/>
                <a:gd name="connsiteX1" fmla="*/ 4798060 w 4798060"/>
                <a:gd name="connsiteY1" fmla="*/ 0 h 1408639"/>
                <a:gd name="connsiteX2" fmla="*/ 4798060 w 4798060"/>
                <a:gd name="connsiteY2" fmla="*/ 1408639 h 1408639"/>
                <a:gd name="connsiteX3" fmla="*/ 0 w 4798060"/>
                <a:gd name="connsiteY3" fmla="*/ 1408639 h 1408639"/>
                <a:gd name="connsiteX4" fmla="*/ 0 w 4798060"/>
                <a:gd name="connsiteY4" fmla="*/ 0 h 1408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060" h="1408639">
                  <a:moveTo>
                    <a:pt x="0" y="0"/>
                  </a:moveTo>
                  <a:lnTo>
                    <a:pt x="4798060" y="0"/>
                  </a:lnTo>
                  <a:lnTo>
                    <a:pt x="4798060" y="1408639"/>
                  </a:lnTo>
                  <a:lnTo>
                    <a:pt x="0" y="1408639"/>
                  </a:lnTo>
                  <a:lnTo>
                    <a:pt x="0" y="0"/>
                  </a:lnTo>
                  <a:close/>
                </a:path>
              </a:pathLst>
            </a:custGeom>
            <a:solidFill>
              <a:schemeClr val="tx1"/>
            </a:solidFill>
          </p:spPr>
          <p:style>
            <a:lnRef idx="1">
              <a:schemeClr val="dk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baseline="0" dirty="0"/>
                <a:t>NFEP personnel use the information to build a database to:</a:t>
              </a:r>
              <a:endParaRPr lang="en-US" sz="2800" kern="1200" dirty="0"/>
            </a:p>
          </p:txBody>
        </p:sp>
        <p:sp>
          <p:nvSpPr>
            <p:cNvPr id="10" name="Freeform: Shape 9">
              <a:extLst>
                <a:ext uri="{FF2B5EF4-FFF2-40B4-BE49-F238E27FC236}">
                  <a16:creationId xmlns:a16="http://schemas.microsoft.com/office/drawing/2014/main" id="{15B4236D-3ED3-6641-60E7-656C4FA8751C}"/>
                </a:ext>
              </a:extLst>
            </p:cNvPr>
            <p:cNvSpPr/>
            <p:nvPr/>
          </p:nvSpPr>
          <p:spPr>
            <a:xfrm>
              <a:off x="6430327" y="4184341"/>
              <a:ext cx="4798060" cy="1925617"/>
            </a:xfrm>
            <a:custGeom>
              <a:avLst/>
              <a:gdLst>
                <a:gd name="connsiteX0" fmla="*/ 0 w 4798060"/>
                <a:gd name="connsiteY0" fmla="*/ 0 h 1925617"/>
                <a:gd name="connsiteX1" fmla="*/ 4798060 w 4798060"/>
                <a:gd name="connsiteY1" fmla="*/ 0 h 1925617"/>
                <a:gd name="connsiteX2" fmla="*/ 4798060 w 4798060"/>
                <a:gd name="connsiteY2" fmla="*/ 1925617 h 1925617"/>
                <a:gd name="connsiteX3" fmla="*/ 0 w 4798060"/>
                <a:gd name="connsiteY3" fmla="*/ 1925617 h 1925617"/>
                <a:gd name="connsiteX4" fmla="*/ 0 w 4798060"/>
                <a:gd name="connsiteY4" fmla="*/ 0 h 192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060" h="1925617">
                  <a:moveTo>
                    <a:pt x="0" y="0"/>
                  </a:moveTo>
                  <a:lnTo>
                    <a:pt x="4798060" y="0"/>
                  </a:lnTo>
                  <a:lnTo>
                    <a:pt x="4798060" y="1925617"/>
                  </a:lnTo>
                  <a:lnTo>
                    <a:pt x="0" y="1925617"/>
                  </a:lnTo>
                  <a:lnTo>
                    <a:pt x="0" y="0"/>
                  </a:lnTo>
                  <a:close/>
                </a:path>
              </a:pathLst>
            </a:custGeom>
          </p:spPr>
          <p:style>
            <a:lnRef idx="1">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baseline="0"/>
                <a:t>Document problems</a:t>
              </a:r>
              <a:endParaRPr lang="en-US" sz="2300" kern="1200"/>
            </a:p>
            <a:p>
              <a:pPr marL="228600" lvl="1" indent="-228600" algn="l" defTabSz="1022350">
                <a:lnSpc>
                  <a:spcPct val="90000"/>
                </a:lnSpc>
                <a:spcBef>
                  <a:spcPct val="0"/>
                </a:spcBef>
                <a:spcAft>
                  <a:spcPct val="15000"/>
                </a:spcAft>
                <a:buChar char="•"/>
              </a:pPr>
              <a:r>
                <a:rPr lang="en-US" sz="2300" kern="1200" baseline="0"/>
                <a:t>Identify trends</a:t>
              </a:r>
              <a:endParaRPr lang="en-US" sz="2300" kern="1200"/>
            </a:p>
            <a:p>
              <a:pPr marL="228600" lvl="1" indent="-228600" algn="l" defTabSz="1022350">
                <a:lnSpc>
                  <a:spcPct val="90000"/>
                </a:lnSpc>
                <a:spcBef>
                  <a:spcPct val="0"/>
                </a:spcBef>
                <a:spcAft>
                  <a:spcPct val="15000"/>
                </a:spcAft>
                <a:buChar char="•"/>
              </a:pPr>
              <a:r>
                <a:rPr lang="en-US" sz="2300" kern="1200" baseline="0"/>
                <a:t>Establish priorities for development and modification of new and existing equipment</a:t>
              </a:r>
              <a:endParaRPr lang="en-US" sz="2300" kern="1200"/>
            </a:p>
          </p:txBody>
        </p:sp>
      </p:grpSp>
      <p:grpSp>
        <p:nvGrpSpPr>
          <p:cNvPr id="3" name="Group 2" descr="slide number">
            <a:extLst>
              <a:ext uri="{FF2B5EF4-FFF2-40B4-BE49-F238E27FC236}">
                <a16:creationId xmlns:a16="http://schemas.microsoft.com/office/drawing/2014/main" id="{18F183AF-671F-B1A0-4A12-E1C8EB1F9CE1}"/>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AD02CF47-AB78-1A11-5155-B3CC6B899810}"/>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95D21AD6-474F-73B9-1EE3-89409970849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2" name="Rectangle 11" descr="slide number">
            <a:extLst>
              <a:ext uri="{FF2B5EF4-FFF2-40B4-BE49-F238E27FC236}">
                <a16:creationId xmlns:a16="http://schemas.microsoft.com/office/drawing/2014/main" id="{593B9D15-0A7A-5C36-B22B-2AF2123EFA20}"/>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30</a:t>
            </a:fld>
            <a:endParaRPr lang="en-US" dirty="0"/>
          </a:p>
        </p:txBody>
      </p:sp>
    </p:spTree>
    <p:extLst>
      <p:ext uri="{BB962C8B-B14F-4D97-AF65-F5344CB8AC3E}">
        <p14:creationId xmlns:p14="http://schemas.microsoft.com/office/powerpoint/2010/main" val="4038524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83" y="317814"/>
            <a:ext cx="10268712" cy="1700784"/>
          </a:xfrm>
        </p:spPr>
        <p:txBody>
          <a:bodyPr/>
          <a:lstStyle/>
          <a:p>
            <a:r>
              <a:rPr lang="en-US" dirty="0"/>
              <a:t>The IDRS Process</a:t>
            </a:r>
          </a:p>
        </p:txBody>
      </p:sp>
      <p:sp>
        <p:nvSpPr>
          <p:cNvPr id="7" name="Content Placeholder 6"/>
          <p:cNvSpPr>
            <a:spLocks noGrp="1"/>
          </p:cNvSpPr>
          <p:nvPr>
            <p:ph type="body" idx="1"/>
          </p:nvPr>
        </p:nvSpPr>
        <p:spPr>
          <a:xfrm>
            <a:off x="354496" y="2399125"/>
            <a:ext cx="6655904" cy="1652839"/>
          </a:xfrm>
        </p:spPr>
        <p:txBody>
          <a:bodyPr>
            <a:noAutofit/>
          </a:bodyPr>
          <a:lstStyle/>
          <a:p>
            <a:pPr marL="457200" indent="-457200">
              <a:buFont typeface="Wingdings" panose="05000000000000000000" pitchFamily="2" charset="2"/>
              <a:buChar char="§"/>
            </a:pPr>
            <a:r>
              <a:rPr lang="en-US" sz="2800" cap="none" dirty="0"/>
              <a:t>NFEP follows up on submissions.</a:t>
            </a:r>
          </a:p>
          <a:p>
            <a:pPr marL="457200" indent="-457200">
              <a:buFont typeface="Wingdings" panose="05000000000000000000" pitchFamily="2" charset="2"/>
              <a:buChar char="§"/>
            </a:pPr>
            <a:r>
              <a:rPr lang="en-US" sz="2800" cap="none" dirty="0"/>
              <a:t>Results are placed on the NFEP website.</a:t>
            </a:r>
          </a:p>
        </p:txBody>
      </p:sp>
      <p:pic>
        <p:nvPicPr>
          <p:cNvPr id="5" name="Picture 4">
            <a:extLst>
              <a:ext uri="{FF2B5EF4-FFF2-40B4-BE49-F238E27FC236}">
                <a16:creationId xmlns:a16="http://schemas.microsoft.com/office/drawing/2014/main" id="{4B7D87E8-D342-4723-9C9F-C46E87A818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7016" y="4065503"/>
            <a:ext cx="5799484" cy="2486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Graphic 7" descr="Internet with solid fill">
            <a:extLst>
              <a:ext uri="{FF2B5EF4-FFF2-40B4-BE49-F238E27FC236}">
                <a16:creationId xmlns:a16="http://schemas.microsoft.com/office/drawing/2014/main" id="{556F9E00-F0AB-9532-6D9F-18E1F4EBAC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0356" y="1949144"/>
            <a:ext cx="2695888" cy="2695888"/>
          </a:xfrm>
          <a:prstGeom prst="rect">
            <a:avLst/>
          </a:prstGeom>
        </p:spPr>
      </p:pic>
      <p:sp>
        <p:nvSpPr>
          <p:cNvPr id="14" name="Text Placeholder 13">
            <a:extLst>
              <a:ext uri="{FF2B5EF4-FFF2-40B4-BE49-F238E27FC236}">
                <a16:creationId xmlns:a16="http://schemas.microsoft.com/office/drawing/2014/main" id="{F980AACD-D9AE-8B0C-AAE7-FFF3030557D3}"/>
              </a:ext>
            </a:extLst>
          </p:cNvPr>
          <p:cNvSpPr>
            <a:spLocks noGrp="1"/>
          </p:cNvSpPr>
          <p:nvPr>
            <p:ph type="body" sz="quarter" idx="3"/>
          </p:nvPr>
        </p:nvSpPr>
        <p:spPr>
          <a:xfrm>
            <a:off x="6706030" y="4294951"/>
            <a:ext cx="5096256" cy="1344945"/>
          </a:xfrm>
        </p:spPr>
        <p:txBody>
          <a:bodyPr>
            <a:normAutofit/>
          </a:bodyPr>
          <a:lstStyle/>
          <a:p>
            <a:pPr algn="ctr"/>
            <a:r>
              <a:rPr lang="en-US" sz="2800" cap="none" dirty="0"/>
              <a:t>Submit individual reports via the NFEP SharePoint.</a:t>
            </a:r>
          </a:p>
        </p:txBody>
      </p:sp>
      <p:sp>
        <p:nvSpPr>
          <p:cNvPr id="15" name="Content Placeholder 14">
            <a:extLst>
              <a:ext uri="{FF2B5EF4-FFF2-40B4-BE49-F238E27FC236}">
                <a16:creationId xmlns:a16="http://schemas.microsoft.com/office/drawing/2014/main" id="{F64AB1ED-740E-C5EB-971E-203DCF4AB1F7}"/>
              </a:ext>
            </a:extLst>
          </p:cNvPr>
          <p:cNvSpPr>
            <a:spLocks noGrp="1"/>
          </p:cNvSpPr>
          <p:nvPr>
            <p:ph sz="quarter" idx="4"/>
          </p:nvPr>
        </p:nvSpPr>
        <p:spPr>
          <a:xfrm>
            <a:off x="6475343" y="5686142"/>
            <a:ext cx="5557630" cy="1117335"/>
          </a:xfrm>
        </p:spPr>
        <p:txBody>
          <a:bodyPr>
            <a:normAutofit/>
          </a:bodyPr>
          <a:lstStyle/>
          <a:p>
            <a:pPr marL="361950" lvl="1" indent="0">
              <a:buNone/>
            </a:pPr>
            <a:r>
              <a:rPr lang="en-US" dirty="0">
                <a:solidFill>
                  <a:sysClr val="windowText" lastClr="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https://doimspp.sharepoint.com/sites/blm-fa/fire-operations/SitePages/Improvement-and-Deficiency-Reports.aspx?web=1</a:t>
            </a:r>
          </a:p>
        </p:txBody>
      </p:sp>
    </p:spTree>
    <p:extLst>
      <p:ext uri="{BB962C8B-B14F-4D97-AF65-F5344CB8AC3E}">
        <p14:creationId xmlns:p14="http://schemas.microsoft.com/office/powerpoint/2010/main" val="2629964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5106"/>
            <a:ext cx="12192000"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960120" y="1841412"/>
            <a:ext cx="10268712" cy="2688020"/>
          </a:xfrm>
        </p:spPr>
        <p:txBody>
          <a:bodyPr anchor="ctr">
            <a:normAutofit/>
          </a:bodyPr>
          <a:lstStyle/>
          <a:p>
            <a:r>
              <a:rPr lang="en-US" dirty="0">
                <a:solidFill>
                  <a:schemeClr val="bg1"/>
                </a:solidFill>
              </a:rPr>
              <a:t>Vehicle Use (Log) Book</a:t>
            </a:r>
          </a:p>
        </p:txBody>
      </p:sp>
      <p:grpSp>
        <p:nvGrpSpPr>
          <p:cNvPr id="7" name="Group 6" descr="slide number">
            <a:extLst>
              <a:ext uri="{FF2B5EF4-FFF2-40B4-BE49-F238E27FC236}">
                <a16:creationId xmlns:a16="http://schemas.microsoft.com/office/drawing/2014/main" id="{9F712577-834B-F975-B637-235460BADC12}"/>
              </a:ext>
            </a:extLst>
          </p:cNvPr>
          <p:cNvGrpSpPr/>
          <p:nvPr/>
        </p:nvGrpSpPr>
        <p:grpSpPr>
          <a:xfrm>
            <a:off x="11633708" y="6283960"/>
            <a:ext cx="393192" cy="393192"/>
            <a:chOff x="8522208" y="6258560"/>
            <a:chExt cx="393192" cy="393192"/>
          </a:xfrm>
        </p:grpSpPr>
        <p:sp>
          <p:nvSpPr>
            <p:cNvPr id="8" name="Oval 7" descr="oval">
              <a:extLst>
                <a:ext uri="{FF2B5EF4-FFF2-40B4-BE49-F238E27FC236}">
                  <a16:creationId xmlns:a16="http://schemas.microsoft.com/office/drawing/2014/main" id="{21CDF1BE-506D-6648-D383-23C0B373037A}"/>
                </a:ext>
              </a:extLst>
            </p:cNvPr>
            <p:cNvSpPr/>
            <p:nvPr/>
          </p:nvSpPr>
          <p:spPr>
            <a:xfrm>
              <a:off x="8522208" y="6258560"/>
              <a:ext cx="393192" cy="393192"/>
            </a:xfrm>
            <a:prstGeom prst="ellipse">
              <a:avLst/>
            </a:prstGeom>
            <a:blipFill dpi="0" rotWithShape="1">
              <a:blip r:embed="rId2">
                <a:duotone>
                  <a:srgbClr val="F8F7F5">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descr="oval">
              <a:extLst>
                <a:ext uri="{FF2B5EF4-FFF2-40B4-BE49-F238E27FC236}">
                  <a16:creationId xmlns:a16="http://schemas.microsoft.com/office/drawing/2014/main" id="{2CFEA18F-82FB-3E0B-3089-6C98DB849D9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50772B8B-5CFB-258B-4B36-1189CF84ED14}"/>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9213889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820" y="165414"/>
            <a:ext cx="10268712" cy="1700784"/>
          </a:xfrm>
        </p:spPr>
        <p:txBody>
          <a:bodyPr/>
          <a:lstStyle/>
          <a:p>
            <a:pPr algn="ctr"/>
            <a:r>
              <a:rPr lang="en-US" sz="8000" dirty="0"/>
              <a:t>Utilization Record</a:t>
            </a:r>
          </a:p>
        </p:txBody>
      </p:sp>
      <p:pic>
        <p:nvPicPr>
          <p:cNvPr id="5" name="Picture 4" descr="blank utilization record"/>
          <p:cNvPicPr>
            <a:picLocks noChangeAspect="1"/>
          </p:cNvPicPr>
          <p:nvPr/>
        </p:nvPicPr>
        <p:blipFill>
          <a:blip r:embed="rId2"/>
          <a:stretch>
            <a:fillRect/>
          </a:stretch>
        </p:blipFill>
        <p:spPr>
          <a:xfrm>
            <a:off x="2247900" y="1866198"/>
            <a:ext cx="7696200" cy="4853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0137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4" name="Picture 4">
            <a:extLst>
              <a:ext uri="{FF2B5EF4-FFF2-40B4-BE49-F238E27FC236}">
                <a16:creationId xmlns:a16="http://schemas.microsoft.com/office/drawing/2014/main" id="{30EDB782-33A3-46FF-8EDC-2A8C156756FE}"/>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l="17180" r="15658"/>
          <a:stretch/>
        </p:blipFill>
        <p:spPr>
          <a:xfrm>
            <a:off x="4526692" y="11"/>
            <a:ext cx="6141309" cy="6857989"/>
          </a:xfrm>
          <a:prstGeom prst="rect">
            <a:avLst/>
          </a:prstGeom>
        </p:spPr>
      </p:pic>
      <p:sp>
        <p:nvSpPr>
          <p:cNvPr id="6" name="Freeform: Shape 10">
            <a:extLst>
              <a:ext uri="{FF2B5EF4-FFF2-40B4-BE49-F238E27FC236}">
                <a16:creationId xmlns:a16="http://schemas.microsoft.com/office/drawing/2014/main" id="{465EB4C2-5647-453F-B661-B28146057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524001" y="0"/>
            <a:ext cx="3312871"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pPr defTabSz="457200"/>
            <a:endParaRPr lang="en-US">
              <a:solidFill>
                <a:prstClr val="black"/>
              </a:solidFill>
              <a:latin typeface="Calibri" panose="020F0502020204030204"/>
            </a:endParaRPr>
          </a:p>
        </p:txBody>
      </p:sp>
      <p:grpSp>
        <p:nvGrpSpPr>
          <p:cNvPr id="7" name="Group 12">
            <a:extLst>
              <a:ext uri="{FF2B5EF4-FFF2-40B4-BE49-F238E27FC236}">
                <a16:creationId xmlns:a16="http://schemas.microsoft.com/office/drawing/2014/main" id="{1D015EAF-FDA0-4A49-B71D-F0521EA99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0"/>
            <a:ext cx="3204588" cy="6858000"/>
            <a:chOff x="0" y="2006221"/>
            <a:chExt cx="4272784" cy="6858000"/>
          </a:xfrm>
        </p:grpSpPr>
        <p:sp useBgFill="1">
          <p:nvSpPr>
            <p:cNvPr id="14" name="Freeform: Shape 13">
              <a:extLst>
                <a:ext uri="{FF2B5EF4-FFF2-40B4-BE49-F238E27FC236}">
                  <a16:creationId xmlns:a16="http://schemas.microsoft.com/office/drawing/2014/main" id="{0047FB3A-C0F9-4DD9-A4E0-B203F96AA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defTabSz="457200"/>
              <a:endParaRPr lang="en-US" dirty="0">
                <a:solidFill>
                  <a:prstClr val="black"/>
                </a:solidFill>
                <a:latin typeface="Calibri" panose="020F0502020204030204"/>
              </a:endParaRPr>
            </a:p>
          </p:txBody>
        </p:sp>
        <p:sp>
          <p:nvSpPr>
            <p:cNvPr id="10" name="Freeform: Shape 14">
              <a:extLst>
                <a:ext uri="{FF2B5EF4-FFF2-40B4-BE49-F238E27FC236}">
                  <a16:creationId xmlns:a16="http://schemas.microsoft.com/office/drawing/2014/main" id="{6C42C509-4662-4775-BF18-33FB465BC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solidFill>
              <a:schemeClr val="accent1">
                <a:lumMod val="50000"/>
                <a:alpha val="25000"/>
              </a:schemeClr>
            </a:solidFill>
            <a:ln w="0">
              <a:noFill/>
              <a:prstDash val="solid"/>
              <a:round/>
              <a:headEnd/>
              <a:tailEnd/>
            </a:ln>
          </p:spPr>
          <p:txBody>
            <a:bodyPr/>
            <a:lstStyle/>
            <a:p>
              <a:pPr defTabSz="457200"/>
              <a:endParaRPr lang="en-US" dirty="0">
                <a:solidFill>
                  <a:prstClr val="black"/>
                </a:solidFill>
                <a:latin typeface="Calibri" panose="020F0502020204030204"/>
              </a:endParaRPr>
            </a:p>
          </p:txBody>
        </p:sp>
      </p:grpSp>
      <p:sp>
        <p:nvSpPr>
          <p:cNvPr id="2" name="Title 1">
            <a:extLst>
              <a:ext uri="{FF2B5EF4-FFF2-40B4-BE49-F238E27FC236}">
                <a16:creationId xmlns:a16="http://schemas.microsoft.com/office/drawing/2014/main" id="{A236F96B-2F56-4AA2-86BA-929C72285DBC}"/>
              </a:ext>
            </a:extLst>
          </p:cNvPr>
          <p:cNvSpPr>
            <a:spLocks noGrp="1"/>
          </p:cNvSpPr>
          <p:nvPr>
            <p:ph type="title"/>
          </p:nvPr>
        </p:nvSpPr>
        <p:spPr>
          <a:xfrm>
            <a:off x="1866900" y="723406"/>
            <a:ext cx="2425514" cy="3826728"/>
          </a:xfrm>
        </p:spPr>
        <p:txBody>
          <a:bodyPr vert="horz" lIns="91440" tIns="45720" rIns="91440" bIns="45720" rtlCol="0" anchor="b">
            <a:normAutofit/>
          </a:bodyPr>
          <a:lstStyle/>
          <a:p>
            <a:pPr algn="ctr"/>
            <a:r>
              <a:rPr lang="en-US" sz="5600" dirty="0"/>
              <a:t>BIA  </a:t>
            </a:r>
            <a:br>
              <a:rPr lang="en-US" sz="5600" dirty="0"/>
            </a:br>
            <a:r>
              <a:rPr lang="en-US" sz="5600" dirty="0"/>
              <a:t>DI-120 (Jan-Dec)</a:t>
            </a:r>
          </a:p>
        </p:txBody>
      </p:sp>
    </p:spTree>
    <p:extLst>
      <p:ext uri="{BB962C8B-B14F-4D97-AF65-F5344CB8AC3E}">
        <p14:creationId xmlns:p14="http://schemas.microsoft.com/office/powerpoint/2010/main" val="181379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pushing large gear">
            <a:extLst>
              <a:ext uri="{FF2B5EF4-FFF2-40B4-BE49-F238E27FC236}">
                <a16:creationId xmlns:a16="http://schemas.microsoft.com/office/drawing/2014/main" id="{62F37109-6F5F-7CD3-21BA-93D2311D2EE4}"/>
              </a:ext>
            </a:extLst>
          </p:cNvPr>
          <p:cNvPicPr>
            <a:picLocks noChangeAspect="1"/>
          </p:cNvPicPr>
          <p:nvPr/>
        </p:nvPicPr>
        <p:blipFill rotWithShape="1">
          <a:blip r:embed="rId3" cstate="print">
            <a:alphaModFix amt="60000"/>
            <a:extLst>
              <a:ext uri="{28A0092B-C50C-407E-A947-70E740481C1C}">
                <a14:useLocalDpi xmlns:a14="http://schemas.microsoft.com/office/drawing/2010/main"/>
              </a:ext>
            </a:extLst>
          </a:blip>
          <a:srcRect t="21329" b="22421"/>
          <a:stretch/>
        </p:blipFill>
        <p:spPr>
          <a:xfrm>
            <a:off x="20" y="10"/>
            <a:ext cx="12191980" cy="6857990"/>
          </a:xfrm>
          <a:prstGeom prst="rect">
            <a:avLst/>
          </a:prstGeom>
        </p:spPr>
      </p:pic>
      <p:sp>
        <p:nvSpPr>
          <p:cNvPr id="2" name="Title 1"/>
          <p:cNvSpPr>
            <a:spLocks noGrp="1"/>
          </p:cNvSpPr>
          <p:nvPr>
            <p:ph type="title"/>
          </p:nvPr>
        </p:nvSpPr>
        <p:spPr>
          <a:xfrm>
            <a:off x="960120" y="640080"/>
            <a:ext cx="10268712" cy="3227832"/>
          </a:xfrm>
        </p:spPr>
        <p:txBody>
          <a:bodyPr vert="horz" lIns="91440" tIns="45720" rIns="91440" bIns="45720" rtlCol="0" anchor="b">
            <a:normAutofit/>
          </a:bodyPr>
          <a:lstStyle/>
          <a:p>
            <a:pPr algn="ctr"/>
            <a:r>
              <a:rPr lang="en-US" sz="8800">
                <a:solidFill>
                  <a:schemeClr val="tx1"/>
                </a:solidFill>
              </a:rPr>
              <a:t>Utilization Record Exercise</a:t>
            </a:r>
          </a:p>
        </p:txBody>
      </p:sp>
      <p:grpSp>
        <p:nvGrpSpPr>
          <p:cNvPr id="8" name="Group 7" descr="slide number">
            <a:extLst>
              <a:ext uri="{FF2B5EF4-FFF2-40B4-BE49-F238E27FC236}">
                <a16:creationId xmlns:a16="http://schemas.microsoft.com/office/drawing/2014/main" id="{AA08FBBB-1120-0B39-23D7-AD8A4961035D}"/>
              </a:ext>
            </a:extLst>
          </p:cNvPr>
          <p:cNvGrpSpPr/>
          <p:nvPr/>
        </p:nvGrpSpPr>
        <p:grpSpPr>
          <a:xfrm>
            <a:off x="11633708" y="6283960"/>
            <a:ext cx="393192" cy="393192"/>
            <a:chOff x="8522208" y="6258560"/>
            <a:chExt cx="393192" cy="393192"/>
          </a:xfrm>
        </p:grpSpPr>
        <p:sp>
          <p:nvSpPr>
            <p:cNvPr id="9" name="Oval 8" descr="oval">
              <a:extLst>
                <a:ext uri="{FF2B5EF4-FFF2-40B4-BE49-F238E27FC236}">
                  <a16:creationId xmlns:a16="http://schemas.microsoft.com/office/drawing/2014/main" id="{F3C032AD-5ED4-7AEF-D399-5B0EF75FB14A}"/>
                </a:ext>
              </a:extLst>
            </p:cNvPr>
            <p:cNvSpPr/>
            <p:nvPr/>
          </p:nvSpPr>
          <p:spPr>
            <a:xfrm>
              <a:off x="8522208" y="6258560"/>
              <a:ext cx="393192" cy="393192"/>
            </a:xfrm>
            <a:prstGeom prst="ellipse">
              <a:avLst/>
            </a:prstGeom>
            <a:blipFill dpi="0" rotWithShape="1">
              <a:blip r:embed="rId4">
                <a:duotone>
                  <a:srgbClr val="F8F7F5">
                    <a:shade val="45000"/>
                    <a:satMod val="135000"/>
                  </a:srgb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AD452E6E-40AC-3F8B-6DD4-4506BC5C322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A3A7BB63-83DA-C6CA-7986-C8FBB4F60688}"/>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09672675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5536-C408-2320-6B78-52EE76FB33AE}"/>
              </a:ext>
            </a:extLst>
          </p:cNvPr>
          <p:cNvSpPr>
            <a:spLocks noGrp="1"/>
          </p:cNvSpPr>
          <p:nvPr>
            <p:ph type="title"/>
          </p:nvPr>
        </p:nvSpPr>
        <p:spPr/>
        <p:txBody>
          <a:bodyPr/>
          <a:lstStyle/>
          <a:p>
            <a:r>
              <a:rPr lang="en-US" dirty="0"/>
              <a:t>BIA DI-120  - Completed for </a:t>
            </a:r>
            <a:r>
              <a:rPr lang="en-US" dirty="0" err="1"/>
              <a:t>Excercise</a:t>
            </a:r>
            <a:endParaRPr lang="en-US" dirty="0"/>
          </a:p>
        </p:txBody>
      </p:sp>
      <p:sp>
        <p:nvSpPr>
          <p:cNvPr id="3" name="Content Placeholder 2">
            <a:extLst>
              <a:ext uri="{FF2B5EF4-FFF2-40B4-BE49-F238E27FC236}">
                <a16:creationId xmlns:a16="http://schemas.microsoft.com/office/drawing/2014/main" id="{0093F03D-6B8A-7FC2-D140-81E6917EB519}"/>
              </a:ext>
            </a:extLst>
          </p:cNvPr>
          <p:cNvSpPr>
            <a:spLocks noGrp="1"/>
          </p:cNvSpPr>
          <p:nvPr>
            <p:ph idx="1"/>
          </p:nvPr>
        </p:nvSpPr>
        <p:spPr/>
        <p:txBody>
          <a:bodyPr/>
          <a:lstStyle/>
          <a:p>
            <a:pPr marL="0" indent="0">
              <a:buNone/>
            </a:pPr>
            <a:r>
              <a:rPr lang="en-US" dirty="0">
                <a:hlinkClick r:id="rId3"/>
              </a:rPr>
              <a:t>DI120_ENOP_exercise.xlsx</a:t>
            </a:r>
            <a:endParaRPr lang="en-US" dirty="0"/>
          </a:p>
        </p:txBody>
      </p:sp>
    </p:spTree>
    <p:extLst>
      <p:ext uri="{BB962C8B-B14F-4D97-AF65-F5344CB8AC3E}">
        <p14:creationId xmlns:p14="http://schemas.microsoft.com/office/powerpoint/2010/main" val="328683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9386"/>
            <a:ext cx="10847832" cy="1700784"/>
          </a:xfrm>
        </p:spPr>
        <p:txBody>
          <a:bodyPr>
            <a:normAutofit fontScale="90000"/>
          </a:bodyPr>
          <a:lstStyle/>
          <a:p>
            <a:r>
              <a:rPr lang="en-US" dirty="0"/>
              <a:t>Utilization Record Completion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3901" y="1371600"/>
            <a:ext cx="8224887"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3900" y="1371601"/>
            <a:ext cx="8229600" cy="2541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93900" y="1371600"/>
            <a:ext cx="8229600" cy="2791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93900" y="1352648"/>
            <a:ext cx="8229600" cy="2914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93900" y="1371601"/>
            <a:ext cx="8229600" cy="4187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Sample utilization record "/>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993900" y="1343196"/>
            <a:ext cx="8229600" cy="4981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2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B895-858E-D009-5797-AE6DC9F53B65}"/>
              </a:ext>
            </a:extLst>
          </p:cNvPr>
          <p:cNvSpPr>
            <a:spLocks noGrp="1"/>
          </p:cNvSpPr>
          <p:nvPr>
            <p:ph type="title"/>
          </p:nvPr>
        </p:nvSpPr>
        <p:spPr>
          <a:xfrm>
            <a:off x="340415" y="381000"/>
            <a:ext cx="11130170" cy="1592234"/>
          </a:xfrm>
        </p:spPr>
        <p:txBody>
          <a:bodyPr/>
          <a:lstStyle/>
          <a:p>
            <a:r>
              <a:rPr lang="en-US" sz="7200" dirty="0"/>
              <a:t>Engine Use Reporting</a:t>
            </a:r>
          </a:p>
        </p:txBody>
      </p:sp>
      <p:pic>
        <p:nvPicPr>
          <p:cNvPr id="6" name="Content Placeholder 5" descr="screenshot of website&#10;">
            <a:extLst>
              <a:ext uri="{FF2B5EF4-FFF2-40B4-BE49-F238E27FC236}">
                <a16:creationId xmlns:a16="http://schemas.microsoft.com/office/drawing/2014/main" id="{57D5CF24-E8F3-3946-3D00-58566D5B814B}"/>
              </a:ext>
            </a:extLst>
          </p:cNvPr>
          <p:cNvPicPr>
            <a:picLocks noGrp="1" noChangeAspect="1"/>
          </p:cNvPicPr>
          <p:nvPr>
            <p:ph sz="half" idx="1"/>
          </p:nvPr>
        </p:nvPicPr>
        <p:blipFill rotWithShape="1">
          <a:blip r:embed="rId3"/>
          <a:srcRect t="3415" b="85071"/>
          <a:stretch/>
        </p:blipFill>
        <p:spPr>
          <a:xfrm>
            <a:off x="0" y="5864086"/>
            <a:ext cx="12192000" cy="993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a:extLst>
              <a:ext uri="{FF2B5EF4-FFF2-40B4-BE49-F238E27FC236}">
                <a16:creationId xmlns:a16="http://schemas.microsoft.com/office/drawing/2014/main" id="{54927D55-F7B5-15E4-B18D-E740A37274CB}"/>
              </a:ext>
            </a:extLst>
          </p:cNvPr>
          <p:cNvSpPr>
            <a:spLocks noGrp="1"/>
          </p:cNvSpPr>
          <p:nvPr>
            <p:ph sz="half" idx="12"/>
          </p:nvPr>
        </p:nvSpPr>
        <p:spPr>
          <a:xfrm>
            <a:off x="381000" y="2396556"/>
            <a:ext cx="11430000" cy="3751170"/>
          </a:xfrm>
        </p:spPr>
        <p:txBody>
          <a:bodyPr>
            <a:normAutofit fontScale="92500" lnSpcReduction="20000"/>
          </a:bodyPr>
          <a:lstStyle/>
          <a:p>
            <a:pPr marL="457200" indent="-457200">
              <a:buFont typeface="Wingdings" panose="05000000000000000000" pitchFamily="2" charset="2"/>
              <a:buChar char="§"/>
            </a:pPr>
            <a:r>
              <a:rPr lang="en-US" dirty="0"/>
              <a:t>Standardized system to document and quantify important program accomplishments. </a:t>
            </a:r>
          </a:p>
          <a:p>
            <a:pPr marL="457200" indent="-457200">
              <a:buFont typeface="Wingdings" panose="05000000000000000000" pitchFamily="2" charset="2"/>
              <a:buChar char="§"/>
            </a:pPr>
            <a:r>
              <a:rPr lang="en-US" dirty="0"/>
              <a:t>Necessary to ensure effective use of assets and to assist with critical planning decisions at local, state, and national levels. </a:t>
            </a:r>
          </a:p>
          <a:p>
            <a:pPr marL="457200" indent="-457200">
              <a:buFont typeface="Wingdings" panose="05000000000000000000" pitchFamily="2" charset="2"/>
              <a:buChar char="§"/>
            </a:pPr>
            <a:r>
              <a:rPr lang="en-US" dirty="0"/>
              <a:t>Provides an accurate method of tracking daily statistics associated with each BLM wildland fire engine.</a:t>
            </a:r>
          </a:p>
          <a:p>
            <a:pPr marL="457200" indent="-457200">
              <a:buFont typeface="Wingdings" panose="05000000000000000000" pitchFamily="2" charset="2"/>
              <a:buChar char="§"/>
            </a:pPr>
            <a:r>
              <a:rPr lang="en-US" dirty="0"/>
              <a:t>Redbook requirement to enter data monthly.</a:t>
            </a:r>
          </a:p>
          <a:p>
            <a:pPr marL="457200" indent="-457200">
              <a:buFont typeface="Wingdings" panose="05000000000000000000" pitchFamily="2" charset="2"/>
              <a:buChar char="§"/>
            </a:pPr>
            <a:r>
              <a:rPr lang="en-US" dirty="0"/>
              <a:t>State FOG representative manages access.</a:t>
            </a:r>
          </a:p>
          <a:p>
            <a:pPr marL="457200" indent="-457200">
              <a:buFont typeface="Wingdings" panose="05000000000000000000" pitchFamily="2" charset="2"/>
              <a:buChar char="§"/>
            </a:pPr>
            <a:endParaRPr lang="en-US" dirty="0"/>
          </a:p>
        </p:txBody>
      </p:sp>
      <p:grpSp>
        <p:nvGrpSpPr>
          <p:cNvPr id="3" name="Group 2" descr="slide number">
            <a:extLst>
              <a:ext uri="{FF2B5EF4-FFF2-40B4-BE49-F238E27FC236}">
                <a16:creationId xmlns:a16="http://schemas.microsoft.com/office/drawing/2014/main" id="{9D2C2C0B-B891-9103-0DCA-AE13B2FA076F}"/>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231BE579-8799-2A58-492C-DF882DE7875D}"/>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773E697C-7A09-4919-BCDA-4B9798563E8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F5E446BD-E9E0-39C5-AC48-F20F7790271D}"/>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38</a:t>
            </a:fld>
            <a:endParaRPr lang="en-US" dirty="0"/>
          </a:p>
        </p:txBody>
      </p:sp>
    </p:spTree>
    <p:extLst>
      <p:ext uri="{BB962C8B-B14F-4D97-AF65-F5344CB8AC3E}">
        <p14:creationId xmlns:p14="http://schemas.microsoft.com/office/powerpoint/2010/main" val="2803928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logbook with accident package"/>
          <p:cNvPicPr>
            <a:picLocks noChangeAspect="1" noChangeArrowheads="1"/>
          </p:cNvPicPr>
          <p:nvPr/>
        </p:nvPicPr>
        <p:blipFill rotWithShape="1">
          <a:blip r:embed="rId2"/>
          <a:srcRect t="10661" b="10668"/>
          <a:stretch/>
        </p:blipFill>
        <p:spPr bwMode="auto">
          <a:xfrm>
            <a:off x="20" y="10"/>
            <a:ext cx="12191980" cy="6857990"/>
          </a:xfrm>
          <a:prstGeom prst="rect">
            <a:avLst/>
          </a:prstGeom>
          <a:noFill/>
        </p:spPr>
      </p:pic>
      <p:sp>
        <p:nvSpPr>
          <p:cNvPr id="16" name="Rectangle 15">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961644" y="4675366"/>
            <a:ext cx="10268712" cy="846223"/>
          </a:xfrm>
        </p:spPr>
        <p:txBody>
          <a:bodyPr anchor="b">
            <a:normAutofit/>
          </a:bodyPr>
          <a:lstStyle/>
          <a:p>
            <a:pPr>
              <a:lnSpc>
                <a:spcPct val="90000"/>
              </a:lnSpc>
            </a:pPr>
            <a:r>
              <a:rPr lang="en-US" sz="5400" dirty="0">
                <a:solidFill>
                  <a:srgbClr val="FFFFFF"/>
                </a:solidFill>
              </a:rPr>
              <a:t>Accident Reporting Documents</a:t>
            </a:r>
          </a:p>
        </p:txBody>
      </p:sp>
      <p:sp>
        <p:nvSpPr>
          <p:cNvPr id="4" name="Slide Number Placeholder 3"/>
          <p:cNvSpPr>
            <a:spLocks noGrp="1"/>
          </p:cNvSpPr>
          <p:nvPr>
            <p:ph type="sldNum" sz="quarter" idx="12"/>
          </p:nvPr>
        </p:nvSpPr>
        <p:spPr>
          <a:xfrm>
            <a:off x="10296144" y="6356350"/>
            <a:ext cx="932688" cy="365125"/>
          </a:xfrm>
          <a:prstGeom prst="rect">
            <a:avLst/>
          </a:prstGeom>
        </p:spPr>
        <p:txBody>
          <a:bodyPr vert="horz" lIns="91440" tIns="45720" rIns="91440" bIns="45720" rtlCol="0">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fld id="{48F63A3B-78C7-47BE-AE5E-E10140E04643}" type="slidenum">
              <a:rPr lang="en-US">
                <a:solidFill>
                  <a:srgbClr val="FFFFFF"/>
                </a:solidFill>
              </a:rPr>
              <a:pPr algn="l">
                <a:spcAft>
                  <a:spcPts val="600"/>
                </a:spcAft>
              </a:pPr>
              <a:t>39</a:t>
            </a:fld>
            <a:endParaRPr lang="en-US">
              <a:solidFill>
                <a:srgbClr val="FFFFFF"/>
              </a:solidFill>
            </a:endParaRPr>
          </a:p>
        </p:txBody>
      </p:sp>
      <p:grpSp>
        <p:nvGrpSpPr>
          <p:cNvPr id="2" name="Group 1" descr="slide number">
            <a:extLst>
              <a:ext uri="{FF2B5EF4-FFF2-40B4-BE49-F238E27FC236}">
                <a16:creationId xmlns:a16="http://schemas.microsoft.com/office/drawing/2014/main" id="{93E4E034-32CB-22B4-3832-70E30623DF32}"/>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AF72B8F2-927E-5914-586C-2B3A52409FF4}"/>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ED0EA6B6-FC05-7D52-9757-D54AACB2893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413687E1-3CC5-A875-2734-AFF6A037DA1B}"/>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39</a:t>
            </a:fld>
            <a:endParaRPr lang="en-US" dirty="0"/>
          </a:p>
        </p:txBody>
      </p:sp>
    </p:spTree>
    <p:extLst>
      <p:ext uri="{BB962C8B-B14F-4D97-AF65-F5344CB8AC3E}">
        <p14:creationId xmlns:p14="http://schemas.microsoft.com/office/powerpoint/2010/main" val="28971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ctrTitle"/>
          </p:nvPr>
        </p:nvSpPr>
        <p:spPr>
          <a:xfrm>
            <a:off x="640079" y="640080"/>
            <a:ext cx="6389027" cy="5569164"/>
          </a:xfrm>
        </p:spPr>
        <p:txBody>
          <a:bodyPr anchor="ctr">
            <a:normAutofit/>
          </a:bodyPr>
          <a:lstStyle/>
          <a:p>
            <a:pPr algn="r"/>
            <a:r>
              <a:rPr lang="en-US"/>
              <a:t>Introduction to the Working Capital Fund</a:t>
            </a:r>
          </a:p>
        </p:txBody>
      </p:sp>
      <p:sp>
        <p:nvSpPr>
          <p:cNvPr id="17" name="Rectangle 16">
            <a:extLst>
              <a:ext uri="{FF2B5EF4-FFF2-40B4-BE49-F238E27FC236}">
                <a16:creationId xmlns:a16="http://schemas.microsoft.com/office/drawing/2014/main" id="{F3FB9C52-D876-47C4-B9DC-9A7EEEA20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677" y="0"/>
            <a:ext cx="46363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lide number">
            <a:extLst>
              <a:ext uri="{FF2B5EF4-FFF2-40B4-BE49-F238E27FC236}">
                <a16:creationId xmlns:a16="http://schemas.microsoft.com/office/drawing/2014/main" id="{D7467138-643A-D406-A212-1853378C7020}"/>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C74C14C1-0ED6-7AF9-4D5E-463FDB315C97}"/>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482FF144-24E2-943E-F6C1-743D911B414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5621CA4D-F208-85FE-C1D4-E4D83CF7FB8A}"/>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a:t>
            </a:fld>
            <a:endParaRPr lang="en-US" dirty="0"/>
          </a:p>
        </p:txBody>
      </p:sp>
    </p:spTree>
    <p:extLst>
      <p:ext uri="{BB962C8B-B14F-4D97-AF65-F5344CB8AC3E}">
        <p14:creationId xmlns:p14="http://schemas.microsoft.com/office/powerpoint/2010/main" val="3535356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4">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6">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8">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sz="5600" kern="1200" cap="all" spc="120" baseline="0">
                <a:solidFill>
                  <a:schemeClr val="bg1"/>
                </a:solidFill>
                <a:latin typeface="+mj-lt"/>
                <a:ea typeface="+mj-ea"/>
                <a:cs typeface="+mj-cs"/>
              </a:rPr>
              <a:t>Exchange Basic Information</a:t>
            </a:r>
            <a:br>
              <a:rPr lang="en-US" sz="5600" kern="1200" cap="all" spc="120" baseline="0">
                <a:solidFill>
                  <a:schemeClr val="bg1"/>
                </a:solidFill>
                <a:latin typeface="+mj-lt"/>
                <a:ea typeface="+mj-ea"/>
                <a:cs typeface="+mj-cs"/>
              </a:rPr>
            </a:br>
            <a:r>
              <a:rPr lang="en-US" sz="5600" kern="1200" cap="all" spc="120" baseline="0">
                <a:solidFill>
                  <a:schemeClr val="bg1"/>
                </a:solidFill>
                <a:latin typeface="+mj-lt"/>
                <a:ea typeface="+mj-ea"/>
                <a:cs typeface="+mj-cs"/>
              </a:rPr>
              <a:t>(Standard Form 91)</a:t>
            </a:r>
          </a:p>
        </p:txBody>
      </p:sp>
      <p:sp>
        <p:nvSpPr>
          <p:cNvPr id="3" name="Content Placeholder 2"/>
          <p:cNvSpPr>
            <a:spLocks noGrp="1"/>
          </p:cNvSpPr>
          <p:nvPr>
            <p:ph sz="half" idx="1"/>
          </p:nvPr>
        </p:nvSpPr>
        <p:spPr>
          <a:xfrm>
            <a:off x="381000" y="2336412"/>
            <a:ext cx="5782586" cy="3433031"/>
          </a:xfrm>
        </p:spPr>
        <p:txBody>
          <a:bodyPr vert="horz" lIns="91440" tIns="45720" rIns="91440" bIns="45720" rtlCol="0" anchor="t">
            <a:normAutofit/>
          </a:bodyPr>
          <a:lstStyle/>
          <a:p>
            <a:pPr marL="457200" indent="-457200">
              <a:lnSpc>
                <a:spcPct val="91000"/>
              </a:lnSpc>
              <a:buFont typeface="Wingdings" panose="05000000000000000000" pitchFamily="2" charset="2"/>
              <a:buChar char="§"/>
            </a:pPr>
            <a:r>
              <a:rPr lang="en-US" dirty="0"/>
              <a:t>Names</a:t>
            </a:r>
          </a:p>
          <a:p>
            <a:pPr marL="457200" indent="-457200">
              <a:lnSpc>
                <a:spcPct val="91000"/>
              </a:lnSpc>
              <a:buFont typeface="Wingdings" panose="05000000000000000000" pitchFamily="2" charset="2"/>
              <a:buChar char="§"/>
            </a:pPr>
            <a:r>
              <a:rPr lang="en-US" dirty="0"/>
              <a:t>Addresses</a:t>
            </a:r>
          </a:p>
          <a:p>
            <a:pPr marL="457200" indent="-457200">
              <a:lnSpc>
                <a:spcPct val="91000"/>
              </a:lnSpc>
              <a:buFont typeface="Wingdings" panose="05000000000000000000" pitchFamily="2" charset="2"/>
              <a:buChar char="§"/>
            </a:pPr>
            <a:r>
              <a:rPr lang="en-US" dirty="0"/>
              <a:t>Phone numbers</a:t>
            </a:r>
          </a:p>
          <a:p>
            <a:pPr marL="457200" indent="-457200">
              <a:lnSpc>
                <a:spcPct val="91000"/>
              </a:lnSpc>
              <a:buFont typeface="Wingdings" panose="05000000000000000000" pitchFamily="2" charset="2"/>
              <a:buChar char="§"/>
            </a:pPr>
            <a:r>
              <a:rPr lang="en-US" dirty="0"/>
              <a:t>Driver license information</a:t>
            </a:r>
          </a:p>
          <a:p>
            <a:pPr marL="457200" indent="-457200">
              <a:lnSpc>
                <a:spcPct val="91000"/>
              </a:lnSpc>
              <a:buFont typeface="Wingdings" panose="05000000000000000000" pitchFamily="2" charset="2"/>
              <a:buChar char="§"/>
            </a:pPr>
            <a:r>
              <a:rPr lang="en-US" dirty="0"/>
              <a:t>Vehicle registrations</a:t>
            </a:r>
          </a:p>
          <a:p>
            <a:pPr marL="457200" indent="-457200">
              <a:lnSpc>
                <a:spcPct val="91000"/>
              </a:lnSpc>
              <a:buFont typeface="Wingdings" panose="05000000000000000000" pitchFamily="2" charset="2"/>
              <a:buChar char="§"/>
            </a:pPr>
            <a:r>
              <a:rPr lang="en-US" dirty="0"/>
              <a:t>Proof of insurance</a:t>
            </a:r>
          </a:p>
        </p:txBody>
      </p:sp>
      <p:pic>
        <p:nvPicPr>
          <p:cNvPr id="9" name="Picture 8" descr="Motor vehicle accident report"/>
          <p:cNvPicPr>
            <a:picLocks noChangeAspect="1"/>
          </p:cNvPicPr>
          <p:nvPr/>
        </p:nvPicPr>
        <p:blipFill>
          <a:blip r:embed="rId2" cstate="screen"/>
          <a:stretch>
            <a:fillRect/>
          </a:stretch>
        </p:blipFill>
        <p:spPr>
          <a:xfrm>
            <a:off x="6286665" y="2264989"/>
            <a:ext cx="5524335" cy="4308980"/>
          </a:xfrm>
          <a:prstGeom prst="rect">
            <a:avLst/>
          </a:prstGeom>
          <a:ln>
            <a:solidFill>
              <a:schemeClr val="tx1"/>
            </a:solidFill>
          </a:ln>
        </p:spPr>
      </p:pic>
      <p:grpSp>
        <p:nvGrpSpPr>
          <p:cNvPr id="4" name="Group 3" descr="slide number">
            <a:extLst>
              <a:ext uri="{FF2B5EF4-FFF2-40B4-BE49-F238E27FC236}">
                <a16:creationId xmlns:a16="http://schemas.microsoft.com/office/drawing/2014/main" id="{94766F56-BBAD-A4EA-B39D-FEE90B1488C7}"/>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3D15D18F-C793-A161-73E0-0958BA50C802}"/>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6CD96329-E78A-BB75-AA7C-4AF89F6B3CA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98AA274D-D127-BA5F-53E1-BB928C8621CD}"/>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40</a:t>
            </a:fld>
            <a:endParaRPr lang="en-US" dirty="0"/>
          </a:p>
        </p:txBody>
      </p:sp>
    </p:spTree>
    <p:extLst>
      <p:ext uri="{BB962C8B-B14F-4D97-AF65-F5344CB8AC3E}">
        <p14:creationId xmlns:p14="http://schemas.microsoft.com/office/powerpoint/2010/main" val="3142705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2"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67718" y="1541781"/>
            <a:ext cx="5695164" cy="1899919"/>
          </a:xfrm>
        </p:spPr>
        <p:txBody>
          <a:bodyPr vert="horz" lIns="91440" tIns="45720" rIns="91440" bIns="45720" rtlCol="0" anchor="b">
            <a:normAutofit/>
          </a:bodyPr>
          <a:lstStyle/>
          <a:p>
            <a:r>
              <a:rPr lang="en-US" sz="6200" dirty="0"/>
              <a:t>Statement of Witness</a:t>
            </a:r>
          </a:p>
        </p:txBody>
      </p:sp>
      <p:pic>
        <p:nvPicPr>
          <p:cNvPr id="5" name="Picture 4" descr="Statement of witness"/>
          <p:cNvPicPr>
            <a:picLocks noChangeAspect="1"/>
          </p:cNvPicPr>
          <p:nvPr/>
        </p:nvPicPr>
        <p:blipFill>
          <a:blip r:embed="rId2" cstate="screen"/>
          <a:stretch>
            <a:fillRect/>
          </a:stretch>
        </p:blipFill>
        <p:spPr>
          <a:xfrm>
            <a:off x="67645" y="469900"/>
            <a:ext cx="4515689" cy="5845551"/>
          </a:xfrm>
          <a:prstGeom prst="rect">
            <a:avLst/>
          </a:prstGeom>
          <a:ln>
            <a:solidFill>
              <a:schemeClr val="tx1"/>
            </a:solidFill>
          </a:ln>
        </p:spPr>
      </p:pic>
      <p:sp>
        <p:nvSpPr>
          <p:cNvPr id="3" name="Title 1">
            <a:extLst>
              <a:ext uri="{FF2B5EF4-FFF2-40B4-BE49-F238E27FC236}">
                <a16:creationId xmlns:a16="http://schemas.microsoft.com/office/drawing/2014/main" id="{78AF668E-8A45-5608-A7C1-CD22924A15CC}"/>
              </a:ext>
            </a:extLst>
          </p:cNvPr>
          <p:cNvSpPr txBox="1">
            <a:spLocks/>
          </p:cNvSpPr>
          <p:nvPr/>
        </p:nvSpPr>
        <p:spPr>
          <a:xfrm>
            <a:off x="5267718" y="2664460"/>
            <a:ext cx="5695164" cy="1778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a:lstStyle>
          <a:p>
            <a:r>
              <a:rPr lang="en-US" sz="4800" dirty="0"/>
              <a:t>(Standard Form 94)</a:t>
            </a:r>
          </a:p>
        </p:txBody>
      </p:sp>
      <p:grpSp>
        <p:nvGrpSpPr>
          <p:cNvPr id="4" name="Group 3" descr="slide number">
            <a:extLst>
              <a:ext uri="{FF2B5EF4-FFF2-40B4-BE49-F238E27FC236}">
                <a16:creationId xmlns:a16="http://schemas.microsoft.com/office/drawing/2014/main" id="{B90A63F5-39E6-4B70-BAD0-FA9A9C6F7759}"/>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DF2C465A-0048-D62C-F2FD-140AE311B6C5}"/>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40C3D476-E74C-07EE-86F3-6CDFE351AB6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2E92FA5D-F1AD-692F-27CC-2995E17F52D4}"/>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41</a:t>
            </a:fld>
            <a:endParaRPr lang="en-US" dirty="0"/>
          </a:p>
        </p:txBody>
      </p:sp>
    </p:spTree>
    <p:extLst>
      <p:ext uri="{BB962C8B-B14F-4D97-AF65-F5344CB8AC3E}">
        <p14:creationId xmlns:p14="http://schemas.microsoft.com/office/powerpoint/2010/main" val="600130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00811" y="317500"/>
            <a:ext cx="5927576" cy="1701800"/>
          </a:xfrm>
        </p:spPr>
        <p:txBody>
          <a:bodyPr>
            <a:normAutofit/>
          </a:bodyPr>
          <a:lstStyle/>
          <a:p>
            <a:r>
              <a:rPr lang="en-US" sz="5600"/>
              <a:t>Proof of Insurance Form</a:t>
            </a:r>
          </a:p>
        </p:txBody>
      </p:sp>
      <p:pic>
        <p:nvPicPr>
          <p:cNvPr id="7" name="Picture 6" descr="Sample proof of insurance"/>
          <p:cNvPicPr>
            <a:picLocks noChangeAspect="1"/>
          </p:cNvPicPr>
          <p:nvPr/>
        </p:nvPicPr>
        <p:blipFill rotWithShape="1">
          <a:blip r:embed="rId2" cstate="screen"/>
          <a:srcRect l="2675" r="2344"/>
          <a:stretch/>
        </p:blipFill>
        <p:spPr>
          <a:xfrm>
            <a:off x="20" y="10"/>
            <a:ext cx="4657324" cy="6857990"/>
          </a:xfrm>
          <a:prstGeom prst="rect">
            <a:avLst/>
          </a:prstGeom>
        </p:spPr>
      </p:pic>
      <p:sp>
        <p:nvSpPr>
          <p:cNvPr id="8" name="Content Placeholder 7"/>
          <p:cNvSpPr>
            <a:spLocks noGrp="1"/>
          </p:cNvSpPr>
          <p:nvPr>
            <p:ph idx="1"/>
          </p:nvPr>
        </p:nvSpPr>
        <p:spPr>
          <a:xfrm>
            <a:off x="5300810" y="2587625"/>
            <a:ext cx="6268890" cy="3594100"/>
          </a:xfrm>
        </p:spPr>
        <p:txBody>
          <a:bodyPr anchor="t">
            <a:normAutofit/>
          </a:bodyPr>
          <a:lstStyle/>
          <a:p>
            <a:pPr marL="457200" indent="-457200">
              <a:buFont typeface="Wingdings" panose="05000000000000000000" pitchFamily="2" charset="2"/>
              <a:buChar char="§"/>
            </a:pPr>
            <a:r>
              <a:rPr lang="en-US" sz="2800" dirty="0"/>
              <a:t>Created as official documentation that the government is self-insured</a:t>
            </a:r>
          </a:p>
          <a:p>
            <a:pPr marL="457200" indent="-457200">
              <a:buFont typeface="Wingdings" panose="05000000000000000000" pitchFamily="2" charset="2"/>
              <a:buChar char="§"/>
            </a:pPr>
            <a:r>
              <a:rPr lang="en-US" sz="2800" dirty="0"/>
              <a:t>Must be signed by the appropriate authorizing official and kept with the vehicle at all times</a:t>
            </a:r>
          </a:p>
        </p:txBody>
      </p:sp>
      <p:grpSp>
        <p:nvGrpSpPr>
          <p:cNvPr id="3" name="Group 2" descr="slide number">
            <a:extLst>
              <a:ext uri="{FF2B5EF4-FFF2-40B4-BE49-F238E27FC236}">
                <a16:creationId xmlns:a16="http://schemas.microsoft.com/office/drawing/2014/main" id="{015AE7D1-F635-B6F1-2C63-18B992B93F9B}"/>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67DEBD34-CA22-0F0D-66D1-1730A7C1F52D}"/>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7CC569F2-AF34-B10B-259C-F00273B9076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B45CC456-4FAA-B698-8C85-684EEE94A8D6}"/>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42</a:t>
            </a:fld>
            <a:endParaRPr lang="en-US" dirty="0"/>
          </a:p>
        </p:txBody>
      </p:sp>
    </p:spTree>
    <p:extLst>
      <p:ext uri="{BB962C8B-B14F-4D97-AF65-F5344CB8AC3E}">
        <p14:creationId xmlns:p14="http://schemas.microsoft.com/office/powerpoint/2010/main" val="422202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438" y="640080"/>
            <a:ext cx="4500737" cy="1391920"/>
          </a:xfrm>
        </p:spPr>
        <p:txBody>
          <a:bodyPr>
            <a:normAutofit/>
          </a:bodyPr>
          <a:lstStyle/>
          <a:p>
            <a:r>
              <a:rPr lang="en-US" dirty="0"/>
              <a:t>What To Do</a:t>
            </a:r>
          </a:p>
        </p:txBody>
      </p:sp>
      <p:sp>
        <p:nvSpPr>
          <p:cNvPr id="3" name="Content Placeholder 2"/>
          <p:cNvSpPr>
            <a:spLocks noGrp="1"/>
          </p:cNvSpPr>
          <p:nvPr>
            <p:ph idx="1"/>
          </p:nvPr>
        </p:nvSpPr>
        <p:spPr>
          <a:xfrm>
            <a:off x="960438" y="1828800"/>
            <a:ext cx="4500737" cy="4352544"/>
          </a:xfrm>
        </p:spPr>
        <p:txBody>
          <a:bodyPr anchor="t">
            <a:normAutofit/>
          </a:bodyPr>
          <a:lstStyle/>
          <a:p>
            <a:pPr marL="457200" indent="-457200">
              <a:lnSpc>
                <a:spcPct val="91000"/>
              </a:lnSpc>
              <a:buFont typeface="Wingdings" panose="05000000000000000000" pitchFamily="2" charset="2"/>
              <a:buChar char="§"/>
            </a:pPr>
            <a:r>
              <a:rPr lang="en-US" sz="2400" dirty="0">
                <a:solidFill>
                  <a:schemeClr val="bg1"/>
                </a:solidFill>
              </a:rPr>
              <a:t>Stop and give aid to the injured.</a:t>
            </a:r>
          </a:p>
          <a:p>
            <a:pPr marL="457200" indent="-457200">
              <a:lnSpc>
                <a:spcPct val="91000"/>
              </a:lnSpc>
              <a:buFont typeface="Wingdings" panose="05000000000000000000" pitchFamily="2" charset="2"/>
              <a:buChar char="§"/>
            </a:pPr>
            <a:r>
              <a:rPr lang="en-US" sz="2400" dirty="0">
                <a:solidFill>
                  <a:schemeClr val="bg1"/>
                </a:solidFill>
              </a:rPr>
              <a:t>Notify the police and request an ambulance if needed.</a:t>
            </a:r>
          </a:p>
          <a:p>
            <a:pPr marL="457200" indent="-457200">
              <a:lnSpc>
                <a:spcPct val="91000"/>
              </a:lnSpc>
              <a:buFont typeface="Wingdings" panose="05000000000000000000" pitchFamily="2" charset="2"/>
              <a:buChar char="§"/>
            </a:pPr>
            <a:r>
              <a:rPr lang="en-US" sz="2400" dirty="0">
                <a:solidFill>
                  <a:schemeClr val="bg1"/>
                </a:solidFill>
              </a:rPr>
              <a:t>Prevent danger to oncoming cars.</a:t>
            </a:r>
          </a:p>
          <a:p>
            <a:pPr marL="731520" lvl="1" indent="-457200">
              <a:lnSpc>
                <a:spcPct val="91000"/>
              </a:lnSpc>
              <a:buFont typeface="Arial" panose="020B0604020202020204" pitchFamily="34" charset="0"/>
              <a:buChar char="•"/>
            </a:pPr>
            <a:r>
              <a:rPr lang="en-US" sz="2400" dirty="0">
                <a:solidFill>
                  <a:schemeClr val="bg1"/>
                </a:solidFill>
              </a:rPr>
              <a:t>Try not to move your vehicle until police arrive.</a:t>
            </a:r>
          </a:p>
          <a:p>
            <a:pPr>
              <a:lnSpc>
                <a:spcPct val="91000"/>
              </a:lnSpc>
            </a:pPr>
            <a:endParaRPr lang="en-US" sz="2400" dirty="0">
              <a:solidFill>
                <a:schemeClr val="bg1"/>
              </a:solidFill>
            </a:endParaRPr>
          </a:p>
        </p:txBody>
      </p:sp>
      <p:pic>
        <p:nvPicPr>
          <p:cNvPr id="6" name="Picture 7" descr="rolled fire engine"/>
          <p:cNvPicPr>
            <a:picLocks noChangeAspect="1" noChangeArrowheads="1"/>
          </p:cNvPicPr>
          <p:nvPr/>
        </p:nvPicPr>
        <p:blipFill rotWithShape="1">
          <a:blip r:embed="rId2" cstate="screen"/>
          <a:srcRect l="6986" r="13942" b="1"/>
          <a:stretch/>
        </p:blipFill>
        <p:spPr bwMode="auto">
          <a:xfrm>
            <a:off x="6356589" y="1035304"/>
            <a:ext cx="5662989" cy="5120640"/>
          </a:xfrm>
          <a:prstGeom prst="rect">
            <a:avLst/>
          </a:prstGeom>
          <a:ln>
            <a:noFill/>
          </a:ln>
          <a:effectLst>
            <a:outerShdw blurRad="292100" dist="139700" dir="2700000" algn="tl" rotWithShape="0">
              <a:srgbClr val="333333">
                <a:alpha val="65000"/>
              </a:srgbClr>
            </a:outerShdw>
          </a:effectLst>
        </p:spPr>
      </p:pic>
      <p:grpSp>
        <p:nvGrpSpPr>
          <p:cNvPr id="4" name="Group 3" descr="slide number">
            <a:extLst>
              <a:ext uri="{FF2B5EF4-FFF2-40B4-BE49-F238E27FC236}">
                <a16:creationId xmlns:a16="http://schemas.microsoft.com/office/drawing/2014/main" id="{385F1116-6AF4-DB1C-E2A0-7C20EEC43166}"/>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7277B961-FADC-F7B7-EDF8-4F79F33119CC}"/>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E8B9397E-504C-A938-D839-C9C332A06D5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690EDD65-B5C0-5B70-80AE-0A7E49F52975}"/>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43</a:t>
            </a:fld>
            <a:endParaRPr lang="en-US" dirty="0"/>
          </a:p>
        </p:txBody>
      </p:sp>
    </p:spTree>
    <p:extLst>
      <p:ext uri="{BB962C8B-B14F-4D97-AF65-F5344CB8AC3E}">
        <p14:creationId xmlns:p14="http://schemas.microsoft.com/office/powerpoint/2010/main" val="354351898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dirty="0"/>
              <a:t>Other Tasks To Do</a:t>
            </a:r>
          </a:p>
        </p:txBody>
      </p:sp>
      <p:sp>
        <p:nvSpPr>
          <p:cNvPr id="10" name="Rectangle 9">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1000" y="2451100"/>
            <a:ext cx="11684000" cy="3200400"/>
          </a:xfrm>
        </p:spPr>
        <p:txBody>
          <a:bodyPr>
            <a:normAutofit/>
          </a:bodyPr>
          <a:lstStyle/>
          <a:p>
            <a:pPr marL="457200" indent="-457200">
              <a:buFont typeface="Wingdings" panose="05000000000000000000" pitchFamily="2" charset="2"/>
              <a:buChar char="§"/>
            </a:pPr>
            <a:r>
              <a:rPr lang="en-US" sz="2800" dirty="0"/>
              <a:t>Notify state, county, or municipal authorities, as required by law.</a:t>
            </a:r>
          </a:p>
          <a:p>
            <a:pPr marL="457200" indent="-457200">
              <a:buFont typeface="Wingdings" panose="05000000000000000000" pitchFamily="2" charset="2"/>
              <a:buChar char="§"/>
            </a:pPr>
            <a:r>
              <a:rPr lang="en-US" sz="2800" dirty="0"/>
              <a:t>Complete the “Operator’s Report of Motor Vehicle Accident” (SF-91).</a:t>
            </a:r>
          </a:p>
          <a:p>
            <a:pPr marL="457200" indent="-457200">
              <a:buFont typeface="Wingdings" panose="05000000000000000000" pitchFamily="2" charset="2"/>
              <a:buChar char="§"/>
            </a:pPr>
            <a:r>
              <a:rPr lang="en-US" sz="2800" dirty="0"/>
              <a:t>Notify your supervisor and Fleet Manager as quickly as possible.</a:t>
            </a:r>
          </a:p>
          <a:p>
            <a:pPr marL="457200" indent="-457200">
              <a:buFont typeface="Wingdings" panose="05000000000000000000" pitchFamily="2" charset="2"/>
              <a:buChar char="§"/>
            </a:pPr>
            <a:r>
              <a:rPr lang="en-US" sz="2800" dirty="0"/>
              <a:t>Perform actions as required by local policy and procedures.</a:t>
            </a:r>
          </a:p>
          <a:p>
            <a:pPr marL="457200" indent="-457200">
              <a:buFont typeface="Wingdings" panose="05000000000000000000" pitchFamily="2" charset="2"/>
              <a:buChar char="§"/>
            </a:pPr>
            <a:r>
              <a:rPr lang="en-US" sz="2800" dirty="0"/>
              <a:t>Notify the proper authorities before leaving the scene of the accident.</a:t>
            </a:r>
          </a:p>
        </p:txBody>
      </p:sp>
      <p:grpSp>
        <p:nvGrpSpPr>
          <p:cNvPr id="4" name="Group 3" descr="slide number">
            <a:extLst>
              <a:ext uri="{FF2B5EF4-FFF2-40B4-BE49-F238E27FC236}">
                <a16:creationId xmlns:a16="http://schemas.microsoft.com/office/drawing/2014/main" id="{9544A5CF-4E66-CACD-9EA0-F5587B60CE23}"/>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2103AB54-7D2E-7F48-CC6D-744E7F078D20}"/>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F0128A7D-D598-27B7-C0E8-D0E17016169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F008E050-FEC1-E4E4-511E-52861D52204D}"/>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44</a:t>
            </a:fld>
            <a:endParaRPr lang="en-US" dirty="0"/>
          </a:p>
        </p:txBody>
      </p:sp>
    </p:spTree>
    <p:extLst>
      <p:ext uri="{BB962C8B-B14F-4D97-AF65-F5344CB8AC3E}">
        <p14:creationId xmlns:p14="http://schemas.microsoft.com/office/powerpoint/2010/main" val="2154916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643467"/>
            <a:ext cx="3212593" cy="5571066"/>
          </a:xfrm>
        </p:spPr>
        <p:txBody>
          <a:bodyPr>
            <a:normAutofit/>
          </a:bodyPr>
          <a:lstStyle/>
          <a:p>
            <a:r>
              <a:rPr lang="en-US" dirty="0"/>
              <a:t>What </a:t>
            </a:r>
            <a:r>
              <a:rPr lang="en-US" u="sng" dirty="0"/>
              <a:t>Not</a:t>
            </a:r>
            <a:r>
              <a:rPr lang="en-US" dirty="0"/>
              <a:t> To Do</a:t>
            </a:r>
          </a:p>
        </p:txBody>
      </p:sp>
      <p:graphicFrame>
        <p:nvGraphicFramePr>
          <p:cNvPr id="5" name="Content Placeholder 2">
            <a:extLst>
              <a:ext uri="{FF2B5EF4-FFF2-40B4-BE49-F238E27FC236}">
                <a16:creationId xmlns:a16="http://schemas.microsoft.com/office/drawing/2014/main" id="{3A4BADD2-B0B7-5C34-2A3F-8BF87C8556A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64051093"/>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descr="slide number">
            <a:extLst>
              <a:ext uri="{FF2B5EF4-FFF2-40B4-BE49-F238E27FC236}">
                <a16:creationId xmlns:a16="http://schemas.microsoft.com/office/drawing/2014/main" id="{CC8FC4DE-EB1B-2329-1333-0E0CDB7808D5}"/>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ACD89285-8888-820F-4070-C006205F7051}"/>
                </a:ext>
              </a:extLst>
            </p:cNvPr>
            <p:cNvSpPr/>
            <p:nvPr/>
          </p:nvSpPr>
          <p:spPr>
            <a:xfrm>
              <a:off x="8522208" y="6258560"/>
              <a:ext cx="393192" cy="393192"/>
            </a:xfrm>
            <a:prstGeom prst="ellipse">
              <a:avLst/>
            </a:prstGeom>
            <a:blipFill dpi="0"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8DDD382C-8BB3-D74D-7CAF-D534778C001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9CF14920-DB08-2E8E-E9A3-DD2FFBCC648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45</a:t>
            </a:fld>
            <a:endParaRPr lang="en-US" dirty="0"/>
          </a:p>
        </p:txBody>
      </p:sp>
    </p:spTree>
    <p:extLst>
      <p:ext uri="{BB962C8B-B14F-4D97-AF65-F5344CB8AC3E}">
        <p14:creationId xmlns:p14="http://schemas.microsoft.com/office/powerpoint/2010/main" val="1286641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961644" y="4864103"/>
            <a:ext cx="10268712" cy="1169121"/>
          </a:xfrm>
        </p:spPr>
        <p:txBody>
          <a:bodyPr anchor="ctr">
            <a:noAutofit/>
          </a:bodyPr>
          <a:lstStyle/>
          <a:p>
            <a:pPr algn="ctr">
              <a:lnSpc>
                <a:spcPct val="90000"/>
              </a:lnSpc>
            </a:pPr>
            <a:r>
              <a:rPr lang="en-US" sz="6000" dirty="0">
                <a:solidFill>
                  <a:schemeClr val="bg1"/>
                </a:solidFill>
              </a:rPr>
              <a:t>Fire Engine Warranty Repairs and Recalls</a:t>
            </a:r>
          </a:p>
        </p:txBody>
      </p:sp>
      <p:pic>
        <p:nvPicPr>
          <p:cNvPr id="7" name="Graphic 6" descr="Tools">
            <a:extLst>
              <a:ext uri="{FF2B5EF4-FFF2-40B4-BE49-F238E27FC236}">
                <a16:creationId xmlns:a16="http://schemas.microsoft.com/office/drawing/2014/main" id="{E14349B3-F749-EA4D-8945-5FDB3DF20A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54668" y="639575"/>
            <a:ext cx="3082664" cy="3082664"/>
          </a:xfrm>
          <a:prstGeom prst="rect">
            <a:avLst/>
          </a:prstGeom>
        </p:spPr>
      </p:pic>
      <p:grpSp>
        <p:nvGrpSpPr>
          <p:cNvPr id="2" name="Group 1" descr="slide number">
            <a:extLst>
              <a:ext uri="{FF2B5EF4-FFF2-40B4-BE49-F238E27FC236}">
                <a16:creationId xmlns:a16="http://schemas.microsoft.com/office/drawing/2014/main" id="{53C03471-F9E7-A6F6-8490-57654ECA8301}"/>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91C8783E-15D5-530C-66E8-DD32E087452E}"/>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3B68745D-C204-AE98-884D-7DEAE8036F5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E963207C-615C-CB32-2AED-FDCDB39EFDD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46</a:t>
            </a:fld>
            <a:endParaRPr lang="en-US" dirty="0"/>
          </a:p>
        </p:txBody>
      </p:sp>
    </p:spTree>
    <p:extLst>
      <p:ext uri="{BB962C8B-B14F-4D97-AF65-F5344CB8AC3E}">
        <p14:creationId xmlns:p14="http://schemas.microsoft.com/office/powerpoint/2010/main" val="294711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rsonnel conducting vehicle inspection"/>
          <p:cNvPicPr>
            <a:picLocks noChangeAspect="1"/>
          </p:cNvPicPr>
          <p:nvPr/>
        </p:nvPicPr>
        <p:blipFill rotWithShape="1">
          <a:blip r:embed="rId2" cstate="print"/>
          <a:srcRect t="8396" r="-1" b="16585"/>
          <a:stretch/>
        </p:blipFill>
        <p:spPr>
          <a:xfrm>
            <a:off x="1524" y="10"/>
            <a:ext cx="12188952" cy="6857990"/>
          </a:xfrm>
          <a:prstGeom prst="rect">
            <a:avLst/>
          </a:prstGeom>
          <a:noFill/>
        </p:spPr>
      </p:pic>
      <p:sp>
        <p:nvSpPr>
          <p:cNvPr id="13" name="Rectangle 12">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77023" y="990599"/>
            <a:ext cx="4857751" cy="1563989"/>
          </a:xfrm>
        </p:spPr>
        <p:txBody>
          <a:bodyPr>
            <a:normAutofit/>
          </a:bodyPr>
          <a:lstStyle/>
          <a:p>
            <a:r>
              <a:rPr lang="en-US" sz="5100"/>
              <a:t>Warranty Repairs</a:t>
            </a:r>
          </a:p>
        </p:txBody>
      </p:sp>
      <p:sp>
        <p:nvSpPr>
          <p:cNvPr id="15" name="Rectangle 14">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4476" y="2725291"/>
            <a:ext cx="6096000" cy="3142110"/>
          </a:xfrm>
        </p:spPr>
        <p:txBody>
          <a:bodyPr>
            <a:normAutofit lnSpcReduction="10000"/>
          </a:bodyPr>
          <a:lstStyle/>
          <a:p>
            <a:pPr>
              <a:lnSpc>
                <a:spcPct val="91000"/>
              </a:lnSpc>
            </a:pPr>
            <a:r>
              <a:rPr lang="en-US" dirty="0"/>
              <a:t>Responsibility of ENOP to ensure warranty timeframes and parameters are known for all components (update FEMPR)</a:t>
            </a:r>
          </a:p>
          <a:p>
            <a:pPr>
              <a:lnSpc>
                <a:spcPct val="91000"/>
              </a:lnSpc>
            </a:pPr>
            <a:r>
              <a:rPr lang="en-US" dirty="0"/>
              <a:t>Recall/safety issues can be found on NFEP SharePoint</a:t>
            </a:r>
          </a:p>
          <a:p>
            <a:pPr>
              <a:lnSpc>
                <a:spcPct val="91000"/>
              </a:lnSpc>
            </a:pPr>
            <a:r>
              <a:rPr lang="en-US" dirty="0"/>
              <a:t>If issues arise while completing warranty claim contact NFEP</a:t>
            </a:r>
          </a:p>
          <a:p>
            <a:pPr>
              <a:lnSpc>
                <a:spcPct val="91000"/>
              </a:lnSpc>
            </a:pPr>
            <a:endParaRPr lang="en-US" dirty="0"/>
          </a:p>
        </p:txBody>
      </p:sp>
      <p:grpSp>
        <p:nvGrpSpPr>
          <p:cNvPr id="4" name="Group 3" descr="slide number">
            <a:extLst>
              <a:ext uri="{FF2B5EF4-FFF2-40B4-BE49-F238E27FC236}">
                <a16:creationId xmlns:a16="http://schemas.microsoft.com/office/drawing/2014/main" id="{9261B656-ACC9-A9ED-1B83-E9D945CD3CD5}"/>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2F124931-3E69-717B-B6A8-A5F5925B727C}"/>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3B5AE12B-5435-BAF8-3FB3-EE5470587079}"/>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0689402B-2C53-6353-14BE-F91702010550}"/>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47</a:t>
            </a:fld>
            <a:endParaRPr lang="en-US" dirty="0"/>
          </a:p>
        </p:txBody>
      </p:sp>
    </p:spTree>
    <p:extLst>
      <p:ext uri="{BB962C8B-B14F-4D97-AF65-F5344CB8AC3E}">
        <p14:creationId xmlns:p14="http://schemas.microsoft.com/office/powerpoint/2010/main" val="1737582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7500"/>
            <a:ext cx="11430000" cy="1701800"/>
          </a:xfrm>
        </p:spPr>
        <p:txBody>
          <a:bodyPr>
            <a:normAutofit fontScale="90000"/>
          </a:bodyPr>
          <a:lstStyle/>
          <a:p>
            <a:r>
              <a:rPr lang="en-US" dirty="0"/>
              <a:t>Recalls – Equipment Bulletins &amp; </a:t>
            </a:r>
            <a:br>
              <a:rPr lang="en-US" dirty="0"/>
            </a:br>
            <a:r>
              <a:rPr lang="en-US" dirty="0"/>
              <a:t>Equipment Alerts</a:t>
            </a:r>
          </a:p>
        </p:txBody>
      </p:sp>
      <p:sp>
        <p:nvSpPr>
          <p:cNvPr id="23" name="TextBox 22">
            <a:extLst>
              <a:ext uri="{FF2B5EF4-FFF2-40B4-BE49-F238E27FC236}">
                <a16:creationId xmlns:a16="http://schemas.microsoft.com/office/drawing/2014/main" id="{F29FD0E0-222C-4DD4-D31F-AB58950B7025}"/>
              </a:ext>
            </a:extLst>
          </p:cNvPr>
          <p:cNvSpPr txBox="1"/>
          <p:nvPr/>
        </p:nvSpPr>
        <p:spPr>
          <a:xfrm>
            <a:off x="381000" y="2298700"/>
            <a:ext cx="11430000" cy="1200329"/>
          </a:xfrm>
          <a:prstGeom prst="rect">
            <a:avLst/>
          </a:prstGeom>
          <a:noFill/>
        </p:spPr>
        <p:txBody>
          <a:bodyPr wrap="square" rtlCol="0">
            <a:spAutoFit/>
          </a:bodyPr>
          <a:lstStyle/>
          <a:p>
            <a:r>
              <a:rPr lang="en-US" sz="2400" dirty="0"/>
              <a:t>The purpose of an equipment bulletin (EB) or an equipment alert (EA) is to share accurate and timely information regarding potential equipment problems and/or needed repairs. </a:t>
            </a:r>
          </a:p>
        </p:txBody>
      </p:sp>
      <p:sp>
        <p:nvSpPr>
          <p:cNvPr id="11" name="Text Placeholder 10">
            <a:extLst>
              <a:ext uri="{FF2B5EF4-FFF2-40B4-BE49-F238E27FC236}">
                <a16:creationId xmlns:a16="http://schemas.microsoft.com/office/drawing/2014/main" id="{29247A9B-A839-BF35-03C6-915309106C9E}"/>
              </a:ext>
            </a:extLst>
          </p:cNvPr>
          <p:cNvSpPr>
            <a:spLocks noGrp="1"/>
          </p:cNvSpPr>
          <p:nvPr>
            <p:ph type="body" idx="1"/>
          </p:nvPr>
        </p:nvSpPr>
        <p:spPr>
          <a:xfrm>
            <a:off x="378270" y="3747781"/>
            <a:ext cx="4818062" cy="457200"/>
          </a:xfrm>
          <a:solidFill>
            <a:schemeClr val="bg1">
              <a:lumMod val="65000"/>
            </a:schemeClr>
          </a:solidFill>
        </p:spPr>
        <p:txBody>
          <a:bodyPr>
            <a:normAutofit/>
          </a:bodyPr>
          <a:lstStyle/>
          <a:p>
            <a:pPr algn="ctr"/>
            <a:r>
              <a:rPr lang="en-US" sz="2400" dirty="0"/>
              <a:t>Equipment Bulletin</a:t>
            </a:r>
          </a:p>
        </p:txBody>
      </p:sp>
      <p:sp>
        <p:nvSpPr>
          <p:cNvPr id="5" name="Content Placeholder 4">
            <a:extLst>
              <a:ext uri="{FF2B5EF4-FFF2-40B4-BE49-F238E27FC236}">
                <a16:creationId xmlns:a16="http://schemas.microsoft.com/office/drawing/2014/main" id="{EDD2EFF2-1E36-235F-3C04-A93873A4412E}"/>
              </a:ext>
            </a:extLst>
          </p:cNvPr>
          <p:cNvSpPr>
            <a:spLocks noGrp="1"/>
          </p:cNvSpPr>
          <p:nvPr>
            <p:ph sz="half" idx="2"/>
          </p:nvPr>
        </p:nvSpPr>
        <p:spPr>
          <a:xfrm>
            <a:off x="378270" y="4251919"/>
            <a:ext cx="5392294" cy="2587625"/>
          </a:xfrm>
        </p:spPr>
        <p:txBody>
          <a:bodyPr>
            <a:normAutofit/>
          </a:bodyPr>
          <a:lstStyle/>
          <a:p>
            <a:r>
              <a:rPr lang="en-US" sz="2200" dirty="0"/>
              <a:t>Intended to inform the equipment users of recommendations for repairs, potential hazards, or general information related to the overall maintenance, awareness, and safe operation of fire equipment</a:t>
            </a:r>
          </a:p>
        </p:txBody>
      </p:sp>
      <p:sp>
        <p:nvSpPr>
          <p:cNvPr id="22" name="Text Placeholder 21">
            <a:extLst>
              <a:ext uri="{FF2B5EF4-FFF2-40B4-BE49-F238E27FC236}">
                <a16:creationId xmlns:a16="http://schemas.microsoft.com/office/drawing/2014/main" id="{EDABD087-D5B2-D37A-2902-A6A1D2735122}"/>
              </a:ext>
            </a:extLst>
          </p:cNvPr>
          <p:cNvSpPr>
            <a:spLocks noGrp="1"/>
          </p:cNvSpPr>
          <p:nvPr>
            <p:ph type="body" sz="quarter" idx="3"/>
          </p:nvPr>
        </p:nvSpPr>
        <p:spPr>
          <a:xfrm>
            <a:off x="6409944" y="3747781"/>
            <a:ext cx="4818888" cy="457200"/>
          </a:xfrm>
          <a:solidFill>
            <a:schemeClr val="bg1">
              <a:lumMod val="65000"/>
            </a:schemeClr>
          </a:solidFill>
        </p:spPr>
        <p:txBody>
          <a:bodyPr>
            <a:normAutofit/>
          </a:bodyPr>
          <a:lstStyle/>
          <a:p>
            <a:pPr algn="ctr"/>
            <a:r>
              <a:rPr lang="en-US" sz="2400" dirty="0"/>
              <a:t>Equipment Alert</a:t>
            </a:r>
          </a:p>
        </p:txBody>
      </p:sp>
      <p:sp>
        <p:nvSpPr>
          <p:cNvPr id="10" name="Content Placeholder 9">
            <a:extLst>
              <a:ext uri="{FF2B5EF4-FFF2-40B4-BE49-F238E27FC236}">
                <a16:creationId xmlns:a16="http://schemas.microsoft.com/office/drawing/2014/main" id="{CFA8A462-5684-752D-B4E5-A12AB7E19B28}"/>
              </a:ext>
            </a:extLst>
          </p:cNvPr>
          <p:cNvSpPr>
            <a:spLocks noGrp="1"/>
          </p:cNvSpPr>
          <p:nvPr>
            <p:ph sz="quarter" idx="4"/>
          </p:nvPr>
        </p:nvSpPr>
        <p:spPr>
          <a:xfrm>
            <a:off x="6421437" y="4207181"/>
            <a:ext cx="4818063" cy="1844496"/>
          </a:xfrm>
        </p:spPr>
        <p:txBody>
          <a:bodyPr>
            <a:normAutofit fontScale="92500" lnSpcReduction="20000"/>
          </a:bodyPr>
          <a:lstStyle/>
          <a:p>
            <a:r>
              <a:rPr lang="en-US" sz="2400" dirty="0"/>
              <a:t>Time sensitive and addresses potentially serious hazards or risks. </a:t>
            </a:r>
          </a:p>
          <a:p>
            <a:r>
              <a:rPr lang="en-US" sz="2400" dirty="0"/>
              <a:t>The alert includes specific actions users must act upon</a:t>
            </a:r>
          </a:p>
          <a:p>
            <a:endParaRPr lang="en-US" sz="2400" dirty="0"/>
          </a:p>
        </p:txBody>
      </p:sp>
    </p:spTree>
    <p:extLst>
      <p:ext uri="{BB962C8B-B14F-4D97-AF65-F5344CB8AC3E}">
        <p14:creationId xmlns:p14="http://schemas.microsoft.com/office/powerpoint/2010/main" val="1858494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29C97-1326-437F-8FEB-49038AB0222C}"/>
              </a:ext>
            </a:extLst>
          </p:cNvPr>
          <p:cNvSpPr>
            <a:spLocks noGrp="1"/>
          </p:cNvSpPr>
          <p:nvPr>
            <p:ph type="title"/>
          </p:nvPr>
        </p:nvSpPr>
        <p:spPr>
          <a:xfrm>
            <a:off x="960120" y="152714"/>
            <a:ext cx="10268712" cy="1700784"/>
          </a:xfrm>
        </p:spPr>
        <p:txBody>
          <a:bodyPr vert="horz" lIns="91440" tIns="45720" rIns="91440" bIns="45720" rtlCol="0">
            <a:normAutofit fontScale="90000"/>
          </a:bodyPr>
          <a:lstStyle/>
          <a:p>
            <a:r>
              <a:rPr lang="en-US" dirty="0"/>
              <a:t>Viewing Bulletins and alerts</a:t>
            </a:r>
          </a:p>
        </p:txBody>
      </p:sp>
      <p:sp>
        <p:nvSpPr>
          <p:cNvPr id="23" name="Rectangle 22">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quipment Bulletin example">
            <a:extLst>
              <a:ext uri="{FF2B5EF4-FFF2-40B4-BE49-F238E27FC236}">
                <a16:creationId xmlns:a16="http://schemas.microsoft.com/office/drawing/2014/main" id="{80365A1D-F319-463B-A452-5ECF23BB8E95}"/>
              </a:ext>
            </a:extLst>
          </p:cNvPr>
          <p:cNvPicPr>
            <a:picLocks noChangeAspect="1"/>
          </p:cNvPicPr>
          <p:nvPr/>
        </p:nvPicPr>
        <p:blipFill rotWithShape="1">
          <a:blip r:embed="rId3"/>
          <a:stretch/>
        </p:blipFill>
        <p:spPr>
          <a:xfrm>
            <a:off x="396439" y="1624167"/>
            <a:ext cx="3545727" cy="4572000"/>
          </a:xfrm>
          <a:prstGeom prst="rect">
            <a:avLst/>
          </a:prstGeom>
          <a:ln>
            <a:solidFill>
              <a:schemeClr val="bg1"/>
            </a:solidFill>
          </a:ln>
        </p:spPr>
      </p:pic>
      <p:pic>
        <p:nvPicPr>
          <p:cNvPr id="4" name="Graphic 3" descr="Internet with solid fill">
            <a:extLst>
              <a:ext uri="{FF2B5EF4-FFF2-40B4-BE49-F238E27FC236}">
                <a16:creationId xmlns:a16="http://schemas.microsoft.com/office/drawing/2014/main" id="{964D9553-F115-C98F-6137-3B2BCFB107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8718" y="2519896"/>
            <a:ext cx="2144163" cy="2144163"/>
          </a:xfrm>
          <a:prstGeom prst="rect">
            <a:avLst/>
          </a:prstGeom>
        </p:spPr>
      </p:pic>
      <p:sp>
        <p:nvSpPr>
          <p:cNvPr id="3" name="Content Placeholder 13">
            <a:extLst>
              <a:ext uri="{FF2B5EF4-FFF2-40B4-BE49-F238E27FC236}">
                <a16:creationId xmlns:a16="http://schemas.microsoft.com/office/drawing/2014/main" id="{97CC6C40-A970-38EC-6515-8A1BF95B723F}"/>
              </a:ext>
            </a:extLst>
          </p:cNvPr>
          <p:cNvSpPr txBox="1">
            <a:spLocks/>
          </p:cNvSpPr>
          <p:nvPr/>
        </p:nvSpPr>
        <p:spPr>
          <a:xfrm>
            <a:off x="4025900" y="4480575"/>
            <a:ext cx="4178300" cy="1282701"/>
          </a:xfrm>
          <a:prstGeom prst="rect">
            <a:avLst/>
          </a:prstGeom>
        </p:spPr>
        <p:txBody>
          <a:bodyP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https://doimspp.sharepoint.com/sites/blm-fa/fire-operations/SitePages/Equipment-Alerts-Bulletins.aspx?web=1</a:t>
            </a:r>
            <a:endParaRPr lang="en-US" sz="1800" dirty="0">
              <a:latin typeface="Arial" panose="020B0604020202020204" pitchFamily="34" charset="0"/>
              <a:cs typeface="Arial" panose="020B0604020202020204" pitchFamily="34" charset="0"/>
            </a:endParaRPr>
          </a:p>
        </p:txBody>
      </p:sp>
      <p:pic>
        <p:nvPicPr>
          <p:cNvPr id="5" name="Content Placeholder 4" descr="Equipment Alert example">
            <a:extLst>
              <a:ext uri="{FF2B5EF4-FFF2-40B4-BE49-F238E27FC236}">
                <a16:creationId xmlns:a16="http://schemas.microsoft.com/office/drawing/2014/main" id="{401FE8B1-5458-4705-9615-1A74A0CCE432}"/>
              </a:ext>
            </a:extLst>
          </p:cNvPr>
          <p:cNvPicPr>
            <a:picLocks noChangeAspect="1"/>
          </p:cNvPicPr>
          <p:nvPr/>
        </p:nvPicPr>
        <p:blipFill rotWithShape="1">
          <a:blip r:embed="rId7"/>
          <a:stretch/>
        </p:blipFill>
        <p:spPr>
          <a:xfrm>
            <a:off x="8287934" y="1624167"/>
            <a:ext cx="3603705" cy="4572000"/>
          </a:xfrm>
          <a:prstGeom prst="rect">
            <a:avLst/>
          </a:prstGeom>
          <a:ln>
            <a:solidFill>
              <a:schemeClr val="bg1"/>
            </a:solidFill>
          </a:ln>
        </p:spPr>
      </p:pic>
      <p:grpSp>
        <p:nvGrpSpPr>
          <p:cNvPr id="11" name="Group 10" descr="slide number">
            <a:extLst>
              <a:ext uri="{FF2B5EF4-FFF2-40B4-BE49-F238E27FC236}">
                <a16:creationId xmlns:a16="http://schemas.microsoft.com/office/drawing/2014/main" id="{C239F64B-11DE-F704-9F80-750046CC72D8}"/>
              </a:ext>
            </a:extLst>
          </p:cNvPr>
          <p:cNvGrpSpPr/>
          <p:nvPr/>
        </p:nvGrpSpPr>
        <p:grpSpPr>
          <a:xfrm>
            <a:off x="11633708" y="6283960"/>
            <a:ext cx="393192" cy="393192"/>
            <a:chOff x="8522208" y="6258560"/>
            <a:chExt cx="393192" cy="393192"/>
          </a:xfrm>
        </p:grpSpPr>
        <p:sp>
          <p:nvSpPr>
            <p:cNvPr id="12" name="Oval 11" descr="oval">
              <a:extLst>
                <a:ext uri="{FF2B5EF4-FFF2-40B4-BE49-F238E27FC236}">
                  <a16:creationId xmlns:a16="http://schemas.microsoft.com/office/drawing/2014/main" id="{C28451ED-92F4-0365-4EF8-0BAB70FA830C}"/>
                </a:ext>
              </a:extLst>
            </p:cNvPr>
            <p:cNvSpPr/>
            <p:nvPr/>
          </p:nvSpPr>
          <p:spPr>
            <a:xfrm>
              <a:off x="8522208" y="6258560"/>
              <a:ext cx="393192" cy="393192"/>
            </a:xfrm>
            <a:prstGeom prst="ellipse">
              <a:avLst/>
            </a:prstGeom>
            <a:blipFill dpi="0" rotWithShape="1">
              <a:blip r:embed="rId8">
                <a:duotone>
                  <a:srgbClr val="F8F7F5">
                    <a:shade val="45000"/>
                    <a:satMod val="135000"/>
                  </a:srgbClr>
                  <a:prstClr val="white"/>
                </a:duotone>
                <a:extLst>
                  <a:ext uri="{BEBA8EAE-BF5A-486C-A8C5-ECC9F3942E4B}">
                    <a14:imgProps xmlns:a14="http://schemas.microsoft.com/office/drawing/2010/main">
                      <a14:imgLayer r:embed="rId9">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3" name="Oval 12" descr="oval">
              <a:extLst>
                <a:ext uri="{FF2B5EF4-FFF2-40B4-BE49-F238E27FC236}">
                  <a16:creationId xmlns:a16="http://schemas.microsoft.com/office/drawing/2014/main" id="{40EF0987-A637-51C0-F86F-362062B0C21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4" name="Rectangle 13" descr="slide number">
            <a:extLst>
              <a:ext uri="{FF2B5EF4-FFF2-40B4-BE49-F238E27FC236}">
                <a16:creationId xmlns:a16="http://schemas.microsoft.com/office/drawing/2014/main" id="{F61431E0-F263-4850-122B-1C46B2BC4FDA}"/>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503451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643467"/>
            <a:ext cx="3791713" cy="5571066"/>
          </a:xfrm>
        </p:spPr>
        <p:txBody>
          <a:bodyPr>
            <a:normAutofit/>
          </a:bodyPr>
          <a:lstStyle/>
          <a:p>
            <a:r>
              <a:rPr lang="en-US" sz="5400" dirty="0"/>
              <a:t>Fixed Ownership Rates (FOR)</a:t>
            </a:r>
          </a:p>
        </p:txBody>
      </p:sp>
      <p:sp>
        <p:nvSpPr>
          <p:cNvPr id="3" name="Content Placeholder 2"/>
          <p:cNvSpPr>
            <a:spLocks noGrp="1"/>
          </p:cNvSpPr>
          <p:nvPr>
            <p:ph idx="1"/>
          </p:nvPr>
        </p:nvSpPr>
        <p:spPr>
          <a:xfrm>
            <a:off x="5302336" y="643467"/>
            <a:ext cx="5926496" cy="5571066"/>
          </a:xfrm>
        </p:spPr>
        <p:txBody>
          <a:bodyPr anchor="ctr">
            <a:normAutofit/>
          </a:bodyPr>
          <a:lstStyle/>
          <a:p>
            <a:pPr>
              <a:lnSpc>
                <a:spcPct val="91000"/>
              </a:lnSpc>
            </a:pPr>
            <a:r>
              <a:rPr lang="en-US" dirty="0"/>
              <a:t>Monthly hours- or miles-based fees that are assessed through the Automated Fleet Management System (AFMS) for each fire vehicle in service.</a:t>
            </a:r>
            <a:endParaRPr lang="en-US"/>
          </a:p>
          <a:p>
            <a:pPr lvl="1">
              <a:lnSpc>
                <a:spcPct val="91000"/>
              </a:lnSpc>
            </a:pPr>
            <a:r>
              <a:rPr lang="en-US" dirty="0"/>
              <a:t>Assessed on a per-hour basis (BLM standard)</a:t>
            </a:r>
            <a:endParaRPr lang="en-US"/>
          </a:p>
          <a:p>
            <a:pPr lvl="1">
              <a:lnSpc>
                <a:spcPct val="91000"/>
              </a:lnSpc>
            </a:pPr>
            <a:r>
              <a:rPr lang="en-US" dirty="0"/>
              <a:t>Accumulate over the life of a vehicle </a:t>
            </a:r>
            <a:endParaRPr lang="en-US"/>
          </a:p>
          <a:p>
            <a:pPr lvl="1">
              <a:lnSpc>
                <a:spcPct val="91000"/>
              </a:lnSpc>
            </a:pPr>
            <a:r>
              <a:rPr lang="en-US" dirty="0"/>
              <a:t>Used to replace each vehicle at the end of its life cycle</a:t>
            </a:r>
            <a:endParaRPr lang="en-US"/>
          </a:p>
          <a:p>
            <a:pPr lvl="1">
              <a:lnSpc>
                <a:spcPct val="91000"/>
              </a:lnSpc>
            </a:pPr>
            <a:r>
              <a:rPr lang="en-US" dirty="0"/>
              <a:t>Charged to the benefiting activity</a:t>
            </a:r>
            <a:endParaRPr lang="en-US"/>
          </a:p>
          <a:p>
            <a:pPr lvl="1">
              <a:lnSpc>
                <a:spcPct val="91000"/>
              </a:lnSpc>
            </a:pPr>
            <a:r>
              <a:rPr lang="en-US" dirty="0"/>
              <a:t>Adjusted annually at a minimum (reflect changes in replacement costs for inflation and/or changes to benefitting activity)</a:t>
            </a:r>
            <a:endParaRPr lang="en-US"/>
          </a:p>
          <a:p>
            <a:pPr>
              <a:lnSpc>
                <a:spcPct val="91000"/>
              </a:lnSpc>
            </a:pPr>
            <a:endParaRPr lang="en-US"/>
          </a:p>
        </p:txBody>
      </p:sp>
      <p:grpSp>
        <p:nvGrpSpPr>
          <p:cNvPr id="4" name="Group 3" descr="slide number">
            <a:extLst>
              <a:ext uri="{FF2B5EF4-FFF2-40B4-BE49-F238E27FC236}">
                <a16:creationId xmlns:a16="http://schemas.microsoft.com/office/drawing/2014/main" id="{BFD1719A-1ABB-5107-A26E-CCDE092A64A0}"/>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E5233699-C1AC-522A-564F-04EE19A40602}"/>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C8A78DD7-D3D2-AFFD-30AC-5AF181C593F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57119E46-41B5-995E-CA1D-0E38AF001A82}"/>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a:t>
            </a:fld>
            <a:endParaRPr lang="en-US" dirty="0"/>
          </a:p>
        </p:txBody>
      </p:sp>
    </p:spTree>
    <p:extLst>
      <p:ext uri="{BB962C8B-B14F-4D97-AF65-F5344CB8AC3E}">
        <p14:creationId xmlns:p14="http://schemas.microsoft.com/office/powerpoint/2010/main" val="2988502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F88F-6A03-406D-9124-174421DE9703}"/>
              </a:ext>
            </a:extLst>
          </p:cNvPr>
          <p:cNvSpPr>
            <a:spLocks noGrp="1"/>
          </p:cNvSpPr>
          <p:nvPr>
            <p:ph type="title"/>
          </p:nvPr>
        </p:nvSpPr>
        <p:spPr>
          <a:xfrm>
            <a:off x="2326386" y="484632"/>
            <a:ext cx="7543800" cy="1609344"/>
          </a:xfrm>
        </p:spPr>
        <p:txBody>
          <a:bodyPr>
            <a:normAutofit/>
          </a:bodyPr>
          <a:lstStyle/>
          <a:p>
            <a:r>
              <a:rPr lang="en-US" dirty="0"/>
              <a:t>BIA-Warranty Repairs</a:t>
            </a:r>
          </a:p>
        </p:txBody>
      </p:sp>
      <p:graphicFrame>
        <p:nvGraphicFramePr>
          <p:cNvPr id="5" name="Content Placeholder 2">
            <a:extLst>
              <a:ext uri="{FF2B5EF4-FFF2-40B4-BE49-F238E27FC236}">
                <a16:creationId xmlns:a16="http://schemas.microsoft.com/office/drawing/2014/main" id="{1F769DEF-2A9F-44D6-89F2-06F80F11EEA2}"/>
              </a:ext>
              <a:ext uri="{C183D7F6-B498-43B3-948B-1728B52AA6E4}">
                <adec:decorative xmlns:adec="http://schemas.microsoft.com/office/drawing/2017/decorative" val="1"/>
              </a:ext>
            </a:extLst>
          </p:cNvPr>
          <p:cNvGraphicFramePr>
            <a:graphicFrameLocks noGrp="1"/>
          </p:cNvGraphicFramePr>
          <p:nvPr>
            <p:ph idx="1"/>
          </p:nvPr>
        </p:nvGraphicFramePr>
        <p:xfrm>
          <a:off x="2326481" y="2385391"/>
          <a:ext cx="75438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9300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FD05-E4A2-4F4C-B5A6-B86BEEF309B5}"/>
              </a:ext>
            </a:extLst>
          </p:cNvPr>
          <p:cNvSpPr>
            <a:spLocks noGrp="1"/>
          </p:cNvSpPr>
          <p:nvPr>
            <p:ph type="title"/>
          </p:nvPr>
        </p:nvSpPr>
        <p:spPr>
          <a:xfrm>
            <a:off x="2326386" y="484632"/>
            <a:ext cx="7543800" cy="1609344"/>
          </a:xfrm>
        </p:spPr>
        <p:txBody>
          <a:bodyPr>
            <a:normAutofit/>
          </a:bodyPr>
          <a:lstStyle/>
          <a:p>
            <a:r>
              <a:rPr lang="en-US" dirty="0">
                <a:latin typeface="Arial Black"/>
              </a:rPr>
              <a:t>MODEL 52 Center</a:t>
            </a:r>
          </a:p>
        </p:txBody>
      </p:sp>
      <p:graphicFrame>
        <p:nvGraphicFramePr>
          <p:cNvPr id="5" name="Content Placeholder 2">
            <a:extLst>
              <a:ext uri="{FF2B5EF4-FFF2-40B4-BE49-F238E27FC236}">
                <a16:creationId xmlns:a16="http://schemas.microsoft.com/office/drawing/2014/main" id="{CD787E54-18A5-47AC-92CA-B6152BA8B870}"/>
              </a:ext>
              <a:ext uri="{C183D7F6-B498-43B3-948B-1728B52AA6E4}">
                <adec:decorative xmlns:adec="http://schemas.microsoft.com/office/drawing/2017/decorative" val="1"/>
              </a:ext>
            </a:extLst>
          </p:cNvPr>
          <p:cNvGraphicFramePr>
            <a:graphicFrameLocks noGrp="1"/>
          </p:cNvGraphicFramePr>
          <p:nvPr>
            <p:ph idx="1"/>
          </p:nvPr>
        </p:nvGraphicFramePr>
        <p:xfrm>
          <a:off x="2326481" y="2385391"/>
          <a:ext cx="75438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2754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24000" y="0"/>
            <a:ext cx="9144000" cy="400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C6B68B7-DF12-4577-98F8-37519577648C}"/>
              </a:ext>
            </a:extLst>
          </p:cNvPr>
          <p:cNvSpPr>
            <a:spLocks noGrp="1"/>
          </p:cNvSpPr>
          <p:nvPr>
            <p:ph type="ctrTitle"/>
          </p:nvPr>
        </p:nvSpPr>
        <p:spPr>
          <a:xfrm>
            <a:off x="2152650" y="914402"/>
            <a:ext cx="7886700" cy="2012976"/>
          </a:xfrm>
        </p:spPr>
        <p:txBody>
          <a:bodyPr>
            <a:normAutofit/>
          </a:bodyPr>
          <a:lstStyle/>
          <a:p>
            <a:r>
              <a:rPr lang="en-US">
                <a:solidFill>
                  <a:srgbClr val="FFFFFF"/>
                </a:solidFill>
              </a:rPr>
              <a:t>For BIA- Local (Regional) Model 52 Center.</a:t>
            </a:r>
          </a:p>
        </p:txBody>
      </p:sp>
      <p:sp>
        <p:nvSpPr>
          <p:cNvPr id="3" name="Subtitle 2">
            <a:extLst>
              <a:ext uri="{FF2B5EF4-FFF2-40B4-BE49-F238E27FC236}">
                <a16:creationId xmlns:a16="http://schemas.microsoft.com/office/drawing/2014/main" id="{973AE308-9323-440D-9BE7-BF117FBF8F83}"/>
              </a:ext>
            </a:extLst>
          </p:cNvPr>
          <p:cNvSpPr>
            <a:spLocks noGrp="1"/>
          </p:cNvSpPr>
          <p:nvPr>
            <p:ph type="subTitle" idx="1"/>
          </p:nvPr>
        </p:nvSpPr>
        <p:spPr>
          <a:xfrm>
            <a:off x="2152650" y="4368800"/>
            <a:ext cx="7886700" cy="1390650"/>
          </a:xfrm>
        </p:spPr>
        <p:txBody>
          <a:bodyPr vert="horz" lIns="91440" tIns="45720" rIns="91440" bIns="45720" rtlCol="0" anchor="t">
            <a:normAutofit/>
          </a:bodyPr>
          <a:lstStyle/>
          <a:p>
            <a:endParaRPr lang="en-US" sz="2800"/>
          </a:p>
          <a:p>
            <a:r>
              <a:rPr lang="en-US" sz="3200" dirty="0"/>
              <a:t>Fill Out the "Field Unit Request for Repairs"</a:t>
            </a:r>
            <a:endParaRPr lang="en-US" sz="3200" dirty="0">
              <a:cs typeface="Calibri"/>
            </a:endParaRPr>
          </a:p>
        </p:txBody>
      </p:sp>
    </p:spTree>
    <p:extLst>
      <p:ext uri="{BB962C8B-B14F-4D97-AF65-F5344CB8AC3E}">
        <p14:creationId xmlns:p14="http://schemas.microsoft.com/office/powerpoint/2010/main" val="4140984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8498-4B48-4693-A0D8-6C2D60B69093}"/>
              </a:ext>
            </a:extLst>
          </p:cNvPr>
          <p:cNvSpPr>
            <a:spLocks noGrp="1"/>
          </p:cNvSpPr>
          <p:nvPr>
            <p:ph type="title"/>
          </p:nvPr>
        </p:nvSpPr>
        <p:spPr>
          <a:xfrm>
            <a:off x="1821429" y="320676"/>
            <a:ext cx="8555616" cy="1325563"/>
          </a:xfrm>
        </p:spPr>
        <p:txBody>
          <a:bodyPr>
            <a:normAutofit/>
          </a:bodyPr>
          <a:lstStyle/>
          <a:p>
            <a:r>
              <a:rPr lang="en-US" sz="4700"/>
              <a:t>M-52 Request Form</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4593" cy="6858000"/>
          </a:xfrm>
          <a:prstGeom prst="rect">
            <a:avLst/>
          </a:prstGeom>
          <a:solidFill>
            <a:srgbClr val="4472C4"/>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E5266D6-C987-4C78-BC32-E4A305845C8C}"/>
              </a:ext>
              <a:ext uri="{C183D7F6-B498-43B3-948B-1728B52AA6E4}">
                <adec:decorative xmlns:adec="http://schemas.microsoft.com/office/drawing/2017/decorative" val="1"/>
              </a:ext>
            </a:extLst>
          </p:cNvPr>
          <p:cNvGraphicFramePr>
            <a:graphicFrameLocks noGrp="1"/>
          </p:cNvGraphicFramePr>
          <p:nvPr>
            <p:ph idx="1"/>
          </p:nvPr>
        </p:nvGraphicFramePr>
        <p:xfrm>
          <a:off x="1821431" y="1825625"/>
          <a:ext cx="855561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7781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E279A52-177D-482C-92C8-10DD7A18F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44A88DD0-2C16-4E2B-8E33-9EDF3FAAB5C9}"/>
              </a:ext>
            </a:extLst>
          </p:cNvPr>
          <p:cNvSpPr>
            <a:spLocks noGrp="1"/>
          </p:cNvSpPr>
          <p:nvPr>
            <p:ph type="title"/>
          </p:nvPr>
        </p:nvSpPr>
        <p:spPr>
          <a:xfrm>
            <a:off x="2462758" y="662399"/>
            <a:ext cx="3268125" cy="1494000"/>
          </a:xfrm>
        </p:spPr>
        <p:txBody>
          <a:bodyPr vert="horz" lIns="91440" tIns="45720" rIns="91440" bIns="45720" rtlCol="0" anchor="t">
            <a:normAutofit/>
          </a:bodyPr>
          <a:lstStyle/>
          <a:p>
            <a:r>
              <a:rPr lang="en-US" sz="3800"/>
              <a:t>Form M52-1</a:t>
            </a:r>
          </a:p>
        </p:txBody>
      </p:sp>
      <p:grpSp>
        <p:nvGrpSpPr>
          <p:cNvPr id="10" name="Group 14">
            <a:extLst>
              <a:ext uri="{FF2B5EF4-FFF2-40B4-BE49-F238E27FC236}">
                <a16:creationId xmlns:a16="http://schemas.microsoft.com/office/drawing/2014/main" id="{4BCD063E-D4FF-4FB3-8F1D-5DD228883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0"/>
            <a:ext cx="664368" cy="6858000"/>
            <a:chOff x="0" y="0"/>
            <a:chExt cx="885825" cy="6858000"/>
          </a:xfrm>
        </p:grpSpPr>
        <p:sp>
          <p:nvSpPr>
            <p:cNvPr id="16"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pPr defTabSz="457200"/>
              <a:endParaRPr lang="en-US">
                <a:solidFill>
                  <a:prstClr val="black"/>
                </a:solidFill>
                <a:latin typeface="Calibri" panose="020F0502020204030204"/>
              </a:endParaRPr>
            </a:p>
          </p:txBody>
        </p:sp>
        <p:sp>
          <p:nvSpPr>
            <p:cNvPr id="12"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pPr defTabSz="457200"/>
              <a:endParaRPr lang="en-US" dirty="0">
                <a:solidFill>
                  <a:prstClr val="black"/>
                </a:solidFill>
                <a:latin typeface="Calibri" panose="020F0502020204030204"/>
              </a:endParaRPr>
            </a:p>
          </p:txBody>
        </p:sp>
      </p:grpSp>
      <p:sp>
        <p:nvSpPr>
          <p:cNvPr id="8" name="Content Placeholder 7">
            <a:extLst>
              <a:ext uri="{FF2B5EF4-FFF2-40B4-BE49-F238E27FC236}">
                <a16:creationId xmlns:a16="http://schemas.microsoft.com/office/drawing/2014/main" id="{7384CA8A-B630-421B-8283-8E7448726802}"/>
              </a:ext>
            </a:extLst>
          </p:cNvPr>
          <p:cNvSpPr>
            <a:spLocks noGrp="1"/>
          </p:cNvSpPr>
          <p:nvPr>
            <p:ph idx="1"/>
          </p:nvPr>
        </p:nvSpPr>
        <p:spPr>
          <a:xfrm>
            <a:off x="2462758" y="2286000"/>
            <a:ext cx="3272696" cy="3844800"/>
          </a:xfrm>
        </p:spPr>
        <p:txBody>
          <a:bodyPr vert="horz" lIns="91440" tIns="45720" rIns="91440" bIns="45720" rtlCol="0">
            <a:normAutofit/>
          </a:bodyPr>
          <a:lstStyle/>
          <a:p>
            <a:pPr indent="-182880"/>
            <a:r>
              <a:rPr lang="en-US" sz="1700">
                <a:solidFill>
                  <a:schemeClr val="tx1">
                    <a:alpha val="60000"/>
                  </a:schemeClr>
                </a:solidFill>
              </a:rPr>
              <a:t>Request Parts if you can fix it at the Unit.</a:t>
            </a:r>
          </a:p>
          <a:p>
            <a:pPr>
              <a:buClr>
                <a:srgbClr val="9E3611"/>
              </a:buClr>
            </a:pPr>
            <a:r>
              <a:rPr lang="en-US" sz="1700">
                <a:solidFill>
                  <a:schemeClr val="tx1">
                    <a:alpha val="60000"/>
                  </a:schemeClr>
                </a:solidFill>
              </a:rPr>
              <a:t>EXAMPLES: Pump Head, Valves, Flex Tubes, Pump Panel Components. </a:t>
            </a:r>
          </a:p>
          <a:p>
            <a:pPr indent="-182880">
              <a:buClr>
                <a:srgbClr val="9E3611"/>
              </a:buClr>
            </a:pPr>
            <a:r>
              <a:rPr lang="en-US" sz="1700">
                <a:solidFill>
                  <a:schemeClr val="tx1">
                    <a:alpha val="60000"/>
                  </a:schemeClr>
                </a:solidFill>
              </a:rPr>
              <a:t>It's all 12 Volt, so get your multi-meter out.</a:t>
            </a:r>
          </a:p>
          <a:p>
            <a:pPr indent="-182880">
              <a:buClr>
                <a:srgbClr val="9E3611"/>
              </a:buClr>
            </a:pPr>
            <a:r>
              <a:rPr lang="en-US" sz="1700">
                <a:solidFill>
                  <a:schemeClr val="tx1">
                    <a:alpha val="60000"/>
                  </a:schemeClr>
                </a:solidFill>
              </a:rPr>
              <a:t>Most of the components are available at a hardware supply store.</a:t>
            </a:r>
          </a:p>
          <a:p>
            <a:pPr indent="-182880">
              <a:buClr>
                <a:srgbClr val="9E3611"/>
              </a:buClr>
            </a:pPr>
            <a:r>
              <a:rPr lang="en-US" sz="1700">
                <a:solidFill>
                  <a:schemeClr val="tx1">
                    <a:alpha val="60000"/>
                  </a:schemeClr>
                </a:solidFill>
              </a:rPr>
              <a:t>MEASURE, with a measuring tape, take pictures with the tape showing measurements.</a:t>
            </a:r>
          </a:p>
          <a:p>
            <a:pPr indent="-182880">
              <a:buClr>
                <a:srgbClr val="9E3611"/>
              </a:buClr>
            </a:pPr>
            <a:endParaRPr lang="en-US" sz="1700">
              <a:solidFill>
                <a:schemeClr val="tx1">
                  <a:alpha val="60000"/>
                </a:schemeClr>
              </a:solidFill>
            </a:endParaRPr>
          </a:p>
        </p:txBody>
      </p:sp>
      <p:pic>
        <p:nvPicPr>
          <p:cNvPr id="4" name="Picture 4">
            <a:extLst>
              <a:ext uri="{FF2B5EF4-FFF2-40B4-BE49-F238E27FC236}">
                <a16:creationId xmlns:a16="http://schemas.microsoft.com/office/drawing/2014/main" id="{E191A6E8-4012-4D7C-BE74-FF5FABC0CE88}"/>
              </a:ext>
              <a:ext uri="{C183D7F6-B498-43B3-948B-1728B52AA6E4}">
                <adec:decorative xmlns:adec="http://schemas.microsoft.com/office/drawing/2017/decorative" val="1"/>
              </a:ext>
            </a:extLst>
          </p:cNvPr>
          <p:cNvPicPr>
            <a:picLocks noChangeAspect="1"/>
          </p:cNvPicPr>
          <p:nvPr/>
        </p:nvPicPr>
        <p:blipFill rotWithShape="1">
          <a:blip r:embed="rId2"/>
          <a:srcRect r="5846" b="5"/>
          <a:stretch/>
        </p:blipFill>
        <p:spPr>
          <a:xfrm>
            <a:off x="6096000" y="580714"/>
            <a:ext cx="4060728"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3135037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6159" name="Rectangle 6155">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6146" name="Title 1"/>
          <p:cNvSpPr>
            <a:spLocks noGrp="1"/>
          </p:cNvSpPr>
          <p:nvPr>
            <p:ph type="title"/>
          </p:nvPr>
        </p:nvSpPr>
        <p:spPr>
          <a:xfrm>
            <a:off x="960120" y="5029200"/>
            <a:ext cx="10268712" cy="1327554"/>
          </a:xfrm>
        </p:spPr>
        <p:txBody>
          <a:bodyPr>
            <a:normAutofit/>
          </a:bodyPr>
          <a:lstStyle/>
          <a:p>
            <a:r>
              <a:rPr lang="en-US" altLang="en-US"/>
              <a:t>Objectives</a:t>
            </a:r>
            <a:endParaRPr lang="en-US" altLang="en-US" dirty="0"/>
          </a:p>
        </p:txBody>
      </p:sp>
      <p:sp>
        <p:nvSpPr>
          <p:cNvPr id="6147" name="Content Placeholder 2"/>
          <p:cNvSpPr>
            <a:spLocks noGrp="1"/>
          </p:cNvSpPr>
          <p:nvPr>
            <p:ph idx="1"/>
          </p:nvPr>
        </p:nvSpPr>
        <p:spPr>
          <a:xfrm>
            <a:off x="393700" y="279400"/>
            <a:ext cx="7315200" cy="4313611"/>
          </a:xfrm>
        </p:spPr>
        <p:txBody>
          <a:bodyPr vert="horz" lIns="91440" tIns="45720" rIns="91440" bIns="45720" rtlCol="0" anchor="ctr">
            <a:noAutofit/>
          </a:bodyPr>
          <a:lstStyle/>
          <a:p>
            <a:pPr marL="342900" lvl="0" indent="-342900">
              <a:lnSpc>
                <a:spcPct val="91000"/>
              </a:lnSpc>
              <a:buFont typeface="Wingdings" panose="05000000000000000000" pitchFamily="2" charset="2"/>
              <a:buChar char="§"/>
            </a:pPr>
            <a:r>
              <a:rPr lang="en-US" sz="2400" dirty="0"/>
              <a:t>Accurately identify expenditures that can be charged to the Working Capital Fund (WCF).</a:t>
            </a:r>
          </a:p>
          <a:p>
            <a:pPr marL="342900" lvl="0" indent="-342900">
              <a:lnSpc>
                <a:spcPct val="91000"/>
              </a:lnSpc>
              <a:buFont typeface="Wingdings" panose="05000000000000000000" pitchFamily="2" charset="2"/>
              <a:buChar char="§"/>
            </a:pPr>
            <a:r>
              <a:rPr lang="en-US" sz="2400" dirty="0"/>
              <a:t>Discuss the ENOP’s fleet charge card responsibilities.</a:t>
            </a:r>
          </a:p>
          <a:p>
            <a:pPr marL="342900" lvl="0" indent="-342900">
              <a:lnSpc>
                <a:spcPct val="91000"/>
              </a:lnSpc>
              <a:buFont typeface="Wingdings" panose="05000000000000000000" pitchFamily="2" charset="2"/>
              <a:buChar char="§"/>
            </a:pPr>
            <a:r>
              <a:rPr lang="en-US" sz="2400" dirty="0"/>
              <a:t>Explain the concepts of gross vehicle weight rating (GVWR), gross axle weight rating (GAWR), gross vehicle weight (GVW), and the ENOP’s role in maintaining proper GVW.</a:t>
            </a:r>
          </a:p>
          <a:p>
            <a:pPr marL="342900" lvl="0" indent="-342900">
              <a:lnSpc>
                <a:spcPct val="91000"/>
              </a:lnSpc>
              <a:buFont typeface="Wingdings" panose="05000000000000000000" pitchFamily="2" charset="2"/>
              <a:buChar char="§"/>
            </a:pPr>
            <a:r>
              <a:rPr lang="en-US" sz="2400" dirty="0"/>
              <a:t>Identify items that are included in the vehicle use (log) book.</a:t>
            </a:r>
          </a:p>
        </p:txBody>
      </p:sp>
      <p:pic>
        <p:nvPicPr>
          <p:cNvPr id="6149" name="Picture 228" descr="Target icon"/>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tretch>
            <a:fillRect/>
          </a:stretch>
        </p:blipFill>
        <p:spPr bwMode="auto">
          <a:xfrm>
            <a:off x="8267700" y="499710"/>
            <a:ext cx="3593592" cy="3593592"/>
          </a:xfrm>
          <a:prstGeom prst="rect">
            <a:avLst/>
          </a:prstGeom>
          <a:solidFill>
            <a:schemeClr val="bg1"/>
          </a:solidFill>
        </p:spPr>
      </p:pic>
      <p:grpSp>
        <p:nvGrpSpPr>
          <p:cNvPr id="2" name="Group 1" descr="slide number">
            <a:extLst>
              <a:ext uri="{FF2B5EF4-FFF2-40B4-BE49-F238E27FC236}">
                <a16:creationId xmlns:a16="http://schemas.microsoft.com/office/drawing/2014/main" id="{46EE0DB3-9FF2-0F9C-7C0D-AC1D7F520F64}"/>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5A8E968B-1211-C237-37B5-35BF5DD6F009}"/>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46C364A7-3D2B-2E4E-77A3-B3F9604718E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521EF704-3AC1-FE7E-48B8-43253DA35512}"/>
              </a:ext>
            </a:extLst>
          </p:cNvPr>
          <p:cNvSpPr/>
          <p:nvPr/>
        </p:nvSpPr>
        <p:spPr>
          <a:xfrm>
            <a:off x="11668401" y="6349751"/>
            <a:ext cx="323808"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dirty="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1302992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6156" name="Rectangle 6155">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6146" name="Title 1"/>
          <p:cNvSpPr>
            <a:spLocks noGrp="1"/>
          </p:cNvSpPr>
          <p:nvPr>
            <p:ph type="title"/>
          </p:nvPr>
        </p:nvSpPr>
        <p:spPr>
          <a:xfrm>
            <a:off x="960120" y="5029200"/>
            <a:ext cx="10268712" cy="1327554"/>
          </a:xfrm>
        </p:spPr>
        <p:txBody>
          <a:bodyPr>
            <a:normAutofit/>
          </a:bodyPr>
          <a:lstStyle/>
          <a:p>
            <a:r>
              <a:rPr lang="en-US" altLang="en-US"/>
              <a:t>Objectives</a:t>
            </a:r>
            <a:endParaRPr lang="en-US" altLang="en-US" dirty="0"/>
          </a:p>
        </p:txBody>
      </p:sp>
      <p:sp>
        <p:nvSpPr>
          <p:cNvPr id="6147" name="Content Placeholder 2"/>
          <p:cNvSpPr>
            <a:spLocks noGrp="1"/>
          </p:cNvSpPr>
          <p:nvPr>
            <p:ph idx="1"/>
          </p:nvPr>
        </p:nvSpPr>
        <p:spPr>
          <a:xfrm>
            <a:off x="381000" y="381000"/>
            <a:ext cx="7315200" cy="3593592"/>
          </a:xfrm>
        </p:spPr>
        <p:txBody>
          <a:bodyPr vert="horz" lIns="91440" tIns="45720" rIns="91440" bIns="45720" rtlCol="0" anchor="ctr">
            <a:normAutofit/>
          </a:bodyPr>
          <a:lstStyle/>
          <a:p>
            <a:pPr marL="457200" lvl="0" indent="-457200">
              <a:lnSpc>
                <a:spcPct val="91000"/>
              </a:lnSpc>
              <a:buFont typeface="Wingdings" panose="05000000000000000000" pitchFamily="2" charset="2"/>
              <a:buChar char="§"/>
            </a:pPr>
            <a:r>
              <a:rPr lang="en-US" sz="2400" dirty="0"/>
              <a:t>Demonstrate the ability to complete and reconcile the “Utilization Record” (USDI/BLM Form 1520-042).</a:t>
            </a:r>
            <a:endParaRPr lang="en-US" sz="2400" dirty="0">
              <a:cs typeface="Arial"/>
            </a:endParaRPr>
          </a:p>
          <a:p>
            <a:pPr marL="457200" lvl="0" indent="-457200">
              <a:lnSpc>
                <a:spcPct val="91000"/>
              </a:lnSpc>
              <a:buFont typeface="Wingdings" panose="05000000000000000000" pitchFamily="2" charset="2"/>
              <a:buChar char="§"/>
            </a:pPr>
            <a:r>
              <a:rPr lang="en-US" sz="2400" dirty="0"/>
              <a:t>Explain the procedure an ENOP should follow when involved in a motor vehicle accident.</a:t>
            </a:r>
          </a:p>
          <a:p>
            <a:pPr marL="457200" lvl="0" indent="-457200">
              <a:lnSpc>
                <a:spcPct val="91000"/>
              </a:lnSpc>
              <a:buFont typeface="Wingdings" panose="05000000000000000000" pitchFamily="2" charset="2"/>
              <a:buChar char="§"/>
            </a:pPr>
            <a:r>
              <a:rPr lang="en-US" sz="2400" dirty="0"/>
              <a:t>Explain fire engine warranty repairs and recall procedures.</a:t>
            </a:r>
          </a:p>
        </p:txBody>
      </p:sp>
      <p:grpSp>
        <p:nvGrpSpPr>
          <p:cNvPr id="2" name="Group 1" descr="slide number">
            <a:extLst>
              <a:ext uri="{FF2B5EF4-FFF2-40B4-BE49-F238E27FC236}">
                <a16:creationId xmlns:a16="http://schemas.microsoft.com/office/drawing/2014/main" id="{3B927402-1C87-2AE7-B369-E4C1B8E9C914}"/>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7C98C2A1-2BAA-35AD-2544-516764F175F8}"/>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D17EF93E-3436-1FBD-4868-99F7944E118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5E8F2276-E84D-EE8D-1119-36312658A256}"/>
              </a:ext>
            </a:extLst>
          </p:cNvPr>
          <p:cNvSpPr/>
          <p:nvPr/>
        </p:nvSpPr>
        <p:spPr>
          <a:xfrm>
            <a:off x="11668401" y="6349751"/>
            <a:ext cx="323808"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dirty="0">
              <a:ln>
                <a:noFill/>
              </a:ln>
              <a:solidFill>
                <a:prstClr val="black"/>
              </a:solidFill>
              <a:effectLst/>
              <a:uLnTx/>
              <a:uFillTx/>
              <a:latin typeface="Franklin Gothic Medium"/>
              <a:ea typeface="+mn-ea"/>
              <a:cs typeface="+mn-cs"/>
            </a:endParaRPr>
          </a:p>
        </p:txBody>
      </p:sp>
      <p:pic>
        <p:nvPicPr>
          <p:cNvPr id="6" name="Picture 228" descr="Target icon">
            <a:extLst>
              <a:ext uri="{FF2B5EF4-FFF2-40B4-BE49-F238E27FC236}">
                <a16:creationId xmlns:a16="http://schemas.microsoft.com/office/drawing/2014/main" id="{9F1A6FD8-C821-3A64-EC0C-E4C193879C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a:ext>
            </a:extLst>
          </a:blip>
          <a:stretch>
            <a:fillRect/>
          </a:stretch>
        </p:blipFill>
        <p:spPr bwMode="auto">
          <a:xfrm>
            <a:off x="8267700" y="499710"/>
            <a:ext cx="3593592" cy="3593592"/>
          </a:xfrm>
          <a:prstGeom prst="rect">
            <a:avLst/>
          </a:prstGeom>
          <a:solidFill>
            <a:schemeClr val="bg1"/>
          </a:solidFill>
        </p:spPr>
      </p:pic>
    </p:spTree>
    <p:extLst>
      <p:ext uri="{BB962C8B-B14F-4D97-AF65-F5344CB8AC3E}">
        <p14:creationId xmlns:p14="http://schemas.microsoft.com/office/powerpoint/2010/main" val="3208728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Rates</a:t>
            </a:r>
          </a:p>
        </p:txBody>
      </p:sp>
      <p:sp>
        <p:nvSpPr>
          <p:cNvPr id="3" name="Content Placeholder 2"/>
          <p:cNvSpPr>
            <a:spLocks noGrp="1"/>
          </p:cNvSpPr>
          <p:nvPr>
            <p:ph idx="1"/>
          </p:nvPr>
        </p:nvSpPr>
        <p:spPr/>
        <p:txBody>
          <a:bodyPr/>
          <a:lstStyle/>
          <a:p>
            <a:r>
              <a:rPr lang="en-US" dirty="0"/>
              <a:t>Charged monthly based on a per-hour or per-mile basis for vehicle operating costs.</a:t>
            </a:r>
          </a:p>
          <a:p>
            <a:pPr lvl="1"/>
            <a:r>
              <a:rPr lang="en-US" dirty="0"/>
              <a:t>Independent of the FOR rates</a:t>
            </a:r>
          </a:p>
          <a:p>
            <a:pPr lvl="1"/>
            <a:r>
              <a:rPr lang="en-US" dirty="0"/>
              <a:t>Adjusted annually</a:t>
            </a:r>
          </a:p>
          <a:p>
            <a:pPr lvl="1"/>
            <a:r>
              <a:rPr lang="en-US" dirty="0"/>
              <a:t>May vary from year to year</a:t>
            </a:r>
          </a:p>
        </p:txBody>
      </p:sp>
    </p:spTree>
    <p:extLst>
      <p:ext uri="{BB962C8B-B14F-4D97-AF65-F5344CB8AC3E}">
        <p14:creationId xmlns:p14="http://schemas.microsoft.com/office/powerpoint/2010/main" val="2963560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dirty="0"/>
              <a:t>Use Rate Costs</a:t>
            </a:r>
          </a:p>
        </p:txBody>
      </p:sp>
      <p:sp>
        <p:nvSpPr>
          <p:cNvPr id="17" name="Rectangle 13">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idx="1"/>
          </p:nvPr>
        </p:nvSpPr>
        <p:spPr>
          <a:xfrm>
            <a:off x="960120" y="2587625"/>
            <a:ext cx="6214533" cy="3317875"/>
          </a:xfrm>
        </p:spPr>
        <p:txBody>
          <a:bodyPr anchor="ctr">
            <a:normAutofit/>
          </a:bodyPr>
          <a:lstStyle/>
          <a:p>
            <a:pPr marL="342900" indent="-342900">
              <a:lnSpc>
                <a:spcPct val="91000"/>
              </a:lnSpc>
              <a:buFont typeface="Wingdings" panose="05000000000000000000" pitchFamily="2" charset="2"/>
              <a:buChar char="§"/>
            </a:pPr>
            <a:r>
              <a:rPr lang="en-US" sz="2400" dirty="0"/>
              <a:t>Fuel </a:t>
            </a:r>
          </a:p>
          <a:p>
            <a:pPr marL="342900" indent="-342900">
              <a:lnSpc>
                <a:spcPct val="91000"/>
              </a:lnSpc>
              <a:buFont typeface="Wingdings" panose="05000000000000000000" pitchFamily="2" charset="2"/>
              <a:buChar char="§"/>
            </a:pPr>
            <a:r>
              <a:rPr lang="en-US" sz="2400" dirty="0"/>
              <a:t>Repair/normal wear and tear on engine components</a:t>
            </a:r>
          </a:p>
          <a:p>
            <a:pPr marL="342900" indent="-342900">
              <a:lnSpc>
                <a:spcPct val="91000"/>
              </a:lnSpc>
              <a:buFont typeface="Wingdings" panose="05000000000000000000" pitchFamily="2" charset="2"/>
              <a:buChar char="§"/>
            </a:pPr>
            <a:r>
              <a:rPr lang="en-US" sz="2400" dirty="0"/>
              <a:t>Tow charges resulting from mechanical breakdowns</a:t>
            </a:r>
          </a:p>
          <a:p>
            <a:pPr marL="342900" indent="-342900">
              <a:lnSpc>
                <a:spcPct val="91000"/>
              </a:lnSpc>
              <a:buFont typeface="Wingdings" panose="05000000000000000000" pitchFamily="2" charset="2"/>
              <a:buChar char="§"/>
            </a:pPr>
            <a:r>
              <a:rPr lang="en-US" sz="2400" dirty="0"/>
              <a:t>Preventative maintenance</a:t>
            </a:r>
          </a:p>
          <a:p>
            <a:pPr marL="342900" indent="-342900">
              <a:lnSpc>
                <a:spcPct val="91000"/>
              </a:lnSpc>
              <a:buFont typeface="Wingdings" panose="05000000000000000000" pitchFamily="2" charset="2"/>
              <a:buChar char="§"/>
            </a:pPr>
            <a:r>
              <a:rPr lang="en-US" sz="2400" dirty="0"/>
              <a:t>Overhead</a:t>
            </a:r>
          </a:p>
        </p:txBody>
      </p:sp>
      <p:pic>
        <p:nvPicPr>
          <p:cNvPr id="5" name="Picture 2" descr="Engine being towed"/>
          <p:cNvPicPr>
            <a:picLocks noChangeArrowheads="1"/>
          </p:cNvPicPr>
          <p:nvPr/>
        </p:nvPicPr>
        <p:blipFill rotWithShape="1">
          <a:blip r:embed="rId2" cstate="screen"/>
          <a:srcRect l="13807" r="19836" b="-3"/>
          <a:stretch/>
        </p:blipFill>
        <p:spPr bwMode="auto">
          <a:xfrm>
            <a:off x="7821168" y="2264988"/>
            <a:ext cx="4370832" cy="3952189"/>
          </a:xfrm>
          <a:prstGeom prst="rect">
            <a:avLst/>
          </a:prstGeom>
          <a:noFill/>
        </p:spPr>
      </p:pic>
      <p:grpSp>
        <p:nvGrpSpPr>
          <p:cNvPr id="21" name="Group 20" descr="slide number">
            <a:extLst>
              <a:ext uri="{FF2B5EF4-FFF2-40B4-BE49-F238E27FC236}">
                <a16:creationId xmlns:a16="http://schemas.microsoft.com/office/drawing/2014/main" id="{6AD6E338-04C8-B078-C259-A19CAE37E0E9}"/>
              </a:ext>
            </a:extLst>
          </p:cNvPr>
          <p:cNvGrpSpPr/>
          <p:nvPr/>
        </p:nvGrpSpPr>
        <p:grpSpPr>
          <a:xfrm>
            <a:off x="11633708" y="6283960"/>
            <a:ext cx="393192" cy="393192"/>
            <a:chOff x="8522208" y="6258560"/>
            <a:chExt cx="393192" cy="393192"/>
          </a:xfrm>
        </p:grpSpPr>
        <p:sp>
          <p:nvSpPr>
            <p:cNvPr id="22" name="Oval 21" descr="oval">
              <a:extLst>
                <a:ext uri="{FF2B5EF4-FFF2-40B4-BE49-F238E27FC236}">
                  <a16:creationId xmlns:a16="http://schemas.microsoft.com/office/drawing/2014/main" id="{FCDAE516-90E0-F08F-45E3-BC0B9AE9D989}"/>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23" name="Oval 22" descr="oval">
              <a:extLst>
                <a:ext uri="{FF2B5EF4-FFF2-40B4-BE49-F238E27FC236}">
                  <a16:creationId xmlns:a16="http://schemas.microsoft.com/office/drawing/2014/main" id="{B91911A1-1AC4-4C93-65CE-D02DE5DFD3A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24" name="Rectangle 23" descr="slide number">
            <a:extLst>
              <a:ext uri="{FF2B5EF4-FFF2-40B4-BE49-F238E27FC236}">
                <a16:creationId xmlns:a16="http://schemas.microsoft.com/office/drawing/2014/main" id="{2FB1FDC3-AB3F-4D07-02DB-540F5BD97751}"/>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183495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Items WCF Covers</a:t>
            </a:r>
          </a:p>
        </p:txBody>
      </p:sp>
      <p:sp>
        <p:nvSpPr>
          <p:cNvPr id="3" name="Content Placeholder 2"/>
          <p:cNvSpPr>
            <a:spLocks noGrp="1"/>
          </p:cNvSpPr>
          <p:nvPr>
            <p:ph idx="1"/>
          </p:nvPr>
        </p:nvSpPr>
        <p:spPr>
          <a:xfrm>
            <a:off x="381000" y="2587752"/>
            <a:ext cx="5524500" cy="3889248"/>
          </a:xfrm>
        </p:spPr>
        <p:txBody>
          <a:bodyPr>
            <a:noAutofit/>
          </a:bodyPr>
          <a:lstStyle/>
          <a:p>
            <a:r>
              <a:rPr lang="en-US" sz="2200" dirty="0"/>
              <a:t>Normal wear and tear associated with use the vehicle was designed to perform. </a:t>
            </a:r>
          </a:p>
          <a:p>
            <a:pPr lvl="1"/>
            <a:r>
              <a:rPr lang="en-US" sz="2000" dirty="0"/>
              <a:t>Tires </a:t>
            </a:r>
          </a:p>
          <a:p>
            <a:pPr lvl="1"/>
            <a:r>
              <a:rPr lang="en-US" sz="2000" dirty="0"/>
              <a:t>Windshield wipers</a:t>
            </a:r>
          </a:p>
          <a:p>
            <a:pPr lvl="1"/>
            <a:r>
              <a:rPr lang="en-US" sz="2000" dirty="0"/>
              <a:t>Brakes</a:t>
            </a:r>
          </a:p>
          <a:p>
            <a:pPr lvl="1"/>
            <a:r>
              <a:rPr lang="en-US" sz="2000" dirty="0"/>
              <a:t>Shocks </a:t>
            </a:r>
          </a:p>
          <a:p>
            <a:pPr lvl="1"/>
            <a:r>
              <a:rPr lang="en-US" sz="2000" dirty="0"/>
              <a:t>Paint</a:t>
            </a:r>
          </a:p>
          <a:p>
            <a:pPr lvl="1"/>
            <a:r>
              <a:rPr lang="en-US" sz="2000" dirty="0"/>
              <a:t>Upholstery</a:t>
            </a:r>
          </a:p>
          <a:p>
            <a:pPr lvl="1"/>
            <a:r>
              <a:rPr lang="en-US" sz="2000" dirty="0"/>
              <a:t>Pumps</a:t>
            </a:r>
          </a:p>
          <a:p>
            <a:pPr lvl="1"/>
            <a:r>
              <a:rPr lang="en-US" sz="2000" dirty="0"/>
              <a:t>Lights </a:t>
            </a:r>
          </a:p>
          <a:p>
            <a:endParaRPr lang="en-US" sz="2200" dirty="0"/>
          </a:p>
        </p:txBody>
      </p:sp>
      <p:sp>
        <p:nvSpPr>
          <p:cNvPr id="15" name="Content Placeholder 2">
            <a:extLst>
              <a:ext uri="{FF2B5EF4-FFF2-40B4-BE49-F238E27FC236}">
                <a16:creationId xmlns:a16="http://schemas.microsoft.com/office/drawing/2014/main" id="{8BF29D48-CDEA-D419-96B4-2C9C0A9937E0}"/>
              </a:ext>
            </a:extLst>
          </p:cNvPr>
          <p:cNvSpPr txBox="1">
            <a:spLocks/>
          </p:cNvSpPr>
          <p:nvPr/>
        </p:nvSpPr>
        <p:spPr>
          <a:xfrm>
            <a:off x="6865620" y="2587752"/>
            <a:ext cx="4945380" cy="3952434"/>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
            </a:pPr>
            <a:r>
              <a:rPr lang="en-US" dirty="0"/>
              <a:t>Scheduled/required maintenance and inspections</a:t>
            </a:r>
          </a:p>
          <a:p>
            <a:pPr marL="457200" indent="-457200">
              <a:buFont typeface="Wingdings" panose="05000000000000000000" pitchFamily="2" charset="2"/>
              <a:buChar char="§"/>
            </a:pPr>
            <a:r>
              <a:rPr lang="en-US" dirty="0"/>
              <a:t>To service, replace and inspect fire vehicle components that were part of the initial vehicle build and options, as delivered to the BLM.</a:t>
            </a:r>
          </a:p>
          <a:p>
            <a:pPr marL="457200" indent="-457200">
              <a:buFont typeface="Wingdings" panose="05000000000000000000" pitchFamily="2" charset="2"/>
              <a:buChar char="§"/>
            </a:pPr>
            <a:r>
              <a:rPr lang="en-US" dirty="0"/>
              <a:t>Mechanical failure unrelated to benefiting activity if there is no negligence or misuse associated with the damage. </a:t>
            </a:r>
          </a:p>
          <a:p>
            <a:pPr marL="731520" lvl="1" indent="-457200"/>
            <a:r>
              <a:rPr lang="en-US" dirty="0"/>
              <a:t>Fire operations</a:t>
            </a:r>
          </a:p>
          <a:p>
            <a:pPr marL="731520" lvl="1" indent="-457200"/>
            <a:r>
              <a:rPr lang="en-US" dirty="0"/>
              <a:t>Project work</a:t>
            </a:r>
          </a:p>
          <a:p>
            <a:endParaRPr lang="en-US" dirty="0"/>
          </a:p>
          <a:p>
            <a:endParaRPr lang="en-US" dirty="0"/>
          </a:p>
        </p:txBody>
      </p:sp>
    </p:spTree>
    <p:extLst>
      <p:ext uri="{BB962C8B-B14F-4D97-AF65-F5344CB8AC3E}">
        <p14:creationId xmlns:p14="http://schemas.microsoft.com/office/powerpoint/2010/main" val="335047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438" y="317499"/>
            <a:ext cx="4500737" cy="1320801"/>
          </a:xfrm>
        </p:spPr>
        <p:txBody>
          <a:bodyPr>
            <a:normAutofit fontScale="90000"/>
          </a:bodyPr>
          <a:lstStyle/>
          <a:p>
            <a:r>
              <a:rPr lang="en-US" sz="4600" dirty="0">
                <a:solidFill>
                  <a:schemeClr val="tx1"/>
                </a:solidFill>
              </a:rPr>
              <a:t>Items WCF Does </a:t>
            </a:r>
            <a:r>
              <a:rPr lang="en-US" sz="4600" u="sng" dirty="0">
                <a:solidFill>
                  <a:schemeClr val="tx1"/>
                </a:solidFill>
              </a:rPr>
              <a:t>Not</a:t>
            </a:r>
            <a:r>
              <a:rPr lang="en-US" sz="4600" dirty="0">
                <a:solidFill>
                  <a:schemeClr val="tx1"/>
                </a:solidFill>
              </a:rPr>
              <a:t> Cover</a:t>
            </a:r>
          </a:p>
        </p:txBody>
      </p:sp>
      <p:sp>
        <p:nvSpPr>
          <p:cNvPr id="3" name="Content Placeholder 2"/>
          <p:cNvSpPr>
            <a:spLocks noGrp="1"/>
          </p:cNvSpPr>
          <p:nvPr>
            <p:ph sz="half" idx="1"/>
          </p:nvPr>
        </p:nvSpPr>
        <p:spPr>
          <a:xfrm>
            <a:off x="198438" y="1778000"/>
            <a:ext cx="5567362" cy="4965700"/>
          </a:xfrm>
        </p:spPr>
        <p:txBody>
          <a:bodyPr anchor="t">
            <a:normAutofit lnSpcReduction="10000"/>
          </a:bodyPr>
          <a:lstStyle/>
          <a:p>
            <a:pPr marL="285750" indent="-285750">
              <a:lnSpc>
                <a:spcPct val="91000"/>
              </a:lnSpc>
              <a:buFont typeface="Wingdings" panose="05000000000000000000" pitchFamily="2" charset="2"/>
              <a:buChar char="§"/>
            </a:pPr>
            <a:r>
              <a:rPr lang="en-US" sz="2400" dirty="0"/>
              <a:t>Accident damage or repairs due to benefitting activity actions such as fire operations or other project work</a:t>
            </a:r>
          </a:p>
          <a:p>
            <a:pPr marL="285750" indent="-285750">
              <a:lnSpc>
                <a:spcPct val="91000"/>
              </a:lnSpc>
              <a:buFont typeface="Wingdings" panose="05000000000000000000" pitchFamily="2" charset="2"/>
              <a:buChar char="§"/>
            </a:pPr>
            <a:r>
              <a:rPr lang="en-US" sz="2400" dirty="0"/>
              <a:t>Mechanical/component failure due to neglect or misuse</a:t>
            </a:r>
          </a:p>
          <a:p>
            <a:pPr marL="285750" indent="-285750">
              <a:lnSpc>
                <a:spcPct val="91000"/>
              </a:lnSpc>
              <a:buFont typeface="Wingdings" panose="05000000000000000000" pitchFamily="2" charset="2"/>
              <a:buChar char="§"/>
            </a:pPr>
            <a:r>
              <a:rPr lang="en-US" sz="2400" dirty="0"/>
              <a:t>Towing charges related to accidents or getting stuck</a:t>
            </a:r>
          </a:p>
          <a:p>
            <a:pPr marL="285750" indent="-285750">
              <a:lnSpc>
                <a:spcPct val="91000"/>
              </a:lnSpc>
              <a:buFont typeface="Wingdings" panose="05000000000000000000" pitchFamily="2" charset="2"/>
              <a:buChar char="§"/>
            </a:pPr>
            <a:r>
              <a:rPr lang="en-US" sz="2400" dirty="0"/>
              <a:t>Locally required vehicle modifications/ add-ons/accessories</a:t>
            </a:r>
          </a:p>
          <a:p>
            <a:pPr marL="560070" lvl="1" indent="-285750">
              <a:lnSpc>
                <a:spcPct val="91000"/>
              </a:lnSpc>
              <a:buFont typeface="Arial" panose="020B0604020202020204" pitchFamily="34" charset="0"/>
              <a:buChar char="•"/>
            </a:pPr>
            <a:r>
              <a:rPr lang="en-US" sz="2000" dirty="0"/>
              <a:t>Light bars</a:t>
            </a:r>
          </a:p>
          <a:p>
            <a:pPr marL="560070" lvl="1" indent="-285750">
              <a:lnSpc>
                <a:spcPct val="91000"/>
              </a:lnSpc>
              <a:buFont typeface="Arial" panose="020B0604020202020204" pitchFamily="34" charset="0"/>
              <a:buChar char="•"/>
            </a:pPr>
            <a:r>
              <a:rPr lang="en-US" sz="2000" dirty="0"/>
              <a:t>Tools</a:t>
            </a:r>
          </a:p>
          <a:p>
            <a:pPr marL="560070" lvl="1" indent="-285750">
              <a:lnSpc>
                <a:spcPct val="91000"/>
              </a:lnSpc>
              <a:buFont typeface="Arial" panose="020B0604020202020204" pitchFamily="34" charset="0"/>
              <a:buChar char="•"/>
            </a:pPr>
            <a:r>
              <a:rPr lang="en-US" sz="2000" dirty="0"/>
              <a:t>Radios</a:t>
            </a:r>
          </a:p>
          <a:p>
            <a:pPr marL="560070" lvl="1" indent="-285750">
              <a:lnSpc>
                <a:spcPct val="91000"/>
              </a:lnSpc>
              <a:buFont typeface="Arial" panose="020B0604020202020204" pitchFamily="34" charset="0"/>
              <a:buChar char="•"/>
            </a:pPr>
            <a:r>
              <a:rPr lang="en-US" sz="2000" dirty="0"/>
              <a:t>Winches</a:t>
            </a:r>
          </a:p>
        </p:txBody>
      </p:sp>
      <p:pic>
        <p:nvPicPr>
          <p:cNvPr id="6" name="Picture 5" descr="engine on its side"/>
          <p:cNvPicPr>
            <a:picLocks/>
          </p:cNvPicPr>
          <p:nvPr/>
        </p:nvPicPr>
        <p:blipFill rotWithShape="1">
          <a:blip r:embed="rId2"/>
          <a:srcRect l="4499" r="28818"/>
          <a:stretch/>
        </p:blipFill>
        <p:spPr>
          <a:xfrm>
            <a:off x="6094474" y="10"/>
            <a:ext cx="6097526" cy="6857990"/>
          </a:xfrm>
          <a:prstGeom prst="rect">
            <a:avLst/>
          </a:prstGeom>
        </p:spPr>
      </p:pic>
      <p:grpSp>
        <p:nvGrpSpPr>
          <p:cNvPr id="9" name="Group 8" descr="slide number">
            <a:extLst>
              <a:ext uri="{FF2B5EF4-FFF2-40B4-BE49-F238E27FC236}">
                <a16:creationId xmlns:a16="http://schemas.microsoft.com/office/drawing/2014/main" id="{C81BC08B-74B0-8EE7-5C76-52387B05F668}"/>
              </a:ext>
            </a:extLst>
          </p:cNvPr>
          <p:cNvGrpSpPr/>
          <p:nvPr/>
        </p:nvGrpSpPr>
        <p:grpSpPr>
          <a:xfrm>
            <a:off x="11633708" y="6283960"/>
            <a:ext cx="393192" cy="393192"/>
            <a:chOff x="8522208" y="6258560"/>
            <a:chExt cx="393192" cy="393192"/>
          </a:xfrm>
        </p:grpSpPr>
        <p:sp>
          <p:nvSpPr>
            <p:cNvPr id="10" name="Oval 9" descr="oval">
              <a:extLst>
                <a:ext uri="{FF2B5EF4-FFF2-40B4-BE49-F238E27FC236}">
                  <a16:creationId xmlns:a16="http://schemas.microsoft.com/office/drawing/2014/main" id="{773BEF82-4BDE-1F01-A653-F81DE4C77123}"/>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2" name="Oval 11" descr="oval">
              <a:extLst>
                <a:ext uri="{FF2B5EF4-FFF2-40B4-BE49-F238E27FC236}">
                  <a16:creationId xmlns:a16="http://schemas.microsoft.com/office/drawing/2014/main" id="{DFD06870-1A63-363C-3CF0-1C1FD7A2EB8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4" name="Rectangle 13" descr="slide number">
            <a:extLst>
              <a:ext uri="{FF2B5EF4-FFF2-40B4-BE49-F238E27FC236}">
                <a16:creationId xmlns:a16="http://schemas.microsoft.com/office/drawing/2014/main" id="{58AC297B-4BAE-148E-D929-15832D00C4CD}"/>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0462074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8117ED26D78246B97E85B39B055813" ma:contentTypeVersion="6" ma:contentTypeDescription="Create a new document." ma:contentTypeScope="" ma:versionID="c6c2c179dcc877fdfe8021e0be16bd41">
  <xsd:schema xmlns:xsd="http://www.w3.org/2001/XMLSchema" xmlns:xs="http://www.w3.org/2001/XMLSchema" xmlns:p="http://schemas.microsoft.com/office/2006/metadata/properties" xmlns:ns2="b00f4f70-4ede-47bb-8702-babd57e92b21" xmlns:ns3="ed99cea4-c227-48ed-acd2-e96f06cb66e1" targetNamespace="http://schemas.microsoft.com/office/2006/metadata/properties" ma:root="true" ma:fieldsID="3a2f3f059389a2462ea29f7f99ff659b" ns2:_="" ns3:_="">
    <xsd:import namespace="b00f4f70-4ede-47bb-8702-babd57e92b21"/>
    <xsd:import namespace="ed99cea4-c227-48ed-acd2-e96f06cb66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f4f70-4ede-47bb-8702-babd57e92b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99cea4-c227-48ed-acd2-e96f06cb66e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BF7005-166C-46DB-9551-B2CF33DA7760}"/>
</file>

<file path=customXml/itemProps2.xml><?xml version="1.0" encoding="utf-8"?>
<ds:datastoreItem xmlns:ds="http://schemas.openxmlformats.org/officeDocument/2006/customXml" ds:itemID="{AC069F72-2015-4FB6-9588-A49CB14BDC12}">
  <ds:schemaRefs>
    <ds:schemaRef ds:uri="9f3c1fc1-9cec-4f7b-9b8a-10ce2778e10c"/>
    <ds:schemaRef ds:uri="http://purl.org/dc/terms/"/>
    <ds:schemaRef ds:uri="http://schemas.microsoft.com/office/infopath/2007/PartnerControls"/>
    <ds:schemaRef ds:uri="http://www.w3.org/XML/1998/namespace"/>
    <ds:schemaRef ds:uri="http://purl.org/dc/elements/1.1/"/>
    <ds:schemaRef ds:uri="http://schemas.openxmlformats.org/package/2006/metadata/core-properties"/>
    <ds:schemaRef ds:uri="http://schemas.microsoft.com/office/2006/documentManagement/types"/>
    <ds:schemaRef ds:uri="0542ec55-2198-41a0-b50a-732413b4cec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6DA60BD-0042-4722-B671-D551884D1E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_JuxtaposeVTI</Template>
  <TotalTime>0</TotalTime>
  <Words>2678</Words>
  <Application>Microsoft Office PowerPoint</Application>
  <PresentationFormat>Widescreen</PresentationFormat>
  <Paragraphs>334</Paragraphs>
  <Slides>56</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56</vt:i4>
      </vt:variant>
    </vt:vector>
  </HeadingPairs>
  <TitlesOfParts>
    <vt:vector size="67" baseType="lpstr">
      <vt:lpstr>Arial</vt:lpstr>
      <vt:lpstr>Arial Black</vt:lpstr>
      <vt:lpstr>Calibri</vt:lpstr>
      <vt:lpstr>Calibri Light</vt:lpstr>
      <vt:lpstr>Courier New</vt:lpstr>
      <vt:lpstr>Franklin Gothic Demi Cond</vt:lpstr>
      <vt:lpstr>Franklin Gothic Medium</vt:lpstr>
      <vt:lpstr>Rockwell</vt:lpstr>
      <vt:lpstr>Wingdings</vt:lpstr>
      <vt:lpstr>JuxtaposeVTI</vt:lpstr>
      <vt:lpstr>Office Theme</vt:lpstr>
      <vt:lpstr>FLEET MANAGEMENT</vt:lpstr>
      <vt:lpstr>Objectives</vt:lpstr>
      <vt:lpstr>Objectives</vt:lpstr>
      <vt:lpstr>Introduction to the Working Capital Fund</vt:lpstr>
      <vt:lpstr>Fixed Ownership Rates (FOR)</vt:lpstr>
      <vt:lpstr>Use Rates</vt:lpstr>
      <vt:lpstr>Use Rate Costs</vt:lpstr>
      <vt:lpstr>Items WCF Covers</vt:lpstr>
      <vt:lpstr>Items WCF Does Not Cover</vt:lpstr>
      <vt:lpstr>WCF Life Cycle</vt:lpstr>
      <vt:lpstr>The WCF account</vt:lpstr>
      <vt:lpstr>WCF Repair Process</vt:lpstr>
      <vt:lpstr>Fund Code Exercise Student Workbook pP. 59-60</vt:lpstr>
      <vt:lpstr>Fleet Charge Card</vt:lpstr>
      <vt:lpstr>Fleet Charge Card Basics</vt:lpstr>
      <vt:lpstr>BIA Fleet Card Use Requirements</vt:lpstr>
      <vt:lpstr>2022 BIA Fleet Charge Card Policy</vt:lpstr>
      <vt:lpstr>2022 BIA Fleet Charge Card Policy</vt:lpstr>
      <vt:lpstr>Equipment Classes</vt:lpstr>
      <vt:lpstr>Gross Vehicle Weight (GVW)</vt:lpstr>
      <vt:lpstr>What makes up the GVW?</vt:lpstr>
      <vt:lpstr>ENOPs and the GVW</vt:lpstr>
      <vt:lpstr>Weight-Restricted Bridges  and Roads</vt:lpstr>
      <vt:lpstr>Chassis Manufacturer Weight Ratings</vt:lpstr>
      <vt:lpstr>Does the GVW of this vehicle exceed GVWR?</vt:lpstr>
      <vt:lpstr>Weighing the Vehicle</vt:lpstr>
      <vt:lpstr>Determining GVW</vt:lpstr>
      <vt:lpstr>RecordKeeping and Reporting</vt:lpstr>
      <vt:lpstr>Reasons for Having Records</vt:lpstr>
      <vt:lpstr>Improvement/Deficiency Reporting System (IDRS)</vt:lpstr>
      <vt:lpstr>The IDRS Process</vt:lpstr>
      <vt:lpstr>Vehicle Use (Log) Book</vt:lpstr>
      <vt:lpstr>Utilization Record</vt:lpstr>
      <vt:lpstr>BIA   DI-120 (Jan-Dec)</vt:lpstr>
      <vt:lpstr>Utilization Record Exercise</vt:lpstr>
      <vt:lpstr>BIA DI-120  - Completed for Excercise</vt:lpstr>
      <vt:lpstr>Utilization Record Completion</vt:lpstr>
      <vt:lpstr>Engine Use Reporting</vt:lpstr>
      <vt:lpstr>Accident Reporting Documents</vt:lpstr>
      <vt:lpstr>Exchange Basic Information (Standard Form 91)</vt:lpstr>
      <vt:lpstr>Statement of Witness</vt:lpstr>
      <vt:lpstr>Proof of Insurance Form</vt:lpstr>
      <vt:lpstr>What To Do</vt:lpstr>
      <vt:lpstr>Other Tasks To Do</vt:lpstr>
      <vt:lpstr>What Not To Do</vt:lpstr>
      <vt:lpstr>Fire Engine Warranty Repairs and Recalls</vt:lpstr>
      <vt:lpstr>Warranty Repairs</vt:lpstr>
      <vt:lpstr>Recalls – Equipment Bulletins &amp;  Equipment Alerts</vt:lpstr>
      <vt:lpstr>Viewing Bulletins and alerts</vt:lpstr>
      <vt:lpstr>BIA-Warranty Repairs</vt:lpstr>
      <vt:lpstr>MODEL 52 Center</vt:lpstr>
      <vt:lpstr>For BIA- Local (Regional) Model 52 Center.</vt:lpstr>
      <vt:lpstr>M-52 Request Form</vt:lpstr>
      <vt:lpstr>Form M52-1</vt:lpstr>
      <vt:lpstr>Objectives</vt:lpstr>
      <vt:lpstr>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2021-04-27T10:31:44Z</dcterms:created>
  <dcterms:modified xsi:type="dcterms:W3CDTF">2024-02-13T00:25:28Z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0x010100FF8117ED26D78246B97E85B39B055813</vt:lpwstr>
  </property>
</Properties>
</file>