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325" r:id="rId6"/>
    <p:sldId id="326" r:id="rId7"/>
    <p:sldId id="299" r:id="rId8"/>
    <p:sldId id="329" r:id="rId9"/>
    <p:sldId id="327" r:id="rId10"/>
    <p:sldId id="271" r:id="rId11"/>
    <p:sldId id="280" r:id="rId12"/>
    <p:sldId id="320" r:id="rId13"/>
    <p:sldId id="311" r:id="rId14"/>
    <p:sldId id="328" r:id="rId15"/>
    <p:sldId id="322" r:id="rId16"/>
    <p:sldId id="323" r:id="rId17"/>
    <p:sldId id="268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ED501-A36C-1435-291C-8007711B4193}" name="Omps, Sharon P" initials="OP" userId="S::sharon.omps@indianaffairs.gov::06e086ff-1be2-4eba-8ee4-89f98eef93a6" providerId="AD"/>
  <p188:author id="{04948311-C527-F61E-9915-6C596C909A78}" name="Brooks, Jeannine" initials="BJ" userId="S::jeannine.brooks@indianaffairs.gov::6212ddfc-e159-4ee4-a4af-7b5b7c33189d" providerId="AD"/>
  <p188:author id="{C037662E-8FA0-DF71-8D8F-D2C3BA9A3363}" name="Fortney, Melissa" initials="FM" userId="S::melissa.fortney@indianaffairs.gov::b9a7df7c-416b-4309-ab0c-b4b6916502c1" providerId="AD"/>
  <p188:author id="{EE437478-630F-B4D4-DCCA-5A02E30B85E1}" name="Segovia, Julia" initials="SJ" userId="S::julia.segovia@indianaffairs.gov::6a858037-8605-41ab-89d3-0f1835ff69f3" providerId="AD"/>
  <p188:author id="{E4363879-34CF-28C3-A6F0-0E57CAB45154}" name="Sullivan, Jack" initials="SJ" userId="S::jack.sullivan@indianaffairs.gov::a7b36286-f413-4907-a9c9-941aefa2f611" providerId="AD"/>
  <p188:author id="{D5EB7BE4-2E78-6E0E-7F5C-ADD8DE074518}" name="Lane, Veronica" initials="LV" userId="S::veronica.lane@indianaffairs.gov::d1346f55-a2eb-491a-963d-e6988eb8472e" providerId="AD"/>
  <p188:author id="{420506FC-465B-BCF6-3E30-819A761173FD}" name="Ross, John R" initials="RR" userId="S::john.ross@indianaffairs.gov::0eabaa91-408d-4f3a-b007-ceb6357130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der, Vanessa P" initials="SVP" lastIdx="5" clrIdx="0">
    <p:extLst>
      <p:ext uri="{19B8F6BF-5375-455C-9EA6-DF929625EA0E}">
        <p15:presenceInfo xmlns:p15="http://schemas.microsoft.com/office/powerpoint/2012/main" userId="S::vanessa.snider@indianaffairs.gov::78624090-d4a3-4653-90a0-5e48a2ea00ab" providerId="AD"/>
      </p:ext>
    </p:extLst>
  </p:cmAuthor>
  <p:cmAuthor id="2" name="Omps, Sharon P" initials="OP" lastIdx="9" clrIdx="1">
    <p:extLst>
      <p:ext uri="{19B8F6BF-5375-455C-9EA6-DF929625EA0E}">
        <p15:presenceInfo xmlns:p15="http://schemas.microsoft.com/office/powerpoint/2012/main" userId="S::sharon.omps@indianaffairs.gov::06e086ff-1be2-4eba-8ee4-89f98eef93a6" providerId="AD"/>
      </p:ext>
    </p:extLst>
  </p:cmAuthor>
  <p:cmAuthor id="3" name="Freihage, Jason E" initials="FE" lastIdx="4" clrIdx="2">
    <p:extLst>
      <p:ext uri="{19B8F6BF-5375-455C-9EA6-DF929625EA0E}">
        <p15:presenceInfo xmlns:p15="http://schemas.microsoft.com/office/powerpoint/2012/main" userId="S::jason.freihage@indianaffairs.gov::c89d4119-ac9d-4854-a92d-e0d93b28da22" providerId="AD"/>
      </p:ext>
    </p:extLst>
  </p:cmAuthor>
  <p:cmAuthor id="4" name="Fortney, Melissa" initials="FM" lastIdx="4" clrIdx="3">
    <p:extLst>
      <p:ext uri="{19B8F6BF-5375-455C-9EA6-DF929625EA0E}">
        <p15:presenceInfo xmlns:p15="http://schemas.microsoft.com/office/powerpoint/2012/main" userId="S::melissa.fortney@indianaffairs.gov::b9a7df7c-416b-4309-ab0c-b4b6916502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9"/>
    <a:srgbClr val="FF99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A647D-8827-49F3-B021-EE9A1B722D63}" v="1" dt="2023-06-08T16:56:34.104"/>
    <p1510:client id="{B9D5CC4A-A097-5B2B-CF72-11B00C23B0BB}" v="11" dt="2023-06-12T19:53:33.1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7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150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07FA-48E2-45EB-B7EC-B8B6A478D73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0FC38-D6EC-4F4B-9288-423E877B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2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0FC38-D6EC-4F4B-9288-423E877B3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913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93464" y="404622"/>
            <a:ext cx="4005579" cy="4857750"/>
          </a:xfrm>
          <a:custGeom>
            <a:avLst/>
            <a:gdLst/>
            <a:ahLst/>
            <a:cxnLst/>
            <a:rect l="l" t="t" r="r" b="b"/>
            <a:pathLst>
              <a:path w="4005579" h="4857750">
                <a:moveTo>
                  <a:pt x="0" y="4857750"/>
                </a:moveTo>
                <a:lnTo>
                  <a:pt x="4005072" y="4857750"/>
                </a:lnTo>
                <a:lnTo>
                  <a:pt x="4005072" y="0"/>
                </a:lnTo>
                <a:lnTo>
                  <a:pt x="0" y="0"/>
                </a:lnTo>
                <a:lnTo>
                  <a:pt x="0" y="485775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65781"/>
            <a:ext cx="12192000" cy="3973829"/>
          </a:xfrm>
          <a:custGeom>
            <a:avLst/>
            <a:gdLst/>
            <a:ahLst/>
            <a:cxnLst/>
            <a:rect l="l" t="t" r="r" b="b"/>
            <a:pathLst>
              <a:path w="12192000" h="3973829">
                <a:moveTo>
                  <a:pt x="12192000" y="3196590"/>
                </a:moveTo>
                <a:lnTo>
                  <a:pt x="0" y="3196590"/>
                </a:lnTo>
                <a:lnTo>
                  <a:pt x="0" y="3973830"/>
                </a:lnTo>
                <a:lnTo>
                  <a:pt x="12192000" y="3973830"/>
                </a:lnTo>
                <a:lnTo>
                  <a:pt x="12192000" y="3196590"/>
                </a:lnTo>
                <a:close/>
              </a:path>
              <a:path w="12192000" h="3973829">
                <a:moveTo>
                  <a:pt x="12192000" y="0"/>
                </a:moveTo>
                <a:lnTo>
                  <a:pt x="4922520" y="0"/>
                </a:lnTo>
                <a:lnTo>
                  <a:pt x="4922520" y="201168"/>
                </a:lnTo>
                <a:lnTo>
                  <a:pt x="12192000" y="2011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1243" y="493828"/>
            <a:ext cx="1404352" cy="1402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731" y="528147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32279" y="2572056"/>
            <a:ext cx="2127440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88CF-53CE-485F-A68B-96681E32AE96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FF1B5-D0FC-497E-8755-71B2799046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71282" y="520323"/>
            <a:ext cx="1408298" cy="14082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9AE2-8621-4381-B33F-8E76D7C9F6BE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078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C3F-A577-4608-90D2-BCF1CCDC9EBD}" type="datetime1">
              <a:rPr lang="en-US" smtClean="0"/>
              <a:t>6/16/2023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9516" y="0"/>
            <a:ext cx="768248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8481" y="2839973"/>
            <a:ext cx="5951220" cy="3535679"/>
          </a:xfrm>
          <a:custGeom>
            <a:avLst/>
            <a:gdLst/>
            <a:ahLst/>
            <a:cxnLst/>
            <a:rect l="l" t="t" r="r" b="b"/>
            <a:pathLst>
              <a:path w="5951220" h="3535679">
                <a:moveTo>
                  <a:pt x="5951220" y="0"/>
                </a:moveTo>
                <a:lnTo>
                  <a:pt x="0" y="0"/>
                </a:lnTo>
                <a:lnTo>
                  <a:pt x="0" y="3535679"/>
                </a:lnTo>
                <a:lnTo>
                  <a:pt x="5951220" y="3535679"/>
                </a:lnTo>
                <a:lnTo>
                  <a:pt x="595122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5681" y="4956809"/>
            <a:ext cx="10926445" cy="201295"/>
          </a:xfrm>
          <a:custGeom>
            <a:avLst/>
            <a:gdLst/>
            <a:ahLst/>
            <a:cxnLst/>
            <a:rect l="l" t="t" r="r" b="b"/>
            <a:pathLst>
              <a:path w="10926445" h="201295">
                <a:moveTo>
                  <a:pt x="10926318" y="0"/>
                </a:moveTo>
                <a:lnTo>
                  <a:pt x="0" y="0"/>
                </a:lnTo>
                <a:lnTo>
                  <a:pt x="0" y="201168"/>
                </a:lnTo>
                <a:lnTo>
                  <a:pt x="10926318" y="201168"/>
                </a:lnTo>
                <a:lnTo>
                  <a:pt x="10926318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242316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F6D6-0929-43AE-986F-622C8C0F34D1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785" y="561848"/>
            <a:ext cx="1403603" cy="1402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22520" y="2164842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4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9049" y="575309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A093-55E0-44E6-A554-6C4C3B9604FB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274D4-D91F-4C8B-A005-B4B1153BFB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5015" y="575309"/>
            <a:ext cx="1408298" cy="14082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390999"/>
            <a:ext cx="48736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443" y="2112336"/>
            <a:ext cx="10385112" cy="3827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F41A-5AAA-4D9A-8F67-1E240FC94DEB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sultation@bia.gov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895600" y="2743200"/>
            <a:ext cx="6172200" cy="374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149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065" marR="5080" lvl="0" indent="1270" algn="ctr" defTabSz="914400" rtl="0" eaLnBrk="1" fontAlgn="auto" latinLnBrk="0" hangingPunct="1">
              <a:lnSpc>
                <a:spcPts val="449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 Light"/>
              </a:rPr>
              <a:t>Tribal Data Priorities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 Light"/>
            </a:endParaRPr>
          </a:p>
          <a:p>
            <a:pPr marL="69850" marR="0" lvl="0" indent="0" algn="l" defTabSz="914400" rtl="0" eaLnBrk="1" fontAlgn="auto" latinLnBrk="0" hangingPunct="1">
              <a:lnSpc>
                <a:spcPct val="100000"/>
              </a:lnSpc>
              <a:spcBef>
                <a:spcPts val="35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" marR="0" lvl="0" indent="0" algn="l" defTabSz="914400" rtl="0" eaLnBrk="1" fontAlgn="auto" latinLnBrk="0" hangingPunct="1">
              <a:lnSpc>
                <a:spcPct val="100000"/>
              </a:lnSpc>
              <a:spcBef>
                <a:spcPts val="35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" marR="0" lvl="0" indent="0" algn="ctr" defTabSz="914400" rtl="0" eaLnBrk="1" fontAlgn="auto" latinLnBrk="0" hangingPunct="1">
              <a:lnSpc>
                <a:spcPct val="100000"/>
              </a:lnSpc>
              <a:spcBef>
                <a:spcPts val="35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June 2023 Consultation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2631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10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-57509" y="1626067"/>
            <a:ext cx="12192000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200" b="1" i="1" dirty="0">
                <a:solidFill>
                  <a:srgbClr val="006499"/>
                </a:solidFill>
                <a:ea typeface="+mn-lt"/>
                <a:cs typeface="+mn-lt"/>
              </a:rPr>
              <a:t>Conduct parity assessments for levels of funding (ongoing) – </a:t>
            </a:r>
            <a:r>
              <a:rPr lang="en-US" sz="2200" i="1" dirty="0">
                <a:solidFill>
                  <a:srgbClr val="006499"/>
                </a:solidFill>
                <a:ea typeface="+mn-lt"/>
                <a:cs typeface="+mn-lt"/>
              </a:rPr>
              <a:t>an example would be Federal Funds support per student at Tribal Colleges and Universities compared to the average land grant university. </a:t>
            </a:r>
            <a:endParaRPr lang="en-US" sz="2200" b="1" i="1" dirty="0">
              <a:solidFill>
                <a:srgbClr val="006499"/>
              </a:solidFill>
              <a:ea typeface="+mn-lt"/>
              <a:cs typeface="+mn-lt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200" b="1" i="1" dirty="0">
                <a:solidFill>
                  <a:srgbClr val="006499"/>
                </a:solidFill>
                <a:ea typeface="+mn-lt"/>
                <a:cs typeface="+mn-lt"/>
              </a:rPr>
              <a:t>Monitor and engage in the Census Bureau’s work on disclosure avoidance modernization and how this is implemented for different Census Bureau products.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200" b="1" i="1" dirty="0">
                <a:solidFill>
                  <a:srgbClr val="006499"/>
                </a:solidFill>
                <a:ea typeface="+mn-lt"/>
                <a:cs typeface="+mn-lt"/>
              </a:rPr>
              <a:t>Document best practices for how to integrate Indigenous Traditional Ecological Knowledge (ITEK) into data collection, management and use policies, as well as policy making practices.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200" b="1" i="1" dirty="0">
                <a:solidFill>
                  <a:srgbClr val="006499"/>
                </a:solidFill>
                <a:ea typeface="+mn-lt"/>
                <a:cs typeface="+mn-lt"/>
              </a:rPr>
              <a:t>Incentivize tribal government actions to increase participation in Census Bureau surveys by providing products that show the benefit of accurate representation in Census Bureau statistics.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200" b="1" i="1" dirty="0">
                <a:solidFill>
                  <a:srgbClr val="006499"/>
                </a:solidFill>
                <a:ea typeface="+mn-lt"/>
                <a:cs typeface="+mn-lt"/>
              </a:rPr>
              <a:t>Assess economic impact of tribal economies on rural economies and national economies.</a:t>
            </a:r>
            <a:endParaRPr lang="en-US" sz="220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945" y="306805"/>
            <a:ext cx="8579063" cy="11208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25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Develop Key Economic and Program Research Products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272800-9BC2-60BC-1AE4-9C1D81DD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64" y="3591"/>
            <a:ext cx="2743200" cy="1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2631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11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0" y="1918034"/>
            <a:ext cx="12192000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400" b="1" i="1" dirty="0">
                <a:solidFill>
                  <a:srgbClr val="006499"/>
                </a:solidFill>
                <a:ea typeface="+mn-lt"/>
                <a:cs typeface="+mn-lt"/>
              </a:rPr>
              <a:t>Highlight successful use of Tribal Economic Development (TED) Bonds – </a:t>
            </a:r>
            <a:r>
              <a:rPr lang="en-US" sz="2400" i="1" dirty="0">
                <a:solidFill>
                  <a:srgbClr val="006499"/>
                </a:solidFill>
                <a:ea typeface="+mn-lt"/>
                <a:cs typeface="+mn-lt"/>
              </a:rPr>
              <a:t>identifying characteristics of accepted/rejected applications and how much money is requested.</a:t>
            </a:r>
            <a:endParaRPr lang="en-US" sz="2400" b="1" i="1" dirty="0">
              <a:solidFill>
                <a:srgbClr val="006499"/>
              </a:solidFill>
              <a:ea typeface="+mn-lt"/>
              <a:cs typeface="+mn-lt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400" b="1" i="1" dirty="0">
                <a:solidFill>
                  <a:srgbClr val="006499"/>
                </a:solidFill>
                <a:ea typeface="+mn-lt"/>
                <a:cs typeface="+mn-lt"/>
              </a:rPr>
              <a:t>Provide an in-depth analysis on economic disparities between American Indian/Native Alaskan individuals and other populations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400" b="1" i="1" dirty="0">
                <a:solidFill>
                  <a:srgbClr val="006499"/>
                </a:solidFill>
                <a:ea typeface="+mn-lt"/>
                <a:cs typeface="+mn-lt"/>
              </a:rPr>
              <a:t>Assess the employment or business creation because of Buy Indian Act Authorities acquisitions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400" b="1" i="1" dirty="0">
                <a:solidFill>
                  <a:srgbClr val="006499"/>
                </a:solidFill>
                <a:ea typeface="+mn-lt"/>
                <a:cs typeface="+mn-lt"/>
              </a:rPr>
              <a:t>Assess Paycheck Protection funds benefitting tribal businesses on and off reservation.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400" b="1" i="1" dirty="0">
                <a:solidFill>
                  <a:srgbClr val="006499"/>
                </a:solidFill>
                <a:ea typeface="+mn-lt"/>
                <a:cs typeface="+mn-lt"/>
              </a:rPr>
              <a:t>Assess employment/unemployment trends at tribal levels</a:t>
            </a:r>
            <a:endParaRPr lang="en-US" sz="2400" i="1" dirty="0">
              <a:solidFill>
                <a:srgbClr val="006499"/>
              </a:solidFill>
              <a:ea typeface="+mn-lt"/>
              <a:cs typeface="+mn-l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945" y="306805"/>
            <a:ext cx="8579063" cy="11208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25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Develop Key Economic and Program Research Products continued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272800-9BC2-60BC-1AE4-9C1D81DD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64" y="3591"/>
            <a:ext cx="2743200" cy="1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46200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DFA44D-34DB-6C8F-542B-FFB99125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06" y="418429"/>
            <a:ext cx="4873625" cy="492443"/>
          </a:xfrm>
        </p:spPr>
        <p:txBody>
          <a:bodyPr/>
          <a:lstStyle/>
          <a:p>
            <a:r>
              <a:rPr lang="en-US" b="1" dirty="0"/>
              <a:t>Tribal Feedback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12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988713" y="2128397"/>
            <a:ext cx="10593687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6499"/>
                </a:solidFill>
                <a:ea typeface="+mn-lt"/>
                <a:cs typeface="+mn-lt"/>
              </a:rPr>
              <a:t>Do you agree with the proposed priority goals and actions?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6499"/>
                </a:solidFill>
                <a:ea typeface="+mn-lt"/>
                <a:cs typeface="+mn-lt"/>
              </a:rPr>
              <a:t>Are there goals that are more urgent than others?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6499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6499"/>
                </a:solidFill>
                <a:ea typeface="+mn-lt"/>
                <a:cs typeface="+mn-lt"/>
              </a:rPr>
              <a:t>Are there any changes you would make?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6499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6499"/>
                </a:solidFill>
                <a:ea typeface="+mn-lt"/>
                <a:cs typeface="+mn-lt"/>
              </a:rPr>
              <a:t>Are there additional priorities which we should consider?</a:t>
            </a:r>
            <a:endParaRPr lang="en-US" sz="2800" dirty="0">
              <a:solidFill>
                <a:srgbClr val="006499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B5825-A738-972E-7A4B-9FB8A280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26" y="0"/>
            <a:ext cx="2575174" cy="16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89DBAE-CC74-08BA-9F83-C9EC1C88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683" y="0"/>
            <a:ext cx="802031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1301562" y="1176516"/>
            <a:ext cx="5351303" cy="5047536"/>
          </a:xfrm>
          <a:prstGeom prst="rect">
            <a:avLst/>
          </a:prstGeom>
          <a:solidFill>
            <a:srgbClr val="006499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Written Comments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endParaRPr lang="en-US" sz="4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lvl="1" algn="ctr"/>
            <a:r>
              <a:rPr lang="en-US" sz="4000" dirty="0">
                <a:solidFill>
                  <a:schemeClr val="bg1"/>
                </a:solidFill>
                <a:ea typeface="+mn-lt"/>
                <a:cs typeface="+mn-lt"/>
              </a:rPr>
              <a:t>Please submit comments or questions by </a:t>
            </a:r>
          </a:p>
          <a:p>
            <a:pPr marL="0" lvl="1" algn="ctr"/>
            <a:r>
              <a:rPr lang="en-US" sz="4000" dirty="0">
                <a:solidFill>
                  <a:schemeClr val="bg1"/>
                </a:solidFill>
                <a:ea typeface="+mn-lt"/>
                <a:cs typeface="+mn-lt"/>
              </a:rPr>
              <a:t>July 20, 2023 to: </a:t>
            </a:r>
            <a:r>
              <a:rPr lang="en-US" sz="4000" dirty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consultation@bia.gov</a:t>
            </a:r>
            <a:endParaRPr lang="en-US" sz="4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endParaRPr lang="en-US" sz="4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67" y="2468818"/>
            <a:ext cx="8514388" cy="215444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733" y="236690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78875" y="6378575"/>
            <a:ext cx="2803525" cy="214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91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032279" y="2572056"/>
            <a:ext cx="2125345" cy="171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530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93370" marR="5080" lvl="0" indent="-281305" algn="l" defTabSz="914400" rtl="0" eaLnBrk="1" fontAlgn="auto" latinLnBrk="0" hangingPunct="1">
              <a:lnSpc>
                <a:spcPts val="612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</a:t>
            </a:r>
            <a:r>
              <a:rPr kumimoji="0" lang="en-US" sz="60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H</a:t>
            </a:r>
            <a:r>
              <a:rPr kumimoji="0" lang="en-US" sz="60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</a:t>
            </a:r>
            <a:r>
              <a:rPr kumimoji="0" lang="en-US" sz="60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NK  </a:t>
            </a:r>
            <a:r>
              <a:rPr kumimoji="0" lang="en-US" sz="6000" b="0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YOU!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5E52-26B6-2818-519D-35E39765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87" y="3763786"/>
            <a:ext cx="4873625" cy="1015663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E745D-CB99-CFD2-E398-32EF3DA9CB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0923-4DE7-8B13-E9AB-F101007E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69535"/>
            <a:ext cx="4873625" cy="615553"/>
          </a:xfrm>
        </p:spPr>
        <p:txBody>
          <a:bodyPr/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2340C2-3309-9E16-7644-40D00F58E11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181600" y="1582340"/>
            <a:ext cx="6580094" cy="3693319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Introductions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The Indian Country Data Working Group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Tribal Consultation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Shared Data Priority Goals and Actions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EAE0B-122F-9E47-2E77-A7297526C3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E6A11-09FF-790A-4DE0-6F5B92BC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7" y="242091"/>
            <a:ext cx="4162188" cy="55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73216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7027A44-D49C-1FE4-CAAE-1BA8C774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30" y="386145"/>
            <a:ext cx="6429739" cy="492443"/>
          </a:xfrm>
        </p:spPr>
        <p:txBody>
          <a:bodyPr/>
          <a:lstStyle/>
          <a:p>
            <a:r>
              <a:rPr lang="en-US" b="1" dirty="0"/>
              <a:t>The Importance of Quality Data for Indian Country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C905E6-E8F0-C8BE-E27A-8E94AD34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530" y="2036566"/>
            <a:ext cx="6071098" cy="316484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6499"/>
                </a:solidFill>
              </a:rPr>
              <a:t>Inform policy making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6499"/>
                </a:solidFill>
              </a:rPr>
              <a:t>Equitable resource distributions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6499"/>
                </a:solidFill>
              </a:rPr>
              <a:t>Effective program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6499"/>
                </a:solidFill>
              </a:rPr>
              <a:t>Honor Tribal Sovereignty</a:t>
            </a:r>
          </a:p>
          <a:p>
            <a:pPr>
              <a:lnSpc>
                <a:spcPct val="150000"/>
              </a:lnSpc>
            </a:pPr>
            <a:endParaRPr lang="en-US" sz="2800" b="0" i="1" dirty="0">
              <a:solidFill>
                <a:srgbClr val="00649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4</a:t>
            </a:fld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FD6AE-D808-EED2-9793-E8013F7F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011" y="216149"/>
            <a:ext cx="4361574" cy="59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73216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7027A44-D49C-1FE4-CAAE-1BA8C774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70" y="638011"/>
            <a:ext cx="7395282" cy="984885"/>
          </a:xfrm>
        </p:spPr>
        <p:txBody>
          <a:bodyPr/>
          <a:lstStyle/>
          <a:p>
            <a:r>
              <a:rPr lang="en-US" b="1" dirty="0"/>
              <a:t>The Indian Data Country Working Group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C905E6-E8F0-C8BE-E27A-8E94AD34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530" y="2036566"/>
            <a:ext cx="10543962" cy="34470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rgbClr val="006499"/>
                </a:solidFill>
              </a:rPr>
              <a:t>Membership represents nine (9) different Federal Departments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0" dirty="0">
              <a:solidFill>
                <a:srgbClr val="0064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rgbClr val="006499"/>
                </a:solidFill>
              </a:rPr>
              <a:t>Monthly meetings to discuss data opportunities, challenges, and areas for collaboration.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0" dirty="0">
              <a:solidFill>
                <a:srgbClr val="0064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rgbClr val="006499"/>
                </a:solidFill>
              </a:rPr>
              <a:t>Ensuring Tribal sovereignty is recognized in all practices across Agencies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649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5</a:t>
            </a:fld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139B8-D944-D462-0CFC-A98DE89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826" y="0"/>
            <a:ext cx="2575174" cy="16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1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73216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7027A44-D49C-1FE4-CAAE-1BA8C774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02" y="617276"/>
            <a:ext cx="6429739" cy="492443"/>
          </a:xfrm>
        </p:spPr>
        <p:txBody>
          <a:bodyPr/>
          <a:lstStyle/>
          <a:p>
            <a:r>
              <a:rPr lang="en-US" b="1" dirty="0"/>
              <a:t>Shared Goals and Actions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C905E6-E8F0-C8BE-E27A-8E94AD34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443" y="2112336"/>
            <a:ext cx="6071098" cy="344709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800" b="0" dirty="0">
                <a:solidFill>
                  <a:srgbClr val="006499"/>
                </a:solidFill>
              </a:rPr>
              <a:t>Enhance Data Sharing and Access in a Manner Consistent with Tribal Data Sovereignty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0" dirty="0">
                <a:solidFill>
                  <a:srgbClr val="006499"/>
                </a:solidFill>
              </a:rPr>
              <a:t>Improve Data Quality and Integration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0" dirty="0">
                <a:solidFill>
                  <a:srgbClr val="006499"/>
                </a:solidFill>
              </a:rPr>
              <a:t>Create New Data Sources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0" dirty="0">
                <a:solidFill>
                  <a:srgbClr val="006499"/>
                </a:solidFill>
              </a:rPr>
              <a:t>Develop Key Economic and Program Research Products</a:t>
            </a:r>
          </a:p>
          <a:p>
            <a:endParaRPr lang="en-US" sz="2800" b="0" dirty="0">
              <a:solidFill>
                <a:srgbClr val="00649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t>6</a:t>
            </a:fld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FD6AE-D808-EED2-9793-E8013F7F9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152" y="137283"/>
            <a:ext cx="4361574" cy="59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8882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89972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7</a:t>
            </a:fld>
            <a:endParaRPr lang="en-US" sz="140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945" y="192456"/>
            <a:ext cx="11506199" cy="11208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25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Enhance Data Sharing and Access in a Manner Consistent with Tribal Sovereignty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E6A44-462A-4984-BBD9-124CEFD482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8359" y="1903644"/>
            <a:ext cx="11773539" cy="33393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cs typeface="Calibri"/>
              </a:rPr>
              <a:t>Improve capacity to balance tribal sovereignty with OPEN Data requirements and the ability to improve program delivery for Indian Country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rgbClr val="006499"/>
                </a:solidFill>
                <a:cs typeface="Calibri"/>
              </a:rPr>
              <a:t>Clarify policy and develop best practices, such as standard data sharing agreements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rgbClr val="006499"/>
                </a:solidFill>
                <a:cs typeface="Calibri"/>
              </a:rPr>
              <a:t>Establish a Tribal Data Advisory Board</a:t>
            </a:r>
          </a:p>
          <a:p>
            <a:pPr>
              <a:spcAft>
                <a:spcPts val="600"/>
              </a:spcAft>
            </a:pPr>
            <a:endParaRPr lang="en-US" sz="2800" i="1" dirty="0">
              <a:solidFill>
                <a:srgbClr val="0064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1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33754"/>
            <a:ext cx="4347633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8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4780" y="1650360"/>
            <a:ext cx="11141513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Adopt a standard, unique tribal identifier to use across datasets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Advance standards for geospatial information management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Improve engagement with Tribes to increase participation in Census Bureau surveys, including the American Community Survey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Increase refresh rate of the BIA Tribal leader directory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Explore opportunities to check Census Bureau’s 2020 Decennial data for tribal affiliation self-identification against BIA tribal enrollment data to help validate Decennial data. 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945" y="369667"/>
            <a:ext cx="8220391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25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Improve Data Quality and Integration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48E6-A640-8260-A09B-56121D6C9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439" y="-2299"/>
            <a:ext cx="516376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30707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9551-082B-4B8A-885F-48209023C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9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7ACF-6805-442A-8F1A-D1DA6756E286}"/>
              </a:ext>
            </a:extLst>
          </p:cNvPr>
          <p:cNvSpPr/>
          <p:nvPr/>
        </p:nvSpPr>
        <p:spPr>
          <a:xfrm>
            <a:off x="118334" y="2119392"/>
            <a:ext cx="12137183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Collect tribal government revenues and expenditures to improve understanding of the economic impact of tribes 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Continue to collect Tribal Enrollment Data annually</a:t>
            </a:r>
            <a:endParaRPr lang="en-US" sz="2800" i="1" dirty="0">
              <a:solidFill>
                <a:srgbClr val="006499"/>
              </a:solidFill>
              <a:ea typeface="+mn-lt"/>
              <a:cs typeface="+mn-lt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Explore developing a tribal service population dataset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 sz="2800" b="1" i="1" dirty="0">
                <a:solidFill>
                  <a:srgbClr val="006499"/>
                </a:solidFill>
                <a:ea typeface="+mn-lt"/>
                <a:cs typeface="+mn-lt"/>
              </a:rPr>
              <a:t>Explore with tribes to allow the Census Bureau to receive their administrative records through a Memorandum of Agreement </a:t>
            </a:r>
            <a:endParaRPr lang="en-US" sz="2800" i="1" dirty="0">
              <a:solidFill>
                <a:srgbClr val="006499"/>
              </a:solidFill>
              <a:ea typeface="+mn-lt"/>
              <a:cs typeface="+mn-l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BA88658-B509-473D-A6C7-938178B8C7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9945" y="450584"/>
            <a:ext cx="8017192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25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Create New Data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6499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A2F78-E9EC-82A1-B6F1-C6C6FD0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001" y="6293"/>
            <a:ext cx="1785938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0B0552CAC2F44B9781CE252E62375" ma:contentTypeVersion="4" ma:contentTypeDescription="Create a new document." ma:contentTypeScope="" ma:versionID="0341906635f1b88ea0697b1f2990915d">
  <xsd:schema xmlns:xsd="http://www.w3.org/2001/XMLSchema" xmlns:xs="http://www.w3.org/2001/XMLSchema" xmlns:p="http://schemas.microsoft.com/office/2006/metadata/properties" xmlns:ns2="6fe66969-9bac-449d-8461-1b938ee26198" xmlns:ns3="ad826184-66db-4642-af45-f20114aa0de8" targetNamespace="http://schemas.microsoft.com/office/2006/metadata/properties" ma:root="true" ma:fieldsID="5887a6d2a992b990a4203d3d52519fc3" ns2:_="" ns3:_="">
    <xsd:import namespace="6fe66969-9bac-449d-8461-1b938ee26198"/>
    <xsd:import namespace="ad826184-66db-4642-af45-f20114aa0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6969-9bac-449d-8461-1b938ee26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26184-66db-4642-af45-f20114aa0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826184-66db-4642-af45-f20114aa0de8">
      <UserInfo>
        <DisplayName>Performance Management Group (OBPM) Members</DisplayName>
        <AccountId>7</AccountId>
        <AccountType/>
      </UserInfo>
      <UserInfo>
        <DisplayName>Geoffrey Hoyt-SA</DisplayName>
        <AccountId>25</AccountId>
        <AccountType/>
      </UserInfo>
      <UserInfo>
        <DisplayName>Abdirahman, Ismael A</DisplayName>
        <AccountId>17</AccountId>
        <AccountType/>
      </UserInfo>
      <UserInfo>
        <DisplayName>Ismael Abdirahman-SA</DisplayName>
        <AccountId>23</AccountId>
        <AccountType/>
      </UserInfo>
      <UserInfo>
        <DisplayName>Lane, Veronica</DisplayName>
        <AccountId>35</AccountId>
        <AccountType/>
      </UserInfo>
      <UserInfo>
        <DisplayName>Garriott, Wizipan</DisplayName>
        <AccountId>51</AccountId>
        <AccountType/>
      </UserInfo>
      <UserInfo>
        <DisplayName>Brooks, Jeannine</DisplayName>
        <AccountId>34</AccountId>
        <AccountType/>
      </UserInfo>
      <UserInfo>
        <DisplayName>svc.ecs migration3</DisplayName>
        <AccountId>29</AccountId>
        <AccountType/>
      </UserInfo>
      <UserInfo>
        <DisplayName>Pham, Tam A</DisplayName>
        <AccountId>15</AccountId>
        <AccountType/>
      </UserInfo>
      <UserInfo>
        <DisplayName>Jones, Phillip B</DisplayName>
        <AccountId>16</AccountId>
        <AccountType/>
      </UserInfo>
      <UserInfo>
        <DisplayName>SVC SPO Azure-SA</DisplayName>
        <AccountId>13</AccountId>
        <AccountType/>
      </UserInfo>
      <UserInfo>
        <DisplayName>Tariq Ullah-SA</DisplayName>
        <AccountId>24</AccountId>
        <AccountType/>
      </UserInfo>
      <UserInfo>
        <DisplayName>Green, Keno K</DisplayName>
        <AccountId>14</AccountId>
        <AccountType/>
      </UserInfo>
      <UserInfo>
        <DisplayName>Mahooty, David N</DisplayName>
        <AccountId>36</AccountId>
        <AccountType/>
      </UserInfo>
      <UserInfo>
        <DisplayName>Bruce Jones-SA</DisplayName>
        <AccountId>22</AccountId>
        <AccountType/>
      </UserInfo>
      <UserInfo>
        <DisplayName>Scott, Barbara E</DisplayName>
        <AccountId>33</AccountId>
        <AccountType/>
      </UserInfo>
      <UserInfo>
        <DisplayName>SharingLinks.ea20a1a8-d548-4941-87bd-2eee5de39f56.Flexible.57d20414-38a1-46ce-8736-46dff55d674a</DisplayName>
        <AccountId>39</AccountId>
        <AccountType/>
      </UserInfo>
      <UserInfo>
        <DisplayName>Limited Access System Group For Web ad826184-66db-4642-af45-f20114aa0de8</DisplayName>
        <AccountId>41</AccountId>
        <AccountType/>
      </UserInfo>
      <UserInfo>
        <DisplayName>Freihage, Jason E</DisplayName>
        <AccountId>38</AccountId>
        <AccountType/>
      </UserInfo>
      <UserInfo>
        <DisplayName>Limited Access System Group For List 6fe66969-9bac-449d-8461-1b938ee26198</DisplayName>
        <AccountId>40</AccountId>
        <AccountType/>
      </UserInfo>
      <UserInfo>
        <DisplayName>Snider, Vanessa P</DisplayName>
        <AccountId>42</AccountId>
        <AccountType/>
      </UserInfo>
      <UserInfo>
        <DisplayName>Bowers, Clint J</DisplayName>
        <AccountId>52</AccountId>
        <AccountType/>
      </UserInfo>
      <UserInfo>
        <DisplayName>Newland, Bryan</DisplayName>
        <AccountId>53</AccountId>
        <AccountType/>
      </UserInfo>
      <UserInfo>
        <DisplayName>Rodman, Anthony M</DisplayName>
        <AccountId>54</AccountId>
        <AccountType/>
      </UserInfo>
      <UserInfo>
        <DisplayName>Thompson, Heather Dawn</DisplayName>
        <AccountId>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7892F-E073-4937-9FDB-2830D3BFD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66969-9bac-449d-8461-1b938ee26198"/>
    <ds:schemaRef ds:uri="ad826184-66db-4642-af45-f20114aa0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D6C5A6-715A-4001-ACE8-5065418001D9}">
  <ds:schemaRefs>
    <ds:schemaRef ds:uri="http://purl.org/dc/terms/"/>
    <ds:schemaRef ds:uri="31062a0d-ede8-4112-b4bb-00a9c1bc8e16"/>
    <ds:schemaRef ds:uri="http://schemas.microsoft.com/office/2006/documentManagement/types"/>
    <ds:schemaRef ds:uri="bf0487c3-5a0e-46aa-8628-1a8362891310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be49ea4-f0c8-451e-9bcd-5ae684a122b4"/>
    <ds:schemaRef ds:uri="http://purl.org/dc/elements/1.1/"/>
    <ds:schemaRef ds:uri="ad826184-66db-4642-af45-f20114aa0de8"/>
  </ds:schemaRefs>
</ds:datastoreItem>
</file>

<file path=customXml/itemProps3.xml><?xml version="1.0" encoding="utf-8"?>
<ds:datastoreItem xmlns:ds="http://schemas.openxmlformats.org/officeDocument/2006/customXml" ds:itemID="{42CA63CE-0B1C-48DB-80F5-BC940C78EC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586</Words>
  <Application>Microsoft Office PowerPoint</Application>
  <PresentationFormat>Widescreen</PresentationFormat>
  <Paragraphs>85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Wingdings,Sans-Serif</vt:lpstr>
      <vt:lpstr>Office Theme</vt:lpstr>
      <vt:lpstr>Tribal Data Priorities   June 2023 Consultation</vt:lpstr>
      <vt:lpstr>Welcome</vt:lpstr>
      <vt:lpstr>Agenda</vt:lpstr>
      <vt:lpstr>The Importance of Quality Data for Indian Country</vt:lpstr>
      <vt:lpstr>The Indian Data Country Working Group</vt:lpstr>
      <vt:lpstr>Shared Goals and Actions</vt:lpstr>
      <vt:lpstr>Enhance Data Sharing and Access in a Manner Consistent with Tribal Sovereignty</vt:lpstr>
      <vt:lpstr>Improve Data Quality and Integration</vt:lpstr>
      <vt:lpstr>Create New Data Sources</vt:lpstr>
      <vt:lpstr>Develop Key Economic and Program Research Products</vt:lpstr>
      <vt:lpstr>Develop Key Economic and Program Research Products continued</vt:lpstr>
      <vt:lpstr>Tribal Feedback Questions</vt:lpstr>
      <vt:lpstr>13</vt:lpstr>
      <vt:lpstr>THANK 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Rescue Plan Tribal Consultation</dc:title>
  <dc:subject>American Rescue Plan Tribal Consultation</dc:subject>
  <dc:creator>Indian Affairs - Office of the Deputy Assistant Secretary for Management</dc:creator>
  <cp:keywords>"American Rescue Plan;Tribal Consultation;Indian Affairs - Office of the Deputy Assistant Secretary for Management"</cp:keywords>
  <cp:lastModifiedBy>Begay, Amanda</cp:lastModifiedBy>
  <cp:revision>11</cp:revision>
  <dcterms:created xsi:type="dcterms:W3CDTF">2021-03-25T13:23:26Z</dcterms:created>
  <dcterms:modified xsi:type="dcterms:W3CDTF">2023-06-16T18:28:06Z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2021-03-25T00:00:00Z</vt:filetime>
  </property>
  <property fmtid="{D5CDD505-2E9C-101B-9397-08002B2CF9AE}" pid="5" name="ContentTypeId">
    <vt:lpwstr>0x0101009060B0552CAC2F44B9781CE252E62375</vt:lpwstr>
  </property>
  <property fmtid="{D5CDD505-2E9C-101B-9397-08002B2CF9AE}" pid="6" name="MediaServiceImageTags">
    <vt:lpwstr/>
  </property>
</Properties>
</file>