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8" r:id="rId4"/>
  </p:sldMasterIdLst>
  <p:notesMasterIdLst>
    <p:notesMasterId r:id="rId25"/>
  </p:notesMasterIdLst>
  <p:handoutMasterIdLst>
    <p:handoutMasterId r:id="rId26"/>
  </p:handoutMasterIdLst>
  <p:sldIdLst>
    <p:sldId id="256" r:id="rId5"/>
    <p:sldId id="275" r:id="rId6"/>
    <p:sldId id="277"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2" r:id="rId22"/>
    <p:sldId id="276" r:id="rId23"/>
    <p:sldId id="271" r:id="rId24"/>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D8C8117-D030-F3ED-3E00-FE3D7B624FBA}" name="Freeman, Sharee" initials="FS" userId="S::sharee.freeman@indianaffairs.gov::9e560f60-87ac-455e-a1c7-173c2ae8dbda" providerId="AD"/>
  <p188:author id="{9F6CFE3B-7854-3519-D48C-8B3A146936E2}" name="Regina Gilbert" initials="RG" userId="4637cc828473fe98" providerId="Windows Live"/>
  <p188:author id="{4EA0D998-2C38-9613-39EA-D04B65E72766}" name="Gilbert, Regina" initials="GR" userId="S::regina.gilbert@indianaffairs.gov::13321130-a12b-4290-8bcf-30387057bd7b" providerId="AD"/>
  <p188:author id="{79CEB6E7-D84E-5D03-D500-3A21CD1B1D35}" name="Kohn, Samuel E" initials="SK" userId="S::Samuel.Kohn@indianaffairs.gov::7bfc7af5-5dda-4ae8-811c-2887898411a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AE2610-5A70-4BCB-932E-AFE8402765F0}" v="7" dt="2024-08-08T20:31:38.266"/>
    <p1510:client id="{F2EDB10D-CE7D-2AF1-C616-521BAB1A5750}" v="43" dt="2024-08-08T20:21:42.4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8" y="71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EAD306-0E39-1BA0-81A7-947869836D82}"/>
              </a:ext>
            </a:extLst>
          </p:cNvPr>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AB7171F-0CD8-8A0E-5DD8-7243647147EB}"/>
              </a:ext>
            </a:extLst>
          </p:cNvPr>
          <p:cNvSpPr>
            <a:spLocks noGrp="1"/>
          </p:cNvSpPr>
          <p:nvPr>
            <p:ph type="dt" sz="quarter" idx="1"/>
          </p:nvPr>
        </p:nvSpPr>
        <p:spPr>
          <a:xfrm>
            <a:off x="3897313" y="0"/>
            <a:ext cx="2982912" cy="466725"/>
          </a:xfrm>
          <a:prstGeom prst="rect">
            <a:avLst/>
          </a:prstGeom>
        </p:spPr>
        <p:txBody>
          <a:bodyPr vert="horz" lIns="91440" tIns="45720" rIns="91440" bIns="45720" rtlCol="0"/>
          <a:lstStyle>
            <a:lvl1pPr algn="r">
              <a:defRPr sz="1200"/>
            </a:lvl1pPr>
          </a:lstStyle>
          <a:p>
            <a:fld id="{C0810640-397E-4C8F-A319-6C6738E575E8}" type="datetimeFigureOut">
              <a:rPr lang="en-US" smtClean="0"/>
              <a:t>9/3/2024</a:t>
            </a:fld>
            <a:endParaRPr lang="en-US"/>
          </a:p>
        </p:txBody>
      </p:sp>
      <p:sp>
        <p:nvSpPr>
          <p:cNvPr id="4" name="Footer Placeholder 3">
            <a:extLst>
              <a:ext uri="{FF2B5EF4-FFF2-40B4-BE49-F238E27FC236}">
                <a16:creationId xmlns:a16="http://schemas.microsoft.com/office/drawing/2014/main" id="{FF4831FB-2A78-6C64-7A1C-7BBCB9CC0246}"/>
              </a:ext>
            </a:extLst>
          </p:cNvPr>
          <p:cNvSpPr>
            <a:spLocks noGrp="1"/>
          </p:cNvSpPr>
          <p:nvPr>
            <p:ph type="ftr" sz="quarter" idx="2"/>
          </p:nvPr>
        </p:nvSpPr>
        <p:spPr>
          <a:xfrm>
            <a:off x="0" y="8829675"/>
            <a:ext cx="2982913" cy="466725"/>
          </a:xfrm>
          <a:prstGeom prst="rect">
            <a:avLst/>
          </a:prstGeom>
        </p:spPr>
        <p:txBody>
          <a:bodyPr vert="horz" lIns="91440" tIns="45720" rIns="91440" bIns="45720" rtlCol="0" anchor="b"/>
          <a:lstStyle>
            <a:lvl1pPr algn="l">
              <a:defRPr sz="1200"/>
            </a:lvl1pPr>
          </a:lstStyle>
          <a:p>
            <a:r>
              <a:rPr lang="en-US"/>
              <a:t>DOI Tribal Consultation on Part 83</a:t>
            </a:r>
          </a:p>
        </p:txBody>
      </p:sp>
      <p:sp>
        <p:nvSpPr>
          <p:cNvPr id="5" name="Slide Number Placeholder 4">
            <a:extLst>
              <a:ext uri="{FF2B5EF4-FFF2-40B4-BE49-F238E27FC236}">
                <a16:creationId xmlns:a16="http://schemas.microsoft.com/office/drawing/2014/main" id="{D575B4D2-A84A-1D92-4A93-FBFDC1B27860}"/>
              </a:ext>
            </a:extLst>
          </p:cNvPr>
          <p:cNvSpPr>
            <a:spLocks noGrp="1"/>
          </p:cNvSpPr>
          <p:nvPr>
            <p:ph type="sldNum" sz="quarter" idx="3"/>
          </p:nvPr>
        </p:nvSpPr>
        <p:spPr>
          <a:xfrm>
            <a:off x="3897313" y="8829675"/>
            <a:ext cx="2982912" cy="466725"/>
          </a:xfrm>
          <a:prstGeom prst="rect">
            <a:avLst/>
          </a:prstGeom>
        </p:spPr>
        <p:txBody>
          <a:bodyPr vert="horz" lIns="91440" tIns="45720" rIns="91440" bIns="45720" rtlCol="0" anchor="b"/>
          <a:lstStyle>
            <a:lvl1pPr algn="r">
              <a:defRPr sz="1200"/>
            </a:lvl1pPr>
          </a:lstStyle>
          <a:p>
            <a:fld id="{ADADE5F1-C442-46D8-BD82-EE2A92B6B0B0}" type="slidenum">
              <a:rPr lang="en-US" smtClean="0"/>
              <a:t>‹#›</a:t>
            </a:fld>
            <a:endParaRPr lang="en-US"/>
          </a:p>
        </p:txBody>
      </p:sp>
    </p:spTree>
    <p:extLst>
      <p:ext uri="{BB962C8B-B14F-4D97-AF65-F5344CB8AC3E}">
        <p14:creationId xmlns:p14="http://schemas.microsoft.com/office/powerpoint/2010/main" val="352709225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DD5C8315-9C05-4675-8009-1EBAD3A6D76C}" type="datetimeFigureOut">
              <a:rPr lang="en-US" smtClean="0"/>
              <a:t>9/3/2024</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r>
              <a:rPr lang="en-US"/>
              <a:t>DOI Tribal Consultation on Part 83</a:t>
            </a:r>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8823FBF9-9E30-4ADD-9FDB-86ECD7912FDF}" type="slidenum">
              <a:rPr lang="en-US" smtClean="0"/>
              <a:t>‹#›</a:t>
            </a:fld>
            <a:endParaRPr lang="en-US"/>
          </a:p>
        </p:txBody>
      </p:sp>
    </p:spTree>
    <p:extLst>
      <p:ext uri="{BB962C8B-B14F-4D97-AF65-F5344CB8AC3E}">
        <p14:creationId xmlns:p14="http://schemas.microsoft.com/office/powerpoint/2010/main" val="66455435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823FBF9-9E30-4ADD-9FDB-86ECD7912FDF}" type="slidenum">
              <a:rPr lang="en-US" smtClean="0"/>
              <a:t>1</a:t>
            </a:fld>
            <a:endParaRPr lang="en-US"/>
          </a:p>
        </p:txBody>
      </p:sp>
      <p:sp>
        <p:nvSpPr>
          <p:cNvPr id="5" name="Footer Placeholder 4">
            <a:extLst>
              <a:ext uri="{FF2B5EF4-FFF2-40B4-BE49-F238E27FC236}">
                <a16:creationId xmlns:a16="http://schemas.microsoft.com/office/drawing/2014/main" id="{B02C0C9F-8826-EBF0-1492-B1CEC2CE9601}"/>
              </a:ext>
            </a:extLst>
          </p:cNvPr>
          <p:cNvSpPr>
            <a:spLocks noGrp="1"/>
          </p:cNvSpPr>
          <p:nvPr>
            <p:ph type="ftr" sz="quarter" idx="4"/>
          </p:nvPr>
        </p:nvSpPr>
        <p:spPr/>
        <p:txBody>
          <a:bodyPr/>
          <a:lstStyle/>
          <a:p>
            <a:r>
              <a:rPr lang="en-US"/>
              <a:t>DOI Tribal Consultation on Part 83</a:t>
            </a:r>
          </a:p>
        </p:txBody>
      </p:sp>
    </p:spTree>
    <p:extLst>
      <p:ext uri="{BB962C8B-B14F-4D97-AF65-F5344CB8AC3E}">
        <p14:creationId xmlns:p14="http://schemas.microsoft.com/office/powerpoint/2010/main" val="685620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4050" y="163513"/>
            <a:ext cx="5575300" cy="3136900"/>
          </a:xfrm>
        </p:spPr>
      </p:sp>
      <p:sp>
        <p:nvSpPr>
          <p:cNvPr id="3" name="Notes Placeholder 2"/>
          <p:cNvSpPr>
            <a:spLocks noGrp="1"/>
          </p:cNvSpPr>
          <p:nvPr>
            <p:ph type="body" idx="1"/>
          </p:nvPr>
        </p:nvSpPr>
        <p:spPr>
          <a:xfrm>
            <a:off x="132522" y="3466728"/>
            <a:ext cx="6639339" cy="3660458"/>
          </a:xfrm>
        </p:spPr>
        <p:txBody>
          <a:bodyPr/>
          <a:lstStyle/>
          <a:p>
            <a:endParaRPr lang="en-US" dirty="0"/>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10</a:t>
            </a:fld>
            <a:endParaRPr lang="en-US"/>
          </a:p>
        </p:txBody>
      </p:sp>
    </p:spTree>
    <p:extLst>
      <p:ext uri="{BB962C8B-B14F-4D97-AF65-F5344CB8AC3E}">
        <p14:creationId xmlns:p14="http://schemas.microsoft.com/office/powerpoint/2010/main" val="489850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11</a:t>
            </a:fld>
            <a:endParaRPr lang="en-US"/>
          </a:p>
        </p:txBody>
      </p:sp>
    </p:spTree>
    <p:extLst>
      <p:ext uri="{BB962C8B-B14F-4D97-AF65-F5344CB8AC3E}">
        <p14:creationId xmlns:p14="http://schemas.microsoft.com/office/powerpoint/2010/main" val="2371956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4050" y="141288"/>
            <a:ext cx="5575300" cy="3136900"/>
          </a:xfrm>
        </p:spPr>
      </p:sp>
      <p:sp>
        <p:nvSpPr>
          <p:cNvPr id="3" name="Notes Placeholder 2"/>
          <p:cNvSpPr>
            <a:spLocks noGrp="1"/>
          </p:cNvSpPr>
          <p:nvPr>
            <p:ph type="body" idx="1"/>
          </p:nvPr>
        </p:nvSpPr>
        <p:spPr>
          <a:xfrm>
            <a:off x="238539" y="3320957"/>
            <a:ext cx="6480313" cy="3660458"/>
          </a:xfrm>
        </p:spPr>
        <p:txBody>
          <a:bodyPr/>
          <a:lstStyle/>
          <a:p>
            <a:endParaRPr lang="en-US" dirty="0"/>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12</a:t>
            </a:fld>
            <a:endParaRPr lang="en-US"/>
          </a:p>
        </p:txBody>
      </p:sp>
    </p:spTree>
    <p:extLst>
      <p:ext uri="{BB962C8B-B14F-4D97-AF65-F5344CB8AC3E}">
        <p14:creationId xmlns:p14="http://schemas.microsoft.com/office/powerpoint/2010/main" val="271721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13</a:t>
            </a:fld>
            <a:endParaRPr lang="en-US"/>
          </a:p>
        </p:txBody>
      </p:sp>
    </p:spTree>
    <p:extLst>
      <p:ext uri="{BB962C8B-B14F-4D97-AF65-F5344CB8AC3E}">
        <p14:creationId xmlns:p14="http://schemas.microsoft.com/office/powerpoint/2010/main" val="33748779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14</a:t>
            </a:fld>
            <a:endParaRPr lang="en-US"/>
          </a:p>
        </p:txBody>
      </p:sp>
    </p:spTree>
    <p:extLst>
      <p:ext uri="{BB962C8B-B14F-4D97-AF65-F5344CB8AC3E}">
        <p14:creationId xmlns:p14="http://schemas.microsoft.com/office/powerpoint/2010/main" val="26663177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15</a:t>
            </a:fld>
            <a:endParaRPr lang="en-US"/>
          </a:p>
        </p:txBody>
      </p:sp>
    </p:spTree>
    <p:extLst>
      <p:ext uri="{BB962C8B-B14F-4D97-AF65-F5344CB8AC3E}">
        <p14:creationId xmlns:p14="http://schemas.microsoft.com/office/powerpoint/2010/main" val="41284081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16</a:t>
            </a:fld>
            <a:endParaRPr lang="en-US"/>
          </a:p>
        </p:txBody>
      </p:sp>
    </p:spTree>
    <p:extLst>
      <p:ext uri="{BB962C8B-B14F-4D97-AF65-F5344CB8AC3E}">
        <p14:creationId xmlns:p14="http://schemas.microsoft.com/office/powerpoint/2010/main" val="41741106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17</a:t>
            </a:fld>
            <a:endParaRPr lang="en-US"/>
          </a:p>
        </p:txBody>
      </p:sp>
    </p:spTree>
    <p:extLst>
      <p:ext uri="{BB962C8B-B14F-4D97-AF65-F5344CB8AC3E}">
        <p14:creationId xmlns:p14="http://schemas.microsoft.com/office/powerpoint/2010/main" val="30881459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18</a:t>
            </a:fld>
            <a:endParaRPr lang="en-US"/>
          </a:p>
        </p:txBody>
      </p:sp>
    </p:spTree>
    <p:extLst>
      <p:ext uri="{BB962C8B-B14F-4D97-AF65-F5344CB8AC3E}">
        <p14:creationId xmlns:p14="http://schemas.microsoft.com/office/powerpoint/2010/main" val="26428492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19</a:t>
            </a:fld>
            <a:endParaRPr lang="en-US"/>
          </a:p>
        </p:txBody>
      </p:sp>
    </p:spTree>
    <p:extLst>
      <p:ext uri="{BB962C8B-B14F-4D97-AF65-F5344CB8AC3E}">
        <p14:creationId xmlns:p14="http://schemas.microsoft.com/office/powerpoint/2010/main" val="3540397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2</a:t>
            </a:fld>
            <a:endParaRPr lang="en-US"/>
          </a:p>
        </p:txBody>
      </p:sp>
    </p:spTree>
    <p:extLst>
      <p:ext uri="{BB962C8B-B14F-4D97-AF65-F5344CB8AC3E}">
        <p14:creationId xmlns:p14="http://schemas.microsoft.com/office/powerpoint/2010/main" val="3043096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20</a:t>
            </a:fld>
            <a:endParaRPr lang="en-US"/>
          </a:p>
        </p:txBody>
      </p:sp>
    </p:spTree>
    <p:extLst>
      <p:ext uri="{BB962C8B-B14F-4D97-AF65-F5344CB8AC3E}">
        <p14:creationId xmlns:p14="http://schemas.microsoft.com/office/powerpoint/2010/main" val="2684031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3</a:t>
            </a:fld>
            <a:endParaRPr lang="en-US"/>
          </a:p>
        </p:txBody>
      </p:sp>
    </p:spTree>
    <p:extLst>
      <p:ext uri="{BB962C8B-B14F-4D97-AF65-F5344CB8AC3E}">
        <p14:creationId xmlns:p14="http://schemas.microsoft.com/office/powerpoint/2010/main" val="2437276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823FBF9-9E30-4ADD-9FDB-86ECD7912FDF}" type="slidenum">
              <a:rPr lang="en-US" smtClean="0"/>
              <a:t>4</a:t>
            </a:fld>
            <a:endParaRPr lang="en-US"/>
          </a:p>
        </p:txBody>
      </p:sp>
      <p:sp>
        <p:nvSpPr>
          <p:cNvPr id="5" name="Footer Placeholder 4">
            <a:extLst>
              <a:ext uri="{FF2B5EF4-FFF2-40B4-BE49-F238E27FC236}">
                <a16:creationId xmlns:a16="http://schemas.microsoft.com/office/drawing/2014/main" id="{C0263634-1C00-3B4E-0EA0-055DFCA6B9AC}"/>
              </a:ext>
            </a:extLst>
          </p:cNvPr>
          <p:cNvSpPr>
            <a:spLocks noGrp="1"/>
          </p:cNvSpPr>
          <p:nvPr>
            <p:ph type="ftr" sz="quarter" idx="4"/>
          </p:nvPr>
        </p:nvSpPr>
        <p:spPr/>
        <p:txBody>
          <a:bodyPr/>
          <a:lstStyle/>
          <a:p>
            <a:r>
              <a:rPr lang="en-US"/>
              <a:t>DOI Tribal Consultation on Part 83</a:t>
            </a:r>
          </a:p>
        </p:txBody>
      </p:sp>
    </p:spTree>
    <p:extLst>
      <p:ext uri="{BB962C8B-B14F-4D97-AF65-F5344CB8AC3E}">
        <p14:creationId xmlns:p14="http://schemas.microsoft.com/office/powerpoint/2010/main" val="3919089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4050" y="255588"/>
            <a:ext cx="5575300" cy="3136900"/>
          </a:xfrm>
        </p:spPr>
      </p:sp>
      <p:sp>
        <p:nvSpPr>
          <p:cNvPr id="3" name="Notes Placeholder 2"/>
          <p:cNvSpPr>
            <a:spLocks noGrp="1"/>
          </p:cNvSpPr>
          <p:nvPr>
            <p:ph type="body" idx="1"/>
          </p:nvPr>
        </p:nvSpPr>
        <p:spPr>
          <a:xfrm>
            <a:off x="688182" y="3559493"/>
            <a:ext cx="5505450" cy="3660458"/>
          </a:xfrm>
        </p:spPr>
        <p:txBody>
          <a:bodyPr/>
          <a:lstStyle/>
          <a:p>
            <a:pPr defTabSz="921167" eaLnBrk="1" hangingPunct="1">
              <a:lnSpc>
                <a:spcPct val="90000"/>
              </a:lnSpc>
              <a:defRPr/>
            </a:pPr>
            <a:endParaRPr lang="en-US" sz="1200" dirty="0"/>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5</a:t>
            </a:fld>
            <a:endParaRPr lang="en-US"/>
          </a:p>
        </p:txBody>
      </p:sp>
    </p:spTree>
    <p:extLst>
      <p:ext uri="{BB962C8B-B14F-4D97-AF65-F5344CB8AC3E}">
        <p14:creationId xmlns:p14="http://schemas.microsoft.com/office/powerpoint/2010/main" val="871057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6</a:t>
            </a:fld>
            <a:endParaRPr lang="en-US"/>
          </a:p>
        </p:txBody>
      </p:sp>
    </p:spTree>
    <p:extLst>
      <p:ext uri="{BB962C8B-B14F-4D97-AF65-F5344CB8AC3E}">
        <p14:creationId xmlns:p14="http://schemas.microsoft.com/office/powerpoint/2010/main" val="3078497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4050" y="195263"/>
            <a:ext cx="5575300" cy="3136900"/>
          </a:xfrm>
        </p:spPr>
      </p:sp>
      <p:sp>
        <p:nvSpPr>
          <p:cNvPr id="3" name="Notes Placeholder 2"/>
          <p:cNvSpPr>
            <a:spLocks noGrp="1"/>
          </p:cNvSpPr>
          <p:nvPr>
            <p:ph type="body" idx="1"/>
          </p:nvPr>
        </p:nvSpPr>
        <p:spPr>
          <a:xfrm>
            <a:off x="304799" y="3360714"/>
            <a:ext cx="6308035" cy="3660458"/>
          </a:xfrm>
        </p:spPr>
        <p:txBody>
          <a:bodyPr/>
          <a:lstStyle/>
          <a:p>
            <a:endParaRPr lang="en-US" dirty="0"/>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7</a:t>
            </a:fld>
            <a:endParaRPr lang="en-US"/>
          </a:p>
        </p:txBody>
      </p:sp>
    </p:spTree>
    <p:extLst>
      <p:ext uri="{BB962C8B-B14F-4D97-AF65-F5344CB8AC3E}">
        <p14:creationId xmlns:p14="http://schemas.microsoft.com/office/powerpoint/2010/main" val="2589076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8</a:t>
            </a:fld>
            <a:endParaRPr lang="en-US"/>
          </a:p>
        </p:txBody>
      </p:sp>
    </p:spTree>
    <p:extLst>
      <p:ext uri="{BB962C8B-B14F-4D97-AF65-F5344CB8AC3E}">
        <p14:creationId xmlns:p14="http://schemas.microsoft.com/office/powerpoint/2010/main" val="21244374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a:t>DOI Tribal Consultation on Part 83</a:t>
            </a:r>
          </a:p>
        </p:txBody>
      </p:sp>
      <p:sp>
        <p:nvSpPr>
          <p:cNvPr id="5" name="Slide Number Placeholder 4"/>
          <p:cNvSpPr>
            <a:spLocks noGrp="1"/>
          </p:cNvSpPr>
          <p:nvPr>
            <p:ph type="sldNum" sz="quarter" idx="5"/>
          </p:nvPr>
        </p:nvSpPr>
        <p:spPr/>
        <p:txBody>
          <a:bodyPr/>
          <a:lstStyle/>
          <a:p>
            <a:fld id="{8823FBF9-9E30-4ADD-9FDB-86ECD7912FDF}" type="slidenum">
              <a:rPr lang="en-US" smtClean="0"/>
              <a:t>9</a:t>
            </a:fld>
            <a:endParaRPr lang="en-US"/>
          </a:p>
        </p:txBody>
      </p:sp>
    </p:spTree>
    <p:extLst>
      <p:ext uri="{BB962C8B-B14F-4D97-AF65-F5344CB8AC3E}">
        <p14:creationId xmlns:p14="http://schemas.microsoft.com/office/powerpoint/2010/main" val="8807724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3D90027-A2D1-9968-4C95-A512FEDD3D3A}"/>
              </a:ext>
            </a:extLst>
          </p:cNvPr>
          <p:cNvPicPr>
            <a:picLocks noChangeAspect="1"/>
          </p:cNvPicPr>
          <p:nvPr userDrawn="1"/>
        </p:nvPicPr>
        <p:blipFill>
          <a:blip r:embed="rId2"/>
          <a:stretch>
            <a:fillRect/>
          </a:stretch>
        </p:blipFill>
        <p:spPr>
          <a:xfrm>
            <a:off x="0" y="0"/>
            <a:ext cx="12192000" cy="1122363"/>
          </a:xfrm>
          <a:prstGeom prst="rect">
            <a:avLst/>
          </a:prstGeom>
        </p:spPr>
      </p:pic>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r>
              <a:rPr lang="en-US"/>
              <a:t>August/September 2024</a:t>
            </a:r>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sz="1400">
                <a:latin typeface="+mn-lt"/>
              </a:defRPr>
            </a:lvl1pPr>
          </a:lstStyle>
          <a:p>
            <a:r>
              <a:rPr lang="fr-FR"/>
              <a:t>DOI Tribal Consultation on Part 83</a:t>
            </a:r>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sz="1400">
                <a:latin typeface="+mn-lt"/>
              </a:defRPr>
            </a:lvl1pPr>
          </a:lstStyle>
          <a:p>
            <a:fld id="{73B850FF-6169-4056-8077-06FFA93A5366}" type="slidenum">
              <a:rPr lang="en-US" smtClean="0"/>
              <a:pPr/>
              <a:t>‹#›</a:t>
            </a:fld>
            <a:endParaRPr lang="en-US"/>
          </a:p>
        </p:txBody>
      </p:sp>
      <p:pic>
        <p:nvPicPr>
          <p:cNvPr id="11" name="Picture 10">
            <a:extLst>
              <a:ext uri="{FF2B5EF4-FFF2-40B4-BE49-F238E27FC236}">
                <a16:creationId xmlns:a16="http://schemas.microsoft.com/office/drawing/2014/main" id="{B0484085-C5D3-5A17-4D04-256C77C1D222}"/>
              </a:ext>
            </a:extLst>
          </p:cNvPr>
          <p:cNvPicPr>
            <a:picLocks noChangeAspect="1"/>
          </p:cNvPicPr>
          <p:nvPr userDrawn="1"/>
        </p:nvPicPr>
        <p:blipFill>
          <a:blip r:embed="rId2"/>
          <a:stretch>
            <a:fillRect/>
          </a:stretch>
        </p:blipFill>
        <p:spPr>
          <a:xfrm>
            <a:off x="0" y="6182696"/>
            <a:ext cx="12192000" cy="141904"/>
          </a:xfrm>
          <a:prstGeom prst="rect">
            <a:avLst/>
          </a:prstGeom>
        </p:spPr>
      </p:pic>
      <p:pic>
        <p:nvPicPr>
          <p:cNvPr id="7" name="object 6" descr="A logo of a bison used by the Department of the Interior. ">
            <a:extLst>
              <a:ext uri="{FF2B5EF4-FFF2-40B4-BE49-F238E27FC236}">
                <a16:creationId xmlns:a16="http://schemas.microsoft.com/office/drawing/2014/main" id="{9AF0E32F-1365-C931-9631-E62813B20B69}"/>
              </a:ext>
            </a:extLst>
          </p:cNvPr>
          <p:cNvPicPr/>
          <p:nvPr userDrawn="1"/>
        </p:nvPicPr>
        <p:blipFill>
          <a:blip r:embed="rId3" cstate="print"/>
          <a:stretch>
            <a:fillRect/>
          </a:stretch>
        </p:blipFill>
        <p:spPr>
          <a:xfrm>
            <a:off x="10449098" y="119784"/>
            <a:ext cx="1593863" cy="1480416"/>
          </a:xfrm>
          <a:prstGeom prst="rect">
            <a:avLst/>
          </a:prstGeom>
        </p:spPr>
      </p:pic>
    </p:spTree>
    <p:extLst>
      <p:ext uri="{BB962C8B-B14F-4D97-AF65-F5344CB8AC3E}">
        <p14:creationId xmlns:p14="http://schemas.microsoft.com/office/powerpoint/2010/main" val="161283248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0C94287-552B-B4E4-65AC-3CBA7FB6430A}"/>
              </a:ext>
            </a:extLst>
          </p:cNvPr>
          <p:cNvPicPr>
            <a:picLocks noChangeAspect="1"/>
          </p:cNvPicPr>
          <p:nvPr userDrawn="1"/>
        </p:nvPicPr>
        <p:blipFill>
          <a:blip r:embed="rId2"/>
          <a:stretch>
            <a:fillRect/>
          </a:stretch>
        </p:blipFill>
        <p:spPr>
          <a:xfrm>
            <a:off x="0" y="0"/>
            <a:ext cx="12192000" cy="1803632"/>
          </a:xfrm>
          <a:prstGeom prst="rect">
            <a:avLst/>
          </a:prstGeom>
        </p:spPr>
      </p:pic>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a:xfrm>
            <a:off x="465510" y="1949450"/>
            <a:ext cx="10805160" cy="4195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r>
              <a:rPr lang="en-US"/>
              <a:t>August/September 2024</a:t>
            </a:r>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r>
              <a:rPr lang="fr-FR"/>
              <a:t>DOI Tribal Consultation on Part 83</a:t>
            </a:r>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pic>
        <p:nvPicPr>
          <p:cNvPr id="8" name="object 6">
            <a:extLst>
              <a:ext uri="{FF2B5EF4-FFF2-40B4-BE49-F238E27FC236}">
                <a16:creationId xmlns:a16="http://schemas.microsoft.com/office/drawing/2014/main" id="{12E05FA2-6DB7-8000-184E-6BFB484270A9}"/>
              </a:ext>
            </a:extLst>
          </p:cNvPr>
          <p:cNvPicPr/>
          <p:nvPr userDrawn="1"/>
        </p:nvPicPr>
        <p:blipFill>
          <a:blip r:embed="rId3" cstate="print"/>
          <a:stretch>
            <a:fillRect/>
          </a:stretch>
        </p:blipFill>
        <p:spPr>
          <a:xfrm>
            <a:off x="10047111" y="294991"/>
            <a:ext cx="1888576" cy="1803632"/>
          </a:xfrm>
          <a:prstGeom prst="rect">
            <a:avLst/>
          </a:prstGeom>
        </p:spPr>
      </p:pic>
      <p:pic>
        <p:nvPicPr>
          <p:cNvPr id="9" name="Picture 8">
            <a:extLst>
              <a:ext uri="{FF2B5EF4-FFF2-40B4-BE49-F238E27FC236}">
                <a16:creationId xmlns:a16="http://schemas.microsoft.com/office/drawing/2014/main" id="{FD852ACF-B159-8896-83E4-D4E4EFA7A4CD}"/>
              </a:ext>
            </a:extLst>
          </p:cNvPr>
          <p:cNvPicPr>
            <a:picLocks noChangeAspect="1"/>
          </p:cNvPicPr>
          <p:nvPr userDrawn="1"/>
        </p:nvPicPr>
        <p:blipFill>
          <a:blip r:embed="rId2"/>
          <a:stretch>
            <a:fillRect/>
          </a:stretch>
        </p:blipFill>
        <p:spPr>
          <a:xfrm>
            <a:off x="0" y="6182696"/>
            <a:ext cx="12192000" cy="141904"/>
          </a:xfrm>
          <a:prstGeom prst="rect">
            <a:avLst/>
          </a:prstGeom>
        </p:spPr>
      </p:pic>
      <p:sp>
        <p:nvSpPr>
          <p:cNvPr id="11" name="Title 1">
            <a:extLst>
              <a:ext uri="{FF2B5EF4-FFF2-40B4-BE49-F238E27FC236}">
                <a16:creationId xmlns:a16="http://schemas.microsoft.com/office/drawing/2014/main" id="{8817AC3E-5050-4A46-E74B-E21385526249}"/>
              </a:ext>
            </a:extLst>
          </p:cNvPr>
          <p:cNvSpPr>
            <a:spLocks noGrp="1"/>
          </p:cNvSpPr>
          <p:nvPr>
            <p:ph type="title"/>
          </p:nvPr>
        </p:nvSpPr>
        <p:spPr>
          <a:xfrm>
            <a:off x="448887" y="365760"/>
            <a:ext cx="9459884" cy="1325563"/>
          </a:xfrm>
          <a:solidFill>
            <a:schemeClr val="bg1"/>
          </a:solidFill>
        </p:spPr>
        <p:txBody>
          <a:bodyPr/>
          <a:lstStyle/>
          <a:p>
            <a:r>
              <a:rPr lang="en-US"/>
              <a:t>Click to edit Master title style</a:t>
            </a:r>
          </a:p>
        </p:txBody>
      </p:sp>
    </p:spTree>
    <p:extLst>
      <p:ext uri="{BB962C8B-B14F-4D97-AF65-F5344CB8AC3E}">
        <p14:creationId xmlns:p14="http://schemas.microsoft.com/office/powerpoint/2010/main" val="3978510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930CF9F2-CF58-5401-79DD-01919E02B11D}"/>
              </a:ext>
            </a:extLst>
          </p:cNvPr>
          <p:cNvPicPr>
            <a:picLocks noChangeAspect="1"/>
          </p:cNvPicPr>
          <p:nvPr userDrawn="1"/>
        </p:nvPicPr>
        <p:blipFill>
          <a:blip r:embed="rId2"/>
          <a:stretch>
            <a:fillRect/>
          </a:stretch>
        </p:blipFill>
        <p:spPr>
          <a:xfrm>
            <a:off x="0" y="0"/>
            <a:ext cx="12192000" cy="1803632"/>
          </a:xfrm>
          <a:prstGeom prst="rect">
            <a:avLst/>
          </a:prstGeom>
        </p:spPr>
      </p:pic>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7324663" y="385907"/>
            <a:ext cx="2628900" cy="5811838"/>
          </a:xfrm>
          <a:solidFill>
            <a:schemeClr val="bg1"/>
          </a:solidFill>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472435" y="365125"/>
            <a:ext cx="6744855" cy="5811838"/>
          </a:xfrm>
          <a:solidFill>
            <a:schemeClr val="bg1"/>
          </a:solidFill>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r>
              <a:rPr lang="en-US"/>
              <a:t>August/September 2024</a:t>
            </a:r>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r>
              <a:rPr lang="fr-FR"/>
              <a:t>DOI Tribal Consultation on Part 83</a:t>
            </a:r>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pic>
        <p:nvPicPr>
          <p:cNvPr id="8" name="object 6">
            <a:extLst>
              <a:ext uri="{FF2B5EF4-FFF2-40B4-BE49-F238E27FC236}">
                <a16:creationId xmlns:a16="http://schemas.microsoft.com/office/drawing/2014/main" id="{AF6F9338-CEEF-A458-B9FA-F57340013E02}"/>
              </a:ext>
            </a:extLst>
          </p:cNvPr>
          <p:cNvPicPr/>
          <p:nvPr userDrawn="1"/>
        </p:nvPicPr>
        <p:blipFill>
          <a:blip r:embed="rId3" cstate="print"/>
          <a:stretch>
            <a:fillRect/>
          </a:stretch>
        </p:blipFill>
        <p:spPr>
          <a:xfrm>
            <a:off x="10047111" y="294991"/>
            <a:ext cx="1888576" cy="1803632"/>
          </a:xfrm>
          <a:prstGeom prst="rect">
            <a:avLst/>
          </a:prstGeom>
        </p:spPr>
      </p:pic>
      <p:pic>
        <p:nvPicPr>
          <p:cNvPr id="9" name="Picture 8">
            <a:extLst>
              <a:ext uri="{FF2B5EF4-FFF2-40B4-BE49-F238E27FC236}">
                <a16:creationId xmlns:a16="http://schemas.microsoft.com/office/drawing/2014/main" id="{75D1F18D-208F-8BD7-51C9-96AE055F58DA}"/>
              </a:ext>
            </a:extLst>
          </p:cNvPr>
          <p:cNvPicPr>
            <a:picLocks noChangeAspect="1"/>
          </p:cNvPicPr>
          <p:nvPr userDrawn="1"/>
        </p:nvPicPr>
        <p:blipFill>
          <a:blip r:embed="rId2"/>
          <a:stretch>
            <a:fillRect/>
          </a:stretch>
        </p:blipFill>
        <p:spPr>
          <a:xfrm>
            <a:off x="0" y="6182696"/>
            <a:ext cx="12192000" cy="141904"/>
          </a:xfrm>
          <a:prstGeom prst="rect">
            <a:avLst/>
          </a:prstGeom>
        </p:spPr>
      </p:pic>
    </p:spTree>
    <p:extLst>
      <p:ext uri="{BB962C8B-B14F-4D97-AF65-F5344CB8AC3E}">
        <p14:creationId xmlns:p14="http://schemas.microsoft.com/office/powerpoint/2010/main" val="3815094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71B6FBF3-869F-B098-25B4-9F22FCD1825F}"/>
              </a:ext>
            </a:extLst>
          </p:cNvPr>
          <p:cNvPicPr>
            <a:picLocks noChangeAspect="1"/>
          </p:cNvPicPr>
          <p:nvPr userDrawn="1"/>
        </p:nvPicPr>
        <p:blipFill>
          <a:blip r:embed="rId2"/>
          <a:stretch>
            <a:fillRect/>
          </a:stretch>
        </p:blipFill>
        <p:spPr>
          <a:xfrm>
            <a:off x="0" y="0"/>
            <a:ext cx="12192000" cy="1803632"/>
          </a:xfrm>
          <a:prstGeom prst="rect">
            <a:avLst/>
          </a:prstGeom>
        </p:spPr>
      </p:pic>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48887" y="365760"/>
            <a:ext cx="9459884" cy="1325563"/>
          </a:xfrm>
          <a:noFill/>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a:xfrm>
            <a:off x="448887" y="1949450"/>
            <a:ext cx="10904912" cy="4195763"/>
          </a:xfrm>
        </p:spPr>
        <p:txBody>
          <a:bodyPr/>
          <a:lstStyle>
            <a:lvl1pPr>
              <a:defRPr>
                <a:solidFill>
                  <a:schemeClr val="tx2"/>
                </a:solidFill>
              </a:defRPr>
            </a:lvl1pPr>
            <a:lvl2pPr>
              <a:defRPr>
                <a:solidFill>
                  <a:schemeClr val="tx2"/>
                </a:solidFill>
              </a:defRPr>
            </a:lvl2pPr>
            <a:lvl3pPr marL="1143000" indent="-228600">
              <a:buFont typeface="Courier New" panose="02070309020205020404" pitchFamily="49" charset="0"/>
              <a:buChar char="o"/>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lvl1pPr>
              <a:defRPr sz="1400">
                <a:solidFill>
                  <a:schemeClr val="tx2">
                    <a:alpha val="60000"/>
                  </a:schemeClr>
                </a:solidFill>
              </a:defRPr>
            </a:lvl1pPr>
          </a:lstStyle>
          <a:p>
            <a:r>
              <a:rPr lang="en-US"/>
              <a:t>August/September 2024</a:t>
            </a:r>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lvl1pPr>
              <a:defRPr>
                <a:solidFill>
                  <a:schemeClr val="tx2">
                    <a:alpha val="60000"/>
                  </a:schemeClr>
                </a:solidFill>
              </a:defRPr>
            </a:lvl1pPr>
          </a:lstStyle>
          <a:p>
            <a:r>
              <a:rPr lang="fr-FR"/>
              <a:t>DOI Tribal Consultation on Part 83</a:t>
            </a:r>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lvl1pPr>
              <a:defRPr>
                <a:solidFill>
                  <a:schemeClr val="tx2">
                    <a:alpha val="60000"/>
                  </a:schemeClr>
                </a:solidFill>
              </a:defRPr>
            </a:lvl1pPr>
          </a:lstStyle>
          <a:p>
            <a:fld id="{73B850FF-6169-4056-8077-06FFA93A5366}" type="slidenum">
              <a:rPr lang="en-US" smtClean="0"/>
              <a:pPr/>
              <a:t>‹#›</a:t>
            </a:fld>
            <a:endParaRPr lang="en-US"/>
          </a:p>
        </p:txBody>
      </p:sp>
      <p:pic>
        <p:nvPicPr>
          <p:cNvPr id="13" name="Picture 12">
            <a:extLst>
              <a:ext uri="{FF2B5EF4-FFF2-40B4-BE49-F238E27FC236}">
                <a16:creationId xmlns:a16="http://schemas.microsoft.com/office/drawing/2014/main" id="{3E75C61D-D3E6-4764-1070-657132350DC6}"/>
              </a:ext>
            </a:extLst>
          </p:cNvPr>
          <p:cNvPicPr>
            <a:picLocks noChangeAspect="1"/>
          </p:cNvPicPr>
          <p:nvPr userDrawn="1"/>
        </p:nvPicPr>
        <p:blipFill>
          <a:blip r:embed="rId2"/>
          <a:stretch>
            <a:fillRect/>
          </a:stretch>
        </p:blipFill>
        <p:spPr>
          <a:xfrm>
            <a:off x="0" y="6182696"/>
            <a:ext cx="12192000" cy="141904"/>
          </a:xfrm>
          <a:prstGeom prst="rect">
            <a:avLst/>
          </a:prstGeom>
        </p:spPr>
      </p:pic>
      <p:pic>
        <p:nvPicPr>
          <p:cNvPr id="15" name="object 6">
            <a:extLst>
              <a:ext uri="{FF2B5EF4-FFF2-40B4-BE49-F238E27FC236}">
                <a16:creationId xmlns:a16="http://schemas.microsoft.com/office/drawing/2014/main" id="{46339D11-AE93-C7C6-1039-D999E53EF99E}"/>
              </a:ext>
            </a:extLst>
          </p:cNvPr>
          <p:cNvPicPr/>
          <p:nvPr userDrawn="1"/>
        </p:nvPicPr>
        <p:blipFill>
          <a:blip r:embed="rId3" cstate="print"/>
          <a:stretch>
            <a:fillRect/>
          </a:stretch>
        </p:blipFill>
        <p:spPr>
          <a:xfrm>
            <a:off x="10106097" y="141904"/>
            <a:ext cx="1888576" cy="1803632"/>
          </a:xfrm>
          <a:prstGeom prst="rect">
            <a:avLst/>
          </a:prstGeom>
        </p:spPr>
      </p:pic>
    </p:spTree>
    <p:extLst>
      <p:ext uri="{BB962C8B-B14F-4D97-AF65-F5344CB8AC3E}">
        <p14:creationId xmlns:p14="http://schemas.microsoft.com/office/powerpoint/2010/main" val="379039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CDEDAE6B-2E70-978E-B605-2E32BCD3A693}"/>
              </a:ext>
            </a:extLst>
          </p:cNvPr>
          <p:cNvPicPr>
            <a:picLocks noChangeAspect="1"/>
          </p:cNvPicPr>
          <p:nvPr userDrawn="1"/>
        </p:nvPicPr>
        <p:blipFill>
          <a:blip r:embed="rId2"/>
          <a:stretch>
            <a:fillRect/>
          </a:stretch>
        </p:blipFill>
        <p:spPr>
          <a:xfrm>
            <a:off x="0" y="0"/>
            <a:ext cx="12192000" cy="1709738"/>
          </a:xfrm>
          <a:prstGeom prst="rect">
            <a:avLst/>
          </a:prstGeom>
        </p:spPr>
      </p:pic>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a:solidFill>
            <a:schemeClr val="bg1"/>
          </a:solidFill>
        </p:spPr>
        <p:txBody>
          <a:bodyPr anchor="b"/>
          <a:lstStyle>
            <a:lvl1pPr>
              <a:defRPr sz="4400"/>
            </a:lvl1pPr>
          </a:lstStyle>
          <a:p>
            <a:r>
              <a:rPr lang="en-US"/>
              <a:t>Click to edit Master title style</a:t>
            </a:r>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r>
              <a:rPr lang="en-US"/>
              <a:t>August/September 2024</a:t>
            </a:r>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r>
              <a:rPr lang="fr-FR"/>
              <a:t>DOI Tribal Consultation on Part 83</a:t>
            </a:r>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pic>
        <p:nvPicPr>
          <p:cNvPr id="9" name="object 6">
            <a:extLst>
              <a:ext uri="{FF2B5EF4-FFF2-40B4-BE49-F238E27FC236}">
                <a16:creationId xmlns:a16="http://schemas.microsoft.com/office/drawing/2014/main" id="{E2ABD91F-EA07-C9F8-94D5-3D970C0292EA}"/>
              </a:ext>
            </a:extLst>
          </p:cNvPr>
          <p:cNvPicPr/>
          <p:nvPr userDrawn="1"/>
        </p:nvPicPr>
        <p:blipFill>
          <a:blip r:embed="rId3" cstate="print"/>
          <a:stretch>
            <a:fillRect/>
          </a:stretch>
        </p:blipFill>
        <p:spPr>
          <a:xfrm>
            <a:off x="10047111" y="294991"/>
            <a:ext cx="1888576" cy="1803632"/>
          </a:xfrm>
          <a:prstGeom prst="rect">
            <a:avLst/>
          </a:prstGeom>
        </p:spPr>
      </p:pic>
      <p:pic>
        <p:nvPicPr>
          <p:cNvPr id="10" name="Picture 9">
            <a:extLst>
              <a:ext uri="{FF2B5EF4-FFF2-40B4-BE49-F238E27FC236}">
                <a16:creationId xmlns:a16="http://schemas.microsoft.com/office/drawing/2014/main" id="{9114140A-939C-87E4-7E8C-93EF32336635}"/>
              </a:ext>
            </a:extLst>
          </p:cNvPr>
          <p:cNvPicPr>
            <a:picLocks noChangeAspect="1"/>
          </p:cNvPicPr>
          <p:nvPr userDrawn="1"/>
        </p:nvPicPr>
        <p:blipFill>
          <a:blip r:embed="rId2"/>
          <a:stretch>
            <a:fillRect/>
          </a:stretch>
        </p:blipFill>
        <p:spPr>
          <a:xfrm>
            <a:off x="0" y="6182696"/>
            <a:ext cx="12192000" cy="141904"/>
          </a:xfrm>
          <a:prstGeom prst="rect">
            <a:avLst/>
          </a:prstGeom>
        </p:spPr>
      </p:pic>
    </p:spTree>
    <p:extLst>
      <p:ext uri="{BB962C8B-B14F-4D97-AF65-F5344CB8AC3E}">
        <p14:creationId xmlns:p14="http://schemas.microsoft.com/office/powerpoint/2010/main" val="2414752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77CC12B-F6CC-E64D-124D-D308E7825FD4}"/>
              </a:ext>
            </a:extLst>
          </p:cNvPr>
          <p:cNvPicPr>
            <a:picLocks noChangeAspect="1"/>
          </p:cNvPicPr>
          <p:nvPr userDrawn="1"/>
        </p:nvPicPr>
        <p:blipFill>
          <a:blip r:embed="rId2"/>
          <a:stretch>
            <a:fillRect/>
          </a:stretch>
        </p:blipFill>
        <p:spPr>
          <a:xfrm>
            <a:off x="0" y="0"/>
            <a:ext cx="12192000" cy="1803632"/>
          </a:xfrm>
          <a:prstGeom prst="rect">
            <a:avLst/>
          </a:prstGeom>
        </p:spPr>
      </p:pic>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42256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5756561" y="1825625"/>
            <a:ext cx="5181600" cy="4351338"/>
          </a:xfrm>
          <a:solidFill>
            <a:schemeClr val="bg1"/>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r>
              <a:rPr lang="en-US"/>
              <a:t>August/September 2024</a:t>
            </a:r>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r>
              <a:rPr lang="fr-FR"/>
              <a:t>DOI Tribal Consultation on Part 83</a:t>
            </a:r>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pic>
        <p:nvPicPr>
          <p:cNvPr id="9" name="object 6">
            <a:extLst>
              <a:ext uri="{FF2B5EF4-FFF2-40B4-BE49-F238E27FC236}">
                <a16:creationId xmlns:a16="http://schemas.microsoft.com/office/drawing/2014/main" id="{E224AEB6-43AC-6D99-6D67-D947027DB8D9}"/>
              </a:ext>
            </a:extLst>
          </p:cNvPr>
          <p:cNvPicPr/>
          <p:nvPr userDrawn="1"/>
        </p:nvPicPr>
        <p:blipFill>
          <a:blip r:embed="rId3" cstate="print"/>
          <a:stretch>
            <a:fillRect/>
          </a:stretch>
        </p:blipFill>
        <p:spPr>
          <a:xfrm>
            <a:off x="10047111" y="294991"/>
            <a:ext cx="1888576" cy="1803632"/>
          </a:xfrm>
          <a:prstGeom prst="rect">
            <a:avLst/>
          </a:prstGeom>
        </p:spPr>
      </p:pic>
      <p:pic>
        <p:nvPicPr>
          <p:cNvPr id="10" name="Picture 9">
            <a:extLst>
              <a:ext uri="{FF2B5EF4-FFF2-40B4-BE49-F238E27FC236}">
                <a16:creationId xmlns:a16="http://schemas.microsoft.com/office/drawing/2014/main" id="{C54E7515-287E-5B95-D604-F72A407ECD03}"/>
              </a:ext>
            </a:extLst>
          </p:cNvPr>
          <p:cNvPicPr>
            <a:picLocks noChangeAspect="1"/>
          </p:cNvPicPr>
          <p:nvPr userDrawn="1"/>
        </p:nvPicPr>
        <p:blipFill>
          <a:blip r:embed="rId2"/>
          <a:stretch>
            <a:fillRect/>
          </a:stretch>
        </p:blipFill>
        <p:spPr>
          <a:xfrm>
            <a:off x="0" y="6182696"/>
            <a:ext cx="12192000" cy="141904"/>
          </a:xfrm>
          <a:prstGeom prst="rect">
            <a:avLst/>
          </a:prstGeom>
        </p:spPr>
      </p:pic>
      <p:sp>
        <p:nvSpPr>
          <p:cNvPr id="13" name="Title 1">
            <a:extLst>
              <a:ext uri="{FF2B5EF4-FFF2-40B4-BE49-F238E27FC236}">
                <a16:creationId xmlns:a16="http://schemas.microsoft.com/office/drawing/2014/main" id="{EF560D02-FD27-0B8B-777B-2A1290AFC93B}"/>
              </a:ext>
            </a:extLst>
          </p:cNvPr>
          <p:cNvSpPr>
            <a:spLocks noGrp="1"/>
          </p:cNvSpPr>
          <p:nvPr>
            <p:ph type="title"/>
          </p:nvPr>
        </p:nvSpPr>
        <p:spPr>
          <a:xfrm>
            <a:off x="448887" y="365760"/>
            <a:ext cx="9459884" cy="1325563"/>
          </a:xfrm>
          <a:solidFill>
            <a:schemeClr val="bg1"/>
          </a:solidFill>
        </p:spPr>
        <p:txBody>
          <a:bodyPr/>
          <a:lstStyle/>
          <a:p>
            <a:r>
              <a:rPr lang="en-US"/>
              <a:t>Click to edit Master title style</a:t>
            </a:r>
          </a:p>
        </p:txBody>
      </p:sp>
    </p:spTree>
    <p:extLst>
      <p:ext uri="{BB962C8B-B14F-4D97-AF65-F5344CB8AC3E}">
        <p14:creationId xmlns:p14="http://schemas.microsoft.com/office/powerpoint/2010/main" val="49401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mparison">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92D4BED-689F-1E7D-AD9B-2A8999CFFE80}"/>
              </a:ext>
            </a:extLst>
          </p:cNvPr>
          <p:cNvPicPr>
            <a:picLocks noChangeAspect="1"/>
          </p:cNvPicPr>
          <p:nvPr userDrawn="1"/>
        </p:nvPicPr>
        <p:blipFill>
          <a:blip r:embed="rId2"/>
          <a:stretch>
            <a:fillRect/>
          </a:stretch>
        </p:blipFill>
        <p:spPr>
          <a:xfrm>
            <a:off x="0" y="0"/>
            <a:ext cx="12192000" cy="1803632"/>
          </a:xfrm>
          <a:prstGeom prst="rect">
            <a:avLst/>
          </a:prstGeom>
        </p:spPr>
      </p:pic>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465712" y="1752600"/>
            <a:ext cx="5157787" cy="823912"/>
          </a:xfrm>
          <a:solidFill>
            <a:schemeClr val="bg1"/>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465712"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5798124" y="1752600"/>
            <a:ext cx="5183188" cy="823912"/>
          </a:xfrm>
          <a:solidFill>
            <a:schemeClr val="bg1"/>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5798124"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r>
              <a:rPr lang="en-US"/>
              <a:t>August/September 2024</a:t>
            </a:r>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r>
              <a:rPr lang="fr-FR"/>
              <a:t>DOI Tribal Consultation on Part 83</a:t>
            </a:r>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pic>
        <p:nvPicPr>
          <p:cNvPr id="11" name="object 6">
            <a:extLst>
              <a:ext uri="{FF2B5EF4-FFF2-40B4-BE49-F238E27FC236}">
                <a16:creationId xmlns:a16="http://schemas.microsoft.com/office/drawing/2014/main" id="{CB35FDAB-480B-EC5D-B455-BC8F36E1FABC}"/>
              </a:ext>
            </a:extLst>
          </p:cNvPr>
          <p:cNvPicPr/>
          <p:nvPr userDrawn="1"/>
        </p:nvPicPr>
        <p:blipFill>
          <a:blip r:embed="rId3" cstate="print"/>
          <a:stretch>
            <a:fillRect/>
          </a:stretch>
        </p:blipFill>
        <p:spPr>
          <a:xfrm>
            <a:off x="10047111" y="294991"/>
            <a:ext cx="1888576" cy="1803632"/>
          </a:xfrm>
          <a:prstGeom prst="rect">
            <a:avLst/>
          </a:prstGeom>
        </p:spPr>
      </p:pic>
      <p:pic>
        <p:nvPicPr>
          <p:cNvPr id="12" name="Picture 11">
            <a:extLst>
              <a:ext uri="{FF2B5EF4-FFF2-40B4-BE49-F238E27FC236}">
                <a16:creationId xmlns:a16="http://schemas.microsoft.com/office/drawing/2014/main" id="{627D998A-DA02-4753-2399-D1ED18EA0782}"/>
              </a:ext>
            </a:extLst>
          </p:cNvPr>
          <p:cNvPicPr>
            <a:picLocks noChangeAspect="1"/>
          </p:cNvPicPr>
          <p:nvPr userDrawn="1"/>
        </p:nvPicPr>
        <p:blipFill>
          <a:blip r:embed="rId2"/>
          <a:stretch>
            <a:fillRect/>
          </a:stretch>
        </p:blipFill>
        <p:spPr>
          <a:xfrm>
            <a:off x="0" y="6182696"/>
            <a:ext cx="12192000" cy="141904"/>
          </a:xfrm>
          <a:prstGeom prst="rect">
            <a:avLst/>
          </a:prstGeom>
        </p:spPr>
      </p:pic>
      <p:sp>
        <p:nvSpPr>
          <p:cNvPr id="14" name="Title 1">
            <a:extLst>
              <a:ext uri="{FF2B5EF4-FFF2-40B4-BE49-F238E27FC236}">
                <a16:creationId xmlns:a16="http://schemas.microsoft.com/office/drawing/2014/main" id="{A2E7FE58-C043-9E37-7903-B5E6BD3B28D2}"/>
              </a:ext>
            </a:extLst>
          </p:cNvPr>
          <p:cNvSpPr>
            <a:spLocks noGrp="1"/>
          </p:cNvSpPr>
          <p:nvPr>
            <p:ph type="title"/>
          </p:nvPr>
        </p:nvSpPr>
        <p:spPr>
          <a:xfrm>
            <a:off x="448887" y="365760"/>
            <a:ext cx="9459884" cy="1325563"/>
          </a:xfrm>
          <a:solidFill>
            <a:schemeClr val="bg1"/>
          </a:solidFill>
        </p:spPr>
        <p:txBody>
          <a:bodyPr/>
          <a:lstStyle/>
          <a:p>
            <a:r>
              <a:rPr lang="en-US"/>
              <a:t>Click to edit Master title style</a:t>
            </a:r>
          </a:p>
        </p:txBody>
      </p:sp>
    </p:spTree>
    <p:extLst>
      <p:ext uri="{BB962C8B-B14F-4D97-AF65-F5344CB8AC3E}">
        <p14:creationId xmlns:p14="http://schemas.microsoft.com/office/powerpoint/2010/main" val="2344247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bg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61C9B01-F623-729A-889B-C22937077680}"/>
              </a:ext>
            </a:extLst>
          </p:cNvPr>
          <p:cNvPicPr>
            <a:picLocks noChangeAspect="1"/>
          </p:cNvPicPr>
          <p:nvPr userDrawn="1"/>
        </p:nvPicPr>
        <p:blipFill>
          <a:blip r:embed="rId2"/>
          <a:stretch>
            <a:fillRect/>
          </a:stretch>
        </p:blipFill>
        <p:spPr>
          <a:xfrm>
            <a:off x="0" y="0"/>
            <a:ext cx="12192000" cy="1803632"/>
          </a:xfrm>
          <a:prstGeom prst="rect">
            <a:avLst/>
          </a:prstGeom>
        </p:spPr>
      </p:pic>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r>
              <a:rPr lang="en-US"/>
              <a:t>August/September 2024</a:t>
            </a:r>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r>
              <a:rPr lang="fr-FR"/>
              <a:t>DOI Tribal Consultation on Part 83</a:t>
            </a:r>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pic>
        <p:nvPicPr>
          <p:cNvPr id="7" name="object 6">
            <a:extLst>
              <a:ext uri="{FF2B5EF4-FFF2-40B4-BE49-F238E27FC236}">
                <a16:creationId xmlns:a16="http://schemas.microsoft.com/office/drawing/2014/main" id="{0BD2F82F-CA4D-FAD6-CF11-9BB5C0057661}"/>
              </a:ext>
            </a:extLst>
          </p:cNvPr>
          <p:cNvPicPr/>
          <p:nvPr userDrawn="1"/>
        </p:nvPicPr>
        <p:blipFill>
          <a:blip r:embed="rId3" cstate="print"/>
          <a:stretch>
            <a:fillRect/>
          </a:stretch>
        </p:blipFill>
        <p:spPr>
          <a:xfrm>
            <a:off x="10047111" y="294991"/>
            <a:ext cx="1888576" cy="1803632"/>
          </a:xfrm>
          <a:prstGeom prst="rect">
            <a:avLst/>
          </a:prstGeom>
        </p:spPr>
      </p:pic>
      <p:pic>
        <p:nvPicPr>
          <p:cNvPr id="8" name="Picture 7">
            <a:extLst>
              <a:ext uri="{FF2B5EF4-FFF2-40B4-BE49-F238E27FC236}">
                <a16:creationId xmlns:a16="http://schemas.microsoft.com/office/drawing/2014/main" id="{E88EA82C-AA83-C406-D51C-0CCF340CEB4C}"/>
              </a:ext>
            </a:extLst>
          </p:cNvPr>
          <p:cNvPicPr>
            <a:picLocks noChangeAspect="1"/>
          </p:cNvPicPr>
          <p:nvPr userDrawn="1"/>
        </p:nvPicPr>
        <p:blipFill>
          <a:blip r:embed="rId2"/>
          <a:stretch>
            <a:fillRect/>
          </a:stretch>
        </p:blipFill>
        <p:spPr>
          <a:xfrm>
            <a:off x="0" y="6182696"/>
            <a:ext cx="12192000" cy="141904"/>
          </a:xfrm>
          <a:prstGeom prst="rect">
            <a:avLst/>
          </a:prstGeom>
        </p:spPr>
      </p:pic>
      <p:sp>
        <p:nvSpPr>
          <p:cNvPr id="10" name="Title 1">
            <a:extLst>
              <a:ext uri="{FF2B5EF4-FFF2-40B4-BE49-F238E27FC236}">
                <a16:creationId xmlns:a16="http://schemas.microsoft.com/office/drawing/2014/main" id="{6AA23DF5-8671-D7A8-0053-2D89B7C202D0}"/>
              </a:ext>
            </a:extLst>
          </p:cNvPr>
          <p:cNvSpPr>
            <a:spLocks noGrp="1"/>
          </p:cNvSpPr>
          <p:nvPr>
            <p:ph type="title"/>
          </p:nvPr>
        </p:nvSpPr>
        <p:spPr>
          <a:xfrm>
            <a:off x="448887" y="365760"/>
            <a:ext cx="9459884" cy="1325563"/>
          </a:xfrm>
          <a:solidFill>
            <a:schemeClr val="bg1"/>
          </a:solidFill>
        </p:spPr>
        <p:txBody>
          <a:bodyPr/>
          <a:lstStyle/>
          <a:p>
            <a:r>
              <a:rPr lang="en-US"/>
              <a:t>Click to edit Master title style</a:t>
            </a:r>
          </a:p>
        </p:txBody>
      </p:sp>
    </p:spTree>
    <p:extLst>
      <p:ext uri="{BB962C8B-B14F-4D97-AF65-F5344CB8AC3E}">
        <p14:creationId xmlns:p14="http://schemas.microsoft.com/office/powerpoint/2010/main" val="3118955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300EF5B-B4A2-3D52-CCBE-C251CB36F56A}"/>
              </a:ext>
            </a:extLst>
          </p:cNvPr>
          <p:cNvPicPr>
            <a:picLocks noChangeAspect="1"/>
          </p:cNvPicPr>
          <p:nvPr userDrawn="1"/>
        </p:nvPicPr>
        <p:blipFill>
          <a:blip r:embed="rId2"/>
          <a:stretch>
            <a:fillRect/>
          </a:stretch>
        </p:blipFill>
        <p:spPr>
          <a:xfrm>
            <a:off x="0" y="0"/>
            <a:ext cx="12192000" cy="1803632"/>
          </a:xfrm>
          <a:prstGeom prst="rect">
            <a:avLst/>
          </a:prstGeom>
        </p:spPr>
      </p:pic>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lvl1pPr>
              <a:defRPr sz="1400"/>
            </a:lvl1pPr>
          </a:lstStyle>
          <a:p>
            <a:r>
              <a:rPr lang="en-US"/>
              <a:t>August/September 2024</a:t>
            </a:r>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lvl1pPr>
              <a:defRPr sz="1400"/>
            </a:lvl1pPr>
          </a:lstStyle>
          <a:p>
            <a:r>
              <a:rPr lang="fr-FR"/>
              <a:t>DOI Tribal Consultation on Part 83</a:t>
            </a:r>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lvl1pPr>
              <a:defRPr sz="1400"/>
            </a:lvl1pPr>
          </a:lstStyle>
          <a:p>
            <a:fld id="{73B850FF-6169-4056-8077-06FFA93A5366}" type="slidenum">
              <a:rPr lang="en-US" smtClean="0"/>
              <a:pPr/>
              <a:t>‹#›</a:t>
            </a:fld>
            <a:endParaRPr lang="en-US"/>
          </a:p>
        </p:txBody>
      </p:sp>
      <p:pic>
        <p:nvPicPr>
          <p:cNvPr id="6" name="object 6">
            <a:extLst>
              <a:ext uri="{FF2B5EF4-FFF2-40B4-BE49-F238E27FC236}">
                <a16:creationId xmlns:a16="http://schemas.microsoft.com/office/drawing/2014/main" id="{2BB958EC-8491-9B71-562C-84EE98BA46D5}"/>
              </a:ext>
            </a:extLst>
          </p:cNvPr>
          <p:cNvPicPr/>
          <p:nvPr userDrawn="1"/>
        </p:nvPicPr>
        <p:blipFill>
          <a:blip r:embed="rId3" cstate="print"/>
          <a:stretch>
            <a:fillRect/>
          </a:stretch>
        </p:blipFill>
        <p:spPr>
          <a:xfrm>
            <a:off x="10080362" y="141904"/>
            <a:ext cx="1888576" cy="1803632"/>
          </a:xfrm>
          <a:prstGeom prst="rect">
            <a:avLst/>
          </a:prstGeom>
        </p:spPr>
      </p:pic>
      <p:pic>
        <p:nvPicPr>
          <p:cNvPr id="7" name="Picture 6">
            <a:extLst>
              <a:ext uri="{FF2B5EF4-FFF2-40B4-BE49-F238E27FC236}">
                <a16:creationId xmlns:a16="http://schemas.microsoft.com/office/drawing/2014/main" id="{CBA807C0-8A73-C674-04B3-933D47283599}"/>
              </a:ext>
            </a:extLst>
          </p:cNvPr>
          <p:cNvPicPr>
            <a:picLocks noChangeAspect="1"/>
          </p:cNvPicPr>
          <p:nvPr userDrawn="1"/>
        </p:nvPicPr>
        <p:blipFill>
          <a:blip r:embed="rId2"/>
          <a:stretch>
            <a:fillRect/>
          </a:stretch>
        </p:blipFill>
        <p:spPr>
          <a:xfrm>
            <a:off x="0" y="6182696"/>
            <a:ext cx="12192000" cy="141904"/>
          </a:xfrm>
          <a:prstGeom prst="rect">
            <a:avLst/>
          </a:prstGeom>
        </p:spPr>
      </p:pic>
    </p:spTree>
    <p:extLst>
      <p:ext uri="{BB962C8B-B14F-4D97-AF65-F5344CB8AC3E}">
        <p14:creationId xmlns:p14="http://schemas.microsoft.com/office/powerpoint/2010/main" val="447266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solidFill>
          <a:schemeClr val="bg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5719DF6-31C2-9595-8775-0E76F0C57F72}"/>
              </a:ext>
            </a:extLst>
          </p:cNvPr>
          <p:cNvPicPr>
            <a:picLocks noChangeAspect="1"/>
          </p:cNvPicPr>
          <p:nvPr userDrawn="1"/>
        </p:nvPicPr>
        <p:blipFill>
          <a:blip r:embed="rId2"/>
          <a:stretch>
            <a:fillRect/>
          </a:stretch>
        </p:blipFill>
        <p:spPr>
          <a:xfrm>
            <a:off x="0" y="0"/>
            <a:ext cx="12192000" cy="1803632"/>
          </a:xfrm>
          <a:prstGeom prst="rect">
            <a:avLst/>
          </a:prstGeom>
        </p:spPr>
      </p:pic>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507278" y="457200"/>
            <a:ext cx="3932237" cy="1600200"/>
          </a:xfrm>
          <a:solidFill>
            <a:schemeClr val="bg1"/>
          </a:solidFill>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4850678" y="987425"/>
            <a:ext cx="6172200" cy="4873625"/>
          </a:xfrm>
          <a:solidFill>
            <a:schemeClr val="bg1"/>
          </a:solidFill>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50727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r>
              <a:rPr lang="en-US"/>
              <a:t>August/September 2024</a:t>
            </a:r>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r>
              <a:rPr lang="fr-FR"/>
              <a:t>DOI Tribal Consultation on Part 83</a:t>
            </a:r>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pic>
        <p:nvPicPr>
          <p:cNvPr id="9" name="object 6">
            <a:extLst>
              <a:ext uri="{FF2B5EF4-FFF2-40B4-BE49-F238E27FC236}">
                <a16:creationId xmlns:a16="http://schemas.microsoft.com/office/drawing/2014/main" id="{7F4138CF-893D-BCA9-5EAE-ED8414D5B435}"/>
              </a:ext>
            </a:extLst>
          </p:cNvPr>
          <p:cNvPicPr/>
          <p:nvPr userDrawn="1"/>
        </p:nvPicPr>
        <p:blipFill>
          <a:blip r:embed="rId3" cstate="print"/>
          <a:stretch>
            <a:fillRect/>
          </a:stretch>
        </p:blipFill>
        <p:spPr>
          <a:xfrm>
            <a:off x="10047111" y="294991"/>
            <a:ext cx="1888576" cy="1803632"/>
          </a:xfrm>
          <a:prstGeom prst="rect">
            <a:avLst/>
          </a:prstGeom>
        </p:spPr>
      </p:pic>
      <p:pic>
        <p:nvPicPr>
          <p:cNvPr id="10" name="Picture 9">
            <a:extLst>
              <a:ext uri="{FF2B5EF4-FFF2-40B4-BE49-F238E27FC236}">
                <a16:creationId xmlns:a16="http://schemas.microsoft.com/office/drawing/2014/main" id="{E4B42946-74CF-ECD4-D6F7-2952BDF54E6B}"/>
              </a:ext>
            </a:extLst>
          </p:cNvPr>
          <p:cNvPicPr>
            <a:picLocks noChangeAspect="1"/>
          </p:cNvPicPr>
          <p:nvPr userDrawn="1"/>
        </p:nvPicPr>
        <p:blipFill>
          <a:blip r:embed="rId2"/>
          <a:stretch>
            <a:fillRect/>
          </a:stretch>
        </p:blipFill>
        <p:spPr>
          <a:xfrm>
            <a:off x="0" y="6182696"/>
            <a:ext cx="12192000" cy="141904"/>
          </a:xfrm>
          <a:prstGeom prst="rect">
            <a:avLst/>
          </a:prstGeom>
        </p:spPr>
      </p:pic>
    </p:spTree>
    <p:extLst>
      <p:ext uri="{BB962C8B-B14F-4D97-AF65-F5344CB8AC3E}">
        <p14:creationId xmlns:p14="http://schemas.microsoft.com/office/powerpoint/2010/main" val="2263079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FD15D0B-D778-600D-9C6D-193049D68CD8}"/>
              </a:ext>
            </a:extLst>
          </p:cNvPr>
          <p:cNvPicPr>
            <a:picLocks noChangeAspect="1"/>
          </p:cNvPicPr>
          <p:nvPr userDrawn="1"/>
        </p:nvPicPr>
        <p:blipFill>
          <a:blip r:embed="rId2"/>
          <a:stretch>
            <a:fillRect/>
          </a:stretch>
        </p:blipFill>
        <p:spPr>
          <a:xfrm>
            <a:off x="0" y="0"/>
            <a:ext cx="12192000" cy="1803632"/>
          </a:xfrm>
          <a:prstGeom prst="rect">
            <a:avLst/>
          </a:prstGeom>
        </p:spPr>
      </p:pic>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540530" y="457200"/>
            <a:ext cx="3932237" cy="1600200"/>
          </a:xfrm>
          <a:solidFill>
            <a:schemeClr val="bg1"/>
          </a:solidFill>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4883930" y="987425"/>
            <a:ext cx="6172200" cy="4873625"/>
          </a:xfrm>
          <a:solidFill>
            <a:schemeClr val="bg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54053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r>
              <a:rPr lang="en-US"/>
              <a:t>August/September 2024</a:t>
            </a:r>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r>
              <a:rPr lang="fr-FR"/>
              <a:t>DOI Tribal Consultation on Part 83</a:t>
            </a:r>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pic>
        <p:nvPicPr>
          <p:cNvPr id="9" name="object 6">
            <a:extLst>
              <a:ext uri="{FF2B5EF4-FFF2-40B4-BE49-F238E27FC236}">
                <a16:creationId xmlns:a16="http://schemas.microsoft.com/office/drawing/2014/main" id="{D80E2DED-C0FB-FC46-4AE9-C0233596F66A}"/>
              </a:ext>
            </a:extLst>
          </p:cNvPr>
          <p:cNvPicPr/>
          <p:nvPr userDrawn="1"/>
        </p:nvPicPr>
        <p:blipFill>
          <a:blip r:embed="rId3" cstate="print"/>
          <a:stretch>
            <a:fillRect/>
          </a:stretch>
        </p:blipFill>
        <p:spPr>
          <a:xfrm>
            <a:off x="10047111" y="294991"/>
            <a:ext cx="1888576" cy="1803632"/>
          </a:xfrm>
          <a:prstGeom prst="rect">
            <a:avLst/>
          </a:prstGeom>
        </p:spPr>
      </p:pic>
      <p:pic>
        <p:nvPicPr>
          <p:cNvPr id="10" name="Picture 9">
            <a:extLst>
              <a:ext uri="{FF2B5EF4-FFF2-40B4-BE49-F238E27FC236}">
                <a16:creationId xmlns:a16="http://schemas.microsoft.com/office/drawing/2014/main" id="{C5D255BA-1546-8B38-4614-7E133869DC16}"/>
              </a:ext>
            </a:extLst>
          </p:cNvPr>
          <p:cNvPicPr>
            <a:picLocks noChangeAspect="1"/>
          </p:cNvPicPr>
          <p:nvPr userDrawn="1"/>
        </p:nvPicPr>
        <p:blipFill>
          <a:blip r:embed="rId2"/>
          <a:stretch>
            <a:fillRect/>
          </a:stretch>
        </p:blipFill>
        <p:spPr>
          <a:xfrm>
            <a:off x="0" y="6182696"/>
            <a:ext cx="12192000" cy="141904"/>
          </a:xfrm>
          <a:prstGeom prst="rect">
            <a:avLst/>
          </a:prstGeom>
        </p:spPr>
      </p:pic>
    </p:spTree>
    <p:extLst>
      <p:ext uri="{BB962C8B-B14F-4D97-AF65-F5344CB8AC3E}">
        <p14:creationId xmlns:p14="http://schemas.microsoft.com/office/powerpoint/2010/main" val="2749454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userDrawn="1"/>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tx2">
                    <a:alpha val="60000"/>
                  </a:schemeClr>
                </a:solidFill>
                <a:latin typeface="+mn-lt"/>
              </a:defRPr>
            </a:lvl1pPr>
          </a:lstStyle>
          <a:p>
            <a:r>
              <a:rPr lang="en-US"/>
              <a:t>August/September 2024</a:t>
            </a:r>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tx2">
                    <a:alpha val="60000"/>
                  </a:schemeClr>
                </a:solidFill>
                <a:latin typeface="+mn-lt"/>
              </a:defRPr>
            </a:lvl1pPr>
          </a:lstStyle>
          <a:p>
            <a:r>
              <a:rPr lang="fr-FR"/>
              <a:t>DOI Tribal Consultation on Part 83</a:t>
            </a:r>
            <a:endParaRPr lang="en-US"/>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tx2">
                    <a:alpha val="60000"/>
                  </a:schemeClr>
                </a:solidFill>
                <a:latin typeface="+mn-lt"/>
              </a:defRPr>
            </a:lvl1pPr>
          </a:lstStyle>
          <a:p>
            <a:fld id="{73B850FF-6169-4056-8077-06FFA93A5366}" type="slidenum">
              <a:rPr lang="en-US" smtClean="0"/>
              <a:pPr/>
              <a:t>‹#›</a:t>
            </a:fld>
            <a:endParaRPr lang="en-US"/>
          </a:p>
        </p:txBody>
      </p:sp>
      <p:pic>
        <p:nvPicPr>
          <p:cNvPr id="9" name="object 6">
            <a:extLst>
              <a:ext uri="{FF2B5EF4-FFF2-40B4-BE49-F238E27FC236}">
                <a16:creationId xmlns:a16="http://schemas.microsoft.com/office/drawing/2014/main" id="{1EBC6F77-5D45-B48E-4FFB-257D5A377A0A}"/>
              </a:ext>
            </a:extLst>
          </p:cNvPr>
          <p:cNvPicPr/>
          <p:nvPr userDrawn="1"/>
        </p:nvPicPr>
        <p:blipFill>
          <a:blip r:embed="rId14" cstate="print"/>
          <a:stretch>
            <a:fillRect/>
          </a:stretch>
        </p:blipFill>
        <p:spPr>
          <a:xfrm>
            <a:off x="10282842" y="205297"/>
            <a:ext cx="1719345" cy="1654459"/>
          </a:xfrm>
          <a:prstGeom prst="rect">
            <a:avLst/>
          </a:prstGeom>
        </p:spPr>
      </p:pic>
    </p:spTree>
    <p:extLst>
      <p:ext uri="{BB962C8B-B14F-4D97-AF65-F5344CB8AC3E}">
        <p14:creationId xmlns:p14="http://schemas.microsoft.com/office/powerpoint/2010/main" val="3078530979"/>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7" r:id="rId7"/>
    <p:sldLayoutId id="2147483783" r:id="rId8"/>
    <p:sldLayoutId id="2147483784" r:id="rId9"/>
    <p:sldLayoutId id="2147483785" r:id="rId10"/>
    <p:sldLayoutId id="2147483786" r:id="rId11"/>
  </p:sldLayoutIdLst>
  <p:hf hdr="0"/>
  <p:txStyles>
    <p:titleStyle>
      <a:lvl1pPr algn="l" defTabSz="914400" rtl="0" eaLnBrk="1" latinLnBrk="0" hangingPunct="1">
        <a:lnSpc>
          <a:spcPct val="100000"/>
        </a:lnSpc>
        <a:spcBef>
          <a:spcPct val="0"/>
        </a:spcBef>
        <a:buNone/>
        <a:defRPr sz="4400" b="1"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Tx/>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Tx/>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Tx/>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Tx/>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Tx/>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consultation@bia.gov"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310E06F9-9F12-4D1B-92C0-4B30818D09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39" name="Rectangle 38">
            <a:extLst>
              <a:ext uri="{FF2B5EF4-FFF2-40B4-BE49-F238E27FC236}">
                <a16:creationId xmlns:a16="http://schemas.microsoft.com/office/drawing/2014/main" id="{8F5EFE88-F6A7-4B53-AF99-227DFC56A0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4D179CA5-3144-9C93-6B4B-6603BEDEDA53}"/>
              </a:ext>
            </a:extLst>
          </p:cNvPr>
          <p:cNvSpPr>
            <a:spLocks noGrp="1"/>
          </p:cNvSpPr>
          <p:nvPr>
            <p:ph type="ctrTitle"/>
          </p:nvPr>
        </p:nvSpPr>
        <p:spPr>
          <a:xfrm>
            <a:off x="294290" y="744909"/>
            <a:ext cx="5486400" cy="4531284"/>
          </a:xfrm>
        </p:spPr>
        <p:txBody>
          <a:bodyPr anchor="b">
            <a:normAutofit fontScale="90000"/>
          </a:bodyPr>
          <a:lstStyle/>
          <a:p>
            <a:pPr algn="l">
              <a:spcBef>
                <a:spcPts val="10"/>
              </a:spcBef>
            </a:pPr>
            <a:r>
              <a:rPr lang="en-US" spc="-5">
                <a:latin typeface="Calibri"/>
                <a:cs typeface="Calibri"/>
              </a:rPr>
              <a:t>Tribal Consultation</a:t>
            </a:r>
            <a:br>
              <a:rPr lang="en-US" spc="-5">
                <a:latin typeface="Calibri"/>
                <a:cs typeface="Calibri"/>
              </a:rPr>
            </a:br>
            <a:br>
              <a:rPr lang="en-US" spc="-5">
                <a:latin typeface="Calibri"/>
                <a:cs typeface="Calibri"/>
              </a:rPr>
            </a:br>
            <a:r>
              <a:rPr lang="en-US" sz="4300" spc="-5">
                <a:latin typeface="Calibri"/>
                <a:cs typeface="Calibri"/>
              </a:rPr>
              <a:t>25 C.F.R. Part </a:t>
            </a:r>
            <a:r>
              <a:rPr lang="en-US" sz="4300" spc="-5">
                <a:solidFill>
                  <a:schemeClr val="tx2"/>
                </a:solidFill>
                <a:latin typeface="Calibri"/>
                <a:cs typeface="Calibri"/>
              </a:rPr>
              <a:t>83 – </a:t>
            </a:r>
            <a:br>
              <a:rPr lang="en-US" sz="4300" spc="-5">
                <a:solidFill>
                  <a:schemeClr val="tx2"/>
                </a:solidFill>
                <a:latin typeface="Calibri"/>
                <a:cs typeface="Calibri"/>
              </a:rPr>
            </a:br>
            <a:r>
              <a:rPr lang="en-US" sz="4300" spc="-5">
                <a:latin typeface="Calibri"/>
                <a:cs typeface="Calibri"/>
              </a:rPr>
              <a:t>Re-Petitioning for Federal Acknowledgement as an American Indian Tribe</a:t>
            </a:r>
            <a:endParaRPr lang="en-US" sz="4300" spc="-440">
              <a:solidFill>
                <a:schemeClr val="tx2"/>
              </a:solidFill>
              <a:latin typeface="Calibri"/>
              <a:cs typeface="Calibri"/>
            </a:endParaRPr>
          </a:p>
        </p:txBody>
      </p:sp>
      <p:sp>
        <p:nvSpPr>
          <p:cNvPr id="3" name="Subtitle 2">
            <a:extLst>
              <a:ext uri="{FF2B5EF4-FFF2-40B4-BE49-F238E27FC236}">
                <a16:creationId xmlns:a16="http://schemas.microsoft.com/office/drawing/2014/main" id="{15E566B9-C279-687A-E551-CAA591368F9F}"/>
              </a:ext>
            </a:extLst>
          </p:cNvPr>
          <p:cNvSpPr>
            <a:spLocks noGrp="1"/>
          </p:cNvSpPr>
          <p:nvPr>
            <p:ph type="subTitle" idx="1"/>
          </p:nvPr>
        </p:nvSpPr>
        <p:spPr>
          <a:xfrm>
            <a:off x="294290" y="5423338"/>
            <a:ext cx="5329455" cy="705752"/>
          </a:xfrm>
        </p:spPr>
        <p:txBody>
          <a:bodyPr anchor="t">
            <a:normAutofit/>
          </a:bodyPr>
          <a:lstStyle/>
          <a:p>
            <a:pPr algn="l"/>
            <a:r>
              <a:rPr lang="en-US" sz="2200" dirty="0">
                <a:solidFill>
                  <a:schemeClr val="tx2"/>
                </a:solidFill>
              </a:rPr>
              <a:t>September 2024</a:t>
            </a:r>
          </a:p>
        </p:txBody>
      </p:sp>
      <p:sp>
        <p:nvSpPr>
          <p:cNvPr id="41" name="Rectangle 40">
            <a:extLst>
              <a:ext uri="{FF2B5EF4-FFF2-40B4-BE49-F238E27FC236}">
                <a16:creationId xmlns:a16="http://schemas.microsoft.com/office/drawing/2014/main" id="{BF9AF5CF-AE21-453A-8D3F-6D9FC64A1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98283" y="0"/>
            <a:ext cx="6193717"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43" name="Rectangle 42">
            <a:extLst>
              <a:ext uri="{FF2B5EF4-FFF2-40B4-BE49-F238E27FC236}">
                <a16:creationId xmlns:a16="http://schemas.microsoft.com/office/drawing/2014/main" id="{F18A41FE-6F14-49D2-8C0F-56A351A9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998281" y="-3"/>
            <a:ext cx="6193718" cy="6857999"/>
          </a:xfrm>
          <a:prstGeom prst="rect">
            <a:avLst/>
          </a:prstGeom>
          <a:blipFill dpi="0" rotWithShape="1">
            <a:blip r:embed="rId3">
              <a:alphaModFix amt="35000"/>
              <a:duotone>
                <a:schemeClr val="accent1">
                  <a:shade val="45000"/>
                  <a:satMod val="135000"/>
                </a:schemeClr>
                <a:prstClr val="white"/>
              </a:duotone>
            </a:blip>
            <a:srcRect/>
            <a:tile tx="889000" ty="0" sx="100000" sy="100000" flip="xy" algn="t"/>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object 6" descr="A logo of a bison used by the Department of the Interior">
            <a:extLst>
              <a:ext uri="{FF2B5EF4-FFF2-40B4-BE49-F238E27FC236}">
                <a16:creationId xmlns:a16="http://schemas.microsoft.com/office/drawing/2014/main" id="{58ECD8C1-409B-ADE3-E57C-B391E8473912}"/>
              </a:ext>
            </a:extLst>
          </p:cNvPr>
          <p:cNvPicPr/>
          <p:nvPr/>
        </p:nvPicPr>
        <p:blipFill>
          <a:blip r:embed="rId4" cstate="print"/>
          <a:stretch>
            <a:fillRect/>
          </a:stretch>
        </p:blipFill>
        <p:spPr>
          <a:xfrm>
            <a:off x="6732218" y="1068580"/>
            <a:ext cx="4817466" cy="4715585"/>
          </a:xfrm>
          <a:prstGeom prst="rect">
            <a:avLst/>
          </a:prstGeom>
        </p:spPr>
      </p:pic>
    </p:spTree>
    <p:extLst>
      <p:ext uri="{BB962C8B-B14F-4D97-AF65-F5344CB8AC3E}">
        <p14:creationId xmlns:p14="http://schemas.microsoft.com/office/powerpoint/2010/main" val="2133094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B325C-FC1E-2675-73DF-56A576F7DD7B}"/>
              </a:ext>
            </a:extLst>
          </p:cNvPr>
          <p:cNvSpPr>
            <a:spLocks noGrp="1"/>
          </p:cNvSpPr>
          <p:nvPr>
            <p:ph type="title"/>
          </p:nvPr>
        </p:nvSpPr>
        <p:spPr/>
        <p:txBody>
          <a:bodyPr/>
          <a:lstStyle/>
          <a:p>
            <a:r>
              <a:rPr lang="en-US"/>
              <a:t>2022 Proposed Rule</a:t>
            </a:r>
          </a:p>
        </p:txBody>
      </p:sp>
      <p:sp>
        <p:nvSpPr>
          <p:cNvPr id="3" name="Content Placeholder 2">
            <a:extLst>
              <a:ext uri="{FF2B5EF4-FFF2-40B4-BE49-F238E27FC236}">
                <a16:creationId xmlns:a16="http://schemas.microsoft.com/office/drawing/2014/main" id="{0224C7D3-AD6C-2F03-B5D8-ED176150DDF9}"/>
              </a:ext>
            </a:extLst>
          </p:cNvPr>
          <p:cNvSpPr>
            <a:spLocks noGrp="1"/>
          </p:cNvSpPr>
          <p:nvPr>
            <p:ph idx="1"/>
          </p:nvPr>
        </p:nvSpPr>
        <p:spPr/>
        <p:txBody>
          <a:bodyPr>
            <a:normAutofit/>
          </a:bodyPr>
          <a:lstStyle/>
          <a:p>
            <a:r>
              <a:rPr lang="en-US"/>
              <a:t>The 2022 proposed rule justified retaining the ban based on the following arguments:</a:t>
            </a:r>
          </a:p>
          <a:p>
            <a:pPr marL="971550" lvl="1" indent="-514350">
              <a:buAutoNum type="arabicParenBoth"/>
            </a:pPr>
            <a:r>
              <a:rPr lang="en-US"/>
              <a:t>Interior’s previous negative determinations are substantively sound. </a:t>
            </a:r>
          </a:p>
          <a:p>
            <a:pPr marL="971550" lvl="1" indent="-514350">
              <a:buAutoNum type="arabicParenBoth"/>
            </a:pPr>
            <a:r>
              <a:rPr lang="en-US"/>
              <a:t>Denied petitioners received due process. </a:t>
            </a:r>
          </a:p>
          <a:p>
            <a:pPr marL="971550" lvl="1" indent="-514350">
              <a:buAutoNum type="arabicParenBoth"/>
            </a:pPr>
            <a:r>
              <a:rPr lang="en-US"/>
              <a:t>The revisions to Part 83 in the 2015 final rule are not significant enough to justify re-petitioning. </a:t>
            </a:r>
          </a:p>
          <a:p>
            <a:pPr marL="971550" lvl="1" indent="-514350">
              <a:buAutoNum type="arabicParenBoth"/>
            </a:pPr>
            <a:r>
              <a:rPr lang="en-US"/>
              <a:t>Third parties and Interior have legitimate interest in the finality of Interior’s final determinations. </a:t>
            </a:r>
          </a:p>
        </p:txBody>
      </p:sp>
      <p:sp>
        <p:nvSpPr>
          <p:cNvPr id="5" name="Slide Number Placeholder 4">
            <a:extLst>
              <a:ext uri="{FF2B5EF4-FFF2-40B4-BE49-F238E27FC236}">
                <a16:creationId xmlns:a16="http://schemas.microsoft.com/office/drawing/2014/main" id="{8249495F-3CB6-3B33-5857-BB80834D7F5F}"/>
              </a:ext>
            </a:extLst>
          </p:cNvPr>
          <p:cNvSpPr>
            <a:spLocks noGrp="1"/>
          </p:cNvSpPr>
          <p:nvPr>
            <p:ph type="sldNum" sz="quarter" idx="12"/>
          </p:nvPr>
        </p:nvSpPr>
        <p:spPr/>
        <p:txBody>
          <a:bodyPr/>
          <a:lstStyle/>
          <a:p>
            <a:fld id="{73B850FF-6169-4056-8077-06FFA93A5366}" type="slidenum">
              <a:rPr lang="en-US" sz="1400" smtClean="0"/>
              <a:pPr/>
              <a:t>10</a:t>
            </a:fld>
            <a:endParaRPr lang="en-US" sz="1400"/>
          </a:p>
        </p:txBody>
      </p:sp>
      <p:sp>
        <p:nvSpPr>
          <p:cNvPr id="4" name="Footer Placeholder 3">
            <a:extLst>
              <a:ext uri="{FF2B5EF4-FFF2-40B4-BE49-F238E27FC236}">
                <a16:creationId xmlns:a16="http://schemas.microsoft.com/office/drawing/2014/main" id="{09A007E5-78DF-A4FC-2416-D7D82C2DC271}"/>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
        <p:nvSpPr>
          <p:cNvPr id="7" name="Date Placeholder 6">
            <a:extLst>
              <a:ext uri="{FF2B5EF4-FFF2-40B4-BE49-F238E27FC236}">
                <a16:creationId xmlns:a16="http://schemas.microsoft.com/office/drawing/2014/main" id="{E925ACAF-5FCB-F3B8-036A-1933F7A2CE39}"/>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Tree>
    <p:extLst>
      <p:ext uri="{BB962C8B-B14F-4D97-AF65-F5344CB8AC3E}">
        <p14:creationId xmlns:p14="http://schemas.microsoft.com/office/powerpoint/2010/main" val="2910519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B629-A7CC-C159-5A01-56B8B71A80E4}"/>
              </a:ext>
            </a:extLst>
          </p:cNvPr>
          <p:cNvSpPr>
            <a:spLocks noGrp="1"/>
          </p:cNvSpPr>
          <p:nvPr>
            <p:ph type="title"/>
          </p:nvPr>
        </p:nvSpPr>
        <p:spPr/>
        <p:txBody>
          <a:bodyPr/>
          <a:lstStyle/>
          <a:p>
            <a:r>
              <a:rPr lang="en-US"/>
              <a:t>Further Reconsideration of the Ban</a:t>
            </a:r>
          </a:p>
        </p:txBody>
      </p:sp>
      <p:sp>
        <p:nvSpPr>
          <p:cNvPr id="3" name="Content Placeholder 2">
            <a:extLst>
              <a:ext uri="{FF2B5EF4-FFF2-40B4-BE49-F238E27FC236}">
                <a16:creationId xmlns:a16="http://schemas.microsoft.com/office/drawing/2014/main" id="{4662B9AA-6B96-9109-FB16-B966E897F4E7}"/>
              </a:ext>
            </a:extLst>
          </p:cNvPr>
          <p:cNvSpPr>
            <a:spLocks noGrp="1"/>
          </p:cNvSpPr>
          <p:nvPr>
            <p:ph idx="1"/>
          </p:nvPr>
        </p:nvSpPr>
        <p:spPr/>
        <p:txBody>
          <a:bodyPr>
            <a:normAutofit fontScale="92500" lnSpcReduction="20000"/>
          </a:bodyPr>
          <a:lstStyle/>
          <a:p>
            <a:r>
              <a:rPr lang="en-US" dirty="0"/>
              <a:t>Timeline (cont.)</a:t>
            </a:r>
          </a:p>
          <a:p>
            <a:pPr lvl="1"/>
            <a:r>
              <a:rPr lang="en-US" dirty="0"/>
              <a:t>April 27, 2022: Interior published the 2022 proposed rule. </a:t>
            </a:r>
          </a:p>
          <a:p>
            <a:pPr lvl="1"/>
            <a:r>
              <a:rPr lang="en-US" dirty="0"/>
              <a:t>June 2 &amp; 6, 2022: Interior held consultations with federally recognized Indian Tribes.</a:t>
            </a:r>
          </a:p>
          <a:p>
            <a:pPr lvl="1"/>
            <a:r>
              <a:rPr lang="en-US" dirty="0"/>
              <a:t>June 9, 2022: Interior held a listening session with present, former, and prospective petitioners. </a:t>
            </a:r>
          </a:p>
          <a:p>
            <a:pPr lvl="1"/>
            <a:r>
              <a:rPr lang="en-US" dirty="0"/>
              <a:t>July 6, 2022: The comment period on the 2022 proposed rule closed. </a:t>
            </a:r>
          </a:p>
          <a:p>
            <a:r>
              <a:rPr lang="en-US" dirty="0"/>
              <a:t>Following the comment period, Interior again considered three options: (1) retaining the ban; (2) allowing limited re-petitioning, or (3) allowing open-ended re-petitioning. </a:t>
            </a:r>
          </a:p>
          <a:p>
            <a:r>
              <a:rPr lang="en-US" dirty="0"/>
              <a:t>Interior has now proposed the second option. </a:t>
            </a:r>
          </a:p>
        </p:txBody>
      </p:sp>
      <p:sp>
        <p:nvSpPr>
          <p:cNvPr id="5" name="Slide Number Placeholder 4">
            <a:extLst>
              <a:ext uri="{FF2B5EF4-FFF2-40B4-BE49-F238E27FC236}">
                <a16:creationId xmlns:a16="http://schemas.microsoft.com/office/drawing/2014/main" id="{E745E05F-3AAA-968D-FFBF-B0604C6227AF}"/>
              </a:ext>
            </a:extLst>
          </p:cNvPr>
          <p:cNvSpPr>
            <a:spLocks noGrp="1"/>
          </p:cNvSpPr>
          <p:nvPr>
            <p:ph type="sldNum" sz="quarter" idx="12"/>
          </p:nvPr>
        </p:nvSpPr>
        <p:spPr/>
        <p:txBody>
          <a:bodyPr/>
          <a:lstStyle/>
          <a:p>
            <a:fld id="{73B850FF-6169-4056-8077-06FFA93A5366}" type="slidenum">
              <a:rPr lang="en-US" sz="1400" smtClean="0"/>
              <a:pPr/>
              <a:t>11</a:t>
            </a:fld>
            <a:endParaRPr lang="en-US" sz="1400"/>
          </a:p>
        </p:txBody>
      </p:sp>
      <p:sp>
        <p:nvSpPr>
          <p:cNvPr id="4" name="Footer Placeholder 3">
            <a:extLst>
              <a:ext uri="{FF2B5EF4-FFF2-40B4-BE49-F238E27FC236}">
                <a16:creationId xmlns:a16="http://schemas.microsoft.com/office/drawing/2014/main" id="{57B950A5-28AC-233B-1443-0DE6D6827610}"/>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
        <p:nvSpPr>
          <p:cNvPr id="7" name="Date Placeholder 6">
            <a:extLst>
              <a:ext uri="{FF2B5EF4-FFF2-40B4-BE49-F238E27FC236}">
                <a16:creationId xmlns:a16="http://schemas.microsoft.com/office/drawing/2014/main" id="{6DB5C76F-C882-2AE3-BB43-393C2671B3FD}"/>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Tree>
    <p:extLst>
      <p:ext uri="{BB962C8B-B14F-4D97-AF65-F5344CB8AC3E}">
        <p14:creationId xmlns:p14="http://schemas.microsoft.com/office/powerpoint/2010/main" val="925779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8984D-AECD-9B10-3B4E-3AFEACA51BE1}"/>
              </a:ext>
            </a:extLst>
          </p:cNvPr>
          <p:cNvSpPr>
            <a:spLocks noGrp="1"/>
          </p:cNvSpPr>
          <p:nvPr>
            <p:ph type="title"/>
          </p:nvPr>
        </p:nvSpPr>
        <p:spPr/>
        <p:txBody>
          <a:bodyPr>
            <a:normAutofit fontScale="90000"/>
          </a:bodyPr>
          <a:lstStyle/>
          <a:p>
            <a:r>
              <a:rPr lang="en-US"/>
              <a:t>Justification for Limited Re-Petitioning</a:t>
            </a:r>
          </a:p>
        </p:txBody>
      </p:sp>
      <p:sp>
        <p:nvSpPr>
          <p:cNvPr id="3" name="Content Placeholder 2">
            <a:extLst>
              <a:ext uri="{FF2B5EF4-FFF2-40B4-BE49-F238E27FC236}">
                <a16:creationId xmlns:a16="http://schemas.microsoft.com/office/drawing/2014/main" id="{FA798D9E-383A-23FB-ECA2-C708DABB4B06}"/>
              </a:ext>
            </a:extLst>
          </p:cNvPr>
          <p:cNvSpPr>
            <a:spLocks noGrp="1"/>
          </p:cNvSpPr>
          <p:nvPr>
            <p:ph idx="1"/>
          </p:nvPr>
        </p:nvSpPr>
        <p:spPr/>
        <p:txBody>
          <a:bodyPr vert="horz" lIns="91440" tIns="45720" rIns="91440" bIns="45720" rtlCol="0" anchor="t">
            <a:normAutofit/>
          </a:bodyPr>
          <a:lstStyle/>
          <a:p>
            <a:r>
              <a:rPr lang="en-US" dirty="0"/>
              <a:t>Fairness to unsuccessful petitioners.</a:t>
            </a:r>
          </a:p>
          <a:p>
            <a:r>
              <a:rPr lang="en-US" dirty="0"/>
              <a:t>Responsiveness to the </a:t>
            </a:r>
            <a:r>
              <a:rPr lang="en-US" i="1" dirty="0"/>
              <a:t>Chinook </a:t>
            </a:r>
            <a:r>
              <a:rPr lang="en-US" dirty="0"/>
              <a:t>and </a:t>
            </a:r>
            <a:r>
              <a:rPr lang="en-US" i="1" dirty="0"/>
              <a:t>Burk Lake </a:t>
            </a:r>
            <a:r>
              <a:rPr lang="en-US" dirty="0"/>
              <a:t>decisions.</a:t>
            </a:r>
          </a:p>
          <a:p>
            <a:r>
              <a:rPr lang="en-US" dirty="0"/>
              <a:t>Advancements in technology.</a:t>
            </a:r>
          </a:p>
          <a:p>
            <a:r>
              <a:rPr lang="en-US" dirty="0"/>
              <a:t>Protection from wide-ranging re-litigation of previously decided issues.</a:t>
            </a:r>
          </a:p>
          <a:p>
            <a:r>
              <a:rPr lang="en-US" dirty="0"/>
              <a:t>Recognition of third-party and Departmental interest in finality.</a:t>
            </a:r>
          </a:p>
        </p:txBody>
      </p:sp>
      <p:sp>
        <p:nvSpPr>
          <p:cNvPr id="5" name="Slide Number Placeholder 4">
            <a:extLst>
              <a:ext uri="{FF2B5EF4-FFF2-40B4-BE49-F238E27FC236}">
                <a16:creationId xmlns:a16="http://schemas.microsoft.com/office/drawing/2014/main" id="{3A61A530-4CFC-7DFD-4BAC-A621285C71A5}"/>
              </a:ext>
            </a:extLst>
          </p:cNvPr>
          <p:cNvSpPr>
            <a:spLocks noGrp="1"/>
          </p:cNvSpPr>
          <p:nvPr>
            <p:ph type="sldNum" sz="quarter" idx="12"/>
          </p:nvPr>
        </p:nvSpPr>
        <p:spPr/>
        <p:txBody>
          <a:bodyPr/>
          <a:lstStyle/>
          <a:p>
            <a:fld id="{73B850FF-6169-4056-8077-06FFA93A5366}" type="slidenum">
              <a:rPr lang="en-US" sz="1400" smtClean="0"/>
              <a:pPr/>
              <a:t>12</a:t>
            </a:fld>
            <a:endParaRPr lang="en-US" sz="1400"/>
          </a:p>
        </p:txBody>
      </p:sp>
      <p:sp>
        <p:nvSpPr>
          <p:cNvPr id="4" name="Footer Placeholder 3">
            <a:extLst>
              <a:ext uri="{FF2B5EF4-FFF2-40B4-BE49-F238E27FC236}">
                <a16:creationId xmlns:a16="http://schemas.microsoft.com/office/drawing/2014/main" id="{7029270F-EA21-34B3-DCF6-ACF07DFC480D}"/>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
        <p:nvSpPr>
          <p:cNvPr id="7" name="Date Placeholder 6">
            <a:extLst>
              <a:ext uri="{FF2B5EF4-FFF2-40B4-BE49-F238E27FC236}">
                <a16:creationId xmlns:a16="http://schemas.microsoft.com/office/drawing/2014/main" id="{E00D1DCF-64A8-7610-9D52-7EEAB513ABD4}"/>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Tree>
    <p:extLst>
      <p:ext uri="{BB962C8B-B14F-4D97-AF65-F5344CB8AC3E}">
        <p14:creationId xmlns:p14="http://schemas.microsoft.com/office/powerpoint/2010/main" val="2988543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7D397-E728-C718-0762-3761B7D866E1}"/>
              </a:ext>
            </a:extLst>
          </p:cNvPr>
          <p:cNvSpPr>
            <a:spLocks noGrp="1"/>
          </p:cNvSpPr>
          <p:nvPr>
            <p:ph type="title"/>
          </p:nvPr>
        </p:nvSpPr>
        <p:spPr/>
        <p:txBody>
          <a:bodyPr/>
          <a:lstStyle/>
          <a:p>
            <a:r>
              <a:rPr lang="en-US"/>
              <a:t>Re-Petition Authorization Process</a:t>
            </a:r>
          </a:p>
        </p:txBody>
      </p:sp>
      <p:sp>
        <p:nvSpPr>
          <p:cNvPr id="3" name="Content Placeholder 2">
            <a:extLst>
              <a:ext uri="{FF2B5EF4-FFF2-40B4-BE49-F238E27FC236}">
                <a16:creationId xmlns:a16="http://schemas.microsoft.com/office/drawing/2014/main" id="{67169AA9-30F5-5D50-2C80-D32D17921222}"/>
              </a:ext>
            </a:extLst>
          </p:cNvPr>
          <p:cNvSpPr>
            <a:spLocks noGrp="1"/>
          </p:cNvSpPr>
          <p:nvPr>
            <p:ph idx="1"/>
          </p:nvPr>
        </p:nvSpPr>
        <p:spPr/>
        <p:txBody>
          <a:bodyPr vert="horz" lIns="91440" tIns="45720" rIns="91440" bIns="45720" rtlCol="0" anchor="t">
            <a:normAutofit lnSpcReduction="10000"/>
          </a:bodyPr>
          <a:lstStyle/>
          <a:p>
            <a:r>
              <a:rPr lang="en-US"/>
              <a:t>The new proposed rule would append a new subpart to the end of Part 83, conditioning re-petitioning on a threshold review.</a:t>
            </a:r>
          </a:p>
          <a:p>
            <a:r>
              <a:rPr lang="en-US"/>
              <a:t>To re-petition, a prospective re-petitioner would first have to plausibly allege that Interior’s previous, negative determination would change to positive on reconsideration, based on one or both of the following (25 C.F.R. § 83.48(a)):</a:t>
            </a:r>
          </a:p>
          <a:p>
            <a:pPr marL="914400" lvl="1" indent="-457200">
              <a:buAutoNum type="arabicParenBoth"/>
            </a:pPr>
            <a:r>
              <a:rPr lang="en-US"/>
              <a:t>a change in Part 83 (from a previous version to the current version); and/or</a:t>
            </a:r>
          </a:p>
          <a:p>
            <a:pPr marL="914400" lvl="1" indent="-457200">
              <a:buAutoNum type="arabicParenBoth"/>
            </a:pPr>
            <a:r>
              <a:rPr lang="en-US"/>
              <a:t>new evidence.</a:t>
            </a:r>
          </a:p>
        </p:txBody>
      </p:sp>
      <p:sp>
        <p:nvSpPr>
          <p:cNvPr id="5" name="Slide Number Placeholder 4">
            <a:extLst>
              <a:ext uri="{FF2B5EF4-FFF2-40B4-BE49-F238E27FC236}">
                <a16:creationId xmlns:a16="http://schemas.microsoft.com/office/drawing/2014/main" id="{18522293-0F47-F4AA-5605-F6EC65D93DA6}"/>
              </a:ext>
            </a:extLst>
          </p:cNvPr>
          <p:cNvSpPr>
            <a:spLocks noGrp="1"/>
          </p:cNvSpPr>
          <p:nvPr>
            <p:ph type="sldNum" sz="quarter" idx="12"/>
          </p:nvPr>
        </p:nvSpPr>
        <p:spPr/>
        <p:txBody>
          <a:bodyPr/>
          <a:lstStyle/>
          <a:p>
            <a:fld id="{73B850FF-6169-4056-8077-06FFA93A5366}" type="slidenum">
              <a:rPr lang="en-US" sz="1400" smtClean="0"/>
              <a:pPr/>
              <a:t>13</a:t>
            </a:fld>
            <a:endParaRPr lang="en-US" sz="1400"/>
          </a:p>
        </p:txBody>
      </p:sp>
      <p:sp>
        <p:nvSpPr>
          <p:cNvPr id="4" name="Footer Placeholder 3">
            <a:extLst>
              <a:ext uri="{FF2B5EF4-FFF2-40B4-BE49-F238E27FC236}">
                <a16:creationId xmlns:a16="http://schemas.microsoft.com/office/drawing/2014/main" id="{AD13C32F-B105-DB0F-3118-0F54C7E893EA}"/>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
        <p:nvSpPr>
          <p:cNvPr id="7" name="Date Placeholder 6">
            <a:extLst>
              <a:ext uri="{FF2B5EF4-FFF2-40B4-BE49-F238E27FC236}">
                <a16:creationId xmlns:a16="http://schemas.microsoft.com/office/drawing/2014/main" id="{79890127-569F-6016-E051-AA479EB991CA}"/>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Tree>
    <p:extLst>
      <p:ext uri="{BB962C8B-B14F-4D97-AF65-F5344CB8AC3E}">
        <p14:creationId xmlns:p14="http://schemas.microsoft.com/office/powerpoint/2010/main" val="3146370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B729E-F442-FA28-7B20-03CFCBEDB8DE}"/>
              </a:ext>
            </a:extLst>
          </p:cNvPr>
          <p:cNvSpPr>
            <a:spLocks noGrp="1"/>
          </p:cNvSpPr>
          <p:nvPr>
            <p:ph type="title"/>
          </p:nvPr>
        </p:nvSpPr>
        <p:spPr/>
        <p:txBody>
          <a:bodyPr>
            <a:normAutofit/>
          </a:bodyPr>
          <a:lstStyle/>
          <a:p>
            <a:r>
              <a:rPr lang="en-US" sz="3700"/>
              <a:t>Re-Petition Authorization Process (cont.)</a:t>
            </a:r>
          </a:p>
        </p:txBody>
      </p:sp>
      <p:sp>
        <p:nvSpPr>
          <p:cNvPr id="3" name="Content Placeholder 2">
            <a:extLst>
              <a:ext uri="{FF2B5EF4-FFF2-40B4-BE49-F238E27FC236}">
                <a16:creationId xmlns:a16="http://schemas.microsoft.com/office/drawing/2014/main" id="{94CFEC0F-D807-8D17-D7D8-E088B08D999E}"/>
              </a:ext>
            </a:extLst>
          </p:cNvPr>
          <p:cNvSpPr>
            <a:spLocks noGrp="1"/>
          </p:cNvSpPr>
          <p:nvPr>
            <p:ph idx="1"/>
          </p:nvPr>
        </p:nvSpPr>
        <p:spPr/>
        <p:txBody>
          <a:bodyPr>
            <a:normAutofit fontScale="92500" lnSpcReduction="10000"/>
          </a:bodyPr>
          <a:lstStyle/>
          <a:p>
            <a:r>
              <a:rPr lang="en-US"/>
              <a:t>Unsuccessful petitioners would have </a:t>
            </a:r>
            <a:r>
              <a:rPr lang="en-US" b="1"/>
              <a:t>five years </a:t>
            </a:r>
            <a:r>
              <a:rPr lang="en-US"/>
              <a:t>to submit a re-petition request. 25 C.F.R. § 83.49.</a:t>
            </a:r>
          </a:p>
          <a:p>
            <a:pPr lvl="1"/>
            <a:r>
              <a:rPr lang="en-US"/>
              <a:t>The clock would begin to run on either:</a:t>
            </a:r>
          </a:p>
          <a:p>
            <a:pPr marL="1371600" lvl="2" indent="-457200">
              <a:buAutoNum type="arabicParenBoth"/>
            </a:pPr>
            <a:r>
              <a:rPr lang="en-US"/>
              <a:t>the effective date of the final rule implementing the new process: or</a:t>
            </a:r>
          </a:p>
          <a:p>
            <a:pPr marL="1371600" lvl="2" indent="-457200">
              <a:buAutoNum type="arabicParenBoth"/>
            </a:pPr>
            <a:r>
              <a:rPr lang="en-US"/>
              <a:t>The date of issuance of the petitioner’s negative final determination, whichever is later. </a:t>
            </a:r>
          </a:p>
          <a:p>
            <a:pPr lvl="1"/>
            <a:r>
              <a:rPr lang="en-US"/>
              <a:t>The clock would be tolled during any period of judicial review of the negative final determination. </a:t>
            </a:r>
          </a:p>
          <a:p>
            <a:r>
              <a:rPr lang="en-US"/>
              <a:t>A Petitioner denied authorization to re-petition would not be allowed to submit a new request, unless Interior revises Part 83 in the future. 25 C.F.R. §§ 83.47(c), 83.48(b). </a:t>
            </a:r>
          </a:p>
          <a:p>
            <a:pPr lvl="2"/>
            <a:endParaRPr lang="en-US"/>
          </a:p>
        </p:txBody>
      </p:sp>
      <p:sp>
        <p:nvSpPr>
          <p:cNvPr id="5" name="Slide Number Placeholder 4">
            <a:extLst>
              <a:ext uri="{FF2B5EF4-FFF2-40B4-BE49-F238E27FC236}">
                <a16:creationId xmlns:a16="http://schemas.microsoft.com/office/drawing/2014/main" id="{265A0AEA-D44F-5634-F33B-C1982D2CD519}"/>
              </a:ext>
            </a:extLst>
          </p:cNvPr>
          <p:cNvSpPr>
            <a:spLocks noGrp="1"/>
          </p:cNvSpPr>
          <p:nvPr>
            <p:ph type="sldNum" sz="quarter" idx="12"/>
          </p:nvPr>
        </p:nvSpPr>
        <p:spPr/>
        <p:txBody>
          <a:bodyPr/>
          <a:lstStyle/>
          <a:p>
            <a:fld id="{73B850FF-6169-4056-8077-06FFA93A5366}" type="slidenum">
              <a:rPr lang="en-US" sz="1400" smtClean="0"/>
              <a:pPr/>
              <a:t>14</a:t>
            </a:fld>
            <a:endParaRPr lang="en-US" sz="1400"/>
          </a:p>
        </p:txBody>
      </p:sp>
      <p:sp>
        <p:nvSpPr>
          <p:cNvPr id="4" name="Footer Placeholder 3">
            <a:extLst>
              <a:ext uri="{FF2B5EF4-FFF2-40B4-BE49-F238E27FC236}">
                <a16:creationId xmlns:a16="http://schemas.microsoft.com/office/drawing/2014/main" id="{9588BAAC-D246-F404-5592-485BC5366441}"/>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
        <p:nvSpPr>
          <p:cNvPr id="7" name="Date Placeholder 6">
            <a:extLst>
              <a:ext uri="{FF2B5EF4-FFF2-40B4-BE49-F238E27FC236}">
                <a16:creationId xmlns:a16="http://schemas.microsoft.com/office/drawing/2014/main" id="{5F8408BE-75C2-076F-6DF4-6094D89B5255}"/>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Tree>
    <p:extLst>
      <p:ext uri="{BB962C8B-B14F-4D97-AF65-F5344CB8AC3E}">
        <p14:creationId xmlns:p14="http://schemas.microsoft.com/office/powerpoint/2010/main" val="4055324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EBF9A-2F54-7F4A-17AB-527FA4D12B86}"/>
              </a:ext>
            </a:extLst>
          </p:cNvPr>
          <p:cNvSpPr>
            <a:spLocks noGrp="1"/>
          </p:cNvSpPr>
          <p:nvPr>
            <p:ph type="title"/>
          </p:nvPr>
        </p:nvSpPr>
        <p:spPr/>
        <p:txBody>
          <a:bodyPr>
            <a:normAutofit/>
          </a:bodyPr>
          <a:lstStyle/>
          <a:p>
            <a:r>
              <a:rPr lang="en-US" sz="3700"/>
              <a:t>Re-Petition Authorization Process (cont.)</a:t>
            </a:r>
          </a:p>
        </p:txBody>
      </p:sp>
      <p:sp>
        <p:nvSpPr>
          <p:cNvPr id="3" name="Content Placeholder 2">
            <a:extLst>
              <a:ext uri="{FF2B5EF4-FFF2-40B4-BE49-F238E27FC236}">
                <a16:creationId xmlns:a16="http://schemas.microsoft.com/office/drawing/2014/main" id="{A2E33287-197C-5BEE-04BC-02D8618AE6AD}"/>
              </a:ext>
            </a:extLst>
          </p:cNvPr>
          <p:cNvSpPr>
            <a:spLocks noGrp="1"/>
          </p:cNvSpPr>
          <p:nvPr>
            <p:ph idx="1"/>
          </p:nvPr>
        </p:nvSpPr>
        <p:spPr/>
        <p:txBody>
          <a:bodyPr vert="horz" lIns="91440" tIns="45720" rIns="91440" bIns="45720" rtlCol="0" anchor="t">
            <a:normAutofit fontScale="92500" lnSpcReduction="10000"/>
          </a:bodyPr>
          <a:lstStyle/>
          <a:p>
            <a:r>
              <a:rPr lang="en-US"/>
              <a:t>Sections 83.50-83.61 describe the procedure that Interior would apply to a re-petition request. </a:t>
            </a:r>
          </a:p>
          <a:p>
            <a:r>
              <a:rPr lang="en-US"/>
              <a:t>The procedure would mirror that for processing a documented petition and would include:</a:t>
            </a:r>
          </a:p>
          <a:p>
            <a:pPr lvl="1"/>
            <a:r>
              <a:rPr lang="en-US"/>
              <a:t>Publication of notice in the </a:t>
            </a:r>
            <a:r>
              <a:rPr lang="en-US" i="1"/>
              <a:t>Federal Register.</a:t>
            </a:r>
          </a:p>
          <a:p>
            <a:pPr lvl="1"/>
            <a:r>
              <a:rPr lang="en-US"/>
              <a:t>Posting of certain portions of the petitioner’s submission on the Office of Federal Acknowledgment’s website.</a:t>
            </a:r>
          </a:p>
          <a:p>
            <a:pPr lvl="1"/>
            <a:r>
              <a:rPr lang="en-US"/>
              <a:t>Notice to certain third parties.</a:t>
            </a:r>
          </a:p>
          <a:p>
            <a:pPr lvl="1"/>
            <a:r>
              <a:rPr lang="en-US"/>
              <a:t>An opportunity for the public to comment on the request and for the petitioner to respond to any comments.</a:t>
            </a:r>
          </a:p>
        </p:txBody>
      </p:sp>
      <p:sp>
        <p:nvSpPr>
          <p:cNvPr id="5" name="Slide Number Placeholder 4">
            <a:extLst>
              <a:ext uri="{FF2B5EF4-FFF2-40B4-BE49-F238E27FC236}">
                <a16:creationId xmlns:a16="http://schemas.microsoft.com/office/drawing/2014/main" id="{C73F74D1-2560-FAAB-1E6E-E10457C017C9}"/>
              </a:ext>
            </a:extLst>
          </p:cNvPr>
          <p:cNvSpPr>
            <a:spLocks noGrp="1"/>
          </p:cNvSpPr>
          <p:nvPr>
            <p:ph type="sldNum" sz="quarter" idx="12"/>
          </p:nvPr>
        </p:nvSpPr>
        <p:spPr/>
        <p:txBody>
          <a:bodyPr/>
          <a:lstStyle/>
          <a:p>
            <a:fld id="{73B850FF-6169-4056-8077-06FFA93A5366}" type="slidenum">
              <a:rPr lang="en-US" sz="1400" smtClean="0"/>
              <a:pPr/>
              <a:t>15</a:t>
            </a:fld>
            <a:endParaRPr lang="en-US" sz="1400"/>
          </a:p>
        </p:txBody>
      </p:sp>
      <p:sp>
        <p:nvSpPr>
          <p:cNvPr id="4" name="Footer Placeholder 3">
            <a:extLst>
              <a:ext uri="{FF2B5EF4-FFF2-40B4-BE49-F238E27FC236}">
                <a16:creationId xmlns:a16="http://schemas.microsoft.com/office/drawing/2014/main" id="{18326760-A175-1126-4A50-EC43A1BFFA86}"/>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
        <p:nvSpPr>
          <p:cNvPr id="7" name="Date Placeholder 6">
            <a:extLst>
              <a:ext uri="{FF2B5EF4-FFF2-40B4-BE49-F238E27FC236}">
                <a16:creationId xmlns:a16="http://schemas.microsoft.com/office/drawing/2014/main" id="{A8384CC0-AF70-E074-BD41-5CC22C7364F9}"/>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Tree>
    <p:extLst>
      <p:ext uri="{BB962C8B-B14F-4D97-AF65-F5344CB8AC3E}">
        <p14:creationId xmlns:p14="http://schemas.microsoft.com/office/powerpoint/2010/main" val="1448365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6B936-FFD2-7E82-58EB-56581FB1D31D}"/>
              </a:ext>
            </a:extLst>
          </p:cNvPr>
          <p:cNvSpPr>
            <a:spLocks noGrp="1"/>
          </p:cNvSpPr>
          <p:nvPr>
            <p:ph type="title"/>
          </p:nvPr>
        </p:nvSpPr>
        <p:spPr/>
        <p:txBody>
          <a:bodyPr>
            <a:normAutofit/>
          </a:bodyPr>
          <a:lstStyle/>
          <a:p>
            <a:r>
              <a:rPr lang="en-US" sz="3700"/>
              <a:t>Re-Petition Authorization Process (cont.)</a:t>
            </a:r>
          </a:p>
        </p:txBody>
      </p:sp>
      <p:sp>
        <p:nvSpPr>
          <p:cNvPr id="3" name="Content Placeholder 2">
            <a:extLst>
              <a:ext uri="{FF2B5EF4-FFF2-40B4-BE49-F238E27FC236}">
                <a16:creationId xmlns:a16="http://schemas.microsoft.com/office/drawing/2014/main" id="{9A9B749A-03C8-3977-D4A2-372FE1EB7F04}"/>
              </a:ext>
            </a:extLst>
          </p:cNvPr>
          <p:cNvSpPr>
            <a:spLocks noGrp="1"/>
          </p:cNvSpPr>
          <p:nvPr>
            <p:ph idx="1"/>
          </p:nvPr>
        </p:nvSpPr>
        <p:spPr/>
        <p:txBody>
          <a:bodyPr vert="horz" lIns="91440" tIns="45720" rIns="91440" bIns="45720" rtlCol="0" anchor="t">
            <a:normAutofit/>
          </a:bodyPr>
          <a:lstStyle/>
          <a:p>
            <a:r>
              <a:rPr lang="en-US"/>
              <a:t>The proposed rule clarifies how Interior would prioritize review of documented petitions and re-petition requests. 25 C.F.R. § 83.53.</a:t>
            </a:r>
          </a:p>
          <a:p>
            <a:pPr lvl="1"/>
            <a:r>
              <a:rPr lang="en-US" sz="2200"/>
              <a:t>Petitions already under review would receive highest priority, followed by petitions awaiting review. </a:t>
            </a:r>
          </a:p>
          <a:p>
            <a:pPr lvl="1"/>
            <a:r>
              <a:rPr lang="en-US" sz="2200"/>
              <a:t>New petitions would have priority over re-petition request, at least initially.</a:t>
            </a:r>
          </a:p>
          <a:p>
            <a:pPr lvl="1"/>
            <a:r>
              <a:rPr lang="en-US" sz="2200"/>
              <a:t>OFA would maintain a list of re-petition requests ready for active consideration. Any re-petition request pending on the list for more than two years would have priority over any subsequent filed petition. </a:t>
            </a:r>
          </a:p>
        </p:txBody>
      </p:sp>
      <p:sp>
        <p:nvSpPr>
          <p:cNvPr id="5" name="Slide Number Placeholder 4">
            <a:extLst>
              <a:ext uri="{FF2B5EF4-FFF2-40B4-BE49-F238E27FC236}">
                <a16:creationId xmlns:a16="http://schemas.microsoft.com/office/drawing/2014/main" id="{79ED33CA-075E-9C1A-55EA-DAC1C776B5F3}"/>
              </a:ext>
            </a:extLst>
          </p:cNvPr>
          <p:cNvSpPr>
            <a:spLocks noGrp="1"/>
          </p:cNvSpPr>
          <p:nvPr>
            <p:ph type="sldNum" sz="quarter" idx="12"/>
          </p:nvPr>
        </p:nvSpPr>
        <p:spPr/>
        <p:txBody>
          <a:bodyPr/>
          <a:lstStyle/>
          <a:p>
            <a:fld id="{73B850FF-6169-4056-8077-06FFA93A5366}" type="slidenum">
              <a:rPr lang="en-US" sz="1400" smtClean="0"/>
              <a:pPr/>
              <a:t>16</a:t>
            </a:fld>
            <a:endParaRPr lang="en-US" sz="1400"/>
          </a:p>
        </p:txBody>
      </p:sp>
      <p:sp>
        <p:nvSpPr>
          <p:cNvPr id="4" name="Footer Placeholder 3">
            <a:extLst>
              <a:ext uri="{FF2B5EF4-FFF2-40B4-BE49-F238E27FC236}">
                <a16:creationId xmlns:a16="http://schemas.microsoft.com/office/drawing/2014/main" id="{8B70F590-6977-DFE3-1732-C72B4AEB28D1}"/>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
        <p:nvSpPr>
          <p:cNvPr id="7" name="Date Placeholder 6">
            <a:extLst>
              <a:ext uri="{FF2B5EF4-FFF2-40B4-BE49-F238E27FC236}">
                <a16:creationId xmlns:a16="http://schemas.microsoft.com/office/drawing/2014/main" id="{4F336A39-F395-4C76-B614-9103A0346B18}"/>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Tree>
    <p:extLst>
      <p:ext uri="{BB962C8B-B14F-4D97-AF65-F5344CB8AC3E}">
        <p14:creationId xmlns:p14="http://schemas.microsoft.com/office/powerpoint/2010/main" val="4267363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0E0DA-2E7C-524F-B88D-DAB18E6E7C6F}"/>
              </a:ext>
            </a:extLst>
          </p:cNvPr>
          <p:cNvSpPr>
            <a:spLocks noGrp="1"/>
          </p:cNvSpPr>
          <p:nvPr>
            <p:ph type="title"/>
          </p:nvPr>
        </p:nvSpPr>
        <p:spPr/>
        <p:txBody>
          <a:bodyPr>
            <a:normAutofit/>
          </a:bodyPr>
          <a:lstStyle/>
          <a:p>
            <a:r>
              <a:rPr lang="en-US" sz="3700"/>
              <a:t>Re-Petition Authorization Process (cont.)</a:t>
            </a:r>
          </a:p>
        </p:txBody>
      </p:sp>
      <p:sp>
        <p:nvSpPr>
          <p:cNvPr id="3" name="Content Placeholder 2">
            <a:extLst>
              <a:ext uri="{FF2B5EF4-FFF2-40B4-BE49-F238E27FC236}">
                <a16:creationId xmlns:a16="http://schemas.microsoft.com/office/drawing/2014/main" id="{E9B98862-81F4-5FCC-8092-65BC8F2D4DBB}"/>
              </a:ext>
            </a:extLst>
          </p:cNvPr>
          <p:cNvSpPr>
            <a:spLocks noGrp="1"/>
          </p:cNvSpPr>
          <p:nvPr>
            <p:ph idx="1"/>
          </p:nvPr>
        </p:nvSpPr>
        <p:spPr/>
        <p:txBody>
          <a:bodyPr>
            <a:normAutofit fontScale="92500" lnSpcReduction="20000"/>
          </a:bodyPr>
          <a:lstStyle/>
          <a:p>
            <a:r>
              <a:rPr lang="en-US"/>
              <a:t>Within 180 days of the date on which OFA notifies the petitioner that AS-IA has begun review, AS-IA would issue a decision on the re-petition request. 25 C.F.R. § 83.57.</a:t>
            </a:r>
          </a:p>
          <a:p>
            <a:r>
              <a:rPr lang="en-US"/>
              <a:t>AS-IA would grant authorization to re-petition if AS-IA finds that the petitioner meets the conditions of §§ 83.47 through 83.49.</a:t>
            </a:r>
          </a:p>
          <a:p>
            <a:r>
              <a:rPr lang="en-US"/>
              <a:t>A decision granting authorization to re-petition would not be a final agency action. Rather, it would allow the petitioner to submit a new documentation petition. </a:t>
            </a:r>
          </a:p>
          <a:p>
            <a:r>
              <a:rPr lang="en-US"/>
              <a:t>A decision denying authorization to re-petition would be the final agency action. </a:t>
            </a:r>
          </a:p>
        </p:txBody>
      </p:sp>
      <p:sp>
        <p:nvSpPr>
          <p:cNvPr id="5" name="Slide Number Placeholder 4">
            <a:extLst>
              <a:ext uri="{FF2B5EF4-FFF2-40B4-BE49-F238E27FC236}">
                <a16:creationId xmlns:a16="http://schemas.microsoft.com/office/drawing/2014/main" id="{855EA687-3C46-47CE-EFEA-F477D0887442}"/>
              </a:ext>
            </a:extLst>
          </p:cNvPr>
          <p:cNvSpPr>
            <a:spLocks noGrp="1"/>
          </p:cNvSpPr>
          <p:nvPr>
            <p:ph type="sldNum" sz="quarter" idx="12"/>
          </p:nvPr>
        </p:nvSpPr>
        <p:spPr/>
        <p:txBody>
          <a:bodyPr/>
          <a:lstStyle/>
          <a:p>
            <a:fld id="{73B850FF-6169-4056-8077-06FFA93A5366}" type="slidenum">
              <a:rPr lang="en-US" sz="1400" smtClean="0"/>
              <a:pPr/>
              <a:t>17</a:t>
            </a:fld>
            <a:endParaRPr lang="en-US" sz="1400"/>
          </a:p>
        </p:txBody>
      </p:sp>
      <p:sp>
        <p:nvSpPr>
          <p:cNvPr id="4" name="Footer Placeholder 3">
            <a:extLst>
              <a:ext uri="{FF2B5EF4-FFF2-40B4-BE49-F238E27FC236}">
                <a16:creationId xmlns:a16="http://schemas.microsoft.com/office/drawing/2014/main" id="{642EEFB1-3D17-9CF1-FF7A-2054398E64C5}"/>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
        <p:nvSpPr>
          <p:cNvPr id="7" name="Date Placeholder 6">
            <a:extLst>
              <a:ext uri="{FF2B5EF4-FFF2-40B4-BE49-F238E27FC236}">
                <a16:creationId xmlns:a16="http://schemas.microsoft.com/office/drawing/2014/main" id="{FE90B909-487C-238D-9A5A-E129CC872327}"/>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Tree>
    <p:extLst>
      <p:ext uri="{BB962C8B-B14F-4D97-AF65-F5344CB8AC3E}">
        <p14:creationId xmlns:p14="http://schemas.microsoft.com/office/powerpoint/2010/main" val="4061534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92A62-495A-3384-FD18-0C52E25A129F}"/>
              </a:ext>
            </a:extLst>
          </p:cNvPr>
          <p:cNvSpPr>
            <a:spLocks noGrp="1"/>
          </p:cNvSpPr>
          <p:nvPr>
            <p:ph type="title"/>
          </p:nvPr>
        </p:nvSpPr>
        <p:spPr/>
        <p:txBody>
          <a:bodyPr/>
          <a:lstStyle/>
          <a:p>
            <a:r>
              <a:rPr lang="en-US"/>
              <a:t>Miscellaneous Provision</a:t>
            </a:r>
          </a:p>
        </p:txBody>
      </p:sp>
      <p:sp>
        <p:nvSpPr>
          <p:cNvPr id="3" name="Content Placeholder 2">
            <a:extLst>
              <a:ext uri="{FF2B5EF4-FFF2-40B4-BE49-F238E27FC236}">
                <a16:creationId xmlns:a16="http://schemas.microsoft.com/office/drawing/2014/main" id="{94B0781A-D2C4-D2BA-9EDB-ED864C4EECE5}"/>
              </a:ext>
            </a:extLst>
          </p:cNvPr>
          <p:cNvSpPr>
            <a:spLocks noGrp="1"/>
          </p:cNvSpPr>
          <p:nvPr>
            <p:ph idx="1"/>
          </p:nvPr>
        </p:nvSpPr>
        <p:spPr/>
        <p:txBody>
          <a:bodyPr/>
          <a:lstStyle/>
          <a:p>
            <a:r>
              <a:rPr lang="en-US"/>
              <a:t>The proposed rule would give any petitioner currently proceeding under the previous version of Part 83 (promulgated in 1994) the choice to switch over to the 2015 version. 25 C.F.R. § 83.47(b). </a:t>
            </a:r>
          </a:p>
          <a:p>
            <a:r>
              <a:rPr lang="en-US"/>
              <a:t>This provision promotes efficiency. Absent this choice, the petitioners currently proceeding under the previous version of Par 83 would have to await a final determination and, in the event that the determination is negative, file a request to re-petition under the 2015 version. </a:t>
            </a:r>
          </a:p>
        </p:txBody>
      </p:sp>
      <p:sp>
        <p:nvSpPr>
          <p:cNvPr id="5" name="Slide Number Placeholder 4">
            <a:extLst>
              <a:ext uri="{FF2B5EF4-FFF2-40B4-BE49-F238E27FC236}">
                <a16:creationId xmlns:a16="http://schemas.microsoft.com/office/drawing/2014/main" id="{FB3E8911-EB47-5F09-0F09-25A7726072C9}"/>
              </a:ext>
            </a:extLst>
          </p:cNvPr>
          <p:cNvSpPr>
            <a:spLocks noGrp="1"/>
          </p:cNvSpPr>
          <p:nvPr>
            <p:ph type="sldNum" sz="quarter" idx="12"/>
          </p:nvPr>
        </p:nvSpPr>
        <p:spPr/>
        <p:txBody>
          <a:bodyPr/>
          <a:lstStyle/>
          <a:p>
            <a:fld id="{73B850FF-6169-4056-8077-06FFA93A5366}" type="slidenum">
              <a:rPr lang="en-US" sz="1400" smtClean="0"/>
              <a:pPr/>
              <a:t>18</a:t>
            </a:fld>
            <a:endParaRPr lang="en-US" sz="1400"/>
          </a:p>
        </p:txBody>
      </p:sp>
      <p:sp>
        <p:nvSpPr>
          <p:cNvPr id="4" name="Footer Placeholder 3">
            <a:extLst>
              <a:ext uri="{FF2B5EF4-FFF2-40B4-BE49-F238E27FC236}">
                <a16:creationId xmlns:a16="http://schemas.microsoft.com/office/drawing/2014/main" id="{14681A52-D056-2CEE-9CA0-56E1A450C00A}"/>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
        <p:nvSpPr>
          <p:cNvPr id="7" name="Date Placeholder 6">
            <a:extLst>
              <a:ext uri="{FF2B5EF4-FFF2-40B4-BE49-F238E27FC236}">
                <a16:creationId xmlns:a16="http://schemas.microsoft.com/office/drawing/2014/main" id="{B50CE1C6-930B-870F-0A24-66B8F198BD99}"/>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Tree>
    <p:extLst>
      <p:ext uri="{BB962C8B-B14F-4D97-AF65-F5344CB8AC3E}">
        <p14:creationId xmlns:p14="http://schemas.microsoft.com/office/powerpoint/2010/main" val="4057022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AA6F8-CF12-836C-A3D4-57A1132682E7}"/>
              </a:ext>
            </a:extLst>
          </p:cNvPr>
          <p:cNvSpPr>
            <a:spLocks noGrp="1"/>
          </p:cNvSpPr>
          <p:nvPr>
            <p:ph type="title"/>
          </p:nvPr>
        </p:nvSpPr>
        <p:spPr/>
        <p:txBody>
          <a:bodyPr>
            <a:normAutofit/>
          </a:bodyPr>
          <a:lstStyle/>
          <a:p>
            <a:r>
              <a:rPr lang="en-US"/>
              <a:t>Zoom Technical Guidance</a:t>
            </a:r>
          </a:p>
        </p:txBody>
      </p:sp>
      <p:sp>
        <p:nvSpPr>
          <p:cNvPr id="3" name="Content Placeholder 2">
            <a:extLst>
              <a:ext uri="{FF2B5EF4-FFF2-40B4-BE49-F238E27FC236}">
                <a16:creationId xmlns:a16="http://schemas.microsoft.com/office/drawing/2014/main" id="{BBF4B0BF-512E-A5A6-6E6F-B79F5B830E07}"/>
              </a:ext>
            </a:extLst>
          </p:cNvPr>
          <p:cNvSpPr>
            <a:spLocks noGrp="1"/>
          </p:cNvSpPr>
          <p:nvPr>
            <p:ph idx="1"/>
          </p:nvPr>
        </p:nvSpPr>
        <p:spPr>
          <a:xfrm>
            <a:off x="448887" y="1949450"/>
            <a:ext cx="10904912" cy="3231951"/>
          </a:xfrm>
        </p:spPr>
        <p:txBody>
          <a:bodyPr>
            <a:normAutofit fontScale="92500" lnSpcReduction="20000"/>
          </a:bodyPr>
          <a:lstStyle/>
          <a:p>
            <a:pPr marL="342900" indent="-342900">
              <a:lnSpc>
                <a:spcPct val="100000"/>
              </a:lnSpc>
              <a:spcBef>
                <a:spcPts val="0"/>
              </a:spcBef>
              <a:spcAft>
                <a:spcPts val="1200"/>
              </a:spcAft>
              <a:buFont typeface="Symbol,Sans-Serif" panose="020B0604020202020204" pitchFamily="34" charset="0"/>
              <a:buChar char=""/>
            </a:pPr>
            <a:r>
              <a:rPr lang="en-US" sz="2800">
                <a:latin typeface="Times New Roman"/>
                <a:cs typeface="Times New Roman"/>
              </a:rPr>
              <a:t>To enter the discussion, use the “raise hand” icon on the taskbar. If you are calling into the meeting using a phone, dial *9 on your keypad to raise your hand. </a:t>
            </a:r>
            <a:endParaRPr lang="en-US" sz="2800">
              <a:solidFill>
                <a:srgbClr val="000000"/>
              </a:solidFill>
              <a:latin typeface="Times New Roman"/>
              <a:cs typeface="Times New Roman"/>
            </a:endParaRPr>
          </a:p>
          <a:p>
            <a:pPr marL="342900" indent="-342900">
              <a:lnSpc>
                <a:spcPct val="100000"/>
              </a:lnSpc>
              <a:spcBef>
                <a:spcPts val="0"/>
              </a:spcBef>
              <a:spcAft>
                <a:spcPts val="1200"/>
              </a:spcAft>
              <a:buFont typeface="Symbol,Sans-Serif" panose="020B0604020202020204" pitchFamily="34" charset="0"/>
              <a:buChar char=""/>
            </a:pPr>
            <a:r>
              <a:rPr lang="en-US" sz="2800">
                <a:latin typeface="Times New Roman"/>
                <a:cs typeface="Times New Roman"/>
              </a:rPr>
              <a:t>Click the audio button in the bottom toolbar to mute yourself when not speaking. If you are calling into the meeting using a phone, dial *6 on your keypad to unmute yourself. </a:t>
            </a:r>
            <a:endParaRPr lang="en-US" sz="2800">
              <a:solidFill>
                <a:srgbClr val="000000"/>
              </a:solidFill>
              <a:latin typeface="Times New Roman"/>
              <a:cs typeface="Times New Roman"/>
            </a:endParaRPr>
          </a:p>
          <a:p>
            <a:pPr marL="342900" indent="-342900">
              <a:lnSpc>
                <a:spcPct val="100000"/>
              </a:lnSpc>
              <a:spcBef>
                <a:spcPts val="0"/>
              </a:spcBef>
              <a:spcAft>
                <a:spcPts val="1200"/>
              </a:spcAft>
              <a:buFont typeface="Symbol,Sans-Serif" panose="020B0604020202020204" pitchFamily="34" charset="0"/>
              <a:buChar char=""/>
            </a:pPr>
            <a:r>
              <a:rPr lang="en-US" sz="2800">
                <a:latin typeface="Times New Roman"/>
                <a:cs typeface="Times New Roman"/>
              </a:rPr>
              <a:t>Please direct any technical questions to Regina Gilbert, using the “chat” function for assistance.</a:t>
            </a:r>
          </a:p>
          <a:p>
            <a:pPr marL="342900" indent="-342900">
              <a:lnSpc>
                <a:spcPct val="100000"/>
              </a:lnSpc>
              <a:spcBef>
                <a:spcPts val="0"/>
              </a:spcBef>
              <a:spcAft>
                <a:spcPts val="1200"/>
              </a:spcAft>
              <a:buFont typeface="Symbol,Sans-Serif" panose="020B0604020202020204" pitchFamily="34" charset="0"/>
              <a:buChar char=""/>
            </a:pPr>
            <a:endParaRPr lang="en-US"/>
          </a:p>
        </p:txBody>
      </p:sp>
      <p:pic>
        <p:nvPicPr>
          <p:cNvPr id="7" name="Picture 6" descr="Image of Zoom tools bar">
            <a:extLst>
              <a:ext uri="{FF2B5EF4-FFF2-40B4-BE49-F238E27FC236}">
                <a16:creationId xmlns:a16="http://schemas.microsoft.com/office/drawing/2014/main" id="{AD44A605-A887-A9BC-821E-AD3DA73F1A86}"/>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1243011" y="5181401"/>
            <a:ext cx="9705975" cy="895350"/>
          </a:xfrm>
          <a:prstGeom prst="rect">
            <a:avLst/>
          </a:prstGeom>
        </p:spPr>
      </p:pic>
      <p:sp>
        <p:nvSpPr>
          <p:cNvPr id="6" name="Slide Number Placeholder 5">
            <a:extLst>
              <a:ext uri="{FF2B5EF4-FFF2-40B4-BE49-F238E27FC236}">
                <a16:creationId xmlns:a16="http://schemas.microsoft.com/office/drawing/2014/main" id="{72AEA0D6-8835-0E32-B1A8-B14517D52390}"/>
              </a:ext>
            </a:extLst>
          </p:cNvPr>
          <p:cNvSpPr>
            <a:spLocks noGrp="1"/>
          </p:cNvSpPr>
          <p:nvPr>
            <p:ph type="sldNum" sz="quarter" idx="12"/>
          </p:nvPr>
        </p:nvSpPr>
        <p:spPr/>
        <p:txBody>
          <a:bodyPr/>
          <a:lstStyle/>
          <a:p>
            <a:fld id="{73B850FF-6169-4056-8077-06FFA93A5366}" type="slidenum">
              <a:rPr lang="en-US" sz="1400" smtClean="0"/>
              <a:pPr/>
              <a:t>19</a:t>
            </a:fld>
            <a:endParaRPr lang="en-US" sz="1400"/>
          </a:p>
        </p:txBody>
      </p:sp>
      <p:sp>
        <p:nvSpPr>
          <p:cNvPr id="4" name="Date Placeholder 3">
            <a:extLst>
              <a:ext uri="{FF2B5EF4-FFF2-40B4-BE49-F238E27FC236}">
                <a16:creationId xmlns:a16="http://schemas.microsoft.com/office/drawing/2014/main" id="{A30EB9E2-C8E5-FDF2-FBA6-57C270F8176C}"/>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
        <p:nvSpPr>
          <p:cNvPr id="5" name="Footer Placeholder 4">
            <a:extLst>
              <a:ext uri="{FF2B5EF4-FFF2-40B4-BE49-F238E27FC236}">
                <a16:creationId xmlns:a16="http://schemas.microsoft.com/office/drawing/2014/main" id="{476CC566-53C6-8872-896D-461232CF7E2A}"/>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Tree>
    <p:extLst>
      <p:ext uri="{BB962C8B-B14F-4D97-AF65-F5344CB8AC3E}">
        <p14:creationId xmlns:p14="http://schemas.microsoft.com/office/powerpoint/2010/main" val="3273642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A100-567C-F0D5-D4D1-0B5564E986F1}"/>
              </a:ext>
            </a:extLst>
          </p:cNvPr>
          <p:cNvSpPr>
            <a:spLocks noGrp="1"/>
          </p:cNvSpPr>
          <p:nvPr>
            <p:ph type="title"/>
          </p:nvPr>
        </p:nvSpPr>
        <p:spPr/>
        <p:txBody>
          <a:bodyPr>
            <a:normAutofit fontScale="90000"/>
          </a:bodyPr>
          <a:lstStyle/>
          <a:p>
            <a:r>
              <a:rPr lang="en-US"/>
              <a:t>Government-to-Government </a:t>
            </a:r>
            <a:br>
              <a:rPr lang="en-US"/>
            </a:br>
            <a:r>
              <a:rPr lang="en-US"/>
              <a:t>Tribal Consultation</a:t>
            </a:r>
          </a:p>
        </p:txBody>
      </p:sp>
      <p:sp>
        <p:nvSpPr>
          <p:cNvPr id="3" name="Content Placeholder 2">
            <a:extLst>
              <a:ext uri="{FF2B5EF4-FFF2-40B4-BE49-F238E27FC236}">
                <a16:creationId xmlns:a16="http://schemas.microsoft.com/office/drawing/2014/main" id="{C906F2D6-FF62-F63D-4F8B-81C63C82F70E}"/>
              </a:ext>
            </a:extLst>
          </p:cNvPr>
          <p:cNvSpPr>
            <a:spLocks noGrp="1"/>
          </p:cNvSpPr>
          <p:nvPr>
            <p:ph idx="1"/>
          </p:nvPr>
        </p:nvSpPr>
        <p:spPr/>
        <p:txBody>
          <a:bodyPr vert="horz" lIns="91440" tIns="45720" rIns="91440" bIns="45720" rtlCol="0" anchor="t">
            <a:normAutofit lnSpcReduction="10000"/>
          </a:bodyPr>
          <a:lstStyle/>
          <a:p>
            <a:r>
              <a:rPr lang="en-US" dirty="0"/>
              <a:t>This consultation is only open to the Federally Recognized Tribes and </a:t>
            </a:r>
            <a:r>
              <a:rPr lang="en-US" b="1" dirty="0"/>
              <a:t>closed to the non-federally recognized groups, the public and the press to protect confidential information</a:t>
            </a:r>
            <a:r>
              <a:rPr lang="en-US" dirty="0"/>
              <a:t>. </a:t>
            </a:r>
          </a:p>
          <a:p>
            <a:r>
              <a:rPr lang="en-US" b="1" dirty="0"/>
              <a:t>Court reporter will create a transcript </a:t>
            </a:r>
            <a:r>
              <a:rPr lang="en-US" dirty="0"/>
              <a:t>to ensure all comments are accurately captured for Interior to respond to.</a:t>
            </a:r>
          </a:p>
          <a:p>
            <a:r>
              <a:rPr lang="en-US" dirty="0"/>
              <a:t>During today’s session, we will ask Tribal leaders and elected officials, and/or designated Tribal government representatives to provide comments. </a:t>
            </a:r>
            <a:r>
              <a:rPr lang="en-US" b="1" dirty="0"/>
              <a:t>When commenting, please begin with your name, title, and Tribal affiliation for the court reporter</a:t>
            </a:r>
            <a:r>
              <a:rPr lang="en-US" dirty="0"/>
              <a:t>. </a:t>
            </a:r>
          </a:p>
        </p:txBody>
      </p:sp>
      <p:sp>
        <p:nvSpPr>
          <p:cNvPr id="4" name="Date Placeholder 3">
            <a:extLst>
              <a:ext uri="{FF2B5EF4-FFF2-40B4-BE49-F238E27FC236}">
                <a16:creationId xmlns:a16="http://schemas.microsoft.com/office/drawing/2014/main" id="{525EDADD-EA27-EEDD-B2CD-8504AEEAF127}"/>
              </a:ext>
              <a:ext uri="{C183D7F6-B498-43B3-948B-1728B52AA6E4}">
                <adec:decorative xmlns:adec="http://schemas.microsoft.com/office/drawing/2017/decorative" val="0"/>
              </a:ext>
            </a:extLst>
          </p:cNvPr>
          <p:cNvSpPr>
            <a:spLocks noGrp="1"/>
          </p:cNvSpPr>
          <p:nvPr>
            <p:ph type="dt" sz="half" idx="10"/>
          </p:nvPr>
        </p:nvSpPr>
        <p:spPr/>
        <p:txBody>
          <a:bodyPr/>
          <a:lstStyle/>
          <a:p>
            <a:r>
              <a:rPr lang="en-US"/>
              <a:t>August/September 2024</a:t>
            </a:r>
          </a:p>
        </p:txBody>
      </p:sp>
      <p:sp>
        <p:nvSpPr>
          <p:cNvPr id="5" name="Footer Placeholder 4">
            <a:extLst>
              <a:ext uri="{FF2B5EF4-FFF2-40B4-BE49-F238E27FC236}">
                <a16:creationId xmlns:a16="http://schemas.microsoft.com/office/drawing/2014/main" id="{A3A94450-C4EB-BAB7-F2E2-8441C8FFDFA4}"/>
              </a:ext>
              <a:ext uri="{C183D7F6-B498-43B3-948B-1728B52AA6E4}">
                <adec:decorative xmlns:adec="http://schemas.microsoft.com/office/drawing/2017/decorative" val="0"/>
              </a:ext>
            </a:extLst>
          </p:cNvPr>
          <p:cNvSpPr>
            <a:spLocks noGrp="1"/>
          </p:cNvSpPr>
          <p:nvPr>
            <p:ph type="ftr" sz="quarter" idx="11"/>
          </p:nvPr>
        </p:nvSpPr>
        <p:spPr/>
        <p:txBody>
          <a:bodyPr/>
          <a:lstStyle/>
          <a:p>
            <a:r>
              <a:rPr lang="fr-FR" sz="1400"/>
              <a:t>DOI Tribal Consultation on Part 83</a:t>
            </a:r>
            <a:endParaRPr lang="en-US" sz="1400"/>
          </a:p>
        </p:txBody>
      </p:sp>
      <p:sp>
        <p:nvSpPr>
          <p:cNvPr id="6" name="Slide Number Placeholder 5">
            <a:extLst>
              <a:ext uri="{FF2B5EF4-FFF2-40B4-BE49-F238E27FC236}">
                <a16:creationId xmlns:a16="http://schemas.microsoft.com/office/drawing/2014/main" id="{AD83E1D8-1035-3468-3052-41857665D782}"/>
              </a:ext>
              <a:ext uri="{C183D7F6-B498-43B3-948B-1728B52AA6E4}">
                <adec:decorative xmlns:adec="http://schemas.microsoft.com/office/drawing/2017/decorative" val="0"/>
              </a:ext>
            </a:extLst>
          </p:cNvPr>
          <p:cNvSpPr>
            <a:spLocks noGrp="1"/>
          </p:cNvSpPr>
          <p:nvPr>
            <p:ph type="sldNum" sz="quarter" idx="12"/>
          </p:nvPr>
        </p:nvSpPr>
        <p:spPr/>
        <p:txBody>
          <a:bodyPr/>
          <a:lstStyle/>
          <a:p>
            <a:fld id="{73B850FF-6169-4056-8077-06FFA93A5366}" type="slidenum">
              <a:rPr lang="en-US" sz="1400" smtClean="0"/>
              <a:pPr/>
              <a:t>2</a:t>
            </a:fld>
            <a:endParaRPr lang="en-US" sz="1400"/>
          </a:p>
        </p:txBody>
      </p:sp>
    </p:spTree>
    <p:extLst>
      <p:ext uri="{BB962C8B-B14F-4D97-AF65-F5344CB8AC3E}">
        <p14:creationId xmlns:p14="http://schemas.microsoft.com/office/powerpoint/2010/main" val="2863273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43E0A-C29A-B8AD-F3DB-93DB3CBA6CCB}"/>
              </a:ext>
            </a:extLst>
          </p:cNvPr>
          <p:cNvSpPr>
            <a:spLocks noGrp="1"/>
          </p:cNvSpPr>
          <p:nvPr>
            <p:ph type="title"/>
          </p:nvPr>
        </p:nvSpPr>
        <p:spPr/>
        <p:txBody>
          <a:bodyPr/>
          <a:lstStyle/>
          <a:p>
            <a:r>
              <a:rPr lang="en-US"/>
              <a:t>Comment Period</a:t>
            </a:r>
          </a:p>
        </p:txBody>
      </p:sp>
      <p:sp>
        <p:nvSpPr>
          <p:cNvPr id="3" name="Content Placeholder 2">
            <a:extLst>
              <a:ext uri="{FF2B5EF4-FFF2-40B4-BE49-F238E27FC236}">
                <a16:creationId xmlns:a16="http://schemas.microsoft.com/office/drawing/2014/main" id="{5BB10E38-78BC-CF5A-0292-276C86391189}"/>
              </a:ext>
            </a:extLst>
          </p:cNvPr>
          <p:cNvSpPr>
            <a:spLocks noGrp="1"/>
          </p:cNvSpPr>
          <p:nvPr>
            <p:ph idx="1"/>
          </p:nvPr>
        </p:nvSpPr>
        <p:spPr/>
        <p:txBody>
          <a:bodyPr>
            <a:normAutofit/>
          </a:bodyPr>
          <a:lstStyle/>
          <a:p>
            <a:r>
              <a:rPr lang="en-US"/>
              <a:t>During the comment period, Tribal leaders and/or elected Tribal officials will be invited to provide comments. Please state your name and Tribal affiliation for the court reporter. </a:t>
            </a:r>
          </a:p>
          <a:p>
            <a:r>
              <a:rPr lang="en-US"/>
              <a:t>Any written comments must be submitted by email to </a:t>
            </a:r>
            <a:r>
              <a:rPr lang="en-US">
                <a:hlinkClick r:id="rId3">
                  <a:extLst>
                    <a:ext uri="{A12FA001-AC4F-418D-AE19-62706E023703}">
                      <ahyp:hlinkClr xmlns:ahyp="http://schemas.microsoft.com/office/drawing/2018/hyperlinkcolor" val="tx"/>
                    </a:ext>
                  </a:extLst>
                </a:hlinkClick>
              </a:rPr>
              <a:t>consultation@bia.gov</a:t>
            </a:r>
            <a:r>
              <a:rPr lang="en-US"/>
              <a:t> by 11:59 pm ET on Friday, September 13, 2024. </a:t>
            </a:r>
            <a:r>
              <a:rPr lang="en-US" b="1"/>
              <a:t>Please include “Part 83” in the subject line and submit written comments as early as possible.</a:t>
            </a:r>
            <a:r>
              <a:rPr lang="en-US"/>
              <a:t> </a:t>
            </a:r>
          </a:p>
          <a:p>
            <a:pPr marL="0" indent="0">
              <a:buNone/>
            </a:pPr>
            <a:endParaRPr lang="en-US"/>
          </a:p>
        </p:txBody>
      </p:sp>
      <p:sp>
        <p:nvSpPr>
          <p:cNvPr id="5" name="Slide Number Placeholder 4">
            <a:extLst>
              <a:ext uri="{FF2B5EF4-FFF2-40B4-BE49-F238E27FC236}">
                <a16:creationId xmlns:a16="http://schemas.microsoft.com/office/drawing/2014/main" id="{B4B1B460-42C7-0097-3015-005C58651712}"/>
              </a:ext>
            </a:extLst>
          </p:cNvPr>
          <p:cNvSpPr>
            <a:spLocks noGrp="1"/>
          </p:cNvSpPr>
          <p:nvPr>
            <p:ph type="sldNum" sz="quarter" idx="12"/>
          </p:nvPr>
        </p:nvSpPr>
        <p:spPr/>
        <p:txBody>
          <a:bodyPr/>
          <a:lstStyle/>
          <a:p>
            <a:fld id="{73B850FF-6169-4056-8077-06FFA93A5366}" type="slidenum">
              <a:rPr lang="en-US" sz="1400" smtClean="0"/>
              <a:pPr/>
              <a:t>20</a:t>
            </a:fld>
            <a:endParaRPr lang="en-US" sz="1400"/>
          </a:p>
        </p:txBody>
      </p:sp>
      <p:sp>
        <p:nvSpPr>
          <p:cNvPr id="4" name="Footer Placeholder 3">
            <a:extLst>
              <a:ext uri="{FF2B5EF4-FFF2-40B4-BE49-F238E27FC236}">
                <a16:creationId xmlns:a16="http://schemas.microsoft.com/office/drawing/2014/main" id="{9D4EFC51-58D9-B1FD-1BD1-2724BC4E29AF}"/>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
        <p:nvSpPr>
          <p:cNvPr id="7" name="Date Placeholder 6">
            <a:extLst>
              <a:ext uri="{FF2B5EF4-FFF2-40B4-BE49-F238E27FC236}">
                <a16:creationId xmlns:a16="http://schemas.microsoft.com/office/drawing/2014/main" id="{DC0660D6-7251-9A94-FBFE-6F00BBA896D2}"/>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Tree>
    <p:extLst>
      <p:ext uri="{BB962C8B-B14F-4D97-AF65-F5344CB8AC3E}">
        <p14:creationId xmlns:p14="http://schemas.microsoft.com/office/powerpoint/2010/main" val="2836517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22655-3211-211D-9A28-A2D37EE40C43}"/>
              </a:ext>
            </a:extLst>
          </p:cNvPr>
          <p:cNvSpPr>
            <a:spLocks noGrp="1"/>
          </p:cNvSpPr>
          <p:nvPr>
            <p:ph type="title"/>
          </p:nvPr>
        </p:nvSpPr>
        <p:spPr/>
        <p:txBody>
          <a:bodyPr/>
          <a:lstStyle/>
          <a:p>
            <a:r>
              <a:rPr lang="en-US"/>
              <a:t>Department Officials</a:t>
            </a:r>
          </a:p>
        </p:txBody>
      </p:sp>
      <p:sp>
        <p:nvSpPr>
          <p:cNvPr id="3" name="Content Placeholder 2">
            <a:extLst>
              <a:ext uri="{FF2B5EF4-FFF2-40B4-BE49-F238E27FC236}">
                <a16:creationId xmlns:a16="http://schemas.microsoft.com/office/drawing/2014/main" id="{20F20839-39A1-0753-C4AF-2D2E1CCB0442}"/>
              </a:ext>
            </a:extLst>
          </p:cNvPr>
          <p:cNvSpPr>
            <a:spLocks noGrp="1"/>
          </p:cNvSpPr>
          <p:nvPr>
            <p:ph idx="1"/>
          </p:nvPr>
        </p:nvSpPr>
        <p:spPr/>
        <p:txBody>
          <a:bodyPr>
            <a:normAutofit fontScale="85000" lnSpcReduction="20000"/>
          </a:bodyPr>
          <a:lstStyle/>
          <a:p>
            <a:r>
              <a:rPr lang="en-US" dirty="0"/>
              <a:t>Bryan Newland, Assistant Secretary for Indian Affairs</a:t>
            </a:r>
          </a:p>
          <a:p>
            <a:r>
              <a:rPr lang="en-US" dirty="0"/>
              <a:t>Kathryn Isom-Clause, Deputy Assistant Secretary for Policy &amp; Economic Development</a:t>
            </a:r>
          </a:p>
          <a:p>
            <a:r>
              <a:rPr lang="en-US" dirty="0"/>
              <a:t>Stephanie Sfiridis, Senior Counselor, Office of Assistant Secretary for Indian Affairs </a:t>
            </a:r>
          </a:p>
          <a:p>
            <a:r>
              <a:rPr lang="en-US" b="0" i="0" u="none" strike="noStrike" dirty="0">
                <a:solidFill>
                  <a:srgbClr val="335B74"/>
                </a:solidFill>
                <a:effectLst/>
                <a:latin typeface="Palatino Linotype" panose="02040502050505030304" pitchFamily="18" charset="0"/>
              </a:rPr>
              <a:t>K. Denise Litz, Acting Director, Office of Federal Acknowledgment</a:t>
            </a:r>
            <a:endParaRPr lang="en-US" dirty="0"/>
          </a:p>
          <a:p>
            <a:r>
              <a:rPr lang="en-US" dirty="0"/>
              <a:t>Sam Ennis, Assistant Solicitor, Tribal Government Services, Office of the Solicitor</a:t>
            </a:r>
          </a:p>
          <a:p>
            <a:r>
              <a:rPr lang="en-US" dirty="0"/>
              <a:t>John-Michael Partesotti, Attorney-Advisor, Tribal Government Services, Office of the Solicitor</a:t>
            </a:r>
          </a:p>
          <a:p>
            <a:endParaRPr lang="en-US" dirty="0"/>
          </a:p>
          <a:p>
            <a:endParaRPr lang="en-US" b="1" i="0" dirty="0">
              <a:effectLst/>
              <a:highlight>
                <a:srgbClr val="FFFFFF"/>
              </a:highlight>
              <a:latin typeface="Segoe UI" panose="020B0502040204020203" pitchFamily="34" charset="0"/>
            </a:endParaRPr>
          </a:p>
          <a:p>
            <a:endParaRPr lang="en-US" dirty="0"/>
          </a:p>
        </p:txBody>
      </p:sp>
      <p:sp>
        <p:nvSpPr>
          <p:cNvPr id="6" name="Slide Number Placeholder 5">
            <a:extLst>
              <a:ext uri="{FF2B5EF4-FFF2-40B4-BE49-F238E27FC236}">
                <a16:creationId xmlns:a16="http://schemas.microsoft.com/office/drawing/2014/main" id="{C87F9ECA-85F4-7CFC-9515-DF4A769445DB}"/>
              </a:ext>
            </a:extLst>
          </p:cNvPr>
          <p:cNvSpPr>
            <a:spLocks noGrp="1"/>
          </p:cNvSpPr>
          <p:nvPr>
            <p:ph type="sldNum" sz="quarter" idx="12"/>
          </p:nvPr>
        </p:nvSpPr>
        <p:spPr/>
        <p:txBody>
          <a:bodyPr/>
          <a:lstStyle/>
          <a:p>
            <a:fld id="{73B850FF-6169-4056-8077-06FFA93A5366}" type="slidenum">
              <a:rPr lang="en-US" sz="1400" smtClean="0"/>
              <a:pPr/>
              <a:t>3</a:t>
            </a:fld>
            <a:endParaRPr lang="en-US" sz="1400"/>
          </a:p>
        </p:txBody>
      </p:sp>
      <p:sp>
        <p:nvSpPr>
          <p:cNvPr id="4" name="Date Placeholder 3">
            <a:extLst>
              <a:ext uri="{FF2B5EF4-FFF2-40B4-BE49-F238E27FC236}">
                <a16:creationId xmlns:a16="http://schemas.microsoft.com/office/drawing/2014/main" id="{7F10D0CC-7FAC-4A75-9DEB-5A38FBE02E59}"/>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
        <p:nvSpPr>
          <p:cNvPr id="5" name="Footer Placeholder 4">
            <a:extLst>
              <a:ext uri="{FF2B5EF4-FFF2-40B4-BE49-F238E27FC236}">
                <a16:creationId xmlns:a16="http://schemas.microsoft.com/office/drawing/2014/main" id="{762F950A-5DC2-619F-89BA-774B82B4541A}"/>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Tree>
    <p:extLst>
      <p:ext uri="{BB962C8B-B14F-4D97-AF65-F5344CB8AC3E}">
        <p14:creationId xmlns:p14="http://schemas.microsoft.com/office/powerpoint/2010/main" val="2612341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D5125-B81F-6DDD-2EA4-D856823DC7C5}"/>
              </a:ext>
            </a:extLst>
          </p:cNvPr>
          <p:cNvSpPr>
            <a:spLocks noGrp="1"/>
          </p:cNvSpPr>
          <p:nvPr>
            <p:ph type="title"/>
          </p:nvPr>
        </p:nvSpPr>
        <p:spPr/>
        <p:txBody>
          <a:bodyPr/>
          <a:lstStyle/>
          <a:p>
            <a:r>
              <a:rPr lang="en-US"/>
              <a:t>Contents</a:t>
            </a:r>
          </a:p>
        </p:txBody>
      </p:sp>
      <p:sp>
        <p:nvSpPr>
          <p:cNvPr id="3" name="Content Placeholder 2">
            <a:extLst>
              <a:ext uri="{FF2B5EF4-FFF2-40B4-BE49-F238E27FC236}">
                <a16:creationId xmlns:a16="http://schemas.microsoft.com/office/drawing/2014/main" id="{E34C7F38-FB07-01B7-6B04-6BE11C721919}"/>
              </a:ext>
            </a:extLst>
          </p:cNvPr>
          <p:cNvSpPr>
            <a:spLocks noGrp="1"/>
          </p:cNvSpPr>
          <p:nvPr>
            <p:ph idx="1"/>
          </p:nvPr>
        </p:nvSpPr>
        <p:spPr/>
        <p:txBody>
          <a:bodyPr vert="horz" lIns="91440" tIns="45720" rIns="91440" bIns="45720" rtlCol="0" anchor="t">
            <a:normAutofit lnSpcReduction="10000"/>
          </a:bodyPr>
          <a:lstStyle/>
          <a:p>
            <a:r>
              <a:rPr lang="en-US"/>
              <a:t>Background on Interior’s Federal Acknowledgment Regulations (25 C.F.R. Part 83)</a:t>
            </a:r>
          </a:p>
          <a:p>
            <a:pPr lvl="1"/>
            <a:r>
              <a:rPr lang="en-US"/>
              <a:t>The seven mandatory criteria (§ 83.11(a) – (g))</a:t>
            </a:r>
          </a:p>
          <a:p>
            <a:pPr lvl="1"/>
            <a:r>
              <a:rPr lang="en-US"/>
              <a:t>The ban on re-petitioning (§ 83.4(d)) </a:t>
            </a:r>
          </a:p>
          <a:p>
            <a:r>
              <a:rPr lang="en-US" i="1"/>
              <a:t>Chinook and Burt Lake </a:t>
            </a:r>
            <a:r>
              <a:rPr lang="en-US"/>
              <a:t>decisions.</a:t>
            </a:r>
          </a:p>
          <a:p>
            <a:r>
              <a:rPr lang="en-US"/>
              <a:t>Reconsideration of the Ban.</a:t>
            </a:r>
          </a:p>
          <a:p>
            <a:r>
              <a:rPr lang="en-US"/>
              <a:t>Justifications for a Limited Exception to the Ban.</a:t>
            </a:r>
          </a:p>
          <a:p>
            <a:r>
              <a:rPr lang="en-US"/>
              <a:t>Proposed Re-petition Authorization Process.</a:t>
            </a:r>
          </a:p>
        </p:txBody>
      </p:sp>
      <p:sp>
        <p:nvSpPr>
          <p:cNvPr id="5" name="Slide Number Placeholder 4">
            <a:extLst>
              <a:ext uri="{FF2B5EF4-FFF2-40B4-BE49-F238E27FC236}">
                <a16:creationId xmlns:a16="http://schemas.microsoft.com/office/drawing/2014/main" id="{B3E109B2-FD2F-3BB7-808B-BA221417E592}"/>
              </a:ext>
              <a:ext uri="{C183D7F6-B498-43B3-948B-1728B52AA6E4}">
                <adec:decorative xmlns:adec="http://schemas.microsoft.com/office/drawing/2017/decorative" val="0"/>
              </a:ext>
            </a:extLst>
          </p:cNvPr>
          <p:cNvSpPr>
            <a:spLocks noGrp="1"/>
          </p:cNvSpPr>
          <p:nvPr>
            <p:ph type="sldNum" sz="quarter" idx="12"/>
          </p:nvPr>
        </p:nvSpPr>
        <p:spPr/>
        <p:txBody>
          <a:bodyPr/>
          <a:lstStyle/>
          <a:p>
            <a:fld id="{73B850FF-6169-4056-8077-06FFA93A5366}" type="slidenum">
              <a:rPr lang="en-US" sz="1400" smtClean="0"/>
              <a:pPr/>
              <a:t>4</a:t>
            </a:fld>
            <a:endParaRPr lang="en-US" sz="1400"/>
          </a:p>
        </p:txBody>
      </p:sp>
      <p:sp>
        <p:nvSpPr>
          <p:cNvPr id="4" name="Footer Placeholder 3">
            <a:extLst>
              <a:ext uri="{FF2B5EF4-FFF2-40B4-BE49-F238E27FC236}">
                <a16:creationId xmlns:a16="http://schemas.microsoft.com/office/drawing/2014/main" id="{298B2149-DCD6-4495-392C-9D6C7C82910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sz="1400"/>
              <a:t>DOI Tribal Consultation on Part 83</a:t>
            </a:r>
          </a:p>
        </p:txBody>
      </p:sp>
      <p:sp>
        <p:nvSpPr>
          <p:cNvPr id="7" name="Date Placeholder 6">
            <a:extLst>
              <a:ext uri="{FF2B5EF4-FFF2-40B4-BE49-F238E27FC236}">
                <a16:creationId xmlns:a16="http://schemas.microsoft.com/office/drawing/2014/main" id="{73501758-7545-5230-AB31-C609E7D558AD}"/>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Tree>
    <p:extLst>
      <p:ext uri="{BB962C8B-B14F-4D97-AF65-F5344CB8AC3E}">
        <p14:creationId xmlns:p14="http://schemas.microsoft.com/office/powerpoint/2010/main" val="1304130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DD495-78B6-0C17-D54F-0C6D9A8EE127}"/>
              </a:ext>
            </a:extLst>
          </p:cNvPr>
          <p:cNvSpPr>
            <a:spLocks noGrp="1"/>
          </p:cNvSpPr>
          <p:nvPr>
            <p:ph type="title"/>
          </p:nvPr>
        </p:nvSpPr>
        <p:spPr/>
        <p:txBody>
          <a:bodyPr/>
          <a:lstStyle/>
          <a:p>
            <a:r>
              <a:rPr lang="en-US"/>
              <a:t>Background</a:t>
            </a:r>
          </a:p>
        </p:txBody>
      </p:sp>
      <p:sp>
        <p:nvSpPr>
          <p:cNvPr id="3" name="Content Placeholder 2">
            <a:extLst>
              <a:ext uri="{FF2B5EF4-FFF2-40B4-BE49-F238E27FC236}">
                <a16:creationId xmlns:a16="http://schemas.microsoft.com/office/drawing/2014/main" id="{C04BC108-9D8B-423B-0124-D31091D9BE10}"/>
              </a:ext>
            </a:extLst>
          </p:cNvPr>
          <p:cNvSpPr>
            <a:spLocks noGrp="1"/>
          </p:cNvSpPr>
          <p:nvPr>
            <p:ph idx="1"/>
          </p:nvPr>
        </p:nvSpPr>
        <p:spPr/>
        <p:txBody>
          <a:bodyPr>
            <a:normAutofit lnSpcReduction="10000"/>
          </a:bodyPr>
          <a:lstStyle/>
          <a:p>
            <a:r>
              <a:rPr lang="en-US"/>
              <a:t>In 1978, Interior first promulgated regulations (now located at 25 C.F.R. Part 83) creating the process through which groups can petition to become acknowledged as Indian Tribes. Interior subsequently amended Part 83 in 1994 and then again in 2015.</a:t>
            </a:r>
          </a:p>
          <a:p>
            <a:r>
              <a:rPr lang="en-US"/>
              <a:t>Federal acknowledgment results in placement on the List of federally recognized Indian Tribes, establishment of a government-to-government relationship with the United States, and eligibility for services and programs available to Indian Tribes, among other benefits.</a:t>
            </a:r>
          </a:p>
        </p:txBody>
      </p:sp>
      <p:sp>
        <p:nvSpPr>
          <p:cNvPr id="5" name="Slide Number Placeholder 4">
            <a:extLst>
              <a:ext uri="{FF2B5EF4-FFF2-40B4-BE49-F238E27FC236}">
                <a16:creationId xmlns:a16="http://schemas.microsoft.com/office/drawing/2014/main" id="{9AB98EA8-17EB-E898-D21E-7F48D40A75FA}"/>
              </a:ext>
              <a:ext uri="{C183D7F6-B498-43B3-948B-1728B52AA6E4}">
                <adec:decorative xmlns:adec="http://schemas.microsoft.com/office/drawing/2017/decorative" val="0"/>
              </a:ext>
            </a:extLst>
          </p:cNvPr>
          <p:cNvSpPr>
            <a:spLocks noGrp="1"/>
          </p:cNvSpPr>
          <p:nvPr>
            <p:ph type="sldNum" sz="quarter" idx="12"/>
          </p:nvPr>
        </p:nvSpPr>
        <p:spPr/>
        <p:txBody>
          <a:bodyPr/>
          <a:lstStyle/>
          <a:p>
            <a:fld id="{73B850FF-6169-4056-8077-06FFA93A5366}" type="slidenum">
              <a:rPr lang="en-US" sz="1400" smtClean="0"/>
              <a:pPr/>
              <a:t>5</a:t>
            </a:fld>
            <a:endParaRPr lang="en-US" sz="1400"/>
          </a:p>
        </p:txBody>
      </p:sp>
      <p:sp>
        <p:nvSpPr>
          <p:cNvPr id="4" name="Footer Placeholder 3">
            <a:extLst>
              <a:ext uri="{FF2B5EF4-FFF2-40B4-BE49-F238E27FC236}">
                <a16:creationId xmlns:a16="http://schemas.microsoft.com/office/drawing/2014/main" id="{E55D4D41-BCE7-16AD-A02E-2CD05E515F7A}"/>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
        <p:nvSpPr>
          <p:cNvPr id="7" name="Date Placeholder 6">
            <a:extLst>
              <a:ext uri="{FF2B5EF4-FFF2-40B4-BE49-F238E27FC236}">
                <a16:creationId xmlns:a16="http://schemas.microsoft.com/office/drawing/2014/main" id="{2566E32C-B396-CDE5-2F28-167FA060B691}"/>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Tree>
    <p:extLst>
      <p:ext uri="{BB962C8B-B14F-4D97-AF65-F5344CB8AC3E}">
        <p14:creationId xmlns:p14="http://schemas.microsoft.com/office/powerpoint/2010/main" val="1068335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7E818-7C97-174B-C446-5EE4A05F9168}"/>
              </a:ext>
            </a:extLst>
          </p:cNvPr>
          <p:cNvSpPr>
            <a:spLocks noGrp="1"/>
          </p:cNvSpPr>
          <p:nvPr>
            <p:ph type="title"/>
          </p:nvPr>
        </p:nvSpPr>
        <p:spPr/>
        <p:txBody>
          <a:bodyPr>
            <a:normAutofit fontScale="90000"/>
          </a:bodyPr>
          <a:lstStyle/>
          <a:p>
            <a:r>
              <a:rPr lang="en-US"/>
              <a:t>Background on Mandatory Criteria</a:t>
            </a:r>
          </a:p>
        </p:txBody>
      </p:sp>
      <p:sp>
        <p:nvSpPr>
          <p:cNvPr id="3" name="Content Placeholder 2">
            <a:extLst>
              <a:ext uri="{FF2B5EF4-FFF2-40B4-BE49-F238E27FC236}">
                <a16:creationId xmlns:a16="http://schemas.microsoft.com/office/drawing/2014/main" id="{FD182121-7889-5A29-F86B-579E51C29CAA}"/>
              </a:ext>
            </a:extLst>
          </p:cNvPr>
          <p:cNvSpPr>
            <a:spLocks noGrp="1"/>
          </p:cNvSpPr>
          <p:nvPr>
            <p:ph idx="1"/>
          </p:nvPr>
        </p:nvSpPr>
        <p:spPr/>
        <p:txBody>
          <a:bodyPr>
            <a:normAutofit lnSpcReduction="10000"/>
          </a:bodyPr>
          <a:lstStyle/>
          <a:p>
            <a:r>
              <a:rPr lang="en-US"/>
              <a:t>Seven mandatory criteria for Federal acknowledgment – 25 U.S.C. § 83.11:</a:t>
            </a:r>
          </a:p>
          <a:p>
            <a:pPr marL="914400" lvl="1" indent="-457200">
              <a:buAutoNum type="alphaLcParenBoth"/>
            </a:pPr>
            <a:r>
              <a:rPr lang="en-US"/>
              <a:t>Indian Entity Identification</a:t>
            </a:r>
          </a:p>
          <a:p>
            <a:pPr marL="914400" lvl="1" indent="-457200">
              <a:buAutoNum type="alphaLcParenBoth"/>
            </a:pPr>
            <a:r>
              <a:rPr lang="en-US"/>
              <a:t>Community</a:t>
            </a:r>
          </a:p>
          <a:p>
            <a:pPr marL="914400" lvl="1" indent="-457200">
              <a:buAutoNum type="alphaLcParenBoth"/>
            </a:pPr>
            <a:r>
              <a:rPr lang="en-US"/>
              <a:t>Political Authority</a:t>
            </a:r>
          </a:p>
          <a:p>
            <a:pPr marL="914400" lvl="1" indent="-457200">
              <a:buAutoNum type="alphaLcParenBoth"/>
            </a:pPr>
            <a:r>
              <a:rPr lang="en-US"/>
              <a:t>Governing Document</a:t>
            </a:r>
          </a:p>
          <a:p>
            <a:pPr marL="914400" lvl="1" indent="-457200">
              <a:buAutoNum type="alphaLcParenBoth"/>
            </a:pPr>
            <a:r>
              <a:rPr lang="en-US"/>
              <a:t>Descent from Historical Indian Tribe</a:t>
            </a:r>
          </a:p>
          <a:p>
            <a:pPr marL="914400" lvl="1" indent="-457200">
              <a:buAutoNum type="alphaLcParenBoth"/>
            </a:pPr>
            <a:r>
              <a:rPr lang="en-US"/>
              <a:t>Unique Membership</a:t>
            </a:r>
          </a:p>
          <a:p>
            <a:pPr marL="914400" lvl="1" indent="-457200">
              <a:buAutoNum type="alphaLcParenBoth"/>
            </a:pPr>
            <a:r>
              <a:rPr lang="en-US"/>
              <a:t>Congressional Termination</a:t>
            </a:r>
          </a:p>
        </p:txBody>
      </p:sp>
      <p:sp>
        <p:nvSpPr>
          <p:cNvPr id="5" name="Slide Number Placeholder 4">
            <a:extLst>
              <a:ext uri="{FF2B5EF4-FFF2-40B4-BE49-F238E27FC236}">
                <a16:creationId xmlns:a16="http://schemas.microsoft.com/office/drawing/2014/main" id="{1C3C8066-96CB-35CF-4440-FBAA894E0A34}"/>
              </a:ext>
              <a:ext uri="{C183D7F6-B498-43B3-948B-1728B52AA6E4}">
                <adec:decorative xmlns:adec="http://schemas.microsoft.com/office/drawing/2017/decorative" val="0"/>
              </a:ext>
            </a:extLst>
          </p:cNvPr>
          <p:cNvSpPr>
            <a:spLocks noGrp="1"/>
          </p:cNvSpPr>
          <p:nvPr>
            <p:ph type="sldNum" sz="quarter" idx="12"/>
          </p:nvPr>
        </p:nvSpPr>
        <p:spPr/>
        <p:txBody>
          <a:bodyPr/>
          <a:lstStyle/>
          <a:p>
            <a:fld id="{73B850FF-6169-4056-8077-06FFA93A5366}" type="slidenum">
              <a:rPr lang="en-US" sz="1400" smtClean="0"/>
              <a:pPr/>
              <a:t>6</a:t>
            </a:fld>
            <a:endParaRPr lang="en-US" sz="1400"/>
          </a:p>
        </p:txBody>
      </p:sp>
      <p:sp>
        <p:nvSpPr>
          <p:cNvPr id="4" name="Footer Placeholder 3">
            <a:extLst>
              <a:ext uri="{FF2B5EF4-FFF2-40B4-BE49-F238E27FC236}">
                <a16:creationId xmlns:a16="http://schemas.microsoft.com/office/drawing/2014/main" id="{61F0EDC9-74B7-542A-B208-6CBF6FB8B574}"/>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
        <p:nvSpPr>
          <p:cNvPr id="7" name="Date Placeholder 6">
            <a:extLst>
              <a:ext uri="{FF2B5EF4-FFF2-40B4-BE49-F238E27FC236}">
                <a16:creationId xmlns:a16="http://schemas.microsoft.com/office/drawing/2014/main" id="{DBB6A929-206E-E8A4-A1E5-AD06EC983AC9}"/>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Tree>
    <p:extLst>
      <p:ext uri="{BB962C8B-B14F-4D97-AF65-F5344CB8AC3E}">
        <p14:creationId xmlns:p14="http://schemas.microsoft.com/office/powerpoint/2010/main" val="918814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558B4-5353-45DD-7D52-8B15B178DFC1}"/>
              </a:ext>
            </a:extLst>
          </p:cNvPr>
          <p:cNvSpPr>
            <a:spLocks noGrp="1"/>
          </p:cNvSpPr>
          <p:nvPr>
            <p:ph type="title"/>
          </p:nvPr>
        </p:nvSpPr>
        <p:spPr/>
        <p:txBody>
          <a:bodyPr/>
          <a:lstStyle/>
          <a:p>
            <a:r>
              <a:rPr lang="en-US"/>
              <a:t>Background on Re-Petition Ban</a:t>
            </a:r>
          </a:p>
        </p:txBody>
      </p:sp>
      <p:sp>
        <p:nvSpPr>
          <p:cNvPr id="3" name="Content Placeholder 2">
            <a:extLst>
              <a:ext uri="{FF2B5EF4-FFF2-40B4-BE49-F238E27FC236}">
                <a16:creationId xmlns:a16="http://schemas.microsoft.com/office/drawing/2014/main" id="{78DC8901-D8F4-8D51-12DB-C805D8C18FF3}"/>
              </a:ext>
            </a:extLst>
          </p:cNvPr>
          <p:cNvSpPr>
            <a:spLocks noGrp="1"/>
          </p:cNvSpPr>
          <p:nvPr>
            <p:ph idx="1"/>
          </p:nvPr>
        </p:nvSpPr>
        <p:spPr/>
        <p:txBody>
          <a:bodyPr vert="horz" lIns="91440" tIns="45720" rIns="91440" bIns="45720" rtlCol="0" anchor="t">
            <a:normAutofit lnSpcReduction="10000"/>
          </a:bodyPr>
          <a:lstStyle/>
          <a:p>
            <a:r>
              <a:rPr lang="en-US" dirty="0"/>
              <a:t>Part 83’s re-petition ban</a:t>
            </a:r>
          </a:p>
          <a:p>
            <a:pPr lvl="1"/>
            <a:r>
              <a:rPr lang="en-US" dirty="0"/>
              <a:t>Since 1994, Part 83 has expressly banned re-petitioning.</a:t>
            </a:r>
          </a:p>
          <a:p>
            <a:pPr lvl="1"/>
            <a:r>
              <a:rPr lang="en-US" dirty="0"/>
              <a:t>In 2014, Interior published a proposed rule (79 FR 30766) that would have allowed limited re-petitioning. </a:t>
            </a:r>
          </a:p>
          <a:p>
            <a:pPr lvl="1"/>
            <a:r>
              <a:rPr lang="en-US" dirty="0"/>
              <a:t>In the 2015 final rule revising Part 83 (80 FR 37862), Interior retained the ban, reasoning that re-petitioning would:</a:t>
            </a:r>
          </a:p>
          <a:p>
            <a:pPr lvl="2"/>
            <a:r>
              <a:rPr lang="en-US" dirty="0"/>
              <a:t>Undermine consistency with Interior’s previous determinations.</a:t>
            </a:r>
          </a:p>
          <a:p>
            <a:pPr lvl="2"/>
            <a:r>
              <a:rPr lang="en-US" dirty="0"/>
              <a:t>Be unfair to petitioners that have not yet been reviewed.</a:t>
            </a:r>
          </a:p>
          <a:p>
            <a:pPr lvl="2"/>
            <a:r>
              <a:rPr lang="en-US" dirty="0"/>
              <a:t>Hinder the goals of increasing efficiency and timeliness by imposing additional workload on Interior.</a:t>
            </a:r>
          </a:p>
        </p:txBody>
      </p:sp>
      <p:sp>
        <p:nvSpPr>
          <p:cNvPr id="5" name="Slide Number Placeholder 4">
            <a:extLst>
              <a:ext uri="{FF2B5EF4-FFF2-40B4-BE49-F238E27FC236}">
                <a16:creationId xmlns:a16="http://schemas.microsoft.com/office/drawing/2014/main" id="{489BF86A-1E64-948D-1E7E-AD41000C6C97}"/>
              </a:ext>
            </a:extLst>
          </p:cNvPr>
          <p:cNvSpPr>
            <a:spLocks noGrp="1"/>
          </p:cNvSpPr>
          <p:nvPr>
            <p:ph type="sldNum" sz="quarter" idx="12"/>
          </p:nvPr>
        </p:nvSpPr>
        <p:spPr/>
        <p:txBody>
          <a:bodyPr/>
          <a:lstStyle/>
          <a:p>
            <a:fld id="{73B850FF-6169-4056-8077-06FFA93A5366}" type="slidenum">
              <a:rPr lang="en-US" sz="1400" smtClean="0"/>
              <a:pPr/>
              <a:t>7</a:t>
            </a:fld>
            <a:endParaRPr lang="en-US" sz="1400"/>
          </a:p>
        </p:txBody>
      </p:sp>
      <p:sp>
        <p:nvSpPr>
          <p:cNvPr id="4" name="Footer Placeholder 3">
            <a:extLst>
              <a:ext uri="{FF2B5EF4-FFF2-40B4-BE49-F238E27FC236}">
                <a16:creationId xmlns:a16="http://schemas.microsoft.com/office/drawing/2014/main" id="{11512A0D-562D-836B-EC7D-DDF2EE85D373}"/>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
        <p:nvSpPr>
          <p:cNvPr id="7" name="Date Placeholder 6">
            <a:extLst>
              <a:ext uri="{FF2B5EF4-FFF2-40B4-BE49-F238E27FC236}">
                <a16:creationId xmlns:a16="http://schemas.microsoft.com/office/drawing/2014/main" id="{94A770E5-368A-05AF-996D-AB3D8B68DF7B}"/>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Tree>
    <p:extLst>
      <p:ext uri="{BB962C8B-B14F-4D97-AF65-F5344CB8AC3E}">
        <p14:creationId xmlns:p14="http://schemas.microsoft.com/office/powerpoint/2010/main" val="1488986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FCF83-54AD-5CC6-B8EF-2EF0CAF7B783}"/>
              </a:ext>
            </a:extLst>
          </p:cNvPr>
          <p:cNvSpPr>
            <a:spLocks noGrp="1"/>
          </p:cNvSpPr>
          <p:nvPr>
            <p:ph type="title"/>
          </p:nvPr>
        </p:nvSpPr>
        <p:spPr/>
        <p:txBody>
          <a:bodyPr/>
          <a:lstStyle/>
          <a:p>
            <a:r>
              <a:rPr lang="en-US" i="1"/>
              <a:t>Chinook and Burt Lake Decisions</a:t>
            </a:r>
          </a:p>
        </p:txBody>
      </p:sp>
      <p:sp>
        <p:nvSpPr>
          <p:cNvPr id="3" name="Content Placeholder 2">
            <a:extLst>
              <a:ext uri="{FF2B5EF4-FFF2-40B4-BE49-F238E27FC236}">
                <a16:creationId xmlns:a16="http://schemas.microsoft.com/office/drawing/2014/main" id="{3D7B8067-5340-6FCF-D0E1-FC96B41D9285}"/>
              </a:ext>
            </a:extLst>
          </p:cNvPr>
          <p:cNvSpPr>
            <a:spLocks noGrp="1"/>
          </p:cNvSpPr>
          <p:nvPr>
            <p:ph idx="1"/>
          </p:nvPr>
        </p:nvSpPr>
        <p:spPr/>
        <p:txBody>
          <a:bodyPr>
            <a:normAutofit fontScale="92500" lnSpcReduction="20000"/>
          </a:bodyPr>
          <a:lstStyle/>
          <a:p>
            <a:r>
              <a:rPr lang="en-US"/>
              <a:t>Following the 2015 revision of Part 83, two petitioners denied Federal Acknowledgment—the Chinook Indian Nation and the Burt Lake Band of Ottawa and Chippewa Indians—challenged Interior’s decision not to allow re-petitioning in Federal district court. </a:t>
            </a:r>
          </a:p>
          <a:p>
            <a:r>
              <a:rPr lang="en-US"/>
              <a:t>In 2020, the courts in </a:t>
            </a:r>
            <a:r>
              <a:rPr lang="en-US" i="1"/>
              <a:t>Chinook</a:t>
            </a:r>
            <a:r>
              <a:rPr lang="en-US"/>
              <a:t> (W.D. Wash) and </a:t>
            </a:r>
            <a:r>
              <a:rPr lang="en-US" i="1"/>
              <a:t>Burt Lake </a:t>
            </a:r>
            <a:r>
              <a:rPr lang="en-US"/>
              <a:t>(D.D.C) sided with the petitioners, holding that Interior’s justifications for the re-petition ban, as stated in the 2015 final rule, were arbitrary and capricious in violation of the APA. </a:t>
            </a:r>
          </a:p>
          <a:p>
            <a:r>
              <a:rPr lang="en-US"/>
              <a:t> In lieu of striking down the ban, the courts remanded the ban to Interior to consider it. </a:t>
            </a:r>
          </a:p>
        </p:txBody>
      </p:sp>
      <p:sp>
        <p:nvSpPr>
          <p:cNvPr id="5" name="Slide Number Placeholder 4">
            <a:extLst>
              <a:ext uri="{FF2B5EF4-FFF2-40B4-BE49-F238E27FC236}">
                <a16:creationId xmlns:a16="http://schemas.microsoft.com/office/drawing/2014/main" id="{33212A67-4842-257E-E2D1-3D99BA1DA0AF}"/>
              </a:ext>
            </a:extLst>
          </p:cNvPr>
          <p:cNvSpPr>
            <a:spLocks noGrp="1"/>
          </p:cNvSpPr>
          <p:nvPr>
            <p:ph type="sldNum" sz="quarter" idx="12"/>
          </p:nvPr>
        </p:nvSpPr>
        <p:spPr/>
        <p:txBody>
          <a:bodyPr/>
          <a:lstStyle/>
          <a:p>
            <a:fld id="{73B850FF-6169-4056-8077-06FFA93A5366}" type="slidenum">
              <a:rPr lang="en-US" sz="1400" smtClean="0"/>
              <a:pPr/>
              <a:t>8</a:t>
            </a:fld>
            <a:endParaRPr lang="en-US" sz="1400"/>
          </a:p>
        </p:txBody>
      </p:sp>
      <p:sp>
        <p:nvSpPr>
          <p:cNvPr id="4" name="Footer Placeholder 3">
            <a:extLst>
              <a:ext uri="{FF2B5EF4-FFF2-40B4-BE49-F238E27FC236}">
                <a16:creationId xmlns:a16="http://schemas.microsoft.com/office/drawing/2014/main" id="{D25D349C-E9C7-59C8-2384-6C973642350F}"/>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
        <p:nvSpPr>
          <p:cNvPr id="7" name="Date Placeholder 6">
            <a:extLst>
              <a:ext uri="{FF2B5EF4-FFF2-40B4-BE49-F238E27FC236}">
                <a16:creationId xmlns:a16="http://schemas.microsoft.com/office/drawing/2014/main" id="{B665CFFC-5649-022D-63FD-E2298C60004C}"/>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Tree>
    <p:extLst>
      <p:ext uri="{BB962C8B-B14F-4D97-AF65-F5344CB8AC3E}">
        <p14:creationId xmlns:p14="http://schemas.microsoft.com/office/powerpoint/2010/main" val="4145159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B6E0B-63F1-1E00-0809-AA1D0AC56A5D}"/>
              </a:ext>
            </a:extLst>
          </p:cNvPr>
          <p:cNvSpPr>
            <a:spLocks noGrp="1"/>
          </p:cNvSpPr>
          <p:nvPr>
            <p:ph type="title"/>
          </p:nvPr>
        </p:nvSpPr>
        <p:spPr/>
        <p:txBody>
          <a:bodyPr/>
          <a:lstStyle/>
          <a:p>
            <a:r>
              <a:rPr lang="en-US"/>
              <a:t>Reconsideration of the Ban</a:t>
            </a:r>
          </a:p>
        </p:txBody>
      </p:sp>
      <p:sp>
        <p:nvSpPr>
          <p:cNvPr id="3" name="Content Placeholder 2">
            <a:extLst>
              <a:ext uri="{FF2B5EF4-FFF2-40B4-BE49-F238E27FC236}">
                <a16:creationId xmlns:a16="http://schemas.microsoft.com/office/drawing/2014/main" id="{E1A1796B-CD25-533A-E6CC-3373B5E2D4A3}"/>
              </a:ext>
            </a:extLst>
          </p:cNvPr>
          <p:cNvSpPr>
            <a:spLocks noGrp="1"/>
          </p:cNvSpPr>
          <p:nvPr>
            <p:ph idx="1"/>
          </p:nvPr>
        </p:nvSpPr>
        <p:spPr/>
        <p:txBody>
          <a:bodyPr>
            <a:normAutofit fontScale="85000" lnSpcReduction="20000"/>
          </a:bodyPr>
          <a:lstStyle/>
          <a:p>
            <a:r>
              <a:rPr lang="en-US" dirty="0"/>
              <a:t>Timeline</a:t>
            </a:r>
          </a:p>
          <a:p>
            <a:pPr lvl="1"/>
            <a:r>
              <a:rPr lang="en-US" dirty="0"/>
              <a:t>January 10, 2020: </a:t>
            </a:r>
            <a:r>
              <a:rPr lang="en-US" i="1" dirty="0"/>
              <a:t>Chinook </a:t>
            </a:r>
            <a:r>
              <a:rPr lang="en-US" dirty="0"/>
              <a:t>decision issued.</a:t>
            </a:r>
          </a:p>
          <a:p>
            <a:pPr lvl="1"/>
            <a:r>
              <a:rPr lang="en-US" dirty="0"/>
              <a:t>March 25, 2020: </a:t>
            </a:r>
            <a:r>
              <a:rPr lang="en-US" i="1" dirty="0"/>
              <a:t>Burt Lake </a:t>
            </a:r>
            <a:r>
              <a:rPr lang="en-US" dirty="0"/>
              <a:t>decision issued.</a:t>
            </a:r>
          </a:p>
          <a:p>
            <a:pPr lvl="1"/>
            <a:r>
              <a:rPr lang="en-US" dirty="0"/>
              <a:t>December 18, 2020: Interior announced its intent to reconsider the ban and solicited written comments. </a:t>
            </a:r>
          </a:p>
          <a:p>
            <a:pPr lvl="1"/>
            <a:r>
              <a:rPr lang="en-US" dirty="0"/>
              <a:t>February 25, 2021: Interior held a consultation with federally recognized Indian Tribes.</a:t>
            </a:r>
          </a:p>
          <a:p>
            <a:pPr lvl="1"/>
            <a:r>
              <a:rPr lang="en-US" dirty="0"/>
              <a:t>March 31, 2021: The comment period on the ban closed. </a:t>
            </a:r>
          </a:p>
          <a:p>
            <a:r>
              <a:rPr lang="en-US" dirty="0"/>
              <a:t>Following the comment period, Interior considered three options: (1) retaining the ban (albeit with revised justifications); (2) allowing limited re-petitioning, or (3) allow open-ended re-petitioning. </a:t>
            </a:r>
          </a:p>
          <a:p>
            <a:r>
              <a:rPr lang="en-US" dirty="0"/>
              <a:t>In the 2022 proposed rule (87 FR 24908), Interior proposed the first option. </a:t>
            </a:r>
          </a:p>
          <a:p>
            <a:pPr lvl="1"/>
            <a:endParaRPr lang="en-US" dirty="0"/>
          </a:p>
        </p:txBody>
      </p:sp>
      <p:sp>
        <p:nvSpPr>
          <p:cNvPr id="5" name="Slide Number Placeholder 4">
            <a:extLst>
              <a:ext uri="{FF2B5EF4-FFF2-40B4-BE49-F238E27FC236}">
                <a16:creationId xmlns:a16="http://schemas.microsoft.com/office/drawing/2014/main" id="{FF9844D3-EA93-EFD5-7326-BAFF77A87E79}"/>
              </a:ext>
            </a:extLst>
          </p:cNvPr>
          <p:cNvSpPr>
            <a:spLocks noGrp="1"/>
          </p:cNvSpPr>
          <p:nvPr>
            <p:ph type="sldNum" sz="quarter" idx="12"/>
          </p:nvPr>
        </p:nvSpPr>
        <p:spPr/>
        <p:txBody>
          <a:bodyPr/>
          <a:lstStyle/>
          <a:p>
            <a:fld id="{73B850FF-6169-4056-8077-06FFA93A5366}" type="slidenum">
              <a:rPr lang="en-US" sz="1400" smtClean="0"/>
              <a:pPr/>
              <a:t>9</a:t>
            </a:fld>
            <a:endParaRPr lang="en-US" sz="1400"/>
          </a:p>
        </p:txBody>
      </p:sp>
      <p:sp>
        <p:nvSpPr>
          <p:cNvPr id="4" name="Footer Placeholder 3">
            <a:extLst>
              <a:ext uri="{FF2B5EF4-FFF2-40B4-BE49-F238E27FC236}">
                <a16:creationId xmlns:a16="http://schemas.microsoft.com/office/drawing/2014/main" id="{7FDDC980-D638-067E-5FDD-524AF1A57050}"/>
              </a:ext>
              <a:ext uri="{C183D7F6-B498-43B3-948B-1728B52AA6E4}">
                <adec:decorative xmlns:adec="http://schemas.microsoft.com/office/drawing/2017/decorative" val="1"/>
              </a:ext>
            </a:extLst>
          </p:cNvPr>
          <p:cNvSpPr>
            <a:spLocks noGrp="1"/>
          </p:cNvSpPr>
          <p:nvPr>
            <p:ph type="ftr" sz="quarter" idx="11"/>
          </p:nvPr>
        </p:nvSpPr>
        <p:spPr/>
        <p:txBody>
          <a:bodyPr/>
          <a:lstStyle/>
          <a:p>
            <a:r>
              <a:rPr lang="fr-FR" sz="1400"/>
              <a:t>DOI Tribal Consultation on Part 83</a:t>
            </a:r>
            <a:endParaRPr lang="en-US" sz="1400"/>
          </a:p>
        </p:txBody>
      </p:sp>
      <p:sp>
        <p:nvSpPr>
          <p:cNvPr id="7" name="Date Placeholder 6">
            <a:extLst>
              <a:ext uri="{FF2B5EF4-FFF2-40B4-BE49-F238E27FC236}">
                <a16:creationId xmlns:a16="http://schemas.microsoft.com/office/drawing/2014/main" id="{7A7D5B21-0410-563C-BE1D-E5F73E944F02}"/>
              </a:ext>
              <a:ext uri="{C183D7F6-B498-43B3-948B-1728B52AA6E4}">
                <adec:decorative xmlns:adec="http://schemas.microsoft.com/office/drawing/2017/decorative" val="1"/>
              </a:ext>
            </a:extLst>
          </p:cNvPr>
          <p:cNvSpPr>
            <a:spLocks noGrp="1"/>
          </p:cNvSpPr>
          <p:nvPr>
            <p:ph type="dt" sz="half" idx="10"/>
          </p:nvPr>
        </p:nvSpPr>
        <p:spPr/>
        <p:txBody>
          <a:bodyPr/>
          <a:lstStyle/>
          <a:p>
            <a:r>
              <a:rPr lang="en-US"/>
              <a:t>August/September 2024</a:t>
            </a:r>
          </a:p>
        </p:txBody>
      </p:sp>
    </p:spTree>
    <p:extLst>
      <p:ext uri="{BB962C8B-B14F-4D97-AF65-F5344CB8AC3E}">
        <p14:creationId xmlns:p14="http://schemas.microsoft.com/office/powerpoint/2010/main" val="1228543055"/>
      </p:ext>
    </p:extLst>
  </p:cSld>
  <p:clrMapOvr>
    <a:masterClrMapping/>
  </p:clrMapOvr>
</p:sld>
</file>

<file path=ppt/theme/theme1.xml><?xml version="1.0" encoding="utf-8"?>
<a:theme xmlns:a="http://schemas.openxmlformats.org/drawingml/2006/main" name="Blockprint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entury Gothic-Palatino Lino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BB0E5AEFD4F2A44B7422382A2C15759" ma:contentTypeVersion="15" ma:contentTypeDescription="Create a new document." ma:contentTypeScope="" ma:versionID="1bf8156dd8b1ff0b71afccfcc04f4ef1">
  <xsd:schema xmlns:xsd="http://www.w3.org/2001/XMLSchema" xmlns:xs="http://www.w3.org/2001/XMLSchema" xmlns:p="http://schemas.microsoft.com/office/2006/metadata/properties" xmlns:ns2="75a6f060-23d4-491b-988d-29ae735518c4" xmlns:ns3="992a7aa7-d930-440a-be9b-2ec3b8a1a36f" xmlns:ns4="31062a0d-ede8-4112-b4bb-00a9c1bc8e16" targetNamespace="http://schemas.microsoft.com/office/2006/metadata/properties" ma:root="true" ma:fieldsID="6078db068bedb2053c5981d32325954c" ns2:_="" ns3:_="" ns4:_="">
    <xsd:import namespace="75a6f060-23d4-491b-988d-29ae735518c4"/>
    <xsd:import namespace="992a7aa7-d930-440a-be9b-2ec3b8a1a36f"/>
    <xsd:import namespace="31062a0d-ede8-4112-b4bb-00a9c1bc8e1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3:SharedWithUsers" minOccurs="0"/>
                <xsd:element ref="ns3:SharedWithDetail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a6f060-23d4-491b-988d-29ae735518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9c5df3ad-b4e5-45d1-88c9-23db5f1fe618"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92a7aa7-d930-440a-be9b-2ec3b8a1a36f"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062a0d-ede8-4112-b4bb-00a9c1bc8e16"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062a3410-c52a-4b89-bf27-ac8c8fda4740}" ma:internalName="TaxCatchAll" ma:showField="CatchAllData" ma:web="992a7aa7-d930-440a-be9b-2ec3b8a1a36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5a6f060-23d4-491b-988d-29ae735518c4">
      <Terms xmlns="http://schemas.microsoft.com/office/infopath/2007/PartnerControls"/>
    </lcf76f155ced4ddcb4097134ff3c332f>
    <TaxCatchAll xmlns="31062a0d-ede8-4112-b4bb-00a9c1bc8e16" xsi:nil="true"/>
  </documentManagement>
</p:properties>
</file>

<file path=customXml/itemProps1.xml><?xml version="1.0" encoding="utf-8"?>
<ds:datastoreItem xmlns:ds="http://schemas.openxmlformats.org/officeDocument/2006/customXml" ds:itemID="{E0FAA002-5DB5-4475-8B2B-87C479389959}">
  <ds:schemaRefs>
    <ds:schemaRef ds:uri="http://schemas.microsoft.com/sharepoint/v3/contenttype/forms"/>
  </ds:schemaRefs>
</ds:datastoreItem>
</file>

<file path=customXml/itemProps2.xml><?xml version="1.0" encoding="utf-8"?>
<ds:datastoreItem xmlns:ds="http://schemas.openxmlformats.org/officeDocument/2006/customXml" ds:itemID="{CFC77305-18D6-4088-ACA9-DF8A8706B6BC}">
  <ds:schemaRefs>
    <ds:schemaRef ds:uri="31062a0d-ede8-4112-b4bb-00a9c1bc8e16"/>
    <ds:schemaRef ds:uri="75a6f060-23d4-491b-988d-29ae735518c4"/>
    <ds:schemaRef ds:uri="992a7aa7-d930-440a-be9b-2ec3b8a1a36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B108B76-3457-4F16-A61D-E5A815E4347C}">
  <ds:schemaRefs>
    <ds:schemaRef ds:uri="31062a0d-ede8-4112-b4bb-00a9c1bc8e16"/>
    <ds:schemaRef ds:uri="75a6f060-23d4-491b-988d-29ae735518c4"/>
    <ds:schemaRef ds:uri="992a7aa7-d930-440a-be9b-2ec3b8a1a36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101</TotalTime>
  <Words>2056</Words>
  <Application>Microsoft Office PowerPoint</Application>
  <PresentationFormat>Widescreen</PresentationFormat>
  <Paragraphs>211</Paragraphs>
  <Slides>20</Slides>
  <Notes>20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Aptos</vt:lpstr>
      <vt:lpstr>Arial</vt:lpstr>
      <vt:lpstr>AvenirNext LT Pro Medium</vt:lpstr>
      <vt:lpstr>Calibri</vt:lpstr>
      <vt:lpstr>Century Gothic</vt:lpstr>
      <vt:lpstr>Courier New</vt:lpstr>
      <vt:lpstr>Palatino Linotype</vt:lpstr>
      <vt:lpstr>Segoe UI</vt:lpstr>
      <vt:lpstr>Symbol,Sans-Serif</vt:lpstr>
      <vt:lpstr>Times New Roman</vt:lpstr>
      <vt:lpstr>BlockprintVTI</vt:lpstr>
      <vt:lpstr>Tribal Consultation  25 C.F.R. Part 83 –  Re-Petitioning for Federal Acknowledgement as an American Indian Tribe</vt:lpstr>
      <vt:lpstr>Government-to-Government  Tribal Consultation</vt:lpstr>
      <vt:lpstr>Department Officials</vt:lpstr>
      <vt:lpstr>Contents</vt:lpstr>
      <vt:lpstr>Background</vt:lpstr>
      <vt:lpstr>Background on Mandatory Criteria</vt:lpstr>
      <vt:lpstr>Background on Re-Petition Ban</vt:lpstr>
      <vt:lpstr>Chinook and Burt Lake Decisions</vt:lpstr>
      <vt:lpstr>Reconsideration of the Ban</vt:lpstr>
      <vt:lpstr>2022 Proposed Rule</vt:lpstr>
      <vt:lpstr>Further Reconsideration of the Ban</vt:lpstr>
      <vt:lpstr>Justification for Limited Re-Petitioning</vt:lpstr>
      <vt:lpstr>Re-Petition Authorization Process</vt:lpstr>
      <vt:lpstr>Re-Petition Authorization Process (cont.)</vt:lpstr>
      <vt:lpstr>Re-Petition Authorization Process (cont.)</vt:lpstr>
      <vt:lpstr>Re-Petition Authorization Process (cont.)</vt:lpstr>
      <vt:lpstr>Re-Petition Authorization Process (cont.)</vt:lpstr>
      <vt:lpstr>Miscellaneous Provision</vt:lpstr>
      <vt:lpstr>Zoom Technical Guidance</vt:lpstr>
      <vt:lpstr>Comment Period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25 CFR 1000  Tribal Consultation</dc:title>
  <dc:creator>Regina Gilbert</dc:creator>
  <cp:lastModifiedBy>Whaley, Oliver B</cp:lastModifiedBy>
  <cp:revision>6</cp:revision>
  <cp:lastPrinted>2024-08-07T15:25:43Z</cp:lastPrinted>
  <dcterms:created xsi:type="dcterms:W3CDTF">2024-07-08T19:18:45Z</dcterms:created>
  <dcterms:modified xsi:type="dcterms:W3CDTF">2024-09-03T19:11:09Z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0x0101002BB0E5AEFD4F2A44B7422382A2C15759</vt:lpwstr>
  </property>
  <property fmtid="{D5CDD505-2E9C-101B-9397-08002B2CF9AE}" pid="3" name="MediaServiceImageTags">
    <vt:lpwstr/>
  </property>
</Properties>
</file>