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2"/>
  </p:notesMasterIdLst>
  <p:sldIdLst>
    <p:sldId id="257" r:id="rId5"/>
    <p:sldId id="297" r:id="rId6"/>
    <p:sldId id="301" r:id="rId7"/>
    <p:sldId id="298" r:id="rId8"/>
    <p:sldId id="302" r:id="rId9"/>
    <p:sldId id="304" r:id="rId10"/>
    <p:sldId id="268" r:id="rId11"/>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2DC5141-B8DB-7ED8-40EE-7070B31B5DE4}" name="Whaley, Oliver B" initials="WB" userId="S::oliver.whaley@indianaffairs.gov::c4057f4e-d442-4178-baa0-e79106e08227" providerId="AD"/>
  <p188:author id="{B8793499-1CBC-D84E-0E97-9172B5870363}" name="Simpson, Stephen L" initials="SL" userId="S::stephen.simpson@sol.doi.gov::fd4fdb1d-74e7-41ab-b73e-fb980ca7685b" providerId="AD"/>
  <p188:author id="{986250AE-D91B-3E2A-32E9-E9E16E27F04E}" name="Kaloi, Kaiini J" initials="KK" userId="S::KKaloi@ios.doi.gov::16e2f01e-8d72-42d7-932b-525ccf1b2d60" providerId="AD"/>
  <p188:author id="{A709E1B8-B3AA-38AD-EE46-4640C529469B}" name="Simpson, Stephen L" initials="SS" userId="S::Stephen.Simpson@sol.doi.gov::fd4fdb1d-74e7-41ab-b73e-fb980ca7685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nider, Vanessa P" initials="SVP" lastIdx="5" clrIdx="0">
    <p:extLst>
      <p:ext uri="{19B8F6BF-5375-455C-9EA6-DF929625EA0E}">
        <p15:presenceInfo xmlns:p15="http://schemas.microsoft.com/office/powerpoint/2012/main" userId="S::vanessa.snider@indianaffairs.gov::78624090-d4a3-4653-90a0-5e48a2ea00ab" providerId="AD"/>
      </p:ext>
    </p:extLst>
  </p:cmAuthor>
  <p:cmAuthor id="2" name="Omps, Sharon P" initials="OP" lastIdx="11" clrIdx="1">
    <p:extLst>
      <p:ext uri="{19B8F6BF-5375-455C-9EA6-DF929625EA0E}">
        <p15:presenceInfo xmlns:p15="http://schemas.microsoft.com/office/powerpoint/2012/main" userId="S::sharon.omps@indianaffairs.gov::06e086ff-1be2-4eba-8ee4-89f98eef93a6" providerId="AD"/>
      </p:ext>
    </p:extLst>
  </p:cmAuthor>
  <p:cmAuthor id="3" name="Freihage, Jason E" initials="FE" lastIdx="5" clrIdx="2">
    <p:extLst>
      <p:ext uri="{19B8F6BF-5375-455C-9EA6-DF929625EA0E}">
        <p15:presenceInfo xmlns:p15="http://schemas.microsoft.com/office/powerpoint/2012/main" userId="S::jason.freihage@indianaffairs.gov::c89d4119-ac9d-4854-a92d-e0d93b28da22" providerId="AD"/>
      </p:ext>
    </p:extLst>
  </p:cmAuthor>
  <p:cmAuthor id="4" name="Ross, John R" initials="RR" lastIdx="2" clrIdx="3">
    <p:extLst>
      <p:ext uri="{19B8F6BF-5375-455C-9EA6-DF929625EA0E}">
        <p15:presenceInfo xmlns:p15="http://schemas.microsoft.com/office/powerpoint/2012/main" userId="S::john.ross@indianaffairs.gov::0eabaa91-408d-4f3a-b007-ceb635713091" providerId="AD"/>
      </p:ext>
    </p:extLst>
  </p:cmAuthor>
  <p:cmAuthor id="5" name="Brooks, Jeannine" initials="BJ" lastIdx="4" clrIdx="4">
    <p:extLst>
      <p:ext uri="{19B8F6BF-5375-455C-9EA6-DF929625EA0E}">
        <p15:presenceInfo xmlns:p15="http://schemas.microsoft.com/office/powerpoint/2012/main" userId="S::jeannine.brooks@indianaffairs.gov::6212ddfc-e159-4ee4-a4af-7b5b7c33189d" providerId="AD"/>
      </p:ext>
    </p:extLst>
  </p:cmAuthor>
  <p:cmAuthor id="6" name="Hanna, Jeanette" initials="HJ" lastIdx="1" clrIdx="5">
    <p:extLst>
      <p:ext uri="{19B8F6BF-5375-455C-9EA6-DF929625EA0E}">
        <p15:presenceInfo xmlns:p15="http://schemas.microsoft.com/office/powerpoint/2012/main" userId="S::Jeanette.Hanna@indianaffairs.gov::8329323d-9f88-4885-a02b-e04013bfe9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499"/>
    <a:srgbClr val="074FB3"/>
    <a:srgbClr val="6EB4E6"/>
    <a:srgbClr val="FF9900"/>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B166CBE-BF6C-DA29-5CA4-04D9FF1AEECB}" v="11" dt="2024-11-08T18:59:24.52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66" autoAdjust="0"/>
    <p:restoredTop sz="86397" autoAdjust="0"/>
  </p:normalViewPr>
  <p:slideViewPr>
    <p:cSldViewPr snapToGrid="0">
      <p:cViewPr varScale="1">
        <p:scale>
          <a:sx n="57" d="100"/>
          <a:sy n="57" d="100"/>
        </p:scale>
        <p:origin x="72" y="198"/>
      </p:cViewPr>
      <p:guideLst>
        <p:guide orient="horz" pos="2880"/>
        <p:guide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5283200" cy="3444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6905625" y="0"/>
            <a:ext cx="5283200" cy="344488"/>
          </a:xfrm>
          <a:prstGeom prst="rect">
            <a:avLst/>
          </a:prstGeom>
        </p:spPr>
        <p:txBody>
          <a:bodyPr vert="horz" lIns="91440" tIns="45720" rIns="91440" bIns="45720" rtlCol="0"/>
          <a:lstStyle>
            <a:lvl1pPr algn="r">
              <a:defRPr sz="1200"/>
            </a:lvl1pPr>
          </a:lstStyle>
          <a:p>
            <a:fld id="{0B2607FA-48E2-45EB-B7EC-B8B6A478D733}" type="datetimeFigureOut">
              <a:rPr lang="en-US" smtClean="0"/>
              <a:t>11/18/2024</a:t>
            </a:fld>
            <a:endParaRPr lang="en-US"/>
          </a:p>
        </p:txBody>
      </p:sp>
      <p:sp>
        <p:nvSpPr>
          <p:cNvPr id="4" name="Slide Image Placeholder 3"/>
          <p:cNvSpPr>
            <a:spLocks noGrp="1" noRot="1" noChangeAspect="1"/>
          </p:cNvSpPr>
          <p:nvPr>
            <p:ph type="sldImg" idx="2"/>
          </p:nvPr>
        </p:nvSpPr>
        <p:spPr>
          <a:xfrm>
            <a:off x="4038600" y="857250"/>
            <a:ext cx="4114800" cy="23145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1219200" y="3300413"/>
            <a:ext cx="97536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5283200" cy="3444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6905625" y="6513513"/>
            <a:ext cx="5283200" cy="344487"/>
          </a:xfrm>
          <a:prstGeom prst="rect">
            <a:avLst/>
          </a:prstGeom>
        </p:spPr>
        <p:txBody>
          <a:bodyPr vert="horz" lIns="91440" tIns="45720" rIns="91440" bIns="45720" rtlCol="0" anchor="b"/>
          <a:lstStyle>
            <a:lvl1pPr algn="r">
              <a:defRPr sz="1200"/>
            </a:lvl1pPr>
          </a:lstStyle>
          <a:p>
            <a:fld id="{6990FC38-D6EC-4F4B-9288-423E877B3CEF}" type="slidenum">
              <a:rPr lang="en-US" smtClean="0"/>
              <a:t>‹#›</a:t>
            </a:fld>
            <a:endParaRPr lang="en-US"/>
          </a:p>
        </p:txBody>
      </p:sp>
    </p:spTree>
    <p:extLst>
      <p:ext uri="{BB962C8B-B14F-4D97-AF65-F5344CB8AC3E}">
        <p14:creationId xmlns:p14="http://schemas.microsoft.com/office/powerpoint/2010/main" val="18741862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200" y="3300413"/>
            <a:ext cx="9753600" cy="3481387"/>
          </a:xfrm>
        </p:spPr>
        <p:txBody>
          <a:bodyPr/>
          <a:lstStyle/>
          <a:p>
            <a:endParaRPr lang="en-US"/>
          </a:p>
        </p:txBody>
      </p:sp>
      <p:sp>
        <p:nvSpPr>
          <p:cNvPr id="4" name="Slide Number Placeholder 3"/>
          <p:cNvSpPr>
            <a:spLocks noGrp="1"/>
          </p:cNvSpPr>
          <p:nvPr>
            <p:ph type="sldNum" sz="quarter" idx="5"/>
          </p:nvPr>
        </p:nvSpPr>
        <p:spPr/>
        <p:txBody>
          <a:bodyPr/>
          <a:lstStyle/>
          <a:p>
            <a:fld id="{6990FC38-D6EC-4F4B-9288-423E877B3CEF}" type="slidenum">
              <a:rPr lang="en-US" smtClean="0"/>
              <a:t>2</a:t>
            </a:fld>
            <a:endParaRPr lang="en-US"/>
          </a:p>
        </p:txBody>
      </p:sp>
    </p:spTree>
    <p:extLst>
      <p:ext uri="{BB962C8B-B14F-4D97-AF65-F5344CB8AC3E}">
        <p14:creationId xmlns:p14="http://schemas.microsoft.com/office/powerpoint/2010/main" val="22077518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219200" y="3300413"/>
            <a:ext cx="9753600" cy="3481387"/>
          </a:xfrm>
        </p:spPr>
        <p:txBody>
          <a:bodyPr/>
          <a:lstStyle/>
          <a:p>
            <a:endParaRPr lang="en-US"/>
          </a:p>
        </p:txBody>
      </p:sp>
      <p:sp>
        <p:nvSpPr>
          <p:cNvPr id="4" name="Slide Number Placeholder 3"/>
          <p:cNvSpPr>
            <a:spLocks noGrp="1"/>
          </p:cNvSpPr>
          <p:nvPr>
            <p:ph type="sldNum" sz="quarter" idx="5"/>
          </p:nvPr>
        </p:nvSpPr>
        <p:spPr/>
        <p:txBody>
          <a:bodyPr/>
          <a:lstStyle/>
          <a:p>
            <a:fld id="{6990FC38-D6EC-4F4B-9288-423E877B3CEF}" type="slidenum">
              <a:rPr lang="en-US" smtClean="0"/>
              <a:t>3</a:t>
            </a:fld>
            <a:endParaRPr lang="en-US"/>
          </a:p>
        </p:txBody>
      </p:sp>
    </p:spTree>
    <p:extLst>
      <p:ext uri="{BB962C8B-B14F-4D97-AF65-F5344CB8AC3E}">
        <p14:creationId xmlns:p14="http://schemas.microsoft.com/office/powerpoint/2010/main" val="37527431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6990FC38-D6EC-4F4B-9288-423E877B3CEF}" type="slidenum">
              <a:rPr lang="en-US" smtClean="0"/>
              <a:t>7</a:t>
            </a:fld>
            <a:endParaRPr lang="en-US"/>
          </a:p>
        </p:txBody>
      </p:sp>
    </p:spTree>
    <p:extLst>
      <p:ext uri="{BB962C8B-B14F-4D97-AF65-F5344CB8AC3E}">
        <p14:creationId xmlns:p14="http://schemas.microsoft.com/office/powerpoint/2010/main" val="30313193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jp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69139" cy="6858000"/>
          </a:xfrm>
          <a:prstGeom prst="rect">
            <a:avLst/>
          </a:prstGeom>
        </p:spPr>
      </p:pic>
      <p:sp>
        <p:nvSpPr>
          <p:cNvPr id="17" name="bg object 17"/>
          <p:cNvSpPr/>
          <p:nvPr/>
        </p:nvSpPr>
        <p:spPr>
          <a:xfrm>
            <a:off x="4093464" y="404622"/>
            <a:ext cx="4005579" cy="4857750"/>
          </a:xfrm>
          <a:custGeom>
            <a:avLst/>
            <a:gdLst/>
            <a:ahLst/>
            <a:cxnLst/>
            <a:rect l="l" t="t" r="r" b="b"/>
            <a:pathLst>
              <a:path w="4005579" h="4857750">
                <a:moveTo>
                  <a:pt x="0" y="4857750"/>
                </a:moveTo>
                <a:lnTo>
                  <a:pt x="4005072" y="4857750"/>
                </a:lnTo>
                <a:lnTo>
                  <a:pt x="4005072" y="0"/>
                </a:lnTo>
                <a:lnTo>
                  <a:pt x="0" y="0"/>
                </a:lnTo>
                <a:lnTo>
                  <a:pt x="0" y="4857750"/>
                </a:lnTo>
                <a:close/>
              </a:path>
            </a:pathLst>
          </a:custGeom>
          <a:solidFill>
            <a:srgbClr val="006499"/>
          </a:solidFill>
        </p:spPr>
        <p:txBody>
          <a:bodyPr wrap="square" lIns="0" tIns="0" rIns="0" bIns="0" rtlCol="0"/>
          <a:lstStyle/>
          <a:p>
            <a:endParaRPr/>
          </a:p>
        </p:txBody>
      </p:sp>
      <p:sp>
        <p:nvSpPr>
          <p:cNvPr id="18" name="bg object 18"/>
          <p:cNvSpPr/>
          <p:nvPr/>
        </p:nvSpPr>
        <p:spPr>
          <a:xfrm>
            <a:off x="0" y="2065781"/>
            <a:ext cx="12192000" cy="3973829"/>
          </a:xfrm>
          <a:custGeom>
            <a:avLst/>
            <a:gdLst/>
            <a:ahLst/>
            <a:cxnLst/>
            <a:rect l="l" t="t" r="r" b="b"/>
            <a:pathLst>
              <a:path w="12192000" h="3973829">
                <a:moveTo>
                  <a:pt x="12192000" y="3196590"/>
                </a:moveTo>
                <a:lnTo>
                  <a:pt x="0" y="3196590"/>
                </a:lnTo>
                <a:lnTo>
                  <a:pt x="0" y="3973830"/>
                </a:lnTo>
                <a:lnTo>
                  <a:pt x="12192000" y="3973830"/>
                </a:lnTo>
                <a:lnTo>
                  <a:pt x="12192000" y="3196590"/>
                </a:lnTo>
                <a:close/>
              </a:path>
              <a:path w="12192000" h="3973829">
                <a:moveTo>
                  <a:pt x="12192000" y="0"/>
                </a:moveTo>
                <a:lnTo>
                  <a:pt x="4922520" y="0"/>
                </a:lnTo>
                <a:lnTo>
                  <a:pt x="4922520" y="201168"/>
                </a:lnTo>
                <a:lnTo>
                  <a:pt x="12192000" y="201168"/>
                </a:lnTo>
                <a:lnTo>
                  <a:pt x="12192000" y="0"/>
                </a:lnTo>
                <a:close/>
              </a:path>
            </a:pathLst>
          </a:custGeom>
          <a:solidFill>
            <a:srgbClr val="FFBD2D"/>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6129528" y="564895"/>
            <a:ext cx="1404352" cy="1402788"/>
          </a:xfrm>
          <a:prstGeom prst="rect">
            <a:avLst/>
          </a:prstGeom>
        </p:spPr>
      </p:pic>
      <p:pic>
        <p:nvPicPr>
          <p:cNvPr id="20" name="bg object 20"/>
          <p:cNvPicPr/>
          <p:nvPr/>
        </p:nvPicPr>
        <p:blipFill>
          <a:blip r:embed="rId4" cstate="print"/>
          <a:stretch>
            <a:fillRect/>
          </a:stretch>
        </p:blipFill>
        <p:spPr>
          <a:xfrm>
            <a:off x="4432553" y="578358"/>
            <a:ext cx="1393697" cy="1371599"/>
          </a:xfrm>
          <a:prstGeom prst="rect">
            <a:avLst/>
          </a:prstGeom>
        </p:spPr>
      </p:pic>
      <p:sp>
        <p:nvSpPr>
          <p:cNvPr id="2" name="Holder 2"/>
          <p:cNvSpPr>
            <a:spLocks noGrp="1"/>
          </p:cNvSpPr>
          <p:nvPr>
            <p:ph type="ctrTitle"/>
          </p:nvPr>
        </p:nvSpPr>
        <p:spPr>
          <a:xfrm>
            <a:off x="5032279" y="2572056"/>
            <a:ext cx="2127440" cy="1717039"/>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D90888CF-53CE-485F-A68B-96681E32AE96}" type="datetime1">
              <a:rPr lang="en-US" smtClean="0"/>
              <a:t>11/18/2024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006499"/>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sz="2400" b="1" i="0">
                <a:solidFill>
                  <a:srgbClr val="666666"/>
                </a:solidFill>
                <a:latin typeface="Calibri"/>
                <a:cs typeface="Calibri"/>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FEEF9AE2-8621-4381-B33F-8E76D7C9F6BE}" type="datetime1">
              <a:rPr lang="en-US" smtClean="0"/>
              <a:t>11/18/2024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1700783"/>
            <a:ext cx="4210050" cy="201295"/>
          </a:xfrm>
          <a:custGeom>
            <a:avLst/>
            <a:gdLst/>
            <a:ahLst/>
            <a:cxnLst/>
            <a:rect l="l" t="t" r="r" b="b"/>
            <a:pathLst>
              <a:path w="4210050" h="201294">
                <a:moveTo>
                  <a:pt x="4210050" y="0"/>
                </a:moveTo>
                <a:lnTo>
                  <a:pt x="0" y="0"/>
                </a:lnTo>
                <a:lnTo>
                  <a:pt x="0" y="201167"/>
                </a:lnTo>
                <a:lnTo>
                  <a:pt x="4210050" y="201167"/>
                </a:lnTo>
                <a:lnTo>
                  <a:pt x="4210050" y="0"/>
                </a:lnTo>
                <a:close/>
              </a:path>
            </a:pathLst>
          </a:custGeom>
          <a:solidFill>
            <a:srgbClr val="FFBD2D"/>
          </a:solidFill>
        </p:spPr>
        <p:txBody>
          <a:bodyPr wrap="square" lIns="0" tIns="0" rIns="0" bIns="0" rtlCol="0"/>
          <a:lstStyle/>
          <a:p>
            <a:endParaRPr/>
          </a:p>
        </p:txBody>
      </p:sp>
      <p:pic>
        <p:nvPicPr>
          <p:cNvPr id="17" name="bg object 17"/>
          <p:cNvPicPr/>
          <p:nvPr/>
        </p:nvPicPr>
        <p:blipFill>
          <a:blip r:embed="rId2" cstate="print"/>
          <a:stretch>
            <a:fillRect/>
          </a:stretch>
        </p:blipFill>
        <p:spPr>
          <a:xfrm>
            <a:off x="329945" y="6169152"/>
            <a:ext cx="1835658" cy="557783"/>
          </a:xfrm>
          <a:prstGeom prst="rect">
            <a:avLst/>
          </a:prstGeom>
        </p:spPr>
      </p:pic>
      <p:sp>
        <p:nvSpPr>
          <p:cNvPr id="2" name="Holder 2"/>
          <p:cNvSpPr>
            <a:spLocks noGrp="1"/>
          </p:cNvSpPr>
          <p:nvPr>
            <p:ph type="title"/>
          </p:nvPr>
        </p:nvSpPr>
        <p:spPr/>
        <p:txBody>
          <a:bodyPr lIns="0" tIns="0" rIns="0" bIns="0"/>
          <a:lstStyle>
            <a:lvl1pPr>
              <a:defRPr sz="3200" b="0" i="0">
                <a:solidFill>
                  <a:srgbClr val="006499"/>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A00AC3F-A577-4608-90D2-BCF1CCDC9EBD}" type="datetime1">
              <a:rPr lang="en-US" smtClean="0"/>
              <a:t>11/18/2024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4509516" y="0"/>
            <a:ext cx="7682482" cy="6857999"/>
          </a:xfrm>
          <a:prstGeom prst="rect">
            <a:avLst/>
          </a:prstGeom>
        </p:spPr>
      </p:pic>
      <p:sp>
        <p:nvSpPr>
          <p:cNvPr id="17" name="bg object 17"/>
          <p:cNvSpPr/>
          <p:nvPr/>
        </p:nvSpPr>
        <p:spPr>
          <a:xfrm>
            <a:off x="808481" y="2839973"/>
            <a:ext cx="5951220" cy="3535679"/>
          </a:xfrm>
          <a:custGeom>
            <a:avLst/>
            <a:gdLst/>
            <a:ahLst/>
            <a:cxnLst/>
            <a:rect l="l" t="t" r="r" b="b"/>
            <a:pathLst>
              <a:path w="5951220" h="3535679">
                <a:moveTo>
                  <a:pt x="5951220" y="0"/>
                </a:moveTo>
                <a:lnTo>
                  <a:pt x="0" y="0"/>
                </a:lnTo>
                <a:lnTo>
                  <a:pt x="0" y="3535679"/>
                </a:lnTo>
                <a:lnTo>
                  <a:pt x="5951220" y="3535679"/>
                </a:lnTo>
                <a:lnTo>
                  <a:pt x="5951220" y="0"/>
                </a:lnTo>
                <a:close/>
              </a:path>
            </a:pathLst>
          </a:custGeom>
          <a:solidFill>
            <a:srgbClr val="006499"/>
          </a:solidFill>
        </p:spPr>
        <p:txBody>
          <a:bodyPr wrap="square" lIns="0" tIns="0" rIns="0" bIns="0" rtlCol="0"/>
          <a:lstStyle/>
          <a:p>
            <a:endParaRPr/>
          </a:p>
        </p:txBody>
      </p:sp>
      <p:sp>
        <p:nvSpPr>
          <p:cNvPr id="18" name="bg object 18"/>
          <p:cNvSpPr/>
          <p:nvPr/>
        </p:nvSpPr>
        <p:spPr>
          <a:xfrm>
            <a:off x="1265681" y="4956809"/>
            <a:ext cx="10926445" cy="201295"/>
          </a:xfrm>
          <a:custGeom>
            <a:avLst/>
            <a:gdLst/>
            <a:ahLst/>
            <a:cxnLst/>
            <a:rect l="l" t="t" r="r" b="b"/>
            <a:pathLst>
              <a:path w="10926445" h="201295">
                <a:moveTo>
                  <a:pt x="10926318" y="0"/>
                </a:moveTo>
                <a:lnTo>
                  <a:pt x="0" y="0"/>
                </a:lnTo>
                <a:lnTo>
                  <a:pt x="0" y="201168"/>
                </a:lnTo>
                <a:lnTo>
                  <a:pt x="10926318" y="201168"/>
                </a:lnTo>
                <a:lnTo>
                  <a:pt x="10926318" y="0"/>
                </a:lnTo>
                <a:close/>
              </a:path>
            </a:pathLst>
          </a:custGeom>
          <a:solidFill>
            <a:srgbClr val="FFBD2D"/>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446531" y="242316"/>
            <a:ext cx="1835658" cy="557783"/>
          </a:xfrm>
          <a:prstGeom prst="rect">
            <a:avLst/>
          </a:prstGeom>
        </p:spPr>
      </p:pic>
      <p:sp>
        <p:nvSpPr>
          <p:cNvPr id="2" name="Holder 2"/>
          <p:cNvSpPr>
            <a:spLocks noGrp="1"/>
          </p:cNvSpPr>
          <p:nvPr>
            <p:ph type="title"/>
          </p:nvPr>
        </p:nvSpPr>
        <p:spPr/>
        <p:txBody>
          <a:bodyPr lIns="0" tIns="0" rIns="0" bIns="0"/>
          <a:lstStyle>
            <a:lvl1pPr>
              <a:defRPr sz="3200" b="0" i="0">
                <a:solidFill>
                  <a:srgbClr val="006499"/>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EB0EF6D6-0929-43AE-986F-622C8C0F34D1}" type="datetime1">
              <a:rPr lang="en-US" smtClean="0"/>
              <a:t>11/18/2024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1999" cy="6858000"/>
          </a:xfrm>
          <a:prstGeom prst="rect">
            <a:avLst/>
          </a:prstGeom>
        </p:spPr>
      </p:pic>
      <p:sp>
        <p:nvSpPr>
          <p:cNvPr id="17" name="bg object 17"/>
          <p:cNvSpPr/>
          <p:nvPr/>
        </p:nvSpPr>
        <p:spPr>
          <a:xfrm>
            <a:off x="2343150" y="404622"/>
            <a:ext cx="7086600" cy="6251575"/>
          </a:xfrm>
          <a:custGeom>
            <a:avLst/>
            <a:gdLst/>
            <a:ahLst/>
            <a:cxnLst/>
            <a:rect l="l" t="t" r="r" b="b"/>
            <a:pathLst>
              <a:path w="7086600" h="6251575">
                <a:moveTo>
                  <a:pt x="7086600" y="0"/>
                </a:moveTo>
                <a:lnTo>
                  <a:pt x="0" y="0"/>
                </a:lnTo>
                <a:lnTo>
                  <a:pt x="0" y="6251448"/>
                </a:lnTo>
                <a:lnTo>
                  <a:pt x="7086600" y="6251448"/>
                </a:lnTo>
                <a:lnTo>
                  <a:pt x="7086600" y="0"/>
                </a:lnTo>
                <a:close/>
              </a:path>
            </a:pathLst>
          </a:custGeom>
          <a:solidFill>
            <a:srgbClr val="006499"/>
          </a:solidFill>
        </p:spPr>
        <p:txBody>
          <a:bodyPr wrap="square" lIns="0" tIns="0" rIns="0" bIns="0" rtlCol="0"/>
          <a:lstStyle/>
          <a:p>
            <a:endParaRPr/>
          </a:p>
        </p:txBody>
      </p:sp>
      <p:sp>
        <p:nvSpPr>
          <p:cNvPr id="18" name="bg object 18"/>
          <p:cNvSpPr/>
          <p:nvPr/>
        </p:nvSpPr>
        <p:spPr>
          <a:xfrm>
            <a:off x="0" y="5095494"/>
            <a:ext cx="7269480" cy="201295"/>
          </a:xfrm>
          <a:custGeom>
            <a:avLst/>
            <a:gdLst/>
            <a:ahLst/>
            <a:cxnLst/>
            <a:rect l="l" t="t" r="r" b="b"/>
            <a:pathLst>
              <a:path w="7269480" h="201295">
                <a:moveTo>
                  <a:pt x="7269480" y="0"/>
                </a:moveTo>
                <a:lnTo>
                  <a:pt x="0" y="0"/>
                </a:lnTo>
                <a:lnTo>
                  <a:pt x="0" y="201167"/>
                </a:lnTo>
                <a:lnTo>
                  <a:pt x="7269480" y="201167"/>
                </a:lnTo>
                <a:lnTo>
                  <a:pt x="7269480" y="0"/>
                </a:lnTo>
                <a:close/>
              </a:path>
            </a:pathLst>
          </a:custGeom>
          <a:solidFill>
            <a:srgbClr val="FFBD2D"/>
          </a:solidFill>
        </p:spPr>
        <p:txBody>
          <a:bodyPr wrap="square" lIns="0" tIns="0" rIns="0" bIns="0" rtlCol="0"/>
          <a:lstStyle/>
          <a:p>
            <a:endParaRPr/>
          </a:p>
        </p:txBody>
      </p:sp>
      <p:pic>
        <p:nvPicPr>
          <p:cNvPr id="19" name="bg object 19"/>
          <p:cNvPicPr/>
          <p:nvPr/>
        </p:nvPicPr>
        <p:blipFill>
          <a:blip r:embed="rId3" cstate="print"/>
          <a:stretch>
            <a:fillRect/>
          </a:stretch>
        </p:blipFill>
        <p:spPr>
          <a:xfrm>
            <a:off x="5861303" y="561848"/>
            <a:ext cx="1403603" cy="1402788"/>
          </a:xfrm>
          <a:prstGeom prst="rect">
            <a:avLst/>
          </a:prstGeom>
        </p:spPr>
      </p:pic>
      <p:sp>
        <p:nvSpPr>
          <p:cNvPr id="20" name="bg object 20"/>
          <p:cNvSpPr/>
          <p:nvPr/>
        </p:nvSpPr>
        <p:spPr>
          <a:xfrm>
            <a:off x="4922520" y="2164842"/>
            <a:ext cx="7269480" cy="201295"/>
          </a:xfrm>
          <a:custGeom>
            <a:avLst/>
            <a:gdLst/>
            <a:ahLst/>
            <a:cxnLst/>
            <a:rect l="l" t="t" r="r" b="b"/>
            <a:pathLst>
              <a:path w="7269480" h="201294">
                <a:moveTo>
                  <a:pt x="7269480" y="0"/>
                </a:moveTo>
                <a:lnTo>
                  <a:pt x="0" y="0"/>
                </a:lnTo>
                <a:lnTo>
                  <a:pt x="0" y="201167"/>
                </a:lnTo>
                <a:lnTo>
                  <a:pt x="7269480" y="201167"/>
                </a:lnTo>
                <a:lnTo>
                  <a:pt x="7269480" y="0"/>
                </a:lnTo>
                <a:close/>
              </a:path>
            </a:pathLst>
          </a:custGeom>
          <a:solidFill>
            <a:srgbClr val="FFBD2D"/>
          </a:solidFill>
        </p:spPr>
        <p:txBody>
          <a:bodyPr wrap="square" lIns="0" tIns="0" rIns="0" bIns="0" rtlCol="0"/>
          <a:lstStyle/>
          <a:p>
            <a:endParaRPr/>
          </a:p>
        </p:txBody>
      </p:sp>
      <p:pic>
        <p:nvPicPr>
          <p:cNvPr id="21" name="bg object 21"/>
          <p:cNvPicPr/>
          <p:nvPr/>
        </p:nvPicPr>
        <p:blipFill>
          <a:blip r:embed="rId4" cstate="print"/>
          <a:stretch>
            <a:fillRect/>
          </a:stretch>
        </p:blipFill>
        <p:spPr>
          <a:xfrm>
            <a:off x="4163567" y="575309"/>
            <a:ext cx="1393697" cy="1371599"/>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20C0A093-55E0-44E6-A554-6C4C3B9604FB}" type="datetime1">
              <a:rPr lang="en-US" smtClean="0"/>
              <a:t>11/18/2024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825500" y="390999"/>
            <a:ext cx="4873625" cy="513080"/>
          </a:xfrm>
          <a:prstGeom prst="rect">
            <a:avLst/>
          </a:prstGeom>
        </p:spPr>
        <p:txBody>
          <a:bodyPr wrap="square" lIns="0" tIns="0" rIns="0" bIns="0">
            <a:spAutoFit/>
          </a:bodyPr>
          <a:lstStyle>
            <a:lvl1pPr>
              <a:defRPr sz="3200" b="0" i="0">
                <a:solidFill>
                  <a:srgbClr val="006499"/>
                </a:solidFill>
                <a:latin typeface="Calibri Light"/>
                <a:cs typeface="Calibri Light"/>
              </a:defRPr>
            </a:lvl1pPr>
          </a:lstStyle>
          <a:p>
            <a:endParaRPr/>
          </a:p>
        </p:txBody>
      </p:sp>
      <p:sp>
        <p:nvSpPr>
          <p:cNvPr id="3" name="Holder 3"/>
          <p:cNvSpPr>
            <a:spLocks noGrp="1"/>
          </p:cNvSpPr>
          <p:nvPr>
            <p:ph type="body" idx="1"/>
          </p:nvPr>
        </p:nvSpPr>
        <p:spPr>
          <a:xfrm>
            <a:off x="903443" y="2112336"/>
            <a:ext cx="10385112" cy="3827779"/>
          </a:xfrm>
          <a:prstGeom prst="rect">
            <a:avLst/>
          </a:prstGeom>
        </p:spPr>
        <p:txBody>
          <a:bodyPr wrap="square" lIns="0" tIns="0" rIns="0" bIns="0">
            <a:spAutoFit/>
          </a:bodyPr>
          <a:lstStyle>
            <a:lvl1pPr>
              <a:defRPr sz="2400" b="1" i="0">
                <a:solidFill>
                  <a:srgbClr val="666666"/>
                </a:solidFill>
                <a:latin typeface="Calibri"/>
                <a:cs typeface="Calibri"/>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CEBFF41A-5AAA-4D9A-8F67-1E240FC94DEB}" type="datetime1">
              <a:rPr lang="en-US" smtClean="0"/>
              <a:t>11/18/2024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653989" y="2340963"/>
            <a:ext cx="5951220" cy="3698448"/>
          </a:xfrm>
          <a:prstGeom prst="rect">
            <a:avLst/>
          </a:prstGeom>
        </p:spPr>
        <p:txBody>
          <a:bodyPr vert="horz" wrap="square" lIns="0" tIns="5080" rIns="0" bIns="0" rtlCol="0" anchor="t">
            <a:spAutoFit/>
          </a:bodyPr>
          <a:lstStyle/>
          <a:p>
            <a:pPr marL="462915"/>
            <a:br>
              <a:rPr lang="en-US" sz="4000" dirty="0">
                <a:latin typeface="Times New Roman"/>
                <a:cs typeface="Times New Roman"/>
              </a:rPr>
            </a:br>
            <a:r>
              <a:rPr lang="en-US" sz="4000" spc="-105" dirty="0">
                <a:solidFill>
                  <a:srgbClr val="FFFFFF"/>
                </a:solidFill>
                <a:latin typeface="Times New Roman"/>
                <a:cs typeface="Times New Roman"/>
              </a:rPr>
              <a:t>Safeguard Objects of Cultural Patrimony (STOP)</a:t>
            </a:r>
            <a:br>
              <a:rPr lang="en-US" sz="4000" spc="-105" dirty="0">
                <a:solidFill>
                  <a:srgbClr val="FFFFFF"/>
                </a:solidFill>
                <a:latin typeface="Times New Roman"/>
                <a:cs typeface="Times New Roman"/>
              </a:rPr>
            </a:br>
            <a:r>
              <a:rPr lang="en-US" sz="4000" spc="-105" dirty="0">
                <a:solidFill>
                  <a:srgbClr val="FFFFFF"/>
                </a:solidFill>
                <a:latin typeface="Times New Roman"/>
                <a:cs typeface="Times New Roman"/>
              </a:rPr>
              <a:t>Act - Proposed Rule</a:t>
            </a:r>
            <a:br>
              <a:rPr lang="en-US" sz="4000" spc="-105" dirty="0">
                <a:solidFill>
                  <a:srgbClr val="FFFFFF"/>
                </a:solidFill>
              </a:rPr>
            </a:br>
            <a:br>
              <a:rPr lang="en-US" sz="4000" spc="-105" dirty="0">
                <a:solidFill>
                  <a:srgbClr val="FFFFFF"/>
                </a:solidFill>
              </a:rPr>
            </a:br>
            <a:r>
              <a:rPr lang="en-US" sz="4000" spc="-105" dirty="0">
                <a:solidFill>
                  <a:srgbClr val="FFFFFF"/>
                </a:solidFill>
              </a:rPr>
              <a:t> </a:t>
            </a:r>
          </a:p>
        </p:txBody>
      </p:sp>
      <p:sp>
        <p:nvSpPr>
          <p:cNvPr id="3" name="Slide Number Placeholder 2">
            <a:extLst>
              <a:ext uri="{FF2B5EF4-FFF2-40B4-BE49-F238E27FC236}">
                <a16:creationId xmlns:a16="http://schemas.microsoft.com/office/drawing/2014/main" id="{4CE436B4-762C-48AB-8F4C-30926B415776}"/>
              </a:ext>
            </a:extLst>
          </p:cNvPr>
          <p:cNvSpPr>
            <a:spLocks noGrp="1"/>
          </p:cNvSpPr>
          <p:nvPr>
            <p:ph type="sldNum" sz="quarter" idx="7"/>
          </p:nvPr>
        </p:nvSpPr>
        <p:spPr>
          <a:xfrm>
            <a:off x="8778240" y="6377940"/>
            <a:ext cx="2804160" cy="215444"/>
          </a:xfrm>
        </p:spPr>
        <p:txBody>
          <a:bodyPr/>
          <a:lstStyle/>
          <a:p>
            <a:fld id="{B6F15528-21DE-4FAA-801E-634DDDAF4B2B}" type="slidenum">
              <a:rPr lang="en-US" sz="1400" smtClean="0"/>
              <a:t>1</a:t>
            </a:fld>
            <a:endParaRPr lang="en-US" sz="1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98D9551-082B-4B8A-885F-48209023C1D0}"/>
              </a:ext>
            </a:extLst>
          </p:cNvPr>
          <p:cNvSpPr>
            <a:spLocks noGrp="1"/>
          </p:cNvSpPr>
          <p:nvPr>
            <p:ph type="sldNum" sz="quarter" idx="7"/>
          </p:nvPr>
        </p:nvSpPr>
        <p:spPr>
          <a:xfrm>
            <a:off x="8778240" y="6377940"/>
            <a:ext cx="2804160" cy="215444"/>
          </a:xfrm>
        </p:spPr>
        <p:txBody>
          <a:bodyPr/>
          <a:lstStyle/>
          <a:p>
            <a:fld id="{B6F15528-21DE-4FAA-801E-634DDDAF4B2B}" type="slidenum">
              <a:rPr lang="en-US" sz="1400" smtClean="0"/>
              <a:t>2</a:t>
            </a:fld>
            <a:endParaRPr lang="en-US" sz="1400"/>
          </a:p>
        </p:txBody>
      </p:sp>
      <p:sp>
        <p:nvSpPr>
          <p:cNvPr id="11" name="object 4">
            <a:extLst>
              <a:ext uri="{FF2B5EF4-FFF2-40B4-BE49-F238E27FC236}">
                <a16:creationId xmlns:a16="http://schemas.microsoft.com/office/drawing/2014/main" id="{3BA88658-B509-473D-A6C7-938178B8C72A}"/>
              </a:ext>
            </a:extLst>
          </p:cNvPr>
          <p:cNvSpPr txBox="1">
            <a:spLocks noGrp="1"/>
          </p:cNvSpPr>
          <p:nvPr>
            <p:ph type="title" idx="4294967295"/>
          </p:nvPr>
        </p:nvSpPr>
        <p:spPr>
          <a:xfrm>
            <a:off x="283698" y="682646"/>
            <a:ext cx="5697882" cy="566822"/>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lvl1pPr>
              <a:defRPr sz="3200" b="0" i="0">
                <a:solidFill>
                  <a:srgbClr val="006499"/>
                </a:solidFill>
                <a:latin typeface="Calibri Light"/>
                <a:ea typeface="+mj-ea"/>
                <a:cs typeface="Calibri Light"/>
              </a:defRPr>
            </a:lvl1p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US" sz="3600" b="1" i="0" u="none" strike="noStrike" kern="0" cap="none" spc="-25" normalizeH="0" baseline="0" noProof="0" dirty="0">
                <a:ln>
                  <a:noFill/>
                </a:ln>
                <a:solidFill>
                  <a:srgbClr val="006499"/>
                </a:solidFill>
                <a:effectLst/>
                <a:uLnTx/>
                <a:uFillTx/>
                <a:latin typeface="Calibri Light"/>
                <a:ea typeface="+mj-ea"/>
                <a:cs typeface="Calibri Light"/>
              </a:rPr>
              <a:t>STOP Act Overview:</a:t>
            </a:r>
            <a:endParaRPr kumimoji="0" lang="en-US" sz="3600" b="1" i="0" u="none" strike="noStrike" kern="0" cap="none" spc="0" normalizeH="0" baseline="0" noProof="0" dirty="0">
              <a:ln>
                <a:noFill/>
              </a:ln>
              <a:solidFill>
                <a:srgbClr val="006499"/>
              </a:solidFill>
              <a:effectLst/>
              <a:uLnTx/>
              <a:uFillTx/>
              <a:latin typeface="Calibri Light"/>
              <a:ea typeface="+mj-ea"/>
              <a:cs typeface="Calibri Light"/>
            </a:endParaRPr>
          </a:p>
        </p:txBody>
      </p:sp>
      <p:sp>
        <p:nvSpPr>
          <p:cNvPr id="4" name="Rectangle 3">
            <a:extLst>
              <a:ext uri="{FF2B5EF4-FFF2-40B4-BE49-F238E27FC236}">
                <a16:creationId xmlns:a16="http://schemas.microsoft.com/office/drawing/2014/main" id="{8999CE98-04A0-4A81-A594-BCD598E0269F}"/>
              </a:ext>
            </a:extLst>
          </p:cNvPr>
          <p:cNvSpPr/>
          <p:nvPr/>
        </p:nvSpPr>
        <p:spPr>
          <a:xfrm>
            <a:off x="0" y="1492638"/>
            <a:ext cx="12192000" cy="4847481"/>
          </a:xfrm>
          <a:prstGeom prst="rect">
            <a:avLst/>
          </a:prstGeom>
        </p:spPr>
        <p:txBody>
          <a:bodyPr wrap="square" lIns="91440" tIns="45720" rIns="91440" bIns="45720" anchor="t">
            <a:spAutoFit/>
          </a:bodyPr>
          <a:lstStyle/>
          <a:p>
            <a:pPr marL="927100" lvl="1" indent="-457200">
              <a:spcBef>
                <a:spcPts val="600"/>
              </a:spcBef>
              <a:buFont typeface="Wingdings" panose="05000000000000000000" pitchFamily="2" charset="2"/>
              <a:buChar char="Ø"/>
              <a:tabLst>
                <a:tab pos="876935" algn="l"/>
              </a:tabLst>
            </a:pPr>
            <a:r>
              <a:rPr lang="en-US" sz="2600">
                <a:solidFill>
                  <a:srgbClr val="006499"/>
                </a:solidFill>
                <a:latin typeface="Calibri"/>
                <a:cs typeface="Calibri"/>
              </a:rPr>
              <a:t>Signed into law on November 29, 2022, enrolled as Public Law 117-258.</a:t>
            </a:r>
            <a:endParaRPr lang="en-US" sz="2600"/>
          </a:p>
          <a:p>
            <a:pPr marL="927100" lvl="1" indent="-457200">
              <a:spcBef>
                <a:spcPts val="600"/>
              </a:spcBef>
              <a:buFont typeface="Wingdings" panose="05000000000000000000" pitchFamily="2" charset="2"/>
              <a:buChar char="Ø"/>
              <a:tabLst>
                <a:tab pos="876935" algn="l"/>
              </a:tabLst>
            </a:pPr>
            <a:r>
              <a:rPr lang="en-US" sz="2600">
                <a:solidFill>
                  <a:srgbClr val="006499"/>
                </a:solidFill>
                <a:latin typeface="Calibri"/>
                <a:cs typeface="Calibri"/>
              </a:rPr>
              <a:t>Prevents the illegal export of cultural items and archaeological resources under the Native American Graves Protection and Repatriation Act (NAGPRA) and the Archaeological Resources Protection Act (ARPA). </a:t>
            </a:r>
          </a:p>
          <a:p>
            <a:pPr marL="927100" lvl="1" indent="-457200">
              <a:spcBef>
                <a:spcPts val="600"/>
              </a:spcBef>
              <a:buFont typeface="Wingdings" panose="05000000000000000000" pitchFamily="2" charset="2"/>
              <a:buChar char="Ø"/>
              <a:tabLst>
                <a:tab pos="876935" algn="l"/>
              </a:tabLst>
            </a:pPr>
            <a:r>
              <a:rPr lang="en-US" sz="2600">
                <a:solidFill>
                  <a:srgbClr val="006499"/>
                </a:solidFill>
                <a:latin typeface="Calibri"/>
                <a:cs typeface="Calibri"/>
              </a:rPr>
              <a:t>The law directs Interior, with State, Justice, and Homeland Security to:</a:t>
            </a:r>
          </a:p>
          <a:p>
            <a:pPr marL="1270000" lvl="2" indent="-342900">
              <a:spcBef>
                <a:spcPts val="600"/>
              </a:spcBef>
              <a:buFont typeface="Wingdings" panose="05000000000000000000" pitchFamily="2" charset="2"/>
              <a:buChar char="Ø"/>
              <a:tabLst>
                <a:tab pos="876935" algn="l"/>
              </a:tabLst>
            </a:pPr>
            <a:r>
              <a:rPr lang="en-US" sz="2200">
                <a:solidFill>
                  <a:srgbClr val="006499"/>
                </a:solidFill>
                <a:latin typeface="Calibri"/>
                <a:cs typeface="Calibri"/>
              </a:rPr>
              <a:t>Regulate export of tribal cultural items; </a:t>
            </a:r>
          </a:p>
          <a:p>
            <a:pPr marL="1270000" lvl="2" indent="-342900">
              <a:spcBef>
                <a:spcPts val="600"/>
              </a:spcBef>
              <a:buFont typeface="Wingdings" panose="05000000000000000000" pitchFamily="2" charset="2"/>
              <a:buChar char="Ø"/>
              <a:tabLst>
                <a:tab pos="876935" algn="l"/>
              </a:tabLst>
            </a:pPr>
            <a:r>
              <a:rPr lang="en-US" sz="2200">
                <a:solidFill>
                  <a:srgbClr val="006499"/>
                </a:solidFill>
                <a:latin typeface="Calibri"/>
                <a:cs typeface="Calibri"/>
              </a:rPr>
              <a:t>Facilitate voluntary return of tangible cultural heritage to Indian Tribes and Native Hawaiian organizations; and</a:t>
            </a:r>
          </a:p>
          <a:p>
            <a:pPr marL="1270000" lvl="2" indent="-342900">
              <a:spcBef>
                <a:spcPts val="600"/>
              </a:spcBef>
              <a:buFont typeface="Wingdings" panose="05000000000000000000" pitchFamily="2" charset="2"/>
              <a:buChar char="Ø"/>
              <a:tabLst>
                <a:tab pos="876935" algn="l"/>
              </a:tabLst>
            </a:pPr>
            <a:r>
              <a:rPr lang="en-US" sz="2200">
                <a:solidFill>
                  <a:srgbClr val="006499"/>
                </a:solidFill>
                <a:latin typeface="Calibri"/>
                <a:cs typeface="Calibri"/>
              </a:rPr>
              <a:t>Operate a program (authorized up to $3 million annually) to issue export certificates and work in consultation with consulting with Tribes on the repatriations efforts under the Act, managing databases and workflows, collecting fees and fines, and coordinate interagency implementation.</a:t>
            </a:r>
          </a:p>
        </p:txBody>
      </p:sp>
      <p:sp>
        <p:nvSpPr>
          <p:cNvPr id="2" name="object 2">
            <a:extLst>
              <a:ext uri="{C183D7F6-B498-43B3-948B-1728B52AA6E4}">
                <adec:decorative xmlns:adec="http://schemas.microsoft.com/office/drawing/2017/decorative" val="1"/>
              </a:ext>
            </a:extLst>
          </p:cNvPr>
          <p:cNvSpPr/>
          <p:nvPr/>
        </p:nvSpPr>
        <p:spPr>
          <a:xfrm>
            <a:off x="0" y="1311672"/>
            <a:ext cx="4210050" cy="201295"/>
          </a:xfrm>
          <a:custGeom>
            <a:avLst/>
            <a:gdLst/>
            <a:ahLst/>
            <a:cxnLst/>
            <a:rect l="l" t="t" r="r" b="b"/>
            <a:pathLst>
              <a:path w="4210050" h="201294">
                <a:moveTo>
                  <a:pt x="4210050" y="0"/>
                </a:moveTo>
                <a:lnTo>
                  <a:pt x="0" y="0"/>
                </a:lnTo>
                <a:lnTo>
                  <a:pt x="0" y="201167"/>
                </a:lnTo>
                <a:lnTo>
                  <a:pt x="4210050" y="201167"/>
                </a:lnTo>
                <a:lnTo>
                  <a:pt x="4210050" y="0"/>
                </a:lnTo>
                <a:close/>
              </a:path>
            </a:pathLst>
          </a:custGeom>
          <a:solidFill>
            <a:srgbClr val="FFBD2D"/>
          </a:solidFill>
        </p:spPr>
        <p:txBody>
          <a:bodyPr wrap="square" lIns="0" tIns="0" rIns="0" bIns="0" rtlCol="0"/>
          <a:lstStyle/>
          <a:p>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329945" y="6169152"/>
            <a:ext cx="1835658" cy="557783"/>
          </a:xfrm>
          <a:prstGeom prst="rect">
            <a:avLst/>
          </a:prstGeom>
        </p:spPr>
      </p:pic>
    </p:spTree>
    <p:extLst>
      <p:ext uri="{BB962C8B-B14F-4D97-AF65-F5344CB8AC3E}">
        <p14:creationId xmlns:p14="http://schemas.microsoft.com/office/powerpoint/2010/main" val="274887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98D9551-082B-4B8A-885F-48209023C1D0}"/>
              </a:ext>
            </a:extLst>
          </p:cNvPr>
          <p:cNvSpPr>
            <a:spLocks noGrp="1"/>
          </p:cNvSpPr>
          <p:nvPr>
            <p:ph type="sldNum" sz="quarter" idx="7"/>
          </p:nvPr>
        </p:nvSpPr>
        <p:spPr>
          <a:xfrm>
            <a:off x="8778240" y="6377940"/>
            <a:ext cx="2804160" cy="215444"/>
          </a:xfrm>
        </p:spPr>
        <p:txBody>
          <a:bodyPr/>
          <a:lstStyle/>
          <a:p>
            <a:fld id="{B6F15528-21DE-4FAA-801E-634DDDAF4B2B}" type="slidenum">
              <a:rPr lang="en-US" sz="1400" smtClean="0"/>
              <a:t>3</a:t>
            </a:fld>
            <a:endParaRPr lang="en-US" sz="1400"/>
          </a:p>
        </p:txBody>
      </p:sp>
      <p:sp>
        <p:nvSpPr>
          <p:cNvPr id="11" name="object 4">
            <a:extLst>
              <a:ext uri="{FF2B5EF4-FFF2-40B4-BE49-F238E27FC236}">
                <a16:creationId xmlns:a16="http://schemas.microsoft.com/office/drawing/2014/main" id="{3BA88658-B509-473D-A6C7-938178B8C72A}"/>
              </a:ext>
            </a:extLst>
          </p:cNvPr>
          <p:cNvSpPr txBox="1">
            <a:spLocks noGrp="1"/>
          </p:cNvSpPr>
          <p:nvPr>
            <p:ph type="title" idx="4294967295"/>
          </p:nvPr>
        </p:nvSpPr>
        <p:spPr>
          <a:xfrm>
            <a:off x="283697" y="682646"/>
            <a:ext cx="7151575" cy="566822"/>
          </a:xfrm>
          <a:prstGeom prst="rect">
            <a:avLst/>
          </a:prstGeom>
          <a:noFill/>
          <a:ln>
            <a:noFill/>
            <a:prstDash/>
          </a:ln>
          <a:effectLst/>
        </p:spPr>
        <p:txBody>
          <a:bodyPr rot="0" spcFirstLastPara="0" vertOverflow="overflow" horzOverflow="overflow" vert="horz" wrap="square" lIns="0" tIns="12700" rIns="0" bIns="0" numCol="1" spcCol="0" rtlCol="0" fromWordArt="0" anchor="t" anchorCtr="0" forceAA="0" compatLnSpc="1">
            <a:prstTxWarp prst="textNoShape">
              <a:avLst/>
            </a:prstTxWarp>
            <a:spAutoFit/>
          </a:bodyPr>
          <a:lstStyle>
            <a:lvl1pPr>
              <a:defRPr sz="3200" b="0" i="0">
                <a:solidFill>
                  <a:srgbClr val="006499"/>
                </a:solidFill>
                <a:latin typeface="Calibri Light"/>
                <a:ea typeface="+mj-ea"/>
                <a:cs typeface="Calibri Light"/>
              </a:defRPr>
            </a:lvl1pPr>
          </a:lstStyle>
          <a:p>
            <a:pPr marL="12700" marR="0" lvl="0" indent="0" algn="l" defTabSz="914400" rtl="0" eaLnBrk="1" fontAlgn="auto" latinLnBrk="0" hangingPunct="1">
              <a:lnSpc>
                <a:spcPct val="100000"/>
              </a:lnSpc>
              <a:spcBef>
                <a:spcPts val="100"/>
              </a:spcBef>
              <a:spcAft>
                <a:spcPts val="0"/>
              </a:spcAft>
              <a:buClrTx/>
              <a:buSzTx/>
              <a:buFontTx/>
              <a:buNone/>
              <a:tabLst/>
              <a:defRPr/>
            </a:pPr>
            <a:r>
              <a:rPr kumimoji="0" lang="en-US" sz="3600" b="1" i="0" u="none" strike="noStrike" kern="0" cap="none" spc="-25" normalizeH="0" baseline="0" noProof="0" dirty="0">
                <a:ln>
                  <a:noFill/>
                </a:ln>
                <a:solidFill>
                  <a:srgbClr val="006499"/>
                </a:solidFill>
                <a:effectLst/>
                <a:uLnTx/>
                <a:uFillTx/>
                <a:latin typeface="Calibri Light"/>
                <a:ea typeface="+mj-ea"/>
                <a:cs typeface="Calibri Light"/>
              </a:rPr>
              <a:t>Development of Draft Regulations:</a:t>
            </a:r>
            <a:endParaRPr kumimoji="0" lang="en-US" sz="3600" b="1" i="0" u="none" strike="noStrike" kern="0" cap="none" spc="0" normalizeH="0" baseline="0" noProof="0" dirty="0">
              <a:ln>
                <a:noFill/>
              </a:ln>
              <a:solidFill>
                <a:srgbClr val="006499"/>
              </a:solidFill>
              <a:effectLst/>
              <a:uLnTx/>
              <a:uFillTx/>
              <a:latin typeface="Calibri Light"/>
              <a:ea typeface="+mj-ea"/>
              <a:cs typeface="Calibri Light"/>
            </a:endParaRPr>
          </a:p>
        </p:txBody>
      </p:sp>
      <p:sp>
        <p:nvSpPr>
          <p:cNvPr id="4" name="Rectangle 3">
            <a:extLst>
              <a:ext uri="{FF2B5EF4-FFF2-40B4-BE49-F238E27FC236}">
                <a16:creationId xmlns:a16="http://schemas.microsoft.com/office/drawing/2014/main" id="{8999CE98-04A0-4A81-A594-BCD598E0269F}"/>
              </a:ext>
            </a:extLst>
          </p:cNvPr>
          <p:cNvSpPr/>
          <p:nvPr/>
        </p:nvSpPr>
        <p:spPr>
          <a:xfrm>
            <a:off x="0" y="1492638"/>
            <a:ext cx="12192000" cy="4478149"/>
          </a:xfrm>
          <a:prstGeom prst="rect">
            <a:avLst/>
          </a:prstGeom>
        </p:spPr>
        <p:txBody>
          <a:bodyPr wrap="square" lIns="91440" tIns="45720" rIns="91440" bIns="45720" anchor="t">
            <a:spAutoFit/>
          </a:bodyPr>
          <a:lstStyle/>
          <a:p>
            <a:pPr marL="927100" lvl="1" indent="-457200">
              <a:spcBef>
                <a:spcPts val="600"/>
              </a:spcBef>
              <a:buFont typeface="Wingdings" panose="05000000000000000000" pitchFamily="2" charset="2"/>
              <a:buChar char="Ø"/>
              <a:tabLst>
                <a:tab pos="876935" algn="l"/>
              </a:tabLst>
            </a:pPr>
            <a:r>
              <a:rPr lang="en-US" sz="2600" dirty="0">
                <a:solidFill>
                  <a:srgbClr val="006499"/>
                </a:solidFill>
                <a:latin typeface="Calibri"/>
                <a:cs typeface="Calibri"/>
              </a:rPr>
              <a:t>DOI convened seven consultations from May 2023 to Sept 2023 to receive Tribal feedback about: </a:t>
            </a:r>
          </a:p>
          <a:p>
            <a:pPr marL="1384300" lvl="2" indent="-457200">
              <a:spcBef>
                <a:spcPts val="600"/>
              </a:spcBef>
              <a:buFont typeface="Wingdings" panose="05000000000000000000" pitchFamily="2" charset="2"/>
              <a:buChar char="Ø"/>
              <a:tabLst>
                <a:tab pos="876935" algn="l"/>
              </a:tabLst>
            </a:pPr>
            <a:r>
              <a:rPr lang="en-US" sz="2600" dirty="0">
                <a:solidFill>
                  <a:srgbClr val="006499"/>
                </a:solidFill>
                <a:latin typeface="Calibri"/>
                <a:cs typeface="Calibri"/>
              </a:rPr>
              <a:t>Which Assistant Secretary, Bureau, or office within DOI should be responsible for the STOP Act Program;</a:t>
            </a:r>
            <a:endParaRPr lang="en-US" sz="2600">
              <a:solidFill>
                <a:srgbClr val="006499"/>
              </a:solidFill>
              <a:latin typeface="Calibri"/>
              <a:ea typeface="Calibri"/>
              <a:cs typeface="Calibri"/>
            </a:endParaRPr>
          </a:p>
          <a:p>
            <a:pPr marL="1384300" lvl="2" indent="-457200">
              <a:spcBef>
                <a:spcPts val="600"/>
              </a:spcBef>
              <a:buFont typeface="Wingdings" panose="05000000000000000000" pitchFamily="2" charset="2"/>
              <a:buChar char="Ø"/>
              <a:tabLst>
                <a:tab pos="876935" algn="l"/>
              </a:tabLst>
            </a:pPr>
            <a:r>
              <a:rPr lang="en-US" sz="2600" dirty="0">
                <a:solidFill>
                  <a:srgbClr val="006499"/>
                </a:solidFill>
                <a:latin typeface="Calibri"/>
                <a:cs typeface="Calibri"/>
              </a:rPr>
              <a:t>What types of interagency agreements would be helpful for the program and for Act implementation; and</a:t>
            </a:r>
          </a:p>
          <a:p>
            <a:pPr marL="1384300" lvl="2" indent="-457200">
              <a:spcBef>
                <a:spcPts val="600"/>
              </a:spcBef>
              <a:buFont typeface="Wingdings" panose="05000000000000000000" pitchFamily="2" charset="2"/>
              <a:buChar char="Ø"/>
              <a:tabLst>
                <a:tab pos="876935" algn="l"/>
              </a:tabLst>
            </a:pPr>
            <a:r>
              <a:rPr lang="en-US" sz="2600" dirty="0">
                <a:solidFill>
                  <a:srgbClr val="006499"/>
                </a:solidFill>
                <a:latin typeface="Calibri"/>
                <a:cs typeface="Calibri"/>
              </a:rPr>
              <a:t>What should or should not be included in the draft regulations.</a:t>
            </a:r>
          </a:p>
          <a:p>
            <a:pPr marL="927100" lvl="1" indent="-457200">
              <a:spcBef>
                <a:spcPts val="600"/>
              </a:spcBef>
              <a:buFont typeface="Wingdings" panose="05000000000000000000" pitchFamily="2" charset="2"/>
              <a:buChar char="Ø"/>
              <a:tabLst>
                <a:tab pos="876935" algn="l"/>
              </a:tabLst>
            </a:pPr>
            <a:r>
              <a:rPr lang="en-US" sz="2600" dirty="0">
                <a:solidFill>
                  <a:srgbClr val="006499"/>
                </a:solidFill>
                <a:latin typeface="Calibri"/>
                <a:cs typeface="Calibri"/>
              </a:rPr>
              <a:t>DOI convened a working group of staff from DOI, DOJ, State, and Homeland Security to prepare draft regulatory language based on consultation feedback.</a:t>
            </a:r>
          </a:p>
          <a:p>
            <a:pPr marL="1270000" lvl="2" indent="-342900">
              <a:spcBef>
                <a:spcPts val="600"/>
              </a:spcBef>
              <a:buFont typeface="Wingdings" panose="05000000000000000000" pitchFamily="2" charset="2"/>
              <a:buChar char="Ø"/>
              <a:tabLst>
                <a:tab pos="876935" algn="l"/>
              </a:tabLst>
            </a:pPr>
            <a:r>
              <a:rPr lang="en-US" sz="2600" dirty="0">
                <a:solidFill>
                  <a:srgbClr val="006499"/>
                </a:solidFill>
                <a:latin typeface="Calibri"/>
                <a:cs typeface="Calibri"/>
              </a:rPr>
              <a:t>That working group achieved a general consensus on the draft regulations. </a:t>
            </a:r>
          </a:p>
        </p:txBody>
      </p:sp>
      <p:sp>
        <p:nvSpPr>
          <p:cNvPr id="2" name="object 2">
            <a:extLst>
              <a:ext uri="{C183D7F6-B498-43B3-948B-1728B52AA6E4}">
                <adec:decorative xmlns:adec="http://schemas.microsoft.com/office/drawing/2017/decorative" val="1"/>
              </a:ext>
            </a:extLst>
          </p:cNvPr>
          <p:cNvSpPr/>
          <p:nvPr/>
        </p:nvSpPr>
        <p:spPr>
          <a:xfrm>
            <a:off x="0" y="1311672"/>
            <a:ext cx="4210050" cy="201295"/>
          </a:xfrm>
          <a:custGeom>
            <a:avLst/>
            <a:gdLst/>
            <a:ahLst/>
            <a:cxnLst/>
            <a:rect l="l" t="t" r="r" b="b"/>
            <a:pathLst>
              <a:path w="4210050" h="201294">
                <a:moveTo>
                  <a:pt x="4210050" y="0"/>
                </a:moveTo>
                <a:lnTo>
                  <a:pt x="0" y="0"/>
                </a:lnTo>
                <a:lnTo>
                  <a:pt x="0" y="201167"/>
                </a:lnTo>
                <a:lnTo>
                  <a:pt x="4210050" y="201167"/>
                </a:lnTo>
                <a:lnTo>
                  <a:pt x="4210050" y="0"/>
                </a:lnTo>
                <a:close/>
              </a:path>
            </a:pathLst>
          </a:custGeom>
          <a:solidFill>
            <a:srgbClr val="FFBD2D"/>
          </a:solidFill>
        </p:spPr>
        <p:txBody>
          <a:bodyPr wrap="square" lIns="0" tIns="0" rIns="0" bIns="0" rtlCol="0"/>
          <a:lstStyle/>
          <a:p>
            <a:endParaRPr/>
          </a:p>
        </p:txBody>
      </p:sp>
      <p:pic>
        <p:nvPicPr>
          <p:cNvPr id="3" name="object 3">
            <a:extLst>
              <a:ext uri="{C183D7F6-B498-43B3-948B-1728B52AA6E4}">
                <adec:decorative xmlns:adec="http://schemas.microsoft.com/office/drawing/2017/decorative" val="1"/>
              </a:ext>
            </a:extLst>
          </p:cNvPr>
          <p:cNvPicPr/>
          <p:nvPr/>
        </p:nvPicPr>
        <p:blipFill>
          <a:blip r:embed="rId3" cstate="print"/>
          <a:stretch>
            <a:fillRect/>
          </a:stretch>
        </p:blipFill>
        <p:spPr>
          <a:xfrm>
            <a:off x="329945" y="6169152"/>
            <a:ext cx="1835658" cy="557783"/>
          </a:xfrm>
          <a:prstGeom prst="rect">
            <a:avLst/>
          </a:prstGeom>
        </p:spPr>
      </p:pic>
    </p:spTree>
    <p:extLst>
      <p:ext uri="{BB962C8B-B14F-4D97-AF65-F5344CB8AC3E}">
        <p14:creationId xmlns:p14="http://schemas.microsoft.com/office/powerpoint/2010/main" val="1837063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2BEECD-A332-F770-F864-0869F71C7A9D}"/>
              </a:ext>
            </a:extLst>
          </p:cNvPr>
          <p:cNvSpPr>
            <a:spLocks noGrp="1"/>
          </p:cNvSpPr>
          <p:nvPr>
            <p:ph type="title"/>
          </p:nvPr>
        </p:nvSpPr>
        <p:spPr>
          <a:xfrm>
            <a:off x="258617" y="1075321"/>
            <a:ext cx="6391729" cy="553998"/>
          </a:xfrm>
        </p:spPr>
        <p:txBody>
          <a:bodyPr wrap="square" lIns="0" tIns="0" rIns="0" bIns="0" anchor="t">
            <a:spAutoFit/>
          </a:bodyPr>
          <a:lstStyle/>
          <a:p>
            <a:r>
              <a:rPr lang="en-US" sz="3600" b="1"/>
              <a:t>Proposed Rule:</a:t>
            </a:r>
          </a:p>
        </p:txBody>
      </p:sp>
      <p:sp>
        <p:nvSpPr>
          <p:cNvPr id="3" name="Content Placeholder 2">
            <a:extLst>
              <a:ext uri="{FF2B5EF4-FFF2-40B4-BE49-F238E27FC236}">
                <a16:creationId xmlns:a16="http://schemas.microsoft.com/office/drawing/2014/main" id="{6A43C400-78A6-B158-7F2D-BF673B0E4A04}"/>
              </a:ext>
            </a:extLst>
          </p:cNvPr>
          <p:cNvSpPr>
            <a:spLocks noGrp="1"/>
          </p:cNvSpPr>
          <p:nvPr>
            <p:ph sz="half" idx="2"/>
          </p:nvPr>
        </p:nvSpPr>
        <p:spPr>
          <a:xfrm>
            <a:off x="609599" y="2274026"/>
            <a:ext cx="10876782" cy="4001095"/>
          </a:xfrm>
        </p:spPr>
        <p:txBody>
          <a:bodyPr wrap="square" lIns="0" tIns="0" rIns="0" bIns="0" anchor="t">
            <a:spAutoFit/>
          </a:bodyPr>
          <a:lstStyle/>
          <a:p>
            <a:pPr fontAlgn="base"/>
            <a:r>
              <a:rPr lang="en-US" sz="2600" u="sng">
                <a:solidFill>
                  <a:srgbClr val="006499"/>
                </a:solidFill>
                <a:effectLst/>
                <a:latin typeface="+mn-lt"/>
                <a:ea typeface="Times New Roman" panose="02020603050405020304" pitchFamily="18" charset="0"/>
              </a:rPr>
              <a:t>The proposed rule </a:t>
            </a:r>
            <a:r>
              <a:rPr lang="en-US" sz="2600" u="sng">
                <a:solidFill>
                  <a:srgbClr val="006499"/>
                </a:solidFill>
                <a:latin typeface="+mn-lt"/>
                <a:ea typeface="Times New Roman" panose="02020603050405020304" pitchFamily="18" charset="0"/>
              </a:rPr>
              <a:t>would implement the STOP Act by</a:t>
            </a:r>
            <a:r>
              <a:rPr lang="en-US" sz="2600" u="sng">
                <a:solidFill>
                  <a:srgbClr val="006499"/>
                </a:solidFill>
                <a:effectLst/>
                <a:latin typeface="+mn-lt"/>
                <a:ea typeface="Times New Roman" panose="02020603050405020304" pitchFamily="18" charset="0"/>
              </a:rPr>
              <a:t>:</a:t>
            </a:r>
          </a:p>
          <a:p>
            <a:pPr marL="0" marR="0" fontAlgn="base">
              <a:spcBef>
                <a:spcPts val="0"/>
              </a:spcBef>
              <a:spcAft>
                <a:spcPts val="0"/>
              </a:spcAft>
            </a:pPr>
            <a:endParaRPr lang="en-US" sz="2600" b="0">
              <a:solidFill>
                <a:srgbClr val="006499"/>
              </a:solidFill>
              <a:latin typeface="+mn-lt"/>
              <a:ea typeface="Times New Roman" panose="02020603050405020304" pitchFamily="18" charset="0"/>
            </a:endParaRPr>
          </a:p>
          <a:p>
            <a:pPr marL="457200" indent="-457200" fontAlgn="base">
              <a:buFont typeface="+mj-lt"/>
              <a:buAutoNum type="arabicPeriod"/>
            </a:pPr>
            <a:r>
              <a:rPr lang="en-US" sz="2600" b="0">
                <a:solidFill>
                  <a:srgbClr val="006499"/>
                </a:solidFill>
                <a:latin typeface="+mn-lt"/>
                <a:ea typeface="Times New Roman" panose="02020603050405020304" pitchFamily="18" charset="0"/>
              </a:rPr>
              <a:t>establishing an</a:t>
            </a:r>
            <a:r>
              <a:rPr lang="en-US" sz="2600" b="0">
                <a:solidFill>
                  <a:srgbClr val="006499"/>
                </a:solidFill>
                <a:effectLst/>
                <a:latin typeface="+mn-lt"/>
                <a:ea typeface="Times New Roman" panose="02020603050405020304" pitchFamily="18" charset="0"/>
              </a:rPr>
              <a:t> export certification system;</a:t>
            </a:r>
          </a:p>
          <a:p>
            <a:pPr marL="457200" marR="0" indent="-457200" fontAlgn="base">
              <a:spcBef>
                <a:spcPts val="0"/>
              </a:spcBef>
              <a:spcAft>
                <a:spcPts val="0"/>
              </a:spcAft>
              <a:buFont typeface="+mj-lt"/>
              <a:buAutoNum type="arabicPeriod"/>
            </a:pPr>
            <a:r>
              <a:rPr lang="en-US" sz="2600" b="0">
                <a:solidFill>
                  <a:srgbClr val="006499"/>
                </a:solidFill>
                <a:latin typeface="+mn-lt"/>
                <a:ea typeface="Times New Roman" panose="02020603050405020304" pitchFamily="18" charset="0"/>
              </a:rPr>
              <a:t>setting</a:t>
            </a:r>
            <a:r>
              <a:rPr lang="en-US" sz="2600" b="0">
                <a:solidFill>
                  <a:srgbClr val="006499"/>
                </a:solidFill>
                <a:effectLst/>
                <a:latin typeface="+mn-lt"/>
                <a:ea typeface="Times New Roman" panose="02020603050405020304" pitchFamily="18" charset="0"/>
              </a:rPr>
              <a:t> forth procedures for detention of items subject to the rule and repatriation of those items;</a:t>
            </a:r>
          </a:p>
          <a:p>
            <a:pPr marL="457200" indent="-457200" fontAlgn="base">
              <a:buAutoNum type="arabicPeriod"/>
            </a:pPr>
            <a:r>
              <a:rPr lang="en-US" sz="2600" b="0">
                <a:solidFill>
                  <a:srgbClr val="006499"/>
                </a:solidFill>
                <a:latin typeface="+mn-lt"/>
                <a:ea typeface="Times New Roman" panose="02020603050405020304" pitchFamily="18" charset="0"/>
              </a:rPr>
              <a:t>establishing</a:t>
            </a:r>
            <a:r>
              <a:rPr lang="en-US" sz="2600" b="0">
                <a:solidFill>
                  <a:srgbClr val="006499"/>
                </a:solidFill>
                <a:effectLst/>
                <a:latin typeface="+mn-lt"/>
                <a:ea typeface="Times New Roman" panose="02020603050405020304" pitchFamily="18" charset="0"/>
              </a:rPr>
              <a:t> a framework for voluntary return of items subject to the rule;</a:t>
            </a:r>
            <a:r>
              <a:rPr lang="en-US" sz="2600" b="0">
                <a:solidFill>
                  <a:srgbClr val="006499"/>
                </a:solidFill>
                <a:latin typeface="+mn-lt"/>
                <a:ea typeface="Times New Roman" panose="02020603050405020304" pitchFamily="18" charset="0"/>
              </a:rPr>
              <a:t> </a:t>
            </a:r>
            <a:r>
              <a:rPr lang="en-US" sz="2500" b="0">
                <a:solidFill>
                  <a:srgbClr val="006499"/>
                </a:solidFill>
                <a:latin typeface="+mn-lt"/>
                <a:ea typeface="Calibri"/>
              </a:rPr>
              <a:t>and </a:t>
            </a:r>
            <a:endParaRPr lang="en-US" sz="2500" b="0">
              <a:solidFill>
                <a:srgbClr val="006499"/>
              </a:solidFill>
              <a:effectLst/>
              <a:latin typeface="+mn-lt"/>
              <a:ea typeface="Calibri"/>
            </a:endParaRPr>
          </a:p>
          <a:p>
            <a:pPr marL="457200" marR="0" indent="-457200" fontAlgn="base">
              <a:spcBef>
                <a:spcPts val="0"/>
              </a:spcBef>
              <a:spcAft>
                <a:spcPts val="0"/>
              </a:spcAft>
              <a:buFont typeface="+mj-lt"/>
              <a:buAutoNum type="arabicPeriod"/>
            </a:pPr>
            <a:r>
              <a:rPr lang="en-US" sz="2600" b="0">
                <a:solidFill>
                  <a:srgbClr val="006499"/>
                </a:solidFill>
                <a:latin typeface="+mn-lt"/>
                <a:ea typeface="Times New Roman" panose="02020603050405020304" pitchFamily="18" charset="0"/>
              </a:rPr>
              <a:t>establishing</a:t>
            </a:r>
            <a:r>
              <a:rPr lang="en-US" sz="2600" b="0">
                <a:solidFill>
                  <a:srgbClr val="006499"/>
                </a:solidFill>
                <a:effectLst/>
                <a:latin typeface="+mn-lt"/>
                <a:ea typeface="Times New Roman" panose="02020603050405020304" pitchFamily="18" charset="0"/>
              </a:rPr>
              <a:t> interagency and Native working groups.</a:t>
            </a:r>
          </a:p>
          <a:p>
            <a:pPr marL="0" marR="0" fontAlgn="base">
              <a:spcBef>
                <a:spcPts val="0"/>
              </a:spcBef>
              <a:spcAft>
                <a:spcPts val="0"/>
              </a:spcAft>
            </a:pPr>
            <a:endParaRPr lang="en-US" sz="2600">
              <a:effectLst/>
              <a:latin typeface="+mn-lt"/>
              <a:ea typeface="Times New Roman" panose="02020603050405020304" pitchFamily="18" charset="0"/>
            </a:endParaRPr>
          </a:p>
          <a:p>
            <a:endParaRPr lang="en-US" sz="2600">
              <a:latin typeface="+mn-lt"/>
            </a:endParaRPr>
          </a:p>
        </p:txBody>
      </p:sp>
      <p:sp>
        <p:nvSpPr>
          <p:cNvPr id="5" name="Slide Number Placeholder 4">
            <a:extLst>
              <a:ext uri="{FF2B5EF4-FFF2-40B4-BE49-F238E27FC236}">
                <a16:creationId xmlns:a16="http://schemas.microsoft.com/office/drawing/2014/main" id="{442C9B9C-598F-62CE-A6C9-38686B19D58A}"/>
              </a:ext>
            </a:extLst>
          </p:cNvPr>
          <p:cNvSpPr>
            <a:spLocks noGrp="1"/>
          </p:cNvSpPr>
          <p:nvPr>
            <p:ph type="sldNum" sz="quarter" idx="7"/>
          </p:nvPr>
        </p:nvSpPr>
        <p:spPr/>
        <p:txBody>
          <a:bodyPr/>
          <a:lstStyle/>
          <a:p>
            <a:fld id="{B6F15528-21DE-4FAA-801E-634DDDAF4B2B}" type="slidenum">
              <a:rPr lang="en-US" smtClean="0"/>
              <a:t>4</a:t>
            </a:fld>
            <a:endParaRPr lang="en-US"/>
          </a:p>
        </p:txBody>
      </p:sp>
    </p:spTree>
    <p:extLst>
      <p:ext uri="{BB962C8B-B14F-4D97-AF65-F5344CB8AC3E}">
        <p14:creationId xmlns:p14="http://schemas.microsoft.com/office/powerpoint/2010/main" val="780602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983D1-5753-2DD3-A87E-89FF27DC7BF0}"/>
              </a:ext>
            </a:extLst>
          </p:cNvPr>
          <p:cNvSpPr>
            <a:spLocks noGrp="1"/>
          </p:cNvSpPr>
          <p:nvPr>
            <p:ph type="title"/>
          </p:nvPr>
        </p:nvSpPr>
        <p:spPr>
          <a:xfrm>
            <a:off x="221818" y="1083457"/>
            <a:ext cx="4873625" cy="553998"/>
          </a:xfrm>
        </p:spPr>
        <p:txBody>
          <a:bodyPr wrap="square" lIns="0" tIns="0" rIns="0" bIns="0" anchor="t">
            <a:spAutoFit/>
          </a:bodyPr>
          <a:lstStyle/>
          <a:p>
            <a:r>
              <a:rPr lang="en-US" sz="3600" b="1" dirty="0"/>
              <a:t>Framing Questions:</a:t>
            </a:r>
          </a:p>
        </p:txBody>
      </p:sp>
      <p:sp>
        <p:nvSpPr>
          <p:cNvPr id="4" name="Content Placeholder 3">
            <a:extLst>
              <a:ext uri="{FF2B5EF4-FFF2-40B4-BE49-F238E27FC236}">
                <a16:creationId xmlns:a16="http://schemas.microsoft.com/office/drawing/2014/main" id="{6C3A8FB5-B4FF-A27A-D5EA-72872996C015}"/>
              </a:ext>
            </a:extLst>
          </p:cNvPr>
          <p:cNvSpPr>
            <a:spLocks noGrp="1"/>
          </p:cNvSpPr>
          <p:nvPr>
            <p:ph sz="half" idx="3"/>
          </p:nvPr>
        </p:nvSpPr>
        <p:spPr>
          <a:xfrm>
            <a:off x="505265" y="2878314"/>
            <a:ext cx="10989212" cy="3693319"/>
          </a:xfrm>
        </p:spPr>
        <p:txBody>
          <a:bodyPr wrap="square" lIns="0" tIns="0" rIns="0" bIns="0" anchor="t">
            <a:spAutoFit/>
          </a:bodyPr>
          <a:lstStyle/>
          <a:p>
            <a:pPr algn="l"/>
            <a:r>
              <a:rPr lang="en-US" u="sng">
                <a:solidFill>
                  <a:srgbClr val="006499"/>
                </a:solidFill>
                <a:ea typeface="Calibri"/>
              </a:rPr>
              <a:t>Topic 1:  Subpart B – Export Certification System</a:t>
            </a:r>
            <a:endParaRPr lang="en-US">
              <a:solidFill>
                <a:srgbClr val="006499"/>
              </a:solidFill>
              <a:ea typeface="Calibri"/>
            </a:endParaRPr>
          </a:p>
          <a:p>
            <a:pPr marL="342900" indent="-342900" algn="l">
              <a:buFont typeface="Arial"/>
              <a:buChar char="•"/>
            </a:pPr>
            <a:r>
              <a:rPr lang="en-US" b="0">
                <a:solidFill>
                  <a:srgbClr val="006499"/>
                </a:solidFill>
                <a:ea typeface="Calibri"/>
              </a:rPr>
              <a:t>Do you have any concerns with the process or associated timelines for reviewing and approving an Export Certification under Subpart B? </a:t>
            </a:r>
          </a:p>
          <a:p>
            <a:pPr algn="l"/>
            <a:r>
              <a:rPr lang="en-US" u="sng">
                <a:solidFill>
                  <a:srgbClr val="006499"/>
                </a:solidFill>
              </a:rPr>
              <a:t>Topic 2:</a:t>
            </a:r>
            <a:r>
              <a:rPr lang="en-US" b="0" u="sng">
                <a:solidFill>
                  <a:srgbClr val="006499"/>
                </a:solidFill>
              </a:rPr>
              <a:t>  </a:t>
            </a:r>
            <a:r>
              <a:rPr lang="en-US" u="sng">
                <a:solidFill>
                  <a:srgbClr val="006499"/>
                </a:solidFill>
              </a:rPr>
              <a:t>Subpart E – Voluntary Return of Tangible Cultural Heritage</a:t>
            </a:r>
            <a:endParaRPr lang="en-US" b="0">
              <a:solidFill>
                <a:srgbClr val="000000"/>
              </a:solidFill>
            </a:endParaRPr>
          </a:p>
          <a:p>
            <a:pPr marL="342900" indent="-342900" algn="l">
              <a:buFont typeface="Arial,Sans-Serif"/>
              <a:buChar char="•"/>
            </a:pPr>
            <a:r>
              <a:rPr lang="en-US" b="0">
                <a:solidFill>
                  <a:srgbClr val="006499"/>
                </a:solidFill>
              </a:rPr>
              <a:t>Do you have any concerns with the process outlined under Subpart E for the voluntary return of cultural items? </a:t>
            </a:r>
            <a:endParaRPr lang="en-US" b="0">
              <a:solidFill>
                <a:srgbClr val="000000"/>
              </a:solidFill>
            </a:endParaRPr>
          </a:p>
          <a:p>
            <a:pPr marL="342900" indent="-342900" algn="l">
              <a:buFont typeface="Arial,Sans-Serif"/>
              <a:buChar char="•"/>
            </a:pPr>
            <a:r>
              <a:rPr lang="en-US" b="0">
                <a:solidFill>
                  <a:srgbClr val="006499"/>
                </a:solidFill>
              </a:rPr>
              <a:t>Specifically, how do you think DOI, State, and Homeland Security should facilitate this voluntary return process? </a:t>
            </a:r>
            <a:endParaRPr lang="en-US"/>
          </a:p>
          <a:p>
            <a:pPr algn="l"/>
            <a:endParaRPr lang="en-US" b="0">
              <a:ea typeface="Calibri"/>
            </a:endParaRPr>
          </a:p>
          <a:p>
            <a:endParaRPr lang="en-US">
              <a:ea typeface="Calibri"/>
            </a:endParaRPr>
          </a:p>
        </p:txBody>
      </p:sp>
      <p:sp>
        <p:nvSpPr>
          <p:cNvPr id="5" name="Slide Number Placeholder 4">
            <a:extLst>
              <a:ext uri="{FF2B5EF4-FFF2-40B4-BE49-F238E27FC236}">
                <a16:creationId xmlns:a16="http://schemas.microsoft.com/office/drawing/2014/main" id="{2F2C1EF9-5966-96B4-787F-05CEBA4382FD}"/>
              </a:ext>
            </a:extLst>
          </p:cNvPr>
          <p:cNvSpPr>
            <a:spLocks noGrp="1"/>
          </p:cNvSpPr>
          <p:nvPr>
            <p:ph type="sldNum" sz="quarter" idx="7"/>
          </p:nvPr>
        </p:nvSpPr>
        <p:spPr/>
        <p:txBody>
          <a:bodyPr/>
          <a:lstStyle/>
          <a:p>
            <a:fld id="{B6F15528-21DE-4FAA-801E-634DDDAF4B2B}" type="slidenum">
              <a:rPr lang="en-US" smtClean="0"/>
              <a:t>5</a:t>
            </a:fld>
            <a:endParaRPr lang="en-US"/>
          </a:p>
        </p:txBody>
      </p:sp>
      <p:sp>
        <p:nvSpPr>
          <p:cNvPr id="6" name="TextBox 5">
            <a:extLst>
              <a:ext uri="{FF2B5EF4-FFF2-40B4-BE49-F238E27FC236}">
                <a16:creationId xmlns:a16="http://schemas.microsoft.com/office/drawing/2014/main" id="{7808E6E2-931F-2E43-8E06-747DA9CF2810}"/>
              </a:ext>
            </a:extLst>
          </p:cNvPr>
          <p:cNvSpPr txBox="1"/>
          <p:nvPr/>
        </p:nvSpPr>
        <p:spPr>
          <a:xfrm>
            <a:off x="224691" y="2139461"/>
            <a:ext cx="9437076"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solidFill>
                  <a:srgbClr val="006499"/>
                </a:solidFill>
                <a:ea typeface="+mn-lt"/>
                <a:cs typeface="+mn-lt"/>
              </a:rPr>
              <a:t>As a starting point for discussions DOI poses the following questions: </a:t>
            </a:r>
            <a:r>
              <a:rPr lang="en-US" sz="2400">
                <a:solidFill>
                  <a:schemeClr val="accent1">
                    <a:lumMod val="76000"/>
                  </a:schemeClr>
                </a:solidFill>
                <a:ea typeface="+mn-lt"/>
                <a:cs typeface="+mn-lt"/>
              </a:rPr>
              <a:t>  </a:t>
            </a:r>
            <a:endParaRPr lang="en-US" sz="2400">
              <a:solidFill>
                <a:schemeClr val="accent1">
                  <a:lumMod val="76000"/>
                </a:schemeClr>
              </a:solidFill>
            </a:endParaRPr>
          </a:p>
          <a:p>
            <a:pPr algn="l"/>
            <a:endParaRPr lang="en-US">
              <a:ea typeface="Calibri"/>
              <a:cs typeface="Calibri"/>
            </a:endParaRPr>
          </a:p>
        </p:txBody>
      </p:sp>
      <p:sp>
        <p:nvSpPr>
          <p:cNvPr id="3" name="Content Placeholder 2">
            <a:extLst>
              <a:ext uri="{FF2B5EF4-FFF2-40B4-BE49-F238E27FC236}">
                <a16:creationId xmlns:a16="http://schemas.microsoft.com/office/drawing/2014/main" id="{5463A5A8-80B8-A54D-C0C6-168FE54FEB32}"/>
              </a:ext>
              <a:ext uri="{C183D7F6-B498-43B3-948B-1728B52AA6E4}">
                <adec:decorative xmlns:adec="http://schemas.microsoft.com/office/drawing/2017/decorative" val="1"/>
              </a:ext>
            </a:extLst>
          </p:cNvPr>
          <p:cNvSpPr>
            <a:spLocks noGrp="1"/>
          </p:cNvSpPr>
          <p:nvPr>
            <p:ph sz="half" idx="2"/>
          </p:nvPr>
        </p:nvSpPr>
        <p:spPr>
          <a:xfrm>
            <a:off x="609600" y="2423604"/>
            <a:ext cx="5303520" cy="738664"/>
          </a:xfrm>
        </p:spPr>
        <p:txBody>
          <a:bodyPr wrap="square" lIns="0" tIns="0" rIns="0" bIns="0" anchor="t">
            <a:spAutoFit/>
          </a:bodyPr>
          <a:lstStyle/>
          <a:p>
            <a:pPr algn="l"/>
            <a:endParaRPr lang="en-US" b="0">
              <a:ea typeface="Calibri"/>
            </a:endParaRPr>
          </a:p>
          <a:p>
            <a:endParaRPr lang="en-US">
              <a:ea typeface="Calibri"/>
            </a:endParaRPr>
          </a:p>
        </p:txBody>
      </p:sp>
    </p:spTree>
    <p:extLst>
      <p:ext uri="{BB962C8B-B14F-4D97-AF65-F5344CB8AC3E}">
        <p14:creationId xmlns:p14="http://schemas.microsoft.com/office/powerpoint/2010/main" val="2362929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63A5A8-80B8-A54D-C0C6-168FE54FEB32}"/>
              </a:ext>
              <a:ext uri="{C183D7F6-B498-43B3-948B-1728B52AA6E4}">
                <adec:decorative xmlns:adec="http://schemas.microsoft.com/office/drawing/2017/decorative" val="1"/>
              </a:ext>
            </a:extLst>
          </p:cNvPr>
          <p:cNvSpPr>
            <a:spLocks noGrp="1"/>
          </p:cNvSpPr>
          <p:nvPr>
            <p:ph sz="half" idx="2"/>
          </p:nvPr>
        </p:nvSpPr>
        <p:spPr>
          <a:xfrm>
            <a:off x="609600" y="2423604"/>
            <a:ext cx="5303520" cy="738664"/>
          </a:xfrm>
        </p:spPr>
        <p:txBody>
          <a:bodyPr wrap="square" lIns="0" tIns="0" rIns="0" bIns="0" anchor="t">
            <a:spAutoFit/>
          </a:bodyPr>
          <a:lstStyle/>
          <a:p>
            <a:pPr algn="l"/>
            <a:endParaRPr lang="en-US" b="0">
              <a:ea typeface="Calibri"/>
            </a:endParaRPr>
          </a:p>
          <a:p>
            <a:endParaRPr lang="en-US">
              <a:ea typeface="Calibri"/>
            </a:endParaRPr>
          </a:p>
        </p:txBody>
      </p:sp>
      <p:sp>
        <p:nvSpPr>
          <p:cNvPr id="4" name="Content Placeholder 3">
            <a:extLst>
              <a:ext uri="{FF2B5EF4-FFF2-40B4-BE49-F238E27FC236}">
                <a16:creationId xmlns:a16="http://schemas.microsoft.com/office/drawing/2014/main" id="{6C3A8FB5-B4FF-A27A-D5EA-72872996C015}"/>
              </a:ext>
            </a:extLst>
          </p:cNvPr>
          <p:cNvSpPr>
            <a:spLocks noGrp="1"/>
          </p:cNvSpPr>
          <p:nvPr>
            <p:ph type="title" idx="4294967295"/>
          </p:nvPr>
        </p:nvSpPr>
        <p:spPr>
          <a:xfrm>
            <a:off x="495300" y="2139950"/>
            <a:ext cx="10988675" cy="4432300"/>
          </a:xfrm>
          <a:prstGeom prst="rect">
            <a:avLst/>
          </a:prstGeom>
          <a:noFill/>
          <a:ln>
            <a:noFill/>
            <a:prstDash/>
          </a:ln>
          <a:effectLst/>
        </p:spPr>
        <p:txBody>
          <a:bodyPr rot="0" spcFirstLastPara="0" vertOverflow="overflow" horzOverflow="overflow" vert="horz" wrap="square" lIns="0" tIns="0" rIns="0" bIns="0" numCol="1" spcCol="0" rtlCol="0" fromWordArt="0" anchor="t" anchorCtr="0" forceAA="0" compatLnSpc="1">
            <a:prstTxWarp prst="textNoShape">
              <a:avLst/>
            </a:prstTxWarp>
            <a:sp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n-US" sz="2200" b="1" i="0" u="sng" strike="noStrike" kern="0" cap="none" spc="0" normalizeH="0" baseline="0" noProof="0" dirty="0">
                <a:ln>
                  <a:noFill/>
                </a:ln>
                <a:solidFill>
                  <a:srgbClr val="006499"/>
                </a:solidFill>
                <a:effectLst/>
                <a:uLnTx/>
                <a:uFillTx/>
                <a:latin typeface="Calibri"/>
                <a:ea typeface="Calibri"/>
                <a:cs typeface="Calibri"/>
              </a:rPr>
              <a:t>Topic 3:</a:t>
            </a:r>
            <a:r>
              <a:rPr kumimoji="0" lang="en-US" sz="2200" b="0" i="0" u="sng" strike="noStrike" kern="0" cap="none" spc="0" normalizeH="0" baseline="0" noProof="0" dirty="0">
                <a:ln>
                  <a:noFill/>
                </a:ln>
                <a:solidFill>
                  <a:srgbClr val="006499"/>
                </a:solidFill>
                <a:effectLst/>
                <a:uLnTx/>
                <a:uFillTx/>
                <a:latin typeface="Calibri"/>
                <a:ea typeface="Calibri"/>
                <a:cs typeface="Calibri"/>
              </a:rPr>
              <a:t>   </a:t>
            </a:r>
            <a:r>
              <a:rPr kumimoji="0" lang="en-US" sz="2200" b="1" i="0" u="sng" strike="noStrike" kern="0" cap="none" spc="0" normalizeH="0" baseline="0" noProof="0" dirty="0">
                <a:ln>
                  <a:noFill/>
                </a:ln>
                <a:solidFill>
                  <a:srgbClr val="006499"/>
                </a:solidFill>
                <a:effectLst/>
                <a:uLnTx/>
                <a:uFillTx/>
                <a:latin typeface="Calibri"/>
                <a:ea typeface="Calibri"/>
                <a:cs typeface="Calibri"/>
              </a:rPr>
              <a:t>Subpart G –Native Working Group</a:t>
            </a:r>
            <a:endParaRPr kumimoji="0" lang="en-US" sz="2200" b="1" i="0" u="none" strike="noStrike" kern="0" cap="none" spc="0" normalizeH="0" baseline="0" noProof="0" dirty="0">
              <a:ln>
                <a:noFill/>
              </a:ln>
              <a:solidFill>
                <a:srgbClr val="666666"/>
              </a:solidFill>
              <a:effectLst/>
              <a:uLnTx/>
              <a:uFillTx/>
              <a:latin typeface="Calibri"/>
              <a:ea typeface="+mn-ea"/>
              <a:cs typeface="Calibri"/>
            </a:endParaRPr>
          </a:p>
          <a:p>
            <a:pPr marL="342900" marR="0" lvl="0" indent="-342900" algn="l" defTabSz="914400" eaLnBrk="1" fontAlgn="auto" latinLnBrk="0" hangingPunct="1">
              <a:lnSpc>
                <a:spcPct val="100000"/>
              </a:lnSpc>
              <a:spcBef>
                <a:spcPts val="0"/>
              </a:spcBef>
              <a:spcAft>
                <a:spcPts val="0"/>
              </a:spcAft>
              <a:buClrTx/>
              <a:buSzTx/>
              <a:buFont typeface="Arial"/>
              <a:buChar char="•"/>
              <a:tabLst/>
              <a:defRPr/>
            </a:pPr>
            <a:r>
              <a:rPr kumimoji="0" lang="en-US" sz="2200" b="0" i="0" u="none" strike="noStrike" kern="0" cap="none" spc="0" normalizeH="0" baseline="0" noProof="0" dirty="0">
                <a:ln>
                  <a:noFill/>
                </a:ln>
                <a:solidFill>
                  <a:srgbClr val="006499"/>
                </a:solidFill>
                <a:effectLst/>
                <a:uLnTx/>
                <a:uFillTx/>
                <a:latin typeface="Calibri"/>
                <a:ea typeface="Calibri"/>
                <a:cs typeface="Calibri"/>
              </a:rPr>
              <a:t>Do you have any concerns related to the purpose, function, membership and duties of the Native Working Group under Subpart G?</a:t>
            </a:r>
            <a:endParaRPr kumimoji="0" lang="en-US" sz="2200" b="1" i="0" u="none" strike="noStrike" kern="0" cap="none" spc="0" normalizeH="0" baseline="0" noProof="0" dirty="0">
              <a:ln>
                <a:noFill/>
              </a:ln>
              <a:solidFill>
                <a:srgbClr val="666666"/>
              </a:solidFill>
              <a:effectLst/>
              <a:uLnTx/>
              <a:uFillTx/>
              <a:latin typeface="Calibri"/>
              <a:ea typeface="Calibri"/>
              <a:cs typeface="Calibri"/>
            </a:endParaRPr>
          </a:p>
          <a:p>
            <a:pPr marL="0" marR="0" lvl="0" indent="0" algn="l" defTabSz="914400" eaLnBrk="1" fontAlgn="auto" latinLnBrk="0" hangingPunct="1">
              <a:lnSpc>
                <a:spcPct val="100000"/>
              </a:lnSpc>
              <a:spcBef>
                <a:spcPts val="0"/>
              </a:spcBef>
              <a:spcAft>
                <a:spcPts val="0"/>
              </a:spcAft>
              <a:buClrTx/>
              <a:buSzTx/>
              <a:buFontTx/>
              <a:buNone/>
              <a:tabLst/>
              <a:defRPr/>
            </a:pPr>
            <a:r>
              <a:rPr kumimoji="0" lang="en-US" sz="2200" b="1" i="0" u="sng" strike="noStrike" kern="0" cap="none" spc="0" normalizeH="0" baseline="0" noProof="0" dirty="0">
                <a:ln>
                  <a:noFill/>
                </a:ln>
                <a:solidFill>
                  <a:srgbClr val="006499"/>
                </a:solidFill>
                <a:effectLst/>
                <a:uLnTx/>
                <a:uFillTx/>
                <a:latin typeface="Calibri"/>
                <a:ea typeface="+mn-ea"/>
                <a:cs typeface="Calibri"/>
              </a:rPr>
              <a:t>Topic 4:   Export Certification Database and Protecting Confidential Information</a:t>
            </a:r>
            <a:endParaRPr kumimoji="0" lang="en-US" sz="2200" b="0" i="0" u="none" strike="noStrike" kern="0" cap="none" spc="0" normalizeH="0" baseline="0" noProof="0" dirty="0">
              <a:ln>
                <a:noFill/>
              </a:ln>
              <a:solidFill>
                <a:srgbClr val="000000"/>
              </a:solidFill>
              <a:effectLst/>
              <a:uLnTx/>
              <a:uFillTx/>
              <a:latin typeface="Calibri"/>
              <a:ea typeface="+mn-ea"/>
              <a:cs typeface="Calibri"/>
            </a:endParaRPr>
          </a:p>
          <a:p>
            <a:pPr marL="342900" marR="0" lvl="0" indent="-342900" algn="l" defTabSz="914400" eaLnBrk="1" fontAlgn="auto" latinLnBrk="0" hangingPunct="1">
              <a:lnSpc>
                <a:spcPct val="100000"/>
              </a:lnSpc>
              <a:spcBef>
                <a:spcPts val="0"/>
              </a:spcBef>
              <a:spcAft>
                <a:spcPts val="0"/>
              </a:spcAft>
              <a:buClrTx/>
              <a:buSzTx/>
              <a:buFont typeface="Arial,Sans-Serif"/>
              <a:buChar char="•"/>
              <a:tabLst/>
              <a:defRPr/>
            </a:pPr>
            <a:r>
              <a:rPr kumimoji="0" lang="en-US" sz="2200" b="0" i="0" u="none" strike="noStrike" kern="0" cap="none" spc="0" normalizeH="0" baseline="0" noProof="0" dirty="0">
                <a:ln>
                  <a:noFill/>
                </a:ln>
                <a:solidFill>
                  <a:srgbClr val="006499"/>
                </a:solidFill>
                <a:effectLst/>
                <a:uLnTx/>
                <a:uFillTx/>
                <a:latin typeface="Calibri"/>
                <a:ea typeface="+mn-ea"/>
                <a:cs typeface="Calibri"/>
              </a:rPr>
              <a:t>Do you have any concerns related to the Export Certification Database under § 1194.107 of Subpart B? </a:t>
            </a:r>
            <a:endParaRPr kumimoji="0" lang="en-US" sz="2200" b="0" i="0" u="none" strike="noStrike" kern="0" cap="none" spc="0" normalizeH="0" baseline="0" noProof="0" dirty="0">
              <a:ln>
                <a:noFill/>
              </a:ln>
              <a:solidFill>
                <a:srgbClr val="000000"/>
              </a:solidFill>
              <a:effectLst/>
              <a:uLnTx/>
              <a:uFillTx/>
              <a:latin typeface="Calibri"/>
              <a:ea typeface="+mn-ea"/>
              <a:cs typeface="Calibri"/>
            </a:endParaRPr>
          </a:p>
          <a:p>
            <a:pPr marL="342900" marR="0" lvl="0" indent="-342900" algn="l" defTabSz="914400" eaLnBrk="1" fontAlgn="auto" latinLnBrk="0" hangingPunct="1">
              <a:lnSpc>
                <a:spcPct val="100000"/>
              </a:lnSpc>
              <a:spcBef>
                <a:spcPts val="0"/>
              </a:spcBef>
              <a:spcAft>
                <a:spcPts val="0"/>
              </a:spcAft>
              <a:buClrTx/>
              <a:buSzTx/>
              <a:buFont typeface="Arial,Sans-Serif"/>
              <a:buChar char="•"/>
              <a:tabLst/>
              <a:defRPr/>
            </a:pPr>
            <a:r>
              <a:rPr kumimoji="0" lang="en-US" sz="2200" b="0" i="0" u="none" strike="noStrike" kern="0" cap="none" spc="0" normalizeH="0" baseline="0" noProof="0" dirty="0">
                <a:ln>
                  <a:noFill/>
                </a:ln>
                <a:solidFill>
                  <a:srgbClr val="006499"/>
                </a:solidFill>
                <a:effectLst/>
                <a:uLnTx/>
                <a:uFillTx/>
                <a:latin typeface="Calibri"/>
                <a:ea typeface="+mn-ea"/>
                <a:cs typeface="Calibri"/>
              </a:rPr>
              <a:t>Specifically, do you have any concerns related to the information being made available to Tribes, Native Hawaiian organizations, and relevant Federal agencies though the database? </a:t>
            </a:r>
            <a:endParaRPr kumimoji="0" lang="en-US" sz="2200" b="0" i="0" u="none" strike="noStrike" kern="0" cap="none" spc="0" normalizeH="0" baseline="0" noProof="0" dirty="0">
              <a:ln>
                <a:noFill/>
              </a:ln>
              <a:solidFill>
                <a:srgbClr val="000000"/>
              </a:solidFill>
              <a:effectLst/>
              <a:uLnTx/>
              <a:uFillTx/>
              <a:latin typeface="Calibri"/>
              <a:ea typeface="+mn-ea"/>
              <a:cs typeface="Calibri"/>
            </a:endParaRPr>
          </a:p>
          <a:p>
            <a:pPr marL="342900" marR="0" lvl="0" indent="-342900" algn="l" defTabSz="914400" eaLnBrk="1" fontAlgn="auto" latinLnBrk="0" hangingPunct="1">
              <a:lnSpc>
                <a:spcPct val="100000"/>
              </a:lnSpc>
              <a:spcBef>
                <a:spcPts val="0"/>
              </a:spcBef>
              <a:spcAft>
                <a:spcPts val="0"/>
              </a:spcAft>
              <a:buClrTx/>
              <a:buSzTx/>
              <a:buFont typeface="Arial,Sans-Serif"/>
              <a:buChar char="•"/>
              <a:tabLst/>
              <a:defRPr/>
            </a:pPr>
            <a:r>
              <a:rPr kumimoji="0" lang="en-US" sz="2200" b="0" i="0" u="none" strike="noStrike" kern="0" cap="none" spc="0" normalizeH="0" baseline="0" noProof="0" dirty="0">
                <a:ln>
                  <a:noFill/>
                </a:ln>
                <a:solidFill>
                  <a:srgbClr val="006499"/>
                </a:solidFill>
                <a:effectLst/>
                <a:uLnTx/>
                <a:uFillTx/>
                <a:latin typeface="Calibri"/>
                <a:ea typeface="+mn-ea"/>
                <a:cs typeface="Calibri"/>
              </a:rPr>
              <a:t>Do you have any concerns with the current procedures for protecting information deemed culturally sensitive? </a:t>
            </a:r>
            <a:endParaRPr kumimoji="0" lang="en-US" sz="2200" b="0" i="0" u="none" strike="noStrike" kern="0" cap="none" spc="0" normalizeH="0" baseline="0" noProof="0" dirty="0">
              <a:ln>
                <a:noFill/>
              </a:ln>
              <a:solidFill>
                <a:srgbClr val="000000"/>
              </a:solidFill>
              <a:effectLst/>
              <a:uLnTx/>
              <a:uFillTx/>
              <a:latin typeface="Calibri"/>
              <a:ea typeface="+mn-ea"/>
              <a:cs typeface="Calibri"/>
            </a:endParaRPr>
          </a:p>
          <a:p>
            <a:pPr marL="342900" marR="0" lvl="0" indent="-342900" algn="l" defTabSz="914400" eaLnBrk="1" fontAlgn="auto" latinLnBrk="0" hangingPunct="1">
              <a:lnSpc>
                <a:spcPct val="100000"/>
              </a:lnSpc>
              <a:spcBef>
                <a:spcPts val="0"/>
              </a:spcBef>
              <a:spcAft>
                <a:spcPts val="0"/>
              </a:spcAft>
              <a:buClrTx/>
              <a:buSzTx/>
              <a:buFont typeface="Arial,Sans-Serif"/>
              <a:buChar char="•"/>
              <a:tabLst/>
              <a:defRPr/>
            </a:pPr>
            <a:r>
              <a:rPr kumimoji="0" lang="en-US" sz="2200" b="0" i="0" u="none" strike="noStrike" kern="0" cap="none" spc="0" normalizeH="0" baseline="0" noProof="0" dirty="0">
                <a:ln>
                  <a:noFill/>
                </a:ln>
                <a:solidFill>
                  <a:srgbClr val="006499"/>
                </a:solidFill>
                <a:effectLst/>
                <a:uLnTx/>
                <a:uFillTx/>
                <a:latin typeface="Calibri"/>
                <a:ea typeface="+mn-ea"/>
                <a:cs typeface="Calibri"/>
              </a:rPr>
              <a:t>Do you have any suggestions for how DOI can better protect confidential information or what types of specific information should be protected? </a:t>
            </a:r>
            <a:endParaRPr kumimoji="0" lang="en-US" sz="2200" b="1" i="0" u="none" strike="noStrike" kern="0" cap="none" spc="0" normalizeH="0" baseline="0" noProof="0" dirty="0">
              <a:ln>
                <a:noFill/>
              </a:ln>
              <a:solidFill>
                <a:srgbClr val="666666"/>
              </a:solidFill>
              <a:effectLst/>
              <a:uLnTx/>
              <a:uFillTx/>
              <a:latin typeface="Calibri"/>
              <a:ea typeface="+mn-ea"/>
              <a:cs typeface="Calibri"/>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400" b="1" i="0" u="none" strike="noStrike" kern="0" cap="none" spc="0" normalizeH="0" baseline="0" noProof="0" dirty="0">
              <a:ln>
                <a:noFill/>
              </a:ln>
              <a:solidFill>
                <a:srgbClr val="666666"/>
              </a:solidFill>
              <a:effectLst/>
              <a:uLnTx/>
              <a:uFillTx/>
              <a:latin typeface="Calibri"/>
              <a:ea typeface="Calibri"/>
              <a:cs typeface="Calibri"/>
            </a:endParaRPr>
          </a:p>
        </p:txBody>
      </p:sp>
    </p:spTree>
    <p:extLst>
      <p:ext uri="{BB962C8B-B14F-4D97-AF65-F5344CB8AC3E}">
        <p14:creationId xmlns:p14="http://schemas.microsoft.com/office/powerpoint/2010/main" val="21472402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idx="4294967295"/>
          </p:nvPr>
        </p:nvSpPr>
        <p:spPr>
          <a:xfrm>
            <a:off x="2287186" y="2581825"/>
            <a:ext cx="7617166" cy="2527487"/>
          </a:xfrm>
          <a:prstGeom prst="rect">
            <a:avLst/>
          </a:prstGeom>
          <a:noFill/>
          <a:ln>
            <a:noFill/>
            <a:prstDash/>
          </a:ln>
          <a:effectLst/>
        </p:spPr>
        <p:txBody>
          <a:bodyPr rot="0" spcFirstLastPara="0" vertOverflow="overflow" horzOverflow="overflow" vert="horz" wrap="square" lIns="0" tIns="153035" rIns="0" bIns="0" numCol="1" spcCol="0" rtlCol="0" fromWordArt="0" anchor="t" anchorCtr="0" forceAA="0" compatLnSpc="1">
            <a:prstTxWarp prst="textNoShape">
              <a:avLst/>
            </a:prstTxWarp>
            <a:spAutoFit/>
          </a:bodyPr>
          <a:lstStyle/>
          <a:p>
            <a:pPr marL="293370" marR="5080" lvl="0" indent="-281305" algn="ctr" defTabSz="914400" rtl="0" eaLnBrk="1" fontAlgn="auto" latinLnBrk="0" hangingPunct="1">
              <a:lnSpc>
                <a:spcPct val="156923"/>
              </a:lnSpc>
              <a:spcBef>
                <a:spcPts val="1205"/>
              </a:spcBef>
              <a:spcAft>
                <a:spcPts val="0"/>
              </a:spcAft>
              <a:buClrTx/>
              <a:buSzTx/>
              <a:buFontTx/>
              <a:buNone/>
              <a:tabLst/>
              <a:defRPr/>
            </a:pPr>
            <a:r>
              <a:rPr kumimoji="0" lang="en-US" sz="6000" b="0" i="0" u="none" strike="noStrike" kern="1200" cap="none" spc="-55" normalizeH="0" baseline="0" noProof="0" dirty="0">
                <a:ln>
                  <a:noFill/>
                </a:ln>
                <a:solidFill>
                  <a:srgbClr val="FFFFFF"/>
                </a:solidFill>
                <a:effectLst/>
                <a:uLnTx/>
                <a:uFillTx/>
                <a:latin typeface="Calibri Light"/>
                <a:ea typeface="+mn-ea"/>
                <a:cs typeface="Calibri Light"/>
              </a:rPr>
              <a:t>Questions?</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a:p>
            <a:pPr marL="0" marR="5080" lvl="0" indent="12065"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55" normalizeH="0" baseline="0" noProof="0" dirty="0">
                <a:ln>
                  <a:noFill/>
                </a:ln>
                <a:solidFill>
                  <a:schemeClr val="bg1"/>
                </a:solidFill>
                <a:effectLst/>
                <a:uLnTx/>
                <a:uFillTx/>
                <a:latin typeface="+mn-lt"/>
                <a:ea typeface="+mn-lt"/>
                <a:cs typeface="+mn-lt"/>
              </a:rPr>
              <a:t>Please provide written comments </a:t>
            </a:r>
            <a:endParaRPr kumimoji="0" lang="en-US" sz="2000" b="1" i="0" u="none" strike="noStrike" kern="1200" cap="none" spc="0" normalizeH="0" baseline="0" noProof="0" dirty="0">
              <a:ln>
                <a:noFill/>
              </a:ln>
              <a:solidFill>
                <a:schemeClr val="bg1"/>
              </a:solidFill>
              <a:effectLst/>
              <a:uLnTx/>
              <a:uFillTx/>
              <a:latin typeface="+mn-lt"/>
              <a:ea typeface="+mn-lt"/>
              <a:cs typeface="+mn-lt"/>
            </a:endParaRPr>
          </a:p>
          <a:p>
            <a:pPr marL="0" marR="5080" lvl="0" indent="12065"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55" normalizeH="0" baseline="0" noProof="0" dirty="0">
                <a:ln>
                  <a:noFill/>
                </a:ln>
                <a:solidFill>
                  <a:schemeClr val="bg1"/>
                </a:solidFill>
                <a:effectLst/>
                <a:uLnTx/>
                <a:uFillTx/>
                <a:latin typeface="+mn-lt"/>
                <a:ea typeface="+mn-lt"/>
                <a:cs typeface="+mn-lt"/>
              </a:rPr>
              <a:t>to </a:t>
            </a:r>
            <a:r>
              <a:rPr kumimoji="0" lang="en-US" sz="2000" b="1" i="0" u="sng" strike="noStrike" kern="1200" cap="none" spc="-55" normalizeH="0" baseline="0" noProof="0" dirty="0">
                <a:ln>
                  <a:noFill/>
                </a:ln>
                <a:solidFill>
                  <a:schemeClr val="bg1"/>
                </a:solidFill>
                <a:effectLst/>
                <a:uLnTx/>
                <a:uFillTx/>
                <a:latin typeface="+mn-lt"/>
                <a:ea typeface="+mn-lt"/>
                <a:cs typeface="+mn-lt"/>
              </a:rPr>
              <a:t>consultation@bia.gov</a:t>
            </a:r>
            <a:r>
              <a:rPr kumimoji="0" lang="en-US" sz="2000" b="1" i="0" u="none" strike="noStrike" kern="1200" cap="none" spc="-55" normalizeH="0" baseline="0" noProof="0" dirty="0">
                <a:ln>
                  <a:noFill/>
                </a:ln>
                <a:solidFill>
                  <a:schemeClr val="bg1"/>
                </a:solidFill>
                <a:effectLst/>
                <a:uLnTx/>
                <a:uFillTx/>
                <a:latin typeface="+mn-lt"/>
                <a:ea typeface="+mn-lt"/>
                <a:cs typeface="+mn-lt"/>
              </a:rPr>
              <a:t> </a:t>
            </a:r>
            <a:endParaRPr kumimoji="0" lang="en-US" sz="2000" b="1" i="0" u="none" strike="noStrike" kern="1200" cap="none" spc="0" normalizeH="0" baseline="0" noProof="0" dirty="0">
              <a:ln>
                <a:noFill/>
              </a:ln>
              <a:solidFill>
                <a:schemeClr val="bg1"/>
              </a:solidFill>
              <a:effectLst/>
              <a:uLnTx/>
              <a:uFillTx/>
              <a:latin typeface="+mn-lt"/>
              <a:ea typeface="+mn-lt"/>
              <a:cs typeface="+mn-lt"/>
            </a:endParaRPr>
          </a:p>
          <a:p>
            <a:pPr marL="0" marR="5080" lvl="0" indent="12065"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55" normalizeH="0" baseline="0" noProof="0" dirty="0">
                <a:ln>
                  <a:noFill/>
                </a:ln>
                <a:solidFill>
                  <a:schemeClr val="bg1"/>
                </a:solidFill>
                <a:effectLst/>
                <a:uLnTx/>
                <a:uFillTx/>
                <a:latin typeface="+mn-lt"/>
                <a:ea typeface="+mn-lt"/>
                <a:cs typeface="+mn-lt"/>
              </a:rPr>
              <a:t>by 11 :59 pm ET on December 24, 2024.</a:t>
            </a:r>
            <a:endParaRPr kumimoji="0" lang="en-US" sz="2000" b="1" i="0" u="none" strike="noStrike" kern="1200" cap="none" spc="0" normalizeH="0" baseline="0" noProof="0" dirty="0">
              <a:ln>
                <a:noFill/>
              </a:ln>
              <a:solidFill>
                <a:schemeClr val="bg1"/>
              </a:solidFill>
              <a:effectLst/>
              <a:uLnTx/>
              <a:uFillTx/>
              <a:latin typeface="+mn-lt"/>
              <a:ea typeface="Calibri"/>
              <a:cs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992a7aa7-d930-440a-be9b-2ec3b8a1a36f">
      <UserInfo>
        <DisplayName>Henning, Stephanie H</DisplayName>
        <AccountId>7</AccountId>
        <AccountType/>
      </UserInfo>
      <UserInfo>
        <DisplayName>All Users (windows)</DisplayName>
        <AccountId>25</AccountId>
        <AccountType/>
      </UserInfo>
      <UserInfo>
        <DisplayName>Brown, Carol J</DisplayName>
        <AccountId>17</AccountId>
        <AccountType/>
      </UserInfo>
      <UserInfo>
        <DisplayName>Iron Cloud, Willow G</DisplayName>
        <AccountId>23</AccountId>
        <AccountType/>
      </UserInfo>
      <UserInfo>
        <DisplayName>Grounds, Katherin</DisplayName>
        <AccountId>111</AccountId>
        <AccountType/>
      </UserInfo>
      <UserInfo>
        <DisplayName>Sweeney, Tara M</DisplayName>
        <AccountId>35</AccountId>
        <AccountType/>
      </UserInfo>
      <UserInfo>
        <DisplayName>SharingLinks.b64bfbe9-d798-4148-a82a-0962b5eb22f2.OrganizationEdit.9d10a96c-b5fb-4e2b-9275-d1397cfb49b4</DisplayName>
        <AccountId>144</AccountId>
        <AccountType/>
      </UserInfo>
      <UserInfo>
        <DisplayName>Gonzales, Brenda</DisplayName>
        <AccountId>191</AccountId>
        <AccountType/>
      </UserInfo>
      <UserInfo>
        <DisplayName>SharingLinks.9113cb14-e618-4f60-9eb4-d8e0dc8d4ce1.Flexible.becf8701-b9ef-401b-8c4d-2f1a3fe6a5de</DisplayName>
        <AccountId>276</AccountId>
        <AccountType/>
      </UserInfo>
      <UserInfo>
        <DisplayName>SharingLinks.65ca9e62-e286-41f0-8a0a-2d7837f38010.OrganizationEdit.68d084b8-df04-4d90-8a40-0c48192cbc16</DisplayName>
        <AccountId>127</AccountId>
        <AccountType/>
      </UserInfo>
      <UserInfo>
        <DisplayName>Chee-Tom, Casandra R</DisplayName>
        <AccountId>94</AccountId>
        <AccountType/>
      </UserInfo>
      <UserInfo>
        <DisplayName>Oakes, Morgan A</DisplayName>
        <AccountId>51</AccountId>
        <AccountType/>
      </UserInfo>
      <UserInfo>
        <DisplayName>Ennis, Samuel E</DisplayName>
        <AccountId>259</AccountId>
        <AccountType/>
      </UserInfo>
      <UserInfo>
        <DisplayName>Williams, Joshua R</DisplayName>
        <AccountId>243</AccountId>
        <AccountType/>
      </UserInfo>
      <UserInfo>
        <DisplayName>SharingLinks.7501b0cd-5eec-4b12-a399-a80802f86a9a.Flexible.877baa5d-1ddc-4029-83dc-46264a3264e3</DisplayName>
        <AccountId>62</AccountId>
        <AccountType/>
      </UserInfo>
      <UserInfo>
        <DisplayName>Davis, Natalie D</DisplayName>
        <AccountId>34</AccountId>
        <AccountType/>
      </UserInfo>
      <UserInfo>
        <DisplayName>Anderton, James B</DisplayName>
        <AccountId>29</AccountId>
        <AccountType/>
      </UserInfo>
      <UserInfo>
        <DisplayName>SharingLinks.3d9df822-84fa-472d-a312-591988136d5f.Flexible.7872349c-7728-4be7-9c3a-058a5dbf846b</DisplayName>
        <AccountId>115</AccountId>
        <AccountType/>
      </UserInfo>
      <UserInfo>
        <DisplayName>SharingLinks.7168c3d0-7e56-4d9d-a5c6-2140e7e7a8d5.Flexible.2c97ff68-1891-4a43-8ac9-bba2f2320a18</DisplayName>
        <AccountId>116</AccountId>
        <AccountType/>
      </UserInfo>
      <UserInfo>
        <DisplayName>Pierce, Elizabeth J</DisplayName>
        <AccountId>95</AccountId>
        <AccountType/>
      </UserInfo>
      <UserInfo>
        <DisplayName>Limited Access System Group</DisplayName>
        <AccountId>15</AccountId>
        <AccountType/>
      </UserInfo>
      <UserInfo>
        <DisplayName>Conduff, Stephanie A</DisplayName>
        <AccountId>16</AccountId>
        <AccountType/>
      </UserInfo>
      <UserInfo>
        <DisplayName>ASIA Counselors Members</DisplayName>
        <AccountId>13</AccountId>
        <AccountType/>
      </UserInfo>
      <UserInfo>
        <DisplayName>Svc Teams SA</DisplayName>
        <AccountId>307</AccountId>
        <AccountType/>
      </UserInfo>
      <UserInfo>
        <DisplayName>Patterson, Dawn</DisplayName>
        <AccountId>123</AccountId>
        <AccountType/>
      </UserInfo>
      <UserInfo>
        <DisplayName>Spotted Bear, Sharon R</DisplayName>
        <AccountId>126</AccountId>
        <AccountType/>
      </UserInfo>
      <UserInfo>
        <DisplayName>Brooks, Jeannine</DisplayName>
        <AccountId>175</AccountId>
        <AccountType/>
      </UserInfo>
    </SharedWithUsers>
    <lcf76f155ced4ddcb4097134ff3c332f xmlns="75a6f060-23d4-491b-988d-29ae735518c4">
      <Terms xmlns="http://schemas.microsoft.com/office/infopath/2007/PartnerControls"/>
    </lcf76f155ced4ddcb4097134ff3c332f>
    <TaxCatchAll xmlns="31062a0d-ede8-4112-b4bb-00a9c1bc8e16"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BB0E5AEFD4F2A44B7422382A2C15759" ma:contentTypeVersion="15" ma:contentTypeDescription="Create a new document." ma:contentTypeScope="" ma:versionID="1bf8156dd8b1ff0b71afccfcc04f4ef1">
  <xsd:schema xmlns:xsd="http://www.w3.org/2001/XMLSchema" xmlns:xs="http://www.w3.org/2001/XMLSchema" xmlns:p="http://schemas.microsoft.com/office/2006/metadata/properties" xmlns:ns2="75a6f060-23d4-491b-988d-29ae735518c4" xmlns:ns3="992a7aa7-d930-440a-be9b-2ec3b8a1a36f" xmlns:ns4="31062a0d-ede8-4112-b4bb-00a9c1bc8e16" targetNamespace="http://schemas.microsoft.com/office/2006/metadata/properties" ma:root="true" ma:fieldsID="6078db068bedb2053c5981d32325954c" ns2:_="" ns3:_="" ns4:_="">
    <xsd:import namespace="75a6f060-23d4-491b-988d-29ae735518c4"/>
    <xsd:import namespace="992a7aa7-d930-440a-be9b-2ec3b8a1a36f"/>
    <xsd:import namespace="31062a0d-ede8-4112-b4bb-00a9c1bc8e1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LengthInSeconds" minOccurs="0"/>
                <xsd:element ref="ns3:SharedWithUsers" minOccurs="0"/>
                <xsd:element ref="ns3:SharedWithDetails" minOccurs="0"/>
                <xsd:element ref="ns2:lcf76f155ced4ddcb4097134ff3c332f" minOccurs="0"/>
                <xsd:element ref="ns4:TaxCatchAll" minOccurs="0"/>
                <xsd:element ref="ns2:MediaServiceOCR" minOccurs="0"/>
                <xsd:element ref="ns2:MediaServiceGenerationTime" minOccurs="0"/>
                <xsd:element ref="ns2:MediaServiceEventHashCode"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5a6f060-23d4-491b-988d-29ae735518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c5df3ad-b4e5-45d1-88c9-23db5f1fe618"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92a7aa7-d930-440a-be9b-2ec3b8a1a36f"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062a0d-ede8-4112-b4bb-00a9c1bc8e16"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2a3410-c52a-4b89-bf27-ac8c8fda4740}" ma:internalName="TaxCatchAll" ma:showField="CatchAllData" ma:web="992a7aa7-d930-440a-be9b-2ec3b8a1a36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2CA63CE-0B1C-48DB-80F5-BC940C78EC6D}">
  <ds:schemaRefs>
    <ds:schemaRef ds:uri="http://schemas.microsoft.com/sharepoint/v3/contenttype/forms"/>
  </ds:schemaRefs>
</ds:datastoreItem>
</file>

<file path=customXml/itemProps2.xml><?xml version="1.0" encoding="utf-8"?>
<ds:datastoreItem xmlns:ds="http://schemas.openxmlformats.org/officeDocument/2006/customXml" ds:itemID="{D3D6C5A6-715A-4001-ACE8-5065418001D9}">
  <ds:schemaRefs>
    <ds:schemaRef ds:uri="http://purl.org/dc/dcmitype/"/>
    <ds:schemaRef ds:uri="75a6f060-23d4-491b-988d-29ae735518c4"/>
    <ds:schemaRef ds:uri="http://www.w3.org/XML/1998/namespace"/>
    <ds:schemaRef ds:uri="992a7aa7-d930-440a-be9b-2ec3b8a1a36f"/>
    <ds:schemaRef ds:uri="http://purl.org/dc/elements/1.1/"/>
    <ds:schemaRef ds:uri="http://schemas.microsoft.com/office/2006/documentManagement/types"/>
    <ds:schemaRef ds:uri="http://schemas.microsoft.com/office/infopath/2007/PartnerControls"/>
    <ds:schemaRef ds:uri="31062a0d-ede8-4112-b4bb-00a9c1bc8e16"/>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B6A9BD4B-9F9E-4A17-B730-1AA44494BB51}">
  <ds:schemaRefs>
    <ds:schemaRef ds:uri="31062a0d-ede8-4112-b4bb-00a9c1bc8e16"/>
    <ds:schemaRef ds:uri="75a6f060-23d4-491b-988d-29ae735518c4"/>
    <ds:schemaRef ds:uri="992a7aa7-d930-440a-be9b-2ec3b8a1a36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
  <TotalTime>2</TotalTime>
  <Words>576</Words>
  <Application>Microsoft Office PowerPoint</Application>
  <PresentationFormat>Widescreen</PresentationFormat>
  <Paragraphs>48</Paragraphs>
  <Slides>7</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Arial,Sans-Serif</vt:lpstr>
      <vt:lpstr>Calibri</vt:lpstr>
      <vt:lpstr>Calibri Light</vt:lpstr>
      <vt:lpstr>Times New Roman</vt:lpstr>
      <vt:lpstr>Wingdings</vt:lpstr>
      <vt:lpstr>Office Theme</vt:lpstr>
      <vt:lpstr> Safeguard Objects of Cultural Patrimony (STOP) Act - Proposed Rule   </vt:lpstr>
      <vt:lpstr>STOP Act Overview:</vt:lpstr>
      <vt:lpstr>Development of Draft Regulations:</vt:lpstr>
      <vt:lpstr>Proposed Rule:</vt:lpstr>
      <vt:lpstr>Framing Questions:</vt:lpstr>
      <vt:lpstr>Topic 3:   Subpart G –Native Working Group Do you have any concerns related to the purpose, function, membership and duties of the Native Working Group under Subpart G? Topic 4:   Export Certification Database and Protecting Confidential Information Do you have any concerns related to the Export Certification Database under § 1194.107 of Subpart B?  Specifically, do you have any concerns related to the information being made available to Tribes, Native Hawaiian organizations, and relevant Federal agencies though the database?  Do you have any concerns with the current procedures for protecting information deemed culturally sensitive?  Do you have any suggestions for how DOI can better protect confidential information or what types of specific information should be protected?  </vt:lpstr>
      <vt:lpstr>Questions? Please provide written comments  to consultation@bia.gov  by 11 :59 pm ET on December 24, 2024.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Rescue Plan Tribal Consultation</dc:title>
  <dc:subject>American Rescue Plan Tribal Consultation</dc:subject>
  <dc:creator>Indian Affairs - Office of the Deputy Assistant Secretary for Management</dc:creator>
  <cp:keywords>"American Rescue Plan;Tribal Consultation;Indian Affairs - Office of the Deputy Assistant Secretary for Management"</cp:keywords>
  <cp:lastModifiedBy>Whaley, Oliver B</cp:lastModifiedBy>
  <cp:revision>5</cp:revision>
  <dcterms:created xsi:type="dcterms:W3CDTF">2021-03-25T13:23:26Z</dcterms:created>
  <dcterms:modified xsi:type="dcterms:W3CDTF">2024-11-19T20:18:49Z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2021-03-25T00:00:00Z</vt:filetime>
  </property>
  <property fmtid="{D5CDD505-2E9C-101B-9397-08002B2CF9AE}" pid="3" name="Creator">
    <vt:lpwstr>Acrobat PDFMaker 21 for PowerPoint</vt:lpwstr>
  </property>
  <property fmtid="{D5CDD505-2E9C-101B-9397-08002B2CF9AE}" pid="4" name="LastSaved">
    <vt:filetime>2021-03-25T00:00:00Z</vt:filetime>
  </property>
  <property fmtid="{D5CDD505-2E9C-101B-9397-08002B2CF9AE}" pid="5" name="ContentTypeId">
    <vt:lpwstr>0x0101002BB0E5AEFD4F2A44B7422382A2C15759</vt:lpwstr>
  </property>
  <property fmtid="{D5CDD505-2E9C-101B-9397-08002B2CF9AE}" pid="6" name="MediaServiceImageTags">
    <vt:lpwstr/>
  </property>
</Properties>
</file>