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2"/>
  </p:sldMasterIdLst>
  <p:notesMasterIdLst>
    <p:notesMasterId r:id="rId8"/>
  </p:notesMasterIdLst>
  <p:handoutMasterIdLst>
    <p:handoutMasterId r:id="rId9"/>
  </p:handoutMasterIdLst>
  <p:sldIdLst>
    <p:sldId id="367" r:id="rId3"/>
    <p:sldId id="457" r:id="rId4"/>
    <p:sldId id="456" r:id="rId5"/>
    <p:sldId id="461" r:id="rId6"/>
    <p:sldId id="421" r:id="rId7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C93E3B"/>
    <a:srgbClr val="FF6600"/>
    <a:srgbClr val="7BE21E"/>
    <a:srgbClr val="691715"/>
    <a:srgbClr val="35953E"/>
    <a:srgbClr val="FF4B4B"/>
    <a:srgbClr val="D0575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5" autoAdjust="0"/>
    <p:restoredTop sz="96357" autoAdjust="0"/>
  </p:normalViewPr>
  <p:slideViewPr>
    <p:cSldViewPr snapToGrid="0">
      <p:cViewPr varScale="1">
        <p:scale>
          <a:sx n="51" d="100"/>
          <a:sy n="51" d="100"/>
        </p:scale>
        <p:origin x="107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5CF63-0F92-4515-B87E-4E6F6B7BF648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73F9E-2CDA-4882-A0C9-2CA6B23CA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2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A573B292-D3FA-4636-B39B-0BA2A5E8A2EE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CEBEC707-83AB-4A10-8A67-5F1839319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76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96228-13F2-749C-D8F8-39D608E9B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190255-F3B3-9A38-D262-0FC0C82224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7E40C4-5EC2-3F3D-A201-013B77188F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2F5D6-5093-83DD-256A-DBA0F0335C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EC707-83AB-4A10-8A67-5F18393196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14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A91BD-8F2D-CE6A-9AF6-2F656B738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EE6F2B-FDC5-70F9-B81A-794022F7B2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9E5F0E-3BEA-46B8-31CB-1A3949390D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first page of the report summarizes the estimated public safety and justice program needs for Indian Country.  Needs are estimated for Law Enforcement, Detention/Corrections, and Tribal Court programs.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7A1AF-BDE9-3F25-2452-01F4EC2495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EC707-83AB-4A10-8A67-5F18393196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61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D7A40-7FA3-5829-1720-F039E952D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BF4B2E-B426-F2B2-4DDF-502DB40DCA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DE6607-F080-ECE7-69B1-C69938F003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01C86-69D3-8D92-3049-0D4AE1CE7B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EC707-83AB-4A10-8A67-5F18393196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11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2830-F273-4060-86D4-4212F88387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9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6030-5CC8-4862-BD32-64EE76B21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4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6A5-5193-4F6E-B814-5140BB00C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D484-F614-4F83-9E0A-076B4E5CA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7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3AC2-A539-44A5-A75A-C18879A01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7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BDDE-ADDB-4969-B498-C64558BF09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6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A621-527F-4419-8114-66700E9D8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6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4931-8AD3-4F39-AFC6-75B2981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0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9D10-0EE8-4FE1-A679-2758A24CF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4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B9CC-8F96-454A-86EE-0F0157364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6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DDB1C-7DF6-4C06-BC2C-8CA3CB84B2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9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2000"/>
            <a:grayscl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1CA9D-7821-47AD-A6E4-8DB98AEA0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9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2.wdp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2136776" y="228600"/>
            <a:ext cx="7997825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3200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4116" y="1824891"/>
            <a:ext cx="11883764" cy="296735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7577"/>
              </a:lnSpc>
              <a:spcAft>
                <a:spcPts val="1800"/>
              </a:spcAft>
            </a:pPr>
            <a:r>
              <a:rPr lang="en-US" sz="5400" b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Public Safety and Justice Budgetary Needs of Tribes Affected by Public Law 83-280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371083E-1132-49F0-804D-9639E91120BE}"/>
              </a:ext>
            </a:extLst>
          </p:cNvPr>
          <p:cNvGrpSpPr/>
          <p:nvPr/>
        </p:nvGrpSpPr>
        <p:grpSpPr>
          <a:xfrm>
            <a:off x="-1" y="4"/>
            <a:ext cx="12192001" cy="735286"/>
            <a:chOff x="-1" y="4"/>
            <a:chExt cx="12192001" cy="73528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F6B23F2-C1DB-4626-B286-E173B17CC7D9}"/>
                </a:ext>
              </a:extLst>
            </p:cNvPr>
            <p:cNvGrpSpPr/>
            <p:nvPr/>
          </p:nvGrpSpPr>
          <p:grpSpPr>
            <a:xfrm>
              <a:off x="-1" y="4"/>
              <a:ext cx="12191999" cy="729480"/>
              <a:chOff x="-1" y="4"/>
              <a:chExt cx="12191999" cy="729480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FB6FE96-EFE8-40E0-8DDC-DB8F1476C3AF}"/>
                  </a:ext>
                </a:extLst>
              </p:cNvPr>
              <p:cNvSpPr/>
              <p:nvPr/>
            </p:nvSpPr>
            <p:spPr>
              <a:xfrm>
                <a:off x="-1" y="4"/>
                <a:ext cx="12191999" cy="729480"/>
              </a:xfrm>
              <a:prstGeom prst="rect">
                <a:avLst/>
              </a:prstGeom>
              <a:gradFill flip="none" rotWithShape="1">
                <a:gsLst>
                  <a:gs pos="52000">
                    <a:srgbClr val="143182"/>
                  </a:gs>
                  <a:gs pos="2000">
                    <a:schemeClr val="tx1"/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/>
              </a:p>
            </p:txBody>
          </p:sp>
          <p:sp>
            <p:nvSpPr>
              <p:cNvPr id="24" name="TextBox 17">
                <a:extLst>
                  <a:ext uri="{FF2B5EF4-FFF2-40B4-BE49-F238E27FC236}">
                    <a16:creationId xmlns:a16="http://schemas.microsoft.com/office/drawing/2014/main" id="{A78CF02F-64E7-4D82-86B5-3D675A22470D}"/>
                  </a:ext>
                </a:extLst>
              </p:cNvPr>
              <p:cNvSpPr txBox="1"/>
              <p:nvPr/>
            </p:nvSpPr>
            <p:spPr>
              <a:xfrm>
                <a:off x="914401" y="80109"/>
                <a:ext cx="10463752" cy="548640"/>
              </a:xfrm>
              <a:prstGeom prst="rect">
                <a:avLst/>
              </a:prstGeom>
              <a:noFill/>
              <a:ln w="9525" cmpd="sng">
                <a:noFill/>
              </a:ln>
              <a:effectLst>
                <a:outerShdw blurRad="50800" dist="38100" dir="2700000" algn="tl" rotWithShape="0">
                  <a:prstClr val="black">
                    <a:alpha val="73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 anchorCtr="0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400" b="1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58000"/>
                        </a:prstClr>
                      </a:outerShdw>
                    </a:effectLst>
                  </a:rPr>
                  <a:t>Bureau of Indian Affairs                                    Office of Justice Services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87B91F2-0066-44EA-9EE5-1844A442555C}"/>
                  </a:ext>
                </a:extLst>
              </p:cNvPr>
              <p:cNvSpPr/>
              <p:nvPr/>
            </p:nvSpPr>
            <p:spPr>
              <a:xfrm>
                <a:off x="86563" y="80109"/>
                <a:ext cx="548640" cy="548640"/>
              </a:xfrm>
              <a:prstGeom prst="ellipse">
                <a:avLst/>
              </a:prstGeom>
              <a:blipFill dpi="0" rotWithShape="0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harpenSoften amount="24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 l="-5000" t="-5000" r="-4000" b="-5000"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schemeClr val="tx1">
                    <a:alpha val="79000"/>
                  </a:schemeClr>
                </a:outerShdw>
                <a:reflection blurRad="6350" stA="53000" endPos="25000" dir="5400000" sy="-100000" algn="bl" rotWithShape="0"/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DE3AB9B9-2209-44C4-87AD-AA0337E404A7}"/>
                  </a:ext>
                </a:extLst>
              </p:cNvPr>
              <p:cNvSpPr/>
              <p:nvPr/>
            </p:nvSpPr>
            <p:spPr>
              <a:xfrm>
                <a:off x="11556797" y="80109"/>
                <a:ext cx="548640" cy="548640"/>
              </a:xfrm>
              <a:prstGeom prst="ellipse">
                <a:avLst/>
              </a:prstGeom>
              <a:blipFill rotWithShape="0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24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schemeClr val="tx1">
                    <a:alpha val="79000"/>
                  </a:schemeClr>
                </a:outerShdw>
                <a:reflection blurRad="6350" stA="53000" endPos="25000" dir="5400000" sy="-100000" algn="bl" rotWithShape="0"/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1B62507-4DCB-4CED-9DD7-5B795F0A2BA0}"/>
                </a:ext>
              </a:extLst>
            </p:cNvPr>
            <p:cNvCxnSpPr>
              <a:cxnSpLocks/>
            </p:cNvCxnSpPr>
            <p:nvPr/>
          </p:nvCxnSpPr>
          <p:spPr>
            <a:xfrm>
              <a:off x="1" y="735290"/>
              <a:ext cx="12191999" cy="0"/>
            </a:xfrm>
            <a:prstGeom prst="line">
              <a:avLst/>
            </a:prstGeom>
            <a:ln w="4445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88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EA76546-829E-4B9D-B266-2FE0C7953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99115" y="55363"/>
              <a:ext cx="1993770" cy="598131"/>
            </a:xfrm>
            <a:prstGeom prst="rect">
              <a:avLst/>
            </a:prstGeom>
            <a:effectLst>
              <a:softEdge rad="127000"/>
            </a:effectLst>
          </p:spPr>
        </p:pic>
      </p:grpSp>
    </p:spTree>
    <p:extLst>
      <p:ext uri="{BB962C8B-B14F-4D97-AF65-F5344CB8AC3E}">
        <p14:creationId xmlns:p14="http://schemas.microsoft.com/office/powerpoint/2010/main" val="33446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43FA0-C267-5CAC-4443-15B64DCF7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F6CA009-7630-2B01-761D-ACFFF019EB47}"/>
              </a:ext>
            </a:extLst>
          </p:cNvPr>
          <p:cNvGrpSpPr/>
          <p:nvPr/>
        </p:nvGrpSpPr>
        <p:grpSpPr>
          <a:xfrm>
            <a:off x="0" y="4"/>
            <a:ext cx="12192000" cy="739816"/>
            <a:chOff x="0" y="4"/>
            <a:chExt cx="12192000" cy="73981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8E9344E-2DDB-3483-90C7-828A337EDC36}"/>
                </a:ext>
              </a:extLst>
            </p:cNvPr>
            <p:cNvSpPr/>
            <p:nvPr/>
          </p:nvSpPr>
          <p:spPr>
            <a:xfrm>
              <a:off x="0" y="4"/>
              <a:ext cx="12192000" cy="729480"/>
            </a:xfrm>
            <a:prstGeom prst="rect">
              <a:avLst/>
            </a:prstGeom>
            <a:gradFill flip="none" rotWithShape="1">
              <a:gsLst>
                <a:gs pos="52000">
                  <a:schemeClr val="bg1">
                    <a:lumMod val="75000"/>
                  </a:schemeClr>
                </a:gs>
                <a:gs pos="2000">
                  <a:schemeClr val="tx1"/>
                </a:gs>
                <a:gs pos="100000">
                  <a:schemeClr val="tx1"/>
                </a:gs>
              </a:gsLst>
              <a:lin ang="5400000" scaled="0"/>
              <a:tileRect/>
            </a:gra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82EBB1E-989A-B2CB-6946-4F94F7FF4AA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39819"/>
              <a:ext cx="12192000" cy="1"/>
            </a:xfrm>
            <a:prstGeom prst="line">
              <a:avLst/>
            </a:prstGeom>
            <a:ln w="25400">
              <a:solidFill>
                <a:srgbClr val="0000FF"/>
              </a:solidFill>
            </a:ln>
            <a:effectLst>
              <a:outerShdw blurRad="50800" dist="38100" dir="5400000" algn="t" rotWithShape="0">
                <a:prstClr val="black">
                  <a:alpha val="88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F8691C8D-2628-917F-07BD-B3D4BEABB8DB}"/>
                </a:ext>
              </a:extLst>
            </p:cNvPr>
            <p:cNvSpPr txBox="1"/>
            <p:nvPr/>
          </p:nvSpPr>
          <p:spPr>
            <a:xfrm>
              <a:off x="2684206" y="80109"/>
              <a:ext cx="6843252" cy="548640"/>
            </a:xfrm>
            <a:prstGeom prst="rect">
              <a:avLst/>
            </a:prstGeom>
            <a:noFill/>
            <a:ln w="9525" cmpd="sng">
              <a:noFill/>
            </a:ln>
            <a:effectLst>
              <a:outerShdw blurRad="50800" dist="38100" dir="2700000" algn="tl" rotWithShape="0">
                <a:prstClr val="black">
                  <a:alpha val="73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58000"/>
                      </a:prstClr>
                    </a:outerShdw>
                  </a:effectLst>
                </a:rPr>
                <a:t>Bureau of Indian Affairs - Office of Justice Services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17BDA60-6C4E-756C-93CF-C6524DAF13E8}"/>
                </a:ext>
              </a:extLst>
            </p:cNvPr>
            <p:cNvSpPr/>
            <p:nvPr/>
          </p:nvSpPr>
          <p:spPr>
            <a:xfrm>
              <a:off x="86563" y="80109"/>
              <a:ext cx="548640" cy="548640"/>
            </a:xfrm>
            <a:prstGeom prst="ellipse">
              <a:avLst/>
            </a:prstGeom>
            <a:blipFill dpi="0" rotWithShape="0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4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5000" t="-5000" r="-4000" b="-5000"/>
              </a:stretch>
            </a:blipFill>
            <a:ln>
              <a:noFill/>
            </a:ln>
            <a:effectLst>
              <a:outerShdw blurRad="50800" dist="38100" dir="2700000" algn="tl" rotWithShape="0">
                <a:schemeClr val="tx1">
                  <a:alpha val="79000"/>
                </a:schemeClr>
              </a:outerShdw>
              <a:reflection blurRad="6350" stA="53000" endPos="25000" dir="5400000" sy="-100000" algn="bl" rotWithShape="0"/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A3D29EE-D1DE-BE01-FBBC-E77468FDE93A}"/>
                </a:ext>
              </a:extLst>
            </p:cNvPr>
            <p:cNvSpPr/>
            <p:nvPr/>
          </p:nvSpPr>
          <p:spPr>
            <a:xfrm>
              <a:off x="11556797" y="80109"/>
              <a:ext cx="548640" cy="548640"/>
            </a:xfrm>
            <a:prstGeom prst="ellipse">
              <a:avLst/>
            </a:prstGeom>
            <a:blipFill rotWithShape="0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4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chemeClr val="tx1">
                  <a:alpha val="79000"/>
                </a:schemeClr>
              </a:outerShdw>
              <a:reflection blurRad="6350" stA="53000" endPos="25000" dir="5400000" sy="-100000" algn="bl" rotWithShape="0"/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BC2255-97F6-3611-60D8-6FE8D42D7868}"/>
              </a:ext>
            </a:extLst>
          </p:cNvPr>
          <p:cNvGrpSpPr/>
          <p:nvPr/>
        </p:nvGrpSpPr>
        <p:grpSpPr>
          <a:xfrm>
            <a:off x="-1" y="4"/>
            <a:ext cx="12192001" cy="1164946"/>
            <a:chOff x="-1" y="4"/>
            <a:chExt cx="12192001" cy="116494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4F6F188-66AE-C2EC-D28D-623EB75C00DC}"/>
                </a:ext>
              </a:extLst>
            </p:cNvPr>
            <p:cNvGrpSpPr/>
            <p:nvPr/>
          </p:nvGrpSpPr>
          <p:grpSpPr>
            <a:xfrm>
              <a:off x="-1" y="4"/>
              <a:ext cx="12191999" cy="1164946"/>
              <a:chOff x="-1" y="4"/>
              <a:chExt cx="12191999" cy="1164946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D18D08A4-6E53-997D-6F8E-7676B59E90AA}"/>
                  </a:ext>
                </a:extLst>
              </p:cNvPr>
              <p:cNvSpPr/>
              <p:nvPr/>
            </p:nvSpPr>
            <p:spPr>
              <a:xfrm>
                <a:off x="4036978" y="344877"/>
                <a:ext cx="4121369" cy="82007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548640" rIns="91440" bIns="91440" rtlCol="0" anchor="ctr" anchorCtr="0"/>
              <a:lstStyle/>
              <a:p>
                <a:pPr algn="ctr">
                  <a:lnSpc>
                    <a:spcPct val="115151"/>
                  </a:lnSpc>
                </a:pPr>
                <a:r>
                  <a:rPr lang="en-US" sz="2000" b="1" dirty="0">
                    <a:solidFill>
                      <a:srgbClr val="FFFF00"/>
                    </a:solidFill>
                  </a:rPr>
                  <a:t>2024 BIA PS&amp;J Appropriation</a:t>
                </a:r>
                <a:endParaRPr lang="en-US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E84F776-22BA-7915-22B8-1AB4432667E3}"/>
                  </a:ext>
                </a:extLst>
              </p:cNvPr>
              <p:cNvSpPr/>
              <p:nvPr/>
            </p:nvSpPr>
            <p:spPr>
              <a:xfrm>
                <a:off x="-1" y="4"/>
                <a:ext cx="12191999" cy="729480"/>
              </a:xfrm>
              <a:prstGeom prst="rect">
                <a:avLst/>
              </a:prstGeom>
              <a:gradFill flip="none" rotWithShape="1">
                <a:gsLst>
                  <a:gs pos="52000">
                    <a:srgbClr val="143182"/>
                  </a:gs>
                  <a:gs pos="2000">
                    <a:schemeClr val="tx1"/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/>
              </a:p>
            </p:txBody>
          </p:sp>
          <p:sp>
            <p:nvSpPr>
              <p:cNvPr id="25" name="TextBox 17">
                <a:extLst>
                  <a:ext uri="{FF2B5EF4-FFF2-40B4-BE49-F238E27FC236}">
                    <a16:creationId xmlns:a16="http://schemas.microsoft.com/office/drawing/2014/main" id="{0F8A4E4A-F1CE-90B5-FD31-0384EDE4AF59}"/>
                  </a:ext>
                </a:extLst>
              </p:cNvPr>
              <p:cNvSpPr txBox="1"/>
              <p:nvPr/>
            </p:nvSpPr>
            <p:spPr>
              <a:xfrm>
                <a:off x="914401" y="80109"/>
                <a:ext cx="10463752" cy="548640"/>
              </a:xfrm>
              <a:prstGeom prst="rect">
                <a:avLst/>
              </a:prstGeom>
              <a:noFill/>
              <a:ln w="9525" cmpd="sng">
                <a:noFill/>
              </a:ln>
              <a:effectLst>
                <a:outerShdw blurRad="50800" dist="38100" dir="2700000" algn="tl" rotWithShape="0">
                  <a:prstClr val="black">
                    <a:alpha val="73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 anchorCtr="0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400" b="1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58000"/>
                        </a:prstClr>
                      </a:outerShdw>
                    </a:effectLst>
                  </a:rPr>
                  <a:t>Bureau of Indian Affairs                                    Office of Justice Services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FD448D9-30A9-029B-6B79-6A5F02E90AF8}"/>
                  </a:ext>
                </a:extLst>
              </p:cNvPr>
              <p:cNvSpPr/>
              <p:nvPr/>
            </p:nvSpPr>
            <p:spPr>
              <a:xfrm>
                <a:off x="86563" y="80109"/>
                <a:ext cx="548640" cy="548640"/>
              </a:xfrm>
              <a:prstGeom prst="ellipse">
                <a:avLst/>
              </a:prstGeom>
              <a:blipFill dpi="0" rotWithShape="0"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harpenSoften amount="24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 l="-5000" t="-5000" r="-4000" b="-5000"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schemeClr val="tx1">
                    <a:alpha val="79000"/>
                  </a:schemeClr>
                </a:outerShdw>
                <a:reflection blurRad="6350" stA="53000" endPos="25000" dir="5400000" sy="-100000" algn="bl" rotWithShape="0"/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25794227-D380-ADB1-F9D3-97D21B55D4FE}"/>
                  </a:ext>
                </a:extLst>
              </p:cNvPr>
              <p:cNvSpPr/>
              <p:nvPr/>
            </p:nvSpPr>
            <p:spPr>
              <a:xfrm>
                <a:off x="11556797" y="80109"/>
                <a:ext cx="548640" cy="548640"/>
              </a:xfrm>
              <a:prstGeom prst="ellipse">
                <a:avLst/>
              </a:prstGeom>
              <a:blipFill rotWithShape="0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harpenSoften amount="24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schemeClr val="tx1">
                    <a:alpha val="79000"/>
                  </a:schemeClr>
                </a:outerShdw>
                <a:reflection blurRad="6350" stA="53000" endPos="25000" dir="5400000" sy="-100000" algn="bl" rotWithShape="0"/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87AAC84-F99E-4307-54CD-A9A8D21133A1}"/>
                </a:ext>
              </a:extLst>
            </p:cNvPr>
            <p:cNvCxnSpPr>
              <a:cxnSpLocks/>
            </p:cNvCxnSpPr>
            <p:nvPr/>
          </p:nvCxnSpPr>
          <p:spPr>
            <a:xfrm>
              <a:off x="1" y="735290"/>
              <a:ext cx="12191999" cy="0"/>
            </a:xfrm>
            <a:prstGeom prst="line">
              <a:avLst/>
            </a:prstGeom>
            <a:ln w="4445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88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EBC1E17-DF8E-081A-7DF6-A4950D433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99115" y="55363"/>
              <a:ext cx="1993770" cy="598131"/>
            </a:xfrm>
            <a:prstGeom prst="rect">
              <a:avLst/>
            </a:prstGeom>
            <a:effectLst>
              <a:softEdge rad="127000"/>
            </a:effec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3EF8D7B-358E-E0A9-0B39-CCFE7BB830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000" y="1759501"/>
            <a:ext cx="10876797" cy="43586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95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04DD2-5F54-4465-7C54-83827AD1B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8BDC934-AC94-2FCF-A753-DC60622B2F55}"/>
              </a:ext>
            </a:extLst>
          </p:cNvPr>
          <p:cNvGrpSpPr/>
          <p:nvPr/>
        </p:nvGrpSpPr>
        <p:grpSpPr>
          <a:xfrm>
            <a:off x="0" y="4"/>
            <a:ext cx="12192000" cy="739816"/>
            <a:chOff x="0" y="4"/>
            <a:chExt cx="12192000" cy="73981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3C29AAF-29BB-8D21-1363-263BB2C2D830}"/>
                </a:ext>
              </a:extLst>
            </p:cNvPr>
            <p:cNvSpPr/>
            <p:nvPr/>
          </p:nvSpPr>
          <p:spPr>
            <a:xfrm>
              <a:off x="0" y="4"/>
              <a:ext cx="12192000" cy="729480"/>
            </a:xfrm>
            <a:prstGeom prst="rect">
              <a:avLst/>
            </a:prstGeom>
            <a:gradFill flip="none" rotWithShape="1">
              <a:gsLst>
                <a:gs pos="52000">
                  <a:schemeClr val="bg1">
                    <a:lumMod val="75000"/>
                  </a:schemeClr>
                </a:gs>
                <a:gs pos="2000">
                  <a:schemeClr val="tx1"/>
                </a:gs>
                <a:gs pos="100000">
                  <a:schemeClr val="tx1"/>
                </a:gs>
              </a:gsLst>
              <a:lin ang="5400000" scaled="0"/>
              <a:tileRect/>
            </a:gra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847CCB8-EA4E-42D1-A4E6-5CA32D7C400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39819"/>
              <a:ext cx="12192000" cy="1"/>
            </a:xfrm>
            <a:prstGeom prst="line">
              <a:avLst/>
            </a:prstGeom>
            <a:ln w="25400">
              <a:solidFill>
                <a:srgbClr val="0000FF"/>
              </a:solidFill>
            </a:ln>
            <a:effectLst>
              <a:outerShdw blurRad="50800" dist="38100" dir="5400000" algn="t" rotWithShape="0">
                <a:prstClr val="black">
                  <a:alpha val="88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11EBAF39-E63B-DEBA-61B1-46A8B77A564B}"/>
                </a:ext>
              </a:extLst>
            </p:cNvPr>
            <p:cNvSpPr txBox="1"/>
            <p:nvPr/>
          </p:nvSpPr>
          <p:spPr>
            <a:xfrm>
              <a:off x="2684206" y="80109"/>
              <a:ext cx="6843252" cy="548640"/>
            </a:xfrm>
            <a:prstGeom prst="rect">
              <a:avLst/>
            </a:prstGeom>
            <a:noFill/>
            <a:ln w="9525" cmpd="sng">
              <a:noFill/>
            </a:ln>
            <a:effectLst>
              <a:outerShdw blurRad="50800" dist="38100" dir="2700000" algn="tl" rotWithShape="0">
                <a:prstClr val="black">
                  <a:alpha val="73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58000"/>
                      </a:prstClr>
                    </a:outerShdw>
                  </a:effectLst>
                </a:rPr>
                <a:t>Bureau of Indian Affairs - Office of Justice Services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3655BEC-1AB1-EF63-A895-27AB5EC470A4}"/>
                </a:ext>
              </a:extLst>
            </p:cNvPr>
            <p:cNvSpPr/>
            <p:nvPr/>
          </p:nvSpPr>
          <p:spPr>
            <a:xfrm>
              <a:off x="86563" y="80109"/>
              <a:ext cx="548640" cy="548640"/>
            </a:xfrm>
            <a:prstGeom prst="ellipse">
              <a:avLst/>
            </a:prstGeom>
            <a:blipFill dpi="0" rotWithShape="0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4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5000" t="-5000" r="-4000" b="-5000"/>
              </a:stretch>
            </a:blipFill>
            <a:ln>
              <a:noFill/>
            </a:ln>
            <a:effectLst>
              <a:outerShdw blurRad="50800" dist="38100" dir="2700000" algn="tl" rotWithShape="0">
                <a:schemeClr val="tx1">
                  <a:alpha val="79000"/>
                </a:schemeClr>
              </a:outerShdw>
              <a:reflection blurRad="6350" stA="53000" endPos="25000" dir="5400000" sy="-100000" algn="bl" rotWithShape="0"/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E050D30-187D-865E-5315-B3C67AE3110D}"/>
                </a:ext>
              </a:extLst>
            </p:cNvPr>
            <p:cNvSpPr/>
            <p:nvPr/>
          </p:nvSpPr>
          <p:spPr>
            <a:xfrm>
              <a:off x="11556797" y="80109"/>
              <a:ext cx="548640" cy="548640"/>
            </a:xfrm>
            <a:prstGeom prst="ellipse">
              <a:avLst/>
            </a:prstGeom>
            <a:blipFill rotWithShape="0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4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chemeClr val="tx1">
                  <a:alpha val="79000"/>
                </a:schemeClr>
              </a:outerShdw>
              <a:reflection blurRad="6350" stA="53000" endPos="25000" dir="5400000" sy="-100000" algn="bl" rotWithShape="0"/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D2BCB3-C229-3F09-04E8-C8660C2EA9C4}"/>
              </a:ext>
            </a:extLst>
          </p:cNvPr>
          <p:cNvGrpSpPr/>
          <p:nvPr/>
        </p:nvGrpSpPr>
        <p:grpSpPr>
          <a:xfrm>
            <a:off x="-1" y="4"/>
            <a:ext cx="12192001" cy="1164946"/>
            <a:chOff x="-1" y="4"/>
            <a:chExt cx="12192001" cy="116494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B614894-3B26-2BA0-FEA3-193A3CC76FE8}"/>
                </a:ext>
              </a:extLst>
            </p:cNvPr>
            <p:cNvGrpSpPr/>
            <p:nvPr/>
          </p:nvGrpSpPr>
          <p:grpSpPr>
            <a:xfrm>
              <a:off x="-1" y="4"/>
              <a:ext cx="12191999" cy="1164946"/>
              <a:chOff x="-1" y="4"/>
              <a:chExt cx="12191999" cy="1164946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31E23244-AB2D-614C-F308-CDF15CB84386}"/>
                  </a:ext>
                </a:extLst>
              </p:cNvPr>
              <p:cNvSpPr/>
              <p:nvPr/>
            </p:nvSpPr>
            <p:spPr>
              <a:xfrm>
                <a:off x="4085617" y="344877"/>
                <a:ext cx="4027251" cy="82007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548640" rIns="91440" bIns="91440" rtlCol="0" anchor="ctr" anchorCtr="0"/>
              <a:lstStyle/>
              <a:p>
                <a:pPr algn="ctr">
                  <a:lnSpc>
                    <a:spcPct val="115151"/>
                  </a:lnSpc>
                </a:pPr>
                <a:r>
                  <a:rPr lang="en-US" sz="2000" b="1" dirty="0">
                    <a:solidFill>
                      <a:srgbClr val="FFFF00"/>
                    </a:solidFill>
                  </a:rPr>
                  <a:t>2021 TLOA Report - Summary</a:t>
                </a:r>
                <a:endParaRPr lang="en-US" dirty="0">
                  <a:cs typeface="Calibri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E59294F-A981-0D39-2249-ED2BD5955576}"/>
                  </a:ext>
                </a:extLst>
              </p:cNvPr>
              <p:cNvSpPr/>
              <p:nvPr/>
            </p:nvSpPr>
            <p:spPr>
              <a:xfrm>
                <a:off x="-1" y="4"/>
                <a:ext cx="12191999" cy="729480"/>
              </a:xfrm>
              <a:prstGeom prst="rect">
                <a:avLst/>
              </a:prstGeom>
              <a:gradFill flip="none" rotWithShape="1">
                <a:gsLst>
                  <a:gs pos="52000">
                    <a:srgbClr val="143182"/>
                  </a:gs>
                  <a:gs pos="2000">
                    <a:schemeClr val="tx1"/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/>
              </a:p>
            </p:txBody>
          </p:sp>
          <p:sp>
            <p:nvSpPr>
              <p:cNvPr id="25" name="TextBox 17">
                <a:extLst>
                  <a:ext uri="{FF2B5EF4-FFF2-40B4-BE49-F238E27FC236}">
                    <a16:creationId xmlns:a16="http://schemas.microsoft.com/office/drawing/2014/main" id="{413742A3-2669-53DF-0F85-EDB23D875F60}"/>
                  </a:ext>
                </a:extLst>
              </p:cNvPr>
              <p:cNvSpPr txBox="1"/>
              <p:nvPr/>
            </p:nvSpPr>
            <p:spPr>
              <a:xfrm>
                <a:off x="914401" y="80109"/>
                <a:ext cx="10463752" cy="548640"/>
              </a:xfrm>
              <a:prstGeom prst="rect">
                <a:avLst/>
              </a:prstGeom>
              <a:noFill/>
              <a:ln w="9525" cmpd="sng">
                <a:noFill/>
              </a:ln>
              <a:effectLst>
                <a:outerShdw blurRad="50800" dist="38100" dir="2700000" algn="tl" rotWithShape="0">
                  <a:prstClr val="black">
                    <a:alpha val="73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 anchorCtr="0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400" b="1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58000"/>
                        </a:prstClr>
                      </a:outerShdw>
                    </a:effectLst>
                  </a:rPr>
                  <a:t>Bureau of Indian Affairs                                    Office of Justice Services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BA758CF3-19EF-2EF1-718D-3E171FB93311}"/>
                  </a:ext>
                </a:extLst>
              </p:cNvPr>
              <p:cNvSpPr/>
              <p:nvPr/>
            </p:nvSpPr>
            <p:spPr>
              <a:xfrm>
                <a:off x="86563" y="80109"/>
                <a:ext cx="548640" cy="548640"/>
              </a:xfrm>
              <a:prstGeom prst="ellipse">
                <a:avLst/>
              </a:prstGeom>
              <a:blipFill dpi="0" rotWithShape="0"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harpenSoften amount="24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 l="-5000" t="-5000" r="-4000" b="-5000"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schemeClr val="tx1">
                    <a:alpha val="79000"/>
                  </a:schemeClr>
                </a:outerShdw>
                <a:reflection blurRad="6350" stA="53000" endPos="25000" dir="5400000" sy="-100000" algn="bl" rotWithShape="0"/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621DF10-4A92-423F-94C0-0D13FC274485}"/>
                  </a:ext>
                </a:extLst>
              </p:cNvPr>
              <p:cNvSpPr/>
              <p:nvPr/>
            </p:nvSpPr>
            <p:spPr>
              <a:xfrm>
                <a:off x="11556797" y="80109"/>
                <a:ext cx="548640" cy="548640"/>
              </a:xfrm>
              <a:prstGeom prst="ellipse">
                <a:avLst/>
              </a:prstGeom>
              <a:blipFill rotWithShape="0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harpenSoften amount="24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schemeClr val="tx1">
                    <a:alpha val="79000"/>
                  </a:schemeClr>
                </a:outerShdw>
                <a:reflection blurRad="6350" stA="53000" endPos="25000" dir="5400000" sy="-100000" algn="bl" rotWithShape="0"/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2A81273-AEB4-3445-87F7-988B7BDA186E}"/>
                </a:ext>
              </a:extLst>
            </p:cNvPr>
            <p:cNvCxnSpPr>
              <a:cxnSpLocks/>
            </p:cNvCxnSpPr>
            <p:nvPr/>
          </p:nvCxnSpPr>
          <p:spPr>
            <a:xfrm>
              <a:off x="1" y="735290"/>
              <a:ext cx="12191999" cy="0"/>
            </a:xfrm>
            <a:prstGeom prst="line">
              <a:avLst/>
            </a:prstGeom>
            <a:ln w="4445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88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3C50DFF-C5E6-4FA3-313D-1E95DD860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99115" y="55363"/>
              <a:ext cx="1993770" cy="598131"/>
            </a:xfrm>
            <a:prstGeom prst="rect">
              <a:avLst/>
            </a:prstGeom>
            <a:effectLst>
              <a:softEdge rad="127000"/>
            </a:effec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B737384-3A3C-35BD-8D71-4E76CAE51F69}"/>
              </a:ext>
            </a:extLst>
          </p:cNvPr>
          <p:cNvGrpSpPr/>
          <p:nvPr/>
        </p:nvGrpSpPr>
        <p:grpSpPr>
          <a:xfrm>
            <a:off x="561973" y="3312723"/>
            <a:ext cx="11068050" cy="3200400"/>
            <a:chOff x="571807" y="1507888"/>
            <a:chExt cx="11068050" cy="3200400"/>
          </a:xfrm>
          <a:effectLst>
            <a:outerShdw blurRad="50800" dist="38100" dir="2700000" algn="tl" rotWithShape="0">
              <a:prstClr val="black">
                <a:alpha val="72000"/>
              </a:prstClr>
            </a:outerShdw>
          </a:effectLst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215EDCE-43A7-8C03-4472-6C3835EE4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1807" y="1507888"/>
              <a:ext cx="11068050" cy="183832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031A642-66EA-5A0B-FDAD-7D0004989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6569" y="3346213"/>
              <a:ext cx="11058525" cy="54292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8E27770-3D89-117A-DA26-DA1C740BC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76569" y="3889138"/>
              <a:ext cx="11058525" cy="81915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77D5AF0-2699-4E9A-7240-BCA4A6B3A8C6}"/>
              </a:ext>
            </a:extLst>
          </p:cNvPr>
          <p:cNvSpPr txBox="1"/>
          <p:nvPr/>
        </p:nvSpPr>
        <p:spPr>
          <a:xfrm>
            <a:off x="635203" y="1429718"/>
            <a:ext cx="109215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  <a:ea typeface="Calibri" panose="020F0502020204030204" pitchFamily="34" charset="0"/>
              </a:rPr>
              <a:t>T</a:t>
            </a:r>
            <a:r>
              <a:rPr lang="en-US" b="1" dirty="0">
                <a:effectLst/>
                <a:latin typeface="+mn-lt"/>
                <a:ea typeface="Calibri" panose="020F0502020204030204" pitchFamily="34" charset="0"/>
              </a:rPr>
              <a:t>he BIA has prepared a </a:t>
            </a:r>
            <a:r>
              <a:rPr lang="en-US" b="1" i="1" dirty="0">
                <a:effectLst/>
                <a:latin typeface="+mn-lt"/>
                <a:ea typeface="Calibri" panose="020F0502020204030204" pitchFamily="34" charset="0"/>
              </a:rPr>
              <a:t>Spending, Staffing, and Estimated Funding Costs for Public Safety and Justice Programs in Indian Country </a:t>
            </a:r>
            <a:r>
              <a:rPr lang="en-US" b="1" dirty="0">
                <a:effectLst/>
                <a:latin typeface="+mn-lt"/>
                <a:ea typeface="Calibri" panose="020F0502020204030204" pitchFamily="34" charset="0"/>
              </a:rPr>
              <a:t>report for each annual appropriation since fiscal year 2010. </a:t>
            </a:r>
          </a:p>
          <a:p>
            <a:endParaRPr lang="en-US" b="1" dirty="0">
              <a:latin typeface="+mn-lt"/>
              <a:ea typeface="Calibri" panose="020F0502020204030204" pitchFamily="34" charset="0"/>
            </a:endParaRPr>
          </a:p>
          <a:p>
            <a:r>
              <a:rPr lang="en-US" b="1" dirty="0">
                <a:effectLst/>
                <a:latin typeface="+mn-lt"/>
                <a:ea typeface="Calibri" panose="020F0502020204030204" pitchFamily="34" charset="0"/>
              </a:rPr>
              <a:t>The latest report (for FY 2021 funding) estimates that an additional $3.1 billion and 25,655 public safety personnel are required to adequately serve Indian Country each year.  PL-280 needs are included.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CB00538-54C4-9686-0601-9CC8E846D62C}"/>
              </a:ext>
            </a:extLst>
          </p:cNvPr>
          <p:cNvSpPr/>
          <p:nvPr/>
        </p:nvSpPr>
        <p:spPr>
          <a:xfrm>
            <a:off x="3599234" y="5642043"/>
            <a:ext cx="564204" cy="398834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E3ACD77-B935-1AFB-B897-5F4FEC81C77A}"/>
              </a:ext>
            </a:extLst>
          </p:cNvPr>
          <p:cNvSpPr/>
          <p:nvPr/>
        </p:nvSpPr>
        <p:spPr>
          <a:xfrm>
            <a:off x="6436468" y="5642043"/>
            <a:ext cx="869004" cy="398834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5786B30-F372-2848-2B35-4CEEFB106E43}"/>
              </a:ext>
            </a:extLst>
          </p:cNvPr>
          <p:cNvSpPr/>
          <p:nvPr/>
        </p:nvSpPr>
        <p:spPr>
          <a:xfrm>
            <a:off x="8596362" y="5642043"/>
            <a:ext cx="869004" cy="398834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604947A-BC8B-FD9C-38D1-84B5312B7257}"/>
              </a:ext>
            </a:extLst>
          </p:cNvPr>
          <p:cNvSpPr/>
          <p:nvPr/>
        </p:nvSpPr>
        <p:spPr>
          <a:xfrm>
            <a:off x="10694990" y="5640220"/>
            <a:ext cx="869004" cy="398834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1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8624C-65BC-3E4C-778D-508112707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64FE61D-C4C4-B256-53DB-BD85DF15FF56}"/>
              </a:ext>
            </a:extLst>
          </p:cNvPr>
          <p:cNvGrpSpPr/>
          <p:nvPr/>
        </p:nvGrpSpPr>
        <p:grpSpPr>
          <a:xfrm>
            <a:off x="0" y="4"/>
            <a:ext cx="12192000" cy="739816"/>
            <a:chOff x="0" y="4"/>
            <a:chExt cx="12192000" cy="73981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9FD3053-5589-5B8D-0260-5426E81BBFC9}"/>
                </a:ext>
              </a:extLst>
            </p:cNvPr>
            <p:cNvSpPr/>
            <p:nvPr/>
          </p:nvSpPr>
          <p:spPr>
            <a:xfrm>
              <a:off x="0" y="4"/>
              <a:ext cx="12192000" cy="729480"/>
            </a:xfrm>
            <a:prstGeom prst="rect">
              <a:avLst/>
            </a:prstGeom>
            <a:gradFill flip="none" rotWithShape="1">
              <a:gsLst>
                <a:gs pos="52000">
                  <a:schemeClr val="bg1">
                    <a:lumMod val="75000"/>
                  </a:schemeClr>
                </a:gs>
                <a:gs pos="2000">
                  <a:schemeClr val="tx1"/>
                </a:gs>
                <a:gs pos="100000">
                  <a:schemeClr val="tx1"/>
                </a:gs>
              </a:gsLst>
              <a:lin ang="5400000" scaled="0"/>
              <a:tileRect/>
            </a:gra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CD46E3B-CAFF-D67A-C205-BA6F7E2A9A7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39819"/>
              <a:ext cx="12192000" cy="1"/>
            </a:xfrm>
            <a:prstGeom prst="line">
              <a:avLst/>
            </a:prstGeom>
            <a:ln w="25400">
              <a:solidFill>
                <a:srgbClr val="0000FF"/>
              </a:solidFill>
            </a:ln>
            <a:effectLst>
              <a:outerShdw blurRad="50800" dist="38100" dir="5400000" algn="t" rotWithShape="0">
                <a:prstClr val="black">
                  <a:alpha val="88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0C82A258-7E66-6056-2AAF-3E4656336CFD}"/>
                </a:ext>
              </a:extLst>
            </p:cNvPr>
            <p:cNvSpPr txBox="1"/>
            <p:nvPr/>
          </p:nvSpPr>
          <p:spPr>
            <a:xfrm>
              <a:off x="2684206" y="80109"/>
              <a:ext cx="6843252" cy="548640"/>
            </a:xfrm>
            <a:prstGeom prst="rect">
              <a:avLst/>
            </a:prstGeom>
            <a:noFill/>
            <a:ln w="9525" cmpd="sng">
              <a:noFill/>
            </a:ln>
            <a:effectLst>
              <a:outerShdw blurRad="50800" dist="38100" dir="2700000" algn="tl" rotWithShape="0">
                <a:prstClr val="black">
                  <a:alpha val="73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58000"/>
                      </a:prstClr>
                    </a:outerShdw>
                  </a:effectLst>
                </a:rPr>
                <a:t>Bureau of Indian Affairs - Office of Justice Services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F8F0D9E-D9E2-048F-629F-B8527F04F90D}"/>
                </a:ext>
              </a:extLst>
            </p:cNvPr>
            <p:cNvSpPr/>
            <p:nvPr/>
          </p:nvSpPr>
          <p:spPr>
            <a:xfrm>
              <a:off x="86563" y="80109"/>
              <a:ext cx="548640" cy="548640"/>
            </a:xfrm>
            <a:prstGeom prst="ellipse">
              <a:avLst/>
            </a:prstGeom>
            <a:blipFill dpi="0" rotWithShape="0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4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5000" t="-5000" r="-4000" b="-5000"/>
              </a:stretch>
            </a:blipFill>
            <a:ln>
              <a:noFill/>
            </a:ln>
            <a:effectLst>
              <a:outerShdw blurRad="50800" dist="38100" dir="2700000" algn="tl" rotWithShape="0">
                <a:schemeClr val="tx1">
                  <a:alpha val="79000"/>
                </a:schemeClr>
              </a:outerShdw>
              <a:reflection blurRad="6350" stA="53000" endPos="25000" dir="5400000" sy="-100000" algn="bl" rotWithShape="0"/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20CAA18-7421-0D2A-2F65-8B2AEF276F97}"/>
                </a:ext>
              </a:extLst>
            </p:cNvPr>
            <p:cNvSpPr/>
            <p:nvPr/>
          </p:nvSpPr>
          <p:spPr>
            <a:xfrm>
              <a:off x="11556797" y="80109"/>
              <a:ext cx="548640" cy="548640"/>
            </a:xfrm>
            <a:prstGeom prst="ellipse">
              <a:avLst/>
            </a:prstGeom>
            <a:blipFill rotWithShape="0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4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chemeClr val="tx1">
                  <a:alpha val="79000"/>
                </a:schemeClr>
              </a:outerShdw>
              <a:reflection blurRad="6350" stA="53000" endPos="25000" dir="5400000" sy="-100000" algn="bl" rotWithShape="0"/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5CD3836-8E2B-132C-E796-2267D92ACA32}"/>
              </a:ext>
            </a:extLst>
          </p:cNvPr>
          <p:cNvGrpSpPr/>
          <p:nvPr/>
        </p:nvGrpSpPr>
        <p:grpSpPr>
          <a:xfrm>
            <a:off x="-1" y="4"/>
            <a:ext cx="12192001" cy="1164946"/>
            <a:chOff x="-1" y="4"/>
            <a:chExt cx="12192001" cy="116494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6BEFB5A-85CD-0BC1-E684-490E92DE0BD3}"/>
                </a:ext>
              </a:extLst>
            </p:cNvPr>
            <p:cNvGrpSpPr/>
            <p:nvPr/>
          </p:nvGrpSpPr>
          <p:grpSpPr>
            <a:xfrm>
              <a:off x="-1" y="4"/>
              <a:ext cx="12191999" cy="1164946"/>
              <a:chOff x="-1" y="4"/>
              <a:chExt cx="12191999" cy="1164946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77E20107-184F-632D-B5BB-9F6EBC6789C2}"/>
                  </a:ext>
                </a:extLst>
              </p:cNvPr>
              <p:cNvSpPr/>
              <p:nvPr/>
            </p:nvSpPr>
            <p:spPr>
              <a:xfrm>
                <a:off x="3384468" y="344877"/>
                <a:ext cx="4773880" cy="82007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548640" rIns="91440" bIns="91440" rtlCol="0" anchor="ctr" anchorCtr="0"/>
              <a:lstStyle/>
              <a:p>
                <a:pPr algn="ctr">
                  <a:lnSpc>
                    <a:spcPct val="51490"/>
                  </a:lnSpc>
                </a:pPr>
                <a:r>
                  <a:rPr lang="en-US" sz="2000" b="1">
                    <a:solidFill>
                      <a:srgbClr val="FFFF00"/>
                    </a:solidFill>
                  </a:rPr>
                  <a:t>2021 TLOA Report – Need Estimates</a:t>
                </a:r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41A62A7-F5DC-82B7-70F1-CDDF893D1B8E}"/>
                  </a:ext>
                </a:extLst>
              </p:cNvPr>
              <p:cNvSpPr/>
              <p:nvPr/>
            </p:nvSpPr>
            <p:spPr>
              <a:xfrm>
                <a:off x="-1" y="4"/>
                <a:ext cx="12191999" cy="729480"/>
              </a:xfrm>
              <a:prstGeom prst="rect">
                <a:avLst/>
              </a:prstGeom>
              <a:gradFill flip="none" rotWithShape="1">
                <a:gsLst>
                  <a:gs pos="52000">
                    <a:srgbClr val="143182"/>
                  </a:gs>
                  <a:gs pos="2000">
                    <a:schemeClr val="tx1"/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/>
              </a:p>
            </p:txBody>
          </p:sp>
          <p:sp>
            <p:nvSpPr>
              <p:cNvPr id="25" name="TextBox 17">
                <a:extLst>
                  <a:ext uri="{FF2B5EF4-FFF2-40B4-BE49-F238E27FC236}">
                    <a16:creationId xmlns:a16="http://schemas.microsoft.com/office/drawing/2014/main" id="{FE50E0EF-36F7-CAAD-9A60-D073CC422F7F}"/>
                  </a:ext>
                </a:extLst>
              </p:cNvPr>
              <p:cNvSpPr txBox="1"/>
              <p:nvPr/>
            </p:nvSpPr>
            <p:spPr>
              <a:xfrm>
                <a:off x="914401" y="80109"/>
                <a:ext cx="10463752" cy="548640"/>
              </a:xfrm>
              <a:prstGeom prst="rect">
                <a:avLst/>
              </a:prstGeom>
              <a:noFill/>
              <a:ln w="9525" cmpd="sng">
                <a:noFill/>
              </a:ln>
              <a:effectLst>
                <a:outerShdw blurRad="50800" dist="38100" dir="2700000" algn="tl" rotWithShape="0">
                  <a:prstClr val="black">
                    <a:alpha val="73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 anchorCtr="0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400" b="1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58000"/>
                        </a:prstClr>
                      </a:outerShdw>
                    </a:effectLst>
                  </a:rPr>
                  <a:t>Bureau of Indian Affairs                                    Office of Justice Services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B91E197-0D78-4B6A-B51C-79950D8CBA6D}"/>
                  </a:ext>
                </a:extLst>
              </p:cNvPr>
              <p:cNvSpPr/>
              <p:nvPr/>
            </p:nvSpPr>
            <p:spPr>
              <a:xfrm>
                <a:off x="86563" y="80109"/>
                <a:ext cx="548640" cy="548640"/>
              </a:xfrm>
              <a:prstGeom prst="ellipse">
                <a:avLst/>
              </a:prstGeom>
              <a:blipFill dpi="0" rotWithShape="0"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harpenSoften amount="24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 l="-5000" t="-5000" r="-4000" b="-5000"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schemeClr val="tx1">
                    <a:alpha val="79000"/>
                  </a:schemeClr>
                </a:outerShdw>
                <a:reflection blurRad="6350" stA="53000" endPos="25000" dir="5400000" sy="-100000" algn="bl" rotWithShape="0"/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71DC9B15-305D-BDE1-83FD-414BC61F4FB8}"/>
                  </a:ext>
                </a:extLst>
              </p:cNvPr>
              <p:cNvSpPr/>
              <p:nvPr/>
            </p:nvSpPr>
            <p:spPr>
              <a:xfrm>
                <a:off x="11556797" y="80109"/>
                <a:ext cx="548640" cy="548640"/>
              </a:xfrm>
              <a:prstGeom prst="ellipse">
                <a:avLst/>
              </a:prstGeom>
              <a:blipFill rotWithShape="0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harpenSoften amount="24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schemeClr val="tx1">
                    <a:alpha val="79000"/>
                  </a:schemeClr>
                </a:outerShdw>
                <a:reflection blurRad="6350" stA="53000" endPos="25000" dir="5400000" sy="-100000" algn="bl" rotWithShape="0"/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41D3241-8443-DBC1-720E-25F166CDC576}"/>
                </a:ext>
              </a:extLst>
            </p:cNvPr>
            <p:cNvCxnSpPr>
              <a:cxnSpLocks/>
            </p:cNvCxnSpPr>
            <p:nvPr/>
          </p:nvCxnSpPr>
          <p:spPr>
            <a:xfrm>
              <a:off x="1" y="735290"/>
              <a:ext cx="12191999" cy="0"/>
            </a:xfrm>
            <a:prstGeom prst="line">
              <a:avLst/>
            </a:prstGeom>
            <a:ln w="4445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88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D0D585E-26A0-D5D2-3C09-CC50DAF3C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99115" y="55363"/>
              <a:ext cx="1993770" cy="598131"/>
            </a:xfrm>
            <a:prstGeom prst="rect">
              <a:avLst/>
            </a:prstGeom>
            <a:effectLst>
              <a:softEdge rad="127000"/>
            </a:effec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33DD570-2585-4990-7E6F-10EE6D43B4CD}"/>
              </a:ext>
            </a:extLst>
          </p:cNvPr>
          <p:cNvSpPr txBox="1"/>
          <p:nvPr/>
        </p:nvSpPr>
        <p:spPr>
          <a:xfrm>
            <a:off x="645035" y="1296154"/>
            <a:ext cx="109215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+mn-lt"/>
                <a:ea typeface="Calibri" panose="020F0502020204030204" pitchFamily="34" charset="0"/>
              </a:rPr>
              <a:t>Because the need estimates for </a:t>
            </a:r>
            <a:r>
              <a:rPr lang="en-US" sz="2400" b="1" dirty="0">
                <a:effectLst/>
                <a:latin typeface="+mn-lt"/>
                <a:ea typeface="Calibri" panose="020F0502020204030204" pitchFamily="34" charset="0"/>
              </a:rPr>
              <a:t>Law Enforcement 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</a:rPr>
              <a:t>programs and </a:t>
            </a:r>
            <a:r>
              <a:rPr lang="en-US" sz="2400" b="1" dirty="0">
                <a:effectLst/>
                <a:latin typeface="+mn-lt"/>
                <a:ea typeface="Calibri" panose="020F0502020204030204" pitchFamily="34" charset="0"/>
              </a:rPr>
              <a:t>Tribal Courts 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</a:rPr>
              <a:t>are calculated from service population data, we can estimate needs for all 574 Federally recognized tribes (including those in P.L. 280 States).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E182D7-C30C-02BE-D20D-71F6DADDD8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2698181"/>
            <a:ext cx="6009437" cy="41044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47B93C-D705-0616-E67A-1A359D68ED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564" y="2698180"/>
            <a:ext cx="5772200" cy="4089009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D7E2C8B5-78CF-CBD4-C1B8-43FEFA3DC645}"/>
              </a:ext>
            </a:extLst>
          </p:cNvPr>
          <p:cNvSpPr/>
          <p:nvPr/>
        </p:nvSpPr>
        <p:spPr>
          <a:xfrm>
            <a:off x="8570068" y="2110902"/>
            <a:ext cx="1079770" cy="4762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1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2136776" y="228600"/>
            <a:ext cx="7997825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4E0B4C-DC4F-4F0F-BD26-1D6209807896}"/>
              </a:ext>
            </a:extLst>
          </p:cNvPr>
          <p:cNvGrpSpPr/>
          <p:nvPr/>
        </p:nvGrpSpPr>
        <p:grpSpPr>
          <a:xfrm>
            <a:off x="-1" y="4"/>
            <a:ext cx="12192001" cy="1083590"/>
            <a:chOff x="-1" y="4"/>
            <a:chExt cx="12192001" cy="108359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98C1886-BB87-4326-B259-0ED96A33B4F0}"/>
                </a:ext>
              </a:extLst>
            </p:cNvPr>
            <p:cNvGrpSpPr/>
            <p:nvPr/>
          </p:nvGrpSpPr>
          <p:grpSpPr>
            <a:xfrm>
              <a:off x="-1" y="4"/>
              <a:ext cx="12191999" cy="1083590"/>
              <a:chOff x="-1" y="4"/>
              <a:chExt cx="12191999" cy="1083590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7B75BA8A-322C-4CE6-BE8D-C9BE8CC09A36}"/>
                  </a:ext>
                </a:extLst>
              </p:cNvPr>
              <p:cNvSpPr/>
              <p:nvPr/>
            </p:nvSpPr>
            <p:spPr>
              <a:xfrm>
                <a:off x="4239921" y="354114"/>
                <a:ext cx="3603900" cy="72948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548640" rIns="91440" bIns="91440" rtlCol="0" anchor="ctr" anchorCtr="0"/>
              <a:lstStyle/>
              <a:p>
                <a:pPr algn="ctr">
                  <a:lnSpc>
                    <a:spcPct val="60317"/>
                  </a:lnSpc>
                </a:pPr>
                <a:endParaRPr lang="en-US" sz="2000" b="1">
                  <a:solidFill>
                    <a:schemeClr val="bg1"/>
                  </a:solidFill>
                  <a:cs typeface="Calibri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EBCB84F-D2A9-4D05-97D3-1BB1E86F7A92}"/>
                  </a:ext>
                </a:extLst>
              </p:cNvPr>
              <p:cNvSpPr/>
              <p:nvPr/>
            </p:nvSpPr>
            <p:spPr>
              <a:xfrm>
                <a:off x="-1" y="4"/>
                <a:ext cx="12191999" cy="729480"/>
              </a:xfrm>
              <a:prstGeom prst="rect">
                <a:avLst/>
              </a:prstGeom>
              <a:gradFill flip="none" rotWithShape="1">
                <a:gsLst>
                  <a:gs pos="52000">
                    <a:srgbClr val="143182"/>
                  </a:gs>
                  <a:gs pos="2000">
                    <a:schemeClr val="tx1"/>
                  </a:gs>
                  <a:gs pos="100000">
                    <a:schemeClr val="tx1"/>
                  </a:gs>
                </a:gsLst>
                <a:lin ang="5400000" scaled="0"/>
                <a:tileRect/>
              </a:gra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/>
              </a:p>
            </p:txBody>
          </p:sp>
          <p:sp>
            <p:nvSpPr>
              <p:cNvPr id="19" name="TextBox 17">
                <a:extLst>
                  <a:ext uri="{FF2B5EF4-FFF2-40B4-BE49-F238E27FC236}">
                    <a16:creationId xmlns:a16="http://schemas.microsoft.com/office/drawing/2014/main" id="{6C88987B-9235-4A60-9329-09BC79A0E245}"/>
                  </a:ext>
                </a:extLst>
              </p:cNvPr>
              <p:cNvSpPr txBox="1"/>
              <p:nvPr/>
            </p:nvSpPr>
            <p:spPr>
              <a:xfrm>
                <a:off x="914401" y="80109"/>
                <a:ext cx="10463752" cy="548640"/>
              </a:xfrm>
              <a:prstGeom prst="rect">
                <a:avLst/>
              </a:prstGeom>
              <a:noFill/>
              <a:ln w="9525" cmpd="sng">
                <a:noFill/>
              </a:ln>
              <a:effectLst>
                <a:outerShdw blurRad="50800" dist="38100" dir="2700000" algn="tl" rotWithShape="0">
                  <a:prstClr val="black">
                    <a:alpha val="73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 anchorCtr="0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400" b="1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58000"/>
                        </a:prstClr>
                      </a:outerShdw>
                    </a:effectLst>
                  </a:rPr>
                  <a:t>Bureau of Indian Affairs                                    Office of Justice Services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65F21E0-E7B0-4941-ADA3-03C2FF3EACD0}"/>
                  </a:ext>
                </a:extLst>
              </p:cNvPr>
              <p:cNvSpPr/>
              <p:nvPr/>
            </p:nvSpPr>
            <p:spPr>
              <a:xfrm>
                <a:off x="86563" y="80109"/>
                <a:ext cx="548640" cy="548640"/>
              </a:xfrm>
              <a:prstGeom prst="ellipse">
                <a:avLst/>
              </a:prstGeom>
              <a:blipFill dpi="0" rotWithShape="0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harpenSoften amount="24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 l="-5000" t="-5000" r="-4000" b="-5000"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schemeClr val="tx1">
                    <a:alpha val="79000"/>
                  </a:schemeClr>
                </a:outerShdw>
                <a:reflection blurRad="6350" stA="53000" endPos="25000" dir="5400000" sy="-100000" algn="bl" rotWithShape="0"/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9642B95-BF5A-4644-9D84-A8D73244B046}"/>
                  </a:ext>
                </a:extLst>
              </p:cNvPr>
              <p:cNvSpPr/>
              <p:nvPr/>
            </p:nvSpPr>
            <p:spPr>
              <a:xfrm>
                <a:off x="11556797" y="80109"/>
                <a:ext cx="548640" cy="548640"/>
              </a:xfrm>
              <a:prstGeom prst="ellipse">
                <a:avLst/>
              </a:prstGeom>
              <a:blipFill rotWithShape="0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24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schemeClr val="tx1">
                    <a:alpha val="79000"/>
                  </a:schemeClr>
                </a:outerShdw>
                <a:reflection blurRad="6350" stA="53000" endPos="25000" dir="5400000" sy="-100000" algn="bl" rotWithShape="0"/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19A79F6-B14A-4EC9-92F1-927C067D5AB2}"/>
                </a:ext>
              </a:extLst>
            </p:cNvPr>
            <p:cNvCxnSpPr>
              <a:cxnSpLocks/>
            </p:cNvCxnSpPr>
            <p:nvPr/>
          </p:nvCxnSpPr>
          <p:spPr>
            <a:xfrm>
              <a:off x="1" y="735290"/>
              <a:ext cx="12191999" cy="0"/>
            </a:xfrm>
            <a:prstGeom prst="line">
              <a:avLst/>
            </a:prstGeom>
            <a:ln w="4445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88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EA424AD-39F7-4EE9-A803-FB327356E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99115" y="55363"/>
              <a:ext cx="1993770" cy="598131"/>
            </a:xfrm>
            <a:prstGeom prst="rect">
              <a:avLst/>
            </a:prstGeom>
            <a:effectLst>
              <a:softEdge rad="127000"/>
            </a:effec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02774EE-A8F8-47FB-8691-0E595357AB1B}"/>
              </a:ext>
            </a:extLst>
          </p:cNvPr>
          <p:cNvSpPr txBox="1"/>
          <p:nvPr/>
        </p:nvSpPr>
        <p:spPr>
          <a:xfrm>
            <a:off x="359922" y="2038267"/>
            <a:ext cx="1136190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>
                <a:latin typeface="+mn-lt"/>
              </a:rPr>
              <a:t>You may provide written comments to </a:t>
            </a:r>
            <a:r>
              <a:rPr lang="en-US" sz="3600" b="1" u="sng" dirty="0">
                <a:solidFill>
                  <a:srgbClr val="0000FF"/>
                </a:solidFill>
                <a:latin typeface="+mn-lt"/>
              </a:rPr>
              <a:t>consultation@bia.gov</a:t>
            </a:r>
            <a:r>
              <a:rPr lang="en-US" sz="3600" b="1" dirty="0">
                <a:latin typeface="+mn-lt"/>
              </a:rPr>
              <a:t> by 11:59PM ET on August 14, 2024.</a:t>
            </a:r>
          </a:p>
          <a:p>
            <a:pPr algn="ctr">
              <a:spcAft>
                <a:spcPts val="1800"/>
              </a:spcAft>
            </a:pPr>
            <a:endParaRPr lang="en-US" sz="3600" b="1" dirty="0">
              <a:latin typeface="+mn-lt"/>
            </a:endParaRPr>
          </a:p>
          <a:p>
            <a:pPr algn="ctr">
              <a:spcAft>
                <a:spcPts val="1800"/>
              </a:spcAft>
            </a:pPr>
            <a:r>
              <a:rPr lang="en-US" sz="3600" b="1" dirty="0">
                <a:latin typeface="+mn-lt"/>
              </a:rPr>
              <a:t>Open for Tribal leaders to speak </a:t>
            </a:r>
          </a:p>
        </p:txBody>
      </p:sp>
    </p:spTree>
    <p:extLst>
      <p:ext uri="{BB962C8B-B14F-4D97-AF65-F5344CB8AC3E}">
        <p14:creationId xmlns:p14="http://schemas.microsoft.com/office/powerpoint/2010/main" val="35167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7E1596A-A690-4827-8B17-F638600A8E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4289</TotalTime>
  <Words>268</Words>
  <Application>Microsoft Office PowerPoint</Application>
  <PresentationFormat>Widescreen</PresentationFormat>
  <Paragraphs>23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Jigsaw design template</dc:title>
  <dc:creator>Moran, Magdalene</dc:creator>
  <cp:lastModifiedBy>Whaley, Oliver B</cp:lastModifiedBy>
  <cp:revision>3</cp:revision>
  <cp:lastPrinted>2020-03-10T18:47:57Z</cp:lastPrinted>
  <dcterms:modified xsi:type="dcterms:W3CDTF">2024-08-07T17:32:02Z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TC010690321033</vt:lpwstr>
  </property>
</Properties>
</file>