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sldIdLst>
    <p:sldId id="257" r:id="rId5"/>
    <p:sldId id="302" r:id="rId6"/>
    <p:sldId id="307" r:id="rId7"/>
    <p:sldId id="300" r:id="rId8"/>
    <p:sldId id="258" r:id="rId9"/>
    <p:sldId id="282" r:id="rId10"/>
    <p:sldId id="297" r:id="rId11"/>
    <p:sldId id="298" r:id="rId12"/>
    <p:sldId id="301" r:id="rId13"/>
    <p:sldId id="299" r:id="rId14"/>
    <p:sldId id="268" r:id="rId15"/>
    <p:sldId id="308" r:id="rId1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398390-3A91-8D1E-4B3D-1F1363666A11}" name="Madeline Kane" initials="MK" userId="S::MKane@kearnswest.com::2741e87c-7503-4ed7-8ea6-b6210d5f4c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nider, Vanessa P" initials="SVP" lastIdx="5" clrIdx="0">
    <p:extLst>
      <p:ext uri="{19B8F6BF-5375-455C-9EA6-DF929625EA0E}">
        <p15:presenceInfo xmlns:p15="http://schemas.microsoft.com/office/powerpoint/2012/main" userId="S::vanessa.snider@indianaffairs.gov::78624090-d4a3-4653-90a0-5e48a2ea00ab" providerId="AD"/>
      </p:ext>
    </p:extLst>
  </p:cmAuthor>
  <p:cmAuthor id="2" name="Omps, Sharon P" initials="OP" lastIdx="11" clrIdx="1">
    <p:extLst>
      <p:ext uri="{19B8F6BF-5375-455C-9EA6-DF929625EA0E}">
        <p15:presenceInfo xmlns:p15="http://schemas.microsoft.com/office/powerpoint/2012/main" userId="S::sharon.omps@indianaffairs.gov::06e086ff-1be2-4eba-8ee4-89f98eef93a6" providerId="AD"/>
      </p:ext>
    </p:extLst>
  </p:cmAuthor>
  <p:cmAuthor id="3" name="Freihage, Jason E" initials="FE" lastIdx="5" clrIdx="2">
    <p:extLst>
      <p:ext uri="{19B8F6BF-5375-455C-9EA6-DF929625EA0E}">
        <p15:presenceInfo xmlns:p15="http://schemas.microsoft.com/office/powerpoint/2012/main" userId="S::jason.freihage@indianaffairs.gov::c89d4119-ac9d-4854-a92d-e0d93b28da22" providerId="AD"/>
      </p:ext>
    </p:extLst>
  </p:cmAuthor>
  <p:cmAuthor id="4" name="Ross, John R" initials="RR" lastIdx="2" clrIdx="3">
    <p:extLst>
      <p:ext uri="{19B8F6BF-5375-455C-9EA6-DF929625EA0E}">
        <p15:presenceInfo xmlns:p15="http://schemas.microsoft.com/office/powerpoint/2012/main" userId="S::john.ross@indianaffairs.gov::0eabaa91-408d-4f3a-b007-ceb635713091" providerId="AD"/>
      </p:ext>
    </p:extLst>
  </p:cmAuthor>
  <p:cmAuthor id="5" name="Brooks, Jeannine" initials="BJ" lastIdx="4" clrIdx="4">
    <p:extLst>
      <p:ext uri="{19B8F6BF-5375-455C-9EA6-DF929625EA0E}">
        <p15:presenceInfo xmlns:p15="http://schemas.microsoft.com/office/powerpoint/2012/main" userId="S::jeannine.brooks@indianaffairs.gov::6212ddfc-e159-4ee4-a4af-7b5b7c33189d" providerId="AD"/>
      </p:ext>
    </p:extLst>
  </p:cmAuthor>
  <p:cmAuthor id="6" name="Hanna, Jeanette" initials="HJ" lastIdx="1" clrIdx="5">
    <p:extLst>
      <p:ext uri="{19B8F6BF-5375-455C-9EA6-DF929625EA0E}">
        <p15:presenceInfo xmlns:p15="http://schemas.microsoft.com/office/powerpoint/2012/main" userId="S::Jeanette.Hanna@indianaffairs.gov::8329323d-9f88-4885-a02b-e04013bfe9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57A"/>
    <a:srgbClr val="006499"/>
    <a:srgbClr val="FF99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00F0E6-AD46-51A3-D6DD-A801635E3BCA}" v="4" dt="2023-08-01T16:32:21.75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16" autoAdjust="0"/>
  </p:normalViewPr>
  <p:slideViewPr>
    <p:cSldViewPr snapToGrid="0">
      <p:cViewPr varScale="1">
        <p:scale>
          <a:sx n="82" d="100"/>
          <a:sy n="82" d="100"/>
        </p:scale>
        <p:origin x="1266" y="84"/>
      </p:cViewPr>
      <p:guideLst>
        <p:guide orient="horz" pos="2880"/>
        <p:guide pos="2160"/>
      </p:guideLst>
    </p:cSldViewPr>
  </p:slideViewPr>
  <p:notesTextViewPr>
    <p:cViewPr>
      <p:scale>
        <a:sx n="1" d="1"/>
        <a:sy n="1" d="1"/>
      </p:scale>
      <p:origin x="0" y="0"/>
    </p:cViewPr>
  </p:notesTextViewPr>
  <p:notesViewPr>
    <p:cSldViewPr snapToGrid="0">
      <p:cViewPr>
        <p:scale>
          <a:sx n="100" d="100"/>
          <a:sy n="100" d="100"/>
        </p:scale>
        <p:origin x="-52" y="-6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B2607FA-48E2-45EB-B7EC-B8B6A478D733}" type="datetimeFigureOut">
              <a:rPr lang="en-US" smtClean="0"/>
              <a:t>8/1/2023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990FC38-D6EC-4F4B-9288-423E877B3CEF}" type="slidenum">
              <a:rPr lang="en-US" smtClean="0"/>
              <a:t>‹#›</a:t>
            </a:fld>
            <a:endParaRPr lang="en-US"/>
          </a:p>
        </p:txBody>
      </p:sp>
    </p:spTree>
    <p:extLst>
      <p:ext uri="{BB962C8B-B14F-4D97-AF65-F5344CB8AC3E}">
        <p14:creationId xmlns:p14="http://schemas.microsoft.com/office/powerpoint/2010/main" val="187418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1</a:t>
            </a:fld>
            <a:endParaRPr lang="en-US"/>
          </a:p>
        </p:txBody>
      </p:sp>
    </p:spTree>
    <p:extLst>
      <p:ext uri="{BB962C8B-B14F-4D97-AF65-F5344CB8AC3E}">
        <p14:creationId xmlns:p14="http://schemas.microsoft.com/office/powerpoint/2010/main" val="287901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0FC38-D6EC-4F4B-9288-423E877B3CEF}" type="slidenum">
              <a:rPr lang="en-US" smtClean="0"/>
              <a:t>4</a:t>
            </a:fld>
            <a:endParaRPr lang="en-US"/>
          </a:p>
        </p:txBody>
      </p:sp>
    </p:spTree>
    <p:extLst>
      <p:ext uri="{BB962C8B-B14F-4D97-AF65-F5344CB8AC3E}">
        <p14:creationId xmlns:p14="http://schemas.microsoft.com/office/powerpoint/2010/main" val="2478754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Arial" panose="020B0604020202020204" pitchFamily="34" charset="0"/>
                <a:cs typeface="Times New Roman" panose="02020603050405020304" pitchFamily="18" charset="0"/>
              </a:rPr>
              <a:t>The Biden-Harris Plan for Tribal Nations included a directive to “employ the resources of the federal government to protect Native artisans” to expand economic and community development in Indian Country.  DOI (via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AS-IA and AS-PMB) is proposing to revise 25 C.F.R Chapter II, the regulations implementing the Indian Arts and Crafts Act.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Indian Arts and Crafts Board (Board) enforces the Indian Arts and Crafts Act to protect truth in advertising for "Indian Products" a term of art under the current statute.  "Indian Product" is currently limited to traditional Indian Art and Craft (such as beadwork, silversmithing, etc.) and is defined by exclusion:  if any non-Indian works on or touches the item, it is no longer eligible to be advertised as an Indian Product.  Much of Board’s current regulations have not been updated since the 1930s, and are generally not focused on modern media or promotion of Indian Art, as the Indian Art and Craft Act directs.</a:t>
            </a:r>
          </a:p>
          <a:p>
            <a:pPr marL="342900" marR="0" lvl="0" indent="-342900">
              <a:lnSpc>
                <a:spcPct val="115000"/>
              </a:lnSpc>
              <a:spcBef>
                <a:spcPts val="0"/>
              </a:spcBef>
              <a:spcAft>
                <a:spcPts val="0"/>
              </a:spcAft>
              <a:buFont typeface="Symbol" panose="05050102010706020507" pitchFamily="18" charset="2"/>
              <a:buChar char=""/>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We are happy to come together with you today to offer this briefing on our proposal to revise the regulations implementing the Indian Arts and Crafts Act.  At the risk of re-stating the obvious, our regulations remain in process within DOI, and are pre-decisional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90FC38-D6EC-4F4B-9288-423E877B3CEF}" type="slidenum">
              <a:rPr lang="en-US" smtClean="0"/>
              <a:t>5</a:t>
            </a:fld>
            <a:endParaRPr lang="en-US"/>
          </a:p>
        </p:txBody>
      </p:sp>
    </p:spTree>
    <p:extLst>
      <p:ext uri="{BB962C8B-B14F-4D97-AF65-F5344CB8AC3E}">
        <p14:creationId xmlns:p14="http://schemas.microsoft.com/office/powerpoint/2010/main" val="1607233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rolled our consultation draft out in early April 2023, and have consultation/listening sessions over the summer months.  We’ll include listening sessions to ensure that we hear from Native Artists individually as well as our more common consultation process.</a:t>
            </a:r>
          </a:p>
          <a:p>
            <a:endParaRPr lang="en-US" dirty="0"/>
          </a:p>
          <a:p>
            <a:r>
              <a:rPr lang="en-US" dirty="0"/>
              <a:t>Depending on feedback, we’ll review our work and consider next steps, including a possible NPRM, this coming fall.</a:t>
            </a:r>
          </a:p>
        </p:txBody>
      </p:sp>
      <p:sp>
        <p:nvSpPr>
          <p:cNvPr id="4" name="Slide Number Placeholder 3"/>
          <p:cNvSpPr>
            <a:spLocks noGrp="1"/>
          </p:cNvSpPr>
          <p:nvPr>
            <p:ph type="sldNum" sz="quarter" idx="5"/>
          </p:nvPr>
        </p:nvSpPr>
        <p:spPr/>
        <p:txBody>
          <a:bodyPr/>
          <a:lstStyle/>
          <a:p>
            <a:fld id="{6990FC38-D6EC-4F4B-9288-423E877B3CEF}" type="slidenum">
              <a:rPr lang="en-US" smtClean="0"/>
              <a:t>6</a:t>
            </a:fld>
            <a:endParaRPr lang="en-US"/>
          </a:p>
        </p:txBody>
      </p:sp>
    </p:spTree>
    <p:extLst>
      <p:ext uri="{BB962C8B-B14F-4D97-AF65-F5344CB8AC3E}">
        <p14:creationId xmlns:p14="http://schemas.microsoft.com/office/powerpoint/2010/main" val="659158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19200" y="3300413"/>
            <a:ext cx="9753600" cy="3481387"/>
          </a:xfrm>
        </p:spPr>
        <p: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Our draft proposal will aim to modernize the IACA regulations by updating concepts and bringing a co-equal focus to promotional activities across four major points: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mj-lt"/>
              <a:buAutoNum type="arabicParenBoth"/>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expanding the definition of “Indian Product” to include new media, such as TV/media, comics, podcasts, and certain artisanal food or drin</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k and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agricultural products, including both restaurants (Sioux Chef,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Tocabe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and prepared foods like jerky (Tanka bars), wild rice, fry bread mix, teas, and craft beer;</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mj-lt"/>
              <a:buAutoNum type="arabicParenBoth"/>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allowing non-Indian labor to work on "Indian Products" in a very narrow situation, akin to our Buy Indian regs:  when it’s a Tribally-led business that is 50% owned by an Indian or Indians or by an Indian Tribe; an Indian or Indians or Indian Tribe must receive at least 50% of earnings from the business, and management and daily operations of the business are controlled by one or more Indians.  We also add a “Made in America” requirement.  Our goal is include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Tribal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artists who use some manufacturing process (Tribal fashion designers) or require a team to create their art (like a film production crew for Reservation Dogs) in protections of the Act.  </a:t>
            </a:r>
          </a:p>
          <a:p>
            <a:pPr marL="742950" marR="0" lvl="1" indent="-285750">
              <a:lnSpc>
                <a:spcPct val="115000"/>
              </a:lnSpc>
              <a:spcBef>
                <a:spcPts val="0"/>
              </a:spcBef>
              <a:spcAft>
                <a:spcPts val="0"/>
              </a:spcAft>
              <a:buFont typeface="+mj-lt"/>
              <a:buAutoNum type="arabicParenBoth"/>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Cementing a regulatory basis for the Source Directory of American Indian and Alaska Native Owned and Operated Arts and Crafts Businesses, which is in use now;</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1000"/>
              </a:spcAft>
              <a:buFont typeface="+mj-lt"/>
              <a:buAutoNum type="arabicParenBoth"/>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Re-invigorating the Board’s trademark to identify “Indian Products.”  Our hope is that this will ease enforcement, add a layer of protection for the Native Artists, and act similarly to USDA's Organic mark by allowing consumers to choose to purchase goods that support Indian Country.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90FC38-D6EC-4F4B-9288-423E877B3CEF}" type="slidenum">
              <a:rPr lang="en-US" smtClean="0"/>
              <a:t>7</a:t>
            </a:fld>
            <a:endParaRPr lang="en-US"/>
          </a:p>
        </p:txBody>
      </p:sp>
    </p:spTree>
    <p:extLst>
      <p:ext uri="{BB962C8B-B14F-4D97-AF65-F5344CB8AC3E}">
        <p14:creationId xmlns:p14="http://schemas.microsoft.com/office/powerpoint/2010/main" val="2207751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The proposed regulations strive not to impact enforcement efforts.  The Board’s Law Enforcement team is doing great work to protect the viability of Indian Art and Craft work and, with their participation in our regulatory process, we strove not to affect their enforcement processes.   We may seek feedback in consultation on whether additional enforcement tools would be helpful in this regulatory revision, but we do not anticipate making proposals.</a:t>
            </a:r>
          </a:p>
          <a:p>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Our proposed draft elevates artisanal and craft work from Indian Country, but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does not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encompass everything that is “Made in Indian Country”.  Examples of craft products that are not explicitly included are raw agricultural ingredients (hay, barley, wheat, etc.) and certain craft beverages (kombucha, alcoholic spirits).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r>
              <a:rPr lang="en-US" dirty="0"/>
              <a:t>We’re happy there is attention being paid to this issue within SCIA, given the mid-March discussion draft bill called the Amendments to Respect Traditional Indigenous Skill and Talent Act (ARTIST Act) of 2023. We were especially pleased that there is no conflict between our proposed regulations and the discussion draft, although the discussion draft would expand statutory authority in a few ways that we cannot within regulations.  [</a:t>
            </a:r>
            <a:r>
              <a:rPr lang="en-US" b="1" dirty="0"/>
              <a:t>IF ASKED, THOSE ARE:</a:t>
            </a:r>
            <a:r>
              <a:rPr lang="en-US" b="0" dirty="0"/>
              <a:t>]</a:t>
            </a:r>
            <a:endParaRPr lang="en-US" dirty="0"/>
          </a:p>
          <a:p>
            <a:r>
              <a:rPr lang="en-US" dirty="0"/>
              <a:t>(1)	directs inclusion of Native Hawaiians in the regulations and a shift of terminology from “Indian Product” to “Native American product”; </a:t>
            </a:r>
          </a:p>
          <a:p>
            <a:r>
              <a:rPr lang="en-US" dirty="0"/>
              <a:t>(2)	requires reporting to Congress on complaints received/pursued/declined, customs violations, and estimated lost revenue;</a:t>
            </a:r>
          </a:p>
          <a:p>
            <a:r>
              <a:rPr lang="en-US" dirty="0"/>
              <a:t>(3)	directs a feasibility study on creating an online registration option for the Source Directory;</a:t>
            </a:r>
          </a:p>
          <a:p>
            <a:r>
              <a:rPr lang="en-US" dirty="0"/>
              <a:t>(4)	proposes statutory forfeiture;</a:t>
            </a:r>
          </a:p>
          <a:p>
            <a:r>
              <a:rPr lang="en-US" dirty="0"/>
              <a:t>(5)	creates a reward mechanism for information leading to arrest/conviction/forfeiture and directs regulations on that point;</a:t>
            </a:r>
          </a:p>
          <a:p>
            <a:r>
              <a:rPr lang="en-US" dirty="0"/>
              <a:t>(6)	expands eligible plaintiffs in a cause of actions for misrepresentation to include Native American businesses and nonprofits;</a:t>
            </a:r>
          </a:p>
          <a:p>
            <a:r>
              <a:rPr lang="en-US" dirty="0"/>
              <a:t>(7)	requires country of origin marking on all Native American-style jewelry from USA, Canada, or Mexico.</a:t>
            </a:r>
          </a:p>
          <a:p>
            <a:endParaRPr lang="en-US" dirty="0"/>
          </a:p>
        </p:txBody>
      </p:sp>
      <p:sp>
        <p:nvSpPr>
          <p:cNvPr id="4" name="Slide Number Placeholder 3"/>
          <p:cNvSpPr>
            <a:spLocks noGrp="1"/>
          </p:cNvSpPr>
          <p:nvPr>
            <p:ph type="sldNum" sz="quarter" idx="5"/>
          </p:nvPr>
        </p:nvSpPr>
        <p:spPr/>
        <p:txBody>
          <a:bodyPr/>
          <a:lstStyle/>
          <a:p>
            <a:fld id="{6990FC38-D6EC-4F4B-9288-423E877B3CEF}" type="slidenum">
              <a:rPr lang="en-US" smtClean="0"/>
              <a:t>8</a:t>
            </a:fld>
            <a:endParaRPr lang="en-US"/>
          </a:p>
        </p:txBody>
      </p:sp>
    </p:spTree>
    <p:extLst>
      <p:ext uri="{BB962C8B-B14F-4D97-AF65-F5344CB8AC3E}">
        <p14:creationId xmlns:p14="http://schemas.microsoft.com/office/powerpoint/2010/main" val="164833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19200" y="3300413"/>
            <a:ext cx="9753600" cy="3481387"/>
          </a:xfrm>
        </p:spPr>
        <p:txBody>
          <a:bodyPr/>
          <a:lstStyle/>
          <a:p>
            <a:r>
              <a:rPr lang="en-US" dirty="0"/>
              <a:t>If you’re looking for more information, we’ve pulled everything together in one place on our BIA Consultations’ webpage.  You’ll find there the text of the DTLL, a summary of proposed changes, and a schedule of upcoming consultations.</a:t>
            </a:r>
          </a:p>
        </p:txBody>
      </p:sp>
      <p:sp>
        <p:nvSpPr>
          <p:cNvPr id="4" name="Slide Number Placeholder 3"/>
          <p:cNvSpPr>
            <a:spLocks noGrp="1"/>
          </p:cNvSpPr>
          <p:nvPr>
            <p:ph type="sldNum" sz="quarter" idx="5"/>
          </p:nvPr>
        </p:nvSpPr>
        <p:spPr/>
        <p:txBody>
          <a:bodyPr/>
          <a:lstStyle/>
          <a:p>
            <a:fld id="{6990FC38-D6EC-4F4B-9288-423E877B3CEF}" type="slidenum">
              <a:rPr lang="en-US" smtClean="0"/>
              <a:t>10</a:t>
            </a:fld>
            <a:endParaRPr lang="en-US"/>
          </a:p>
        </p:txBody>
      </p:sp>
    </p:spTree>
    <p:extLst>
      <p:ext uri="{BB962C8B-B14F-4D97-AF65-F5344CB8AC3E}">
        <p14:creationId xmlns:p14="http://schemas.microsoft.com/office/powerpoint/2010/main" val="3060690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0FC38-D6EC-4F4B-9288-423E877B3CEF}" type="slidenum">
              <a:rPr lang="en-US" smtClean="0"/>
              <a:t>11</a:t>
            </a:fld>
            <a:endParaRPr lang="en-US"/>
          </a:p>
        </p:txBody>
      </p:sp>
    </p:spTree>
    <p:extLst>
      <p:ext uri="{BB962C8B-B14F-4D97-AF65-F5344CB8AC3E}">
        <p14:creationId xmlns:p14="http://schemas.microsoft.com/office/powerpoint/2010/main" val="3031319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69139" cy="6858000"/>
          </a:xfrm>
          <a:prstGeom prst="rect">
            <a:avLst/>
          </a:prstGeom>
        </p:spPr>
      </p:pic>
      <p:sp>
        <p:nvSpPr>
          <p:cNvPr id="17" name="bg object 17"/>
          <p:cNvSpPr/>
          <p:nvPr/>
        </p:nvSpPr>
        <p:spPr>
          <a:xfrm>
            <a:off x="4093464" y="404622"/>
            <a:ext cx="4005579" cy="4857750"/>
          </a:xfrm>
          <a:custGeom>
            <a:avLst/>
            <a:gdLst/>
            <a:ahLst/>
            <a:cxnLst/>
            <a:rect l="l" t="t" r="r" b="b"/>
            <a:pathLst>
              <a:path w="4005579" h="4857750">
                <a:moveTo>
                  <a:pt x="0" y="4857750"/>
                </a:moveTo>
                <a:lnTo>
                  <a:pt x="4005072" y="4857750"/>
                </a:lnTo>
                <a:lnTo>
                  <a:pt x="4005072" y="0"/>
                </a:lnTo>
                <a:lnTo>
                  <a:pt x="0" y="0"/>
                </a:lnTo>
                <a:lnTo>
                  <a:pt x="0" y="4857750"/>
                </a:lnTo>
                <a:close/>
              </a:path>
            </a:pathLst>
          </a:custGeom>
          <a:solidFill>
            <a:srgbClr val="006499"/>
          </a:solidFill>
        </p:spPr>
        <p:txBody>
          <a:bodyPr wrap="square" lIns="0" tIns="0" rIns="0" bIns="0" rtlCol="0"/>
          <a:lstStyle/>
          <a:p>
            <a:endParaRPr/>
          </a:p>
        </p:txBody>
      </p:sp>
      <p:sp>
        <p:nvSpPr>
          <p:cNvPr id="18" name="bg object 18"/>
          <p:cNvSpPr/>
          <p:nvPr/>
        </p:nvSpPr>
        <p:spPr>
          <a:xfrm>
            <a:off x="0" y="2065781"/>
            <a:ext cx="12192000" cy="3973829"/>
          </a:xfrm>
          <a:custGeom>
            <a:avLst/>
            <a:gdLst/>
            <a:ahLst/>
            <a:cxnLst/>
            <a:rect l="l" t="t" r="r" b="b"/>
            <a:pathLst>
              <a:path w="12192000" h="3973829">
                <a:moveTo>
                  <a:pt x="12192000" y="3196590"/>
                </a:moveTo>
                <a:lnTo>
                  <a:pt x="0" y="3196590"/>
                </a:lnTo>
                <a:lnTo>
                  <a:pt x="0" y="3973830"/>
                </a:lnTo>
                <a:lnTo>
                  <a:pt x="12192000" y="3973830"/>
                </a:lnTo>
                <a:lnTo>
                  <a:pt x="12192000" y="3196590"/>
                </a:lnTo>
                <a:close/>
              </a:path>
              <a:path w="12192000" h="3973829">
                <a:moveTo>
                  <a:pt x="12192000" y="0"/>
                </a:moveTo>
                <a:lnTo>
                  <a:pt x="4922520" y="0"/>
                </a:lnTo>
                <a:lnTo>
                  <a:pt x="4922520" y="201168"/>
                </a:lnTo>
                <a:lnTo>
                  <a:pt x="12192000" y="201168"/>
                </a:lnTo>
                <a:lnTo>
                  <a:pt x="12192000" y="0"/>
                </a:lnTo>
                <a:close/>
              </a:path>
            </a:pathLst>
          </a:custGeom>
          <a:solidFill>
            <a:srgbClr val="FFBD2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6129528" y="564895"/>
            <a:ext cx="1404352" cy="1402788"/>
          </a:xfrm>
          <a:prstGeom prst="rect">
            <a:avLst/>
          </a:prstGeom>
        </p:spPr>
      </p:pic>
      <p:pic>
        <p:nvPicPr>
          <p:cNvPr id="20" name="bg object 20"/>
          <p:cNvPicPr/>
          <p:nvPr/>
        </p:nvPicPr>
        <p:blipFill>
          <a:blip r:embed="rId4" cstate="print"/>
          <a:stretch>
            <a:fillRect/>
          </a:stretch>
        </p:blipFill>
        <p:spPr>
          <a:xfrm>
            <a:off x="4432553" y="578358"/>
            <a:ext cx="1393697" cy="1371599"/>
          </a:xfrm>
          <a:prstGeom prst="rect">
            <a:avLst/>
          </a:prstGeom>
        </p:spPr>
      </p:pic>
      <p:sp>
        <p:nvSpPr>
          <p:cNvPr id="2" name="Holder 2"/>
          <p:cNvSpPr>
            <a:spLocks noGrp="1"/>
          </p:cNvSpPr>
          <p:nvPr>
            <p:ph type="ctrTitle"/>
          </p:nvPr>
        </p:nvSpPr>
        <p:spPr>
          <a:xfrm>
            <a:off x="5032279" y="2572056"/>
            <a:ext cx="2127440" cy="171703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90888CF-53CE-485F-A68B-96681E32AE96}" type="datetime1">
              <a:rPr lang="en-US" smtClean="0"/>
              <a:t>8/1/2023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400" b="1" i="0">
                <a:solidFill>
                  <a:srgbClr val="666666"/>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EEF9AE2-8621-4381-B33F-8E76D7C9F6BE}" type="datetime1">
              <a:rPr lang="en-US" smtClean="0"/>
              <a:t>8/1/2023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700783"/>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329945" y="6169152"/>
            <a:ext cx="1835658" cy="557783"/>
          </a:xfrm>
          <a:prstGeom prst="rect">
            <a:avLst/>
          </a:prstGeom>
        </p:spPr>
      </p:pic>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A00AC3F-A577-4608-90D2-BCF1CCDC9EBD}" type="datetime1">
              <a:rPr lang="en-US" smtClean="0"/>
              <a:t>8/1/2023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509516" y="0"/>
            <a:ext cx="7682482" cy="6857999"/>
          </a:xfrm>
          <a:prstGeom prst="rect">
            <a:avLst/>
          </a:prstGeom>
        </p:spPr>
      </p:pic>
      <p:sp>
        <p:nvSpPr>
          <p:cNvPr id="17" name="bg object 17"/>
          <p:cNvSpPr/>
          <p:nvPr/>
        </p:nvSpPr>
        <p:spPr>
          <a:xfrm>
            <a:off x="808481" y="2839973"/>
            <a:ext cx="5951220" cy="3535679"/>
          </a:xfrm>
          <a:custGeom>
            <a:avLst/>
            <a:gdLst/>
            <a:ahLst/>
            <a:cxnLst/>
            <a:rect l="l" t="t" r="r" b="b"/>
            <a:pathLst>
              <a:path w="5951220" h="3535679">
                <a:moveTo>
                  <a:pt x="5951220" y="0"/>
                </a:moveTo>
                <a:lnTo>
                  <a:pt x="0" y="0"/>
                </a:lnTo>
                <a:lnTo>
                  <a:pt x="0" y="3535679"/>
                </a:lnTo>
                <a:lnTo>
                  <a:pt x="5951220" y="3535679"/>
                </a:lnTo>
                <a:lnTo>
                  <a:pt x="5951220" y="0"/>
                </a:lnTo>
                <a:close/>
              </a:path>
            </a:pathLst>
          </a:custGeom>
          <a:solidFill>
            <a:srgbClr val="006499"/>
          </a:solidFill>
        </p:spPr>
        <p:txBody>
          <a:bodyPr wrap="square" lIns="0" tIns="0" rIns="0" bIns="0" rtlCol="0"/>
          <a:lstStyle/>
          <a:p>
            <a:endParaRPr/>
          </a:p>
        </p:txBody>
      </p:sp>
      <p:sp>
        <p:nvSpPr>
          <p:cNvPr id="18" name="bg object 18"/>
          <p:cNvSpPr/>
          <p:nvPr/>
        </p:nvSpPr>
        <p:spPr>
          <a:xfrm>
            <a:off x="1265681" y="4956809"/>
            <a:ext cx="10926445" cy="201295"/>
          </a:xfrm>
          <a:custGeom>
            <a:avLst/>
            <a:gdLst/>
            <a:ahLst/>
            <a:cxnLst/>
            <a:rect l="l" t="t" r="r" b="b"/>
            <a:pathLst>
              <a:path w="10926445" h="201295">
                <a:moveTo>
                  <a:pt x="10926318" y="0"/>
                </a:moveTo>
                <a:lnTo>
                  <a:pt x="0" y="0"/>
                </a:lnTo>
                <a:lnTo>
                  <a:pt x="0" y="201168"/>
                </a:lnTo>
                <a:lnTo>
                  <a:pt x="10926318" y="201168"/>
                </a:lnTo>
                <a:lnTo>
                  <a:pt x="10926318" y="0"/>
                </a:lnTo>
                <a:close/>
              </a:path>
            </a:pathLst>
          </a:custGeom>
          <a:solidFill>
            <a:srgbClr val="FFBD2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446531" y="242316"/>
            <a:ext cx="1835658" cy="557783"/>
          </a:xfrm>
          <a:prstGeom prst="rect">
            <a:avLst/>
          </a:prstGeom>
        </p:spPr>
      </p:pic>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B0EF6D6-0929-43AE-986F-622C8C0F34D1}" type="datetime1">
              <a:rPr lang="en-US" smtClean="0"/>
              <a:t>8/1/2023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8000"/>
          </a:xfrm>
          <a:prstGeom prst="rect">
            <a:avLst/>
          </a:prstGeom>
        </p:spPr>
      </p:pic>
      <p:sp>
        <p:nvSpPr>
          <p:cNvPr id="17" name="bg object 17"/>
          <p:cNvSpPr/>
          <p:nvPr/>
        </p:nvSpPr>
        <p:spPr>
          <a:xfrm>
            <a:off x="2343150" y="404622"/>
            <a:ext cx="7086600" cy="6251575"/>
          </a:xfrm>
          <a:custGeom>
            <a:avLst/>
            <a:gdLst/>
            <a:ahLst/>
            <a:cxnLst/>
            <a:rect l="l" t="t" r="r" b="b"/>
            <a:pathLst>
              <a:path w="7086600" h="6251575">
                <a:moveTo>
                  <a:pt x="7086600" y="0"/>
                </a:moveTo>
                <a:lnTo>
                  <a:pt x="0" y="0"/>
                </a:lnTo>
                <a:lnTo>
                  <a:pt x="0" y="6251448"/>
                </a:lnTo>
                <a:lnTo>
                  <a:pt x="7086600" y="6251448"/>
                </a:lnTo>
                <a:lnTo>
                  <a:pt x="7086600" y="0"/>
                </a:lnTo>
                <a:close/>
              </a:path>
            </a:pathLst>
          </a:custGeom>
          <a:solidFill>
            <a:srgbClr val="006499"/>
          </a:solidFill>
        </p:spPr>
        <p:txBody>
          <a:bodyPr wrap="square" lIns="0" tIns="0" rIns="0" bIns="0" rtlCol="0"/>
          <a:lstStyle/>
          <a:p>
            <a:endParaRPr/>
          </a:p>
        </p:txBody>
      </p:sp>
      <p:sp>
        <p:nvSpPr>
          <p:cNvPr id="18" name="bg object 18"/>
          <p:cNvSpPr/>
          <p:nvPr/>
        </p:nvSpPr>
        <p:spPr>
          <a:xfrm>
            <a:off x="0" y="5095494"/>
            <a:ext cx="7269480" cy="201295"/>
          </a:xfrm>
          <a:custGeom>
            <a:avLst/>
            <a:gdLst/>
            <a:ahLst/>
            <a:cxnLst/>
            <a:rect l="l" t="t" r="r" b="b"/>
            <a:pathLst>
              <a:path w="7269480" h="201295">
                <a:moveTo>
                  <a:pt x="7269480" y="0"/>
                </a:moveTo>
                <a:lnTo>
                  <a:pt x="0" y="0"/>
                </a:lnTo>
                <a:lnTo>
                  <a:pt x="0" y="201167"/>
                </a:lnTo>
                <a:lnTo>
                  <a:pt x="7269480" y="201167"/>
                </a:lnTo>
                <a:lnTo>
                  <a:pt x="7269480" y="0"/>
                </a:lnTo>
                <a:close/>
              </a:path>
            </a:pathLst>
          </a:custGeom>
          <a:solidFill>
            <a:srgbClr val="FFBD2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5861303" y="561848"/>
            <a:ext cx="1403603" cy="1402788"/>
          </a:xfrm>
          <a:prstGeom prst="rect">
            <a:avLst/>
          </a:prstGeom>
        </p:spPr>
      </p:pic>
      <p:sp>
        <p:nvSpPr>
          <p:cNvPr id="20" name="bg object 20"/>
          <p:cNvSpPr/>
          <p:nvPr/>
        </p:nvSpPr>
        <p:spPr>
          <a:xfrm>
            <a:off x="4922520" y="2164842"/>
            <a:ext cx="7269480" cy="201295"/>
          </a:xfrm>
          <a:custGeom>
            <a:avLst/>
            <a:gdLst/>
            <a:ahLst/>
            <a:cxnLst/>
            <a:rect l="l" t="t" r="r" b="b"/>
            <a:pathLst>
              <a:path w="7269480" h="201294">
                <a:moveTo>
                  <a:pt x="7269480" y="0"/>
                </a:moveTo>
                <a:lnTo>
                  <a:pt x="0" y="0"/>
                </a:lnTo>
                <a:lnTo>
                  <a:pt x="0" y="201167"/>
                </a:lnTo>
                <a:lnTo>
                  <a:pt x="7269480" y="201167"/>
                </a:lnTo>
                <a:lnTo>
                  <a:pt x="7269480" y="0"/>
                </a:lnTo>
                <a:close/>
              </a:path>
            </a:pathLst>
          </a:custGeom>
          <a:solidFill>
            <a:srgbClr val="FFBD2D"/>
          </a:solidFill>
        </p:spPr>
        <p:txBody>
          <a:bodyPr wrap="square" lIns="0" tIns="0" rIns="0" bIns="0" rtlCol="0"/>
          <a:lstStyle/>
          <a:p>
            <a:endParaRPr/>
          </a:p>
        </p:txBody>
      </p:sp>
      <p:pic>
        <p:nvPicPr>
          <p:cNvPr id="21" name="bg object 21"/>
          <p:cNvPicPr/>
          <p:nvPr/>
        </p:nvPicPr>
        <p:blipFill>
          <a:blip r:embed="rId4" cstate="print"/>
          <a:stretch>
            <a:fillRect/>
          </a:stretch>
        </p:blipFill>
        <p:spPr>
          <a:xfrm>
            <a:off x="4163567" y="575309"/>
            <a:ext cx="1393697" cy="137159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0C0A093-55E0-44E6-A554-6C4C3B9604FB}" type="datetime1">
              <a:rPr lang="en-US" smtClean="0"/>
              <a:t>8/1/2023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25500" y="390999"/>
            <a:ext cx="4873625" cy="513080"/>
          </a:xfrm>
          <a:prstGeom prst="rect">
            <a:avLst/>
          </a:prstGeom>
        </p:spPr>
        <p:txBody>
          <a:bodyPr wrap="square" lIns="0" tIns="0" rIns="0" bIns="0">
            <a:spAutoFit/>
          </a:bodyPr>
          <a:lstStyle>
            <a:lvl1pPr>
              <a:defRPr sz="3200" b="0" i="0">
                <a:solidFill>
                  <a:srgbClr val="006499"/>
                </a:solidFill>
                <a:latin typeface="Calibri Light"/>
                <a:cs typeface="Calibri Light"/>
              </a:defRPr>
            </a:lvl1pPr>
          </a:lstStyle>
          <a:p>
            <a:endParaRPr/>
          </a:p>
        </p:txBody>
      </p:sp>
      <p:sp>
        <p:nvSpPr>
          <p:cNvPr id="3" name="Holder 3"/>
          <p:cNvSpPr>
            <a:spLocks noGrp="1"/>
          </p:cNvSpPr>
          <p:nvPr>
            <p:ph type="body" idx="1"/>
          </p:nvPr>
        </p:nvSpPr>
        <p:spPr>
          <a:xfrm>
            <a:off x="903443" y="2112336"/>
            <a:ext cx="10385112" cy="3827779"/>
          </a:xfrm>
          <a:prstGeom prst="rect">
            <a:avLst/>
          </a:prstGeom>
        </p:spPr>
        <p:txBody>
          <a:bodyPr wrap="square" lIns="0" tIns="0" rIns="0" bIns="0">
            <a:spAutoFit/>
          </a:bodyPr>
          <a:lstStyle>
            <a:lvl1pPr>
              <a:defRPr sz="2400" b="1" i="0">
                <a:solidFill>
                  <a:srgbClr val="666666"/>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CEBFF41A-5AAA-4D9A-8F67-1E240FC94DEB}" type="datetime1">
              <a:rPr lang="en-US" smtClean="0"/>
              <a:t>8/1/2023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1346" y="2222643"/>
            <a:ext cx="5951220" cy="4067780"/>
          </a:xfrm>
          <a:prstGeom prst="rect">
            <a:avLst/>
          </a:prstGeom>
        </p:spPr>
        <p:txBody>
          <a:bodyPr vert="horz" wrap="square" lIns="0" tIns="5080" rIns="0" bIns="0" rtlCol="0" anchor="t">
            <a:spAutoFit/>
          </a:bodyPr>
          <a:lstStyle/>
          <a:p>
            <a:pPr marL="462915"/>
            <a:br>
              <a:rPr lang="en-US" sz="5400" dirty="0">
                <a:latin typeface="Times New Roman"/>
                <a:cs typeface="Times New Roman"/>
              </a:rPr>
            </a:br>
            <a:r>
              <a:rPr lang="en-US" sz="5400" spc="-105" dirty="0">
                <a:solidFill>
                  <a:srgbClr val="FFFFFF"/>
                </a:solidFill>
              </a:rPr>
              <a:t>Indian Arts &amp; Crafts Act Consultations</a:t>
            </a:r>
            <a:br>
              <a:rPr lang="en-US" sz="5400" spc="-105" dirty="0">
                <a:solidFill>
                  <a:srgbClr val="FFFFFF"/>
                </a:solidFill>
              </a:rPr>
            </a:br>
            <a:br>
              <a:rPr lang="en-US" sz="5400" spc="-105" dirty="0">
                <a:solidFill>
                  <a:srgbClr val="FFFFFF"/>
                </a:solidFill>
              </a:rPr>
            </a:br>
            <a:r>
              <a:rPr lang="en-US" sz="4800" spc="-105" dirty="0">
                <a:solidFill>
                  <a:srgbClr val="FFFFFF"/>
                </a:solidFill>
              </a:rPr>
              <a:t>April - August 2023</a:t>
            </a:r>
          </a:p>
        </p:txBody>
      </p:sp>
      <p:sp>
        <p:nvSpPr>
          <p:cNvPr id="3" name="Slide Number Placeholder 2">
            <a:extLst>
              <a:ext uri="{FF2B5EF4-FFF2-40B4-BE49-F238E27FC236}">
                <a16:creationId xmlns:a16="http://schemas.microsoft.com/office/drawing/2014/main" id="{4CE436B4-762C-48AB-8F4C-30926B415776}"/>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1</a:t>
            </a:fld>
            <a:endParaRPr lang="en-US"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329945" y="6169152"/>
            <a:ext cx="1835658" cy="557783"/>
          </a:xfrm>
          <a:prstGeom prst="rect">
            <a:avLst/>
          </a:prstGeom>
        </p:spPr>
      </p:pic>
      <p:sp>
        <p:nvSpPr>
          <p:cNvPr id="8" name="Content Placeholder 7">
            <a:extLst>
              <a:ext uri="{FF2B5EF4-FFF2-40B4-BE49-F238E27FC236}">
                <a16:creationId xmlns:a16="http://schemas.microsoft.com/office/drawing/2014/main" id="{2C8C5DAF-AD63-A9D2-5C25-5A87B0BB03C8}"/>
              </a:ext>
            </a:extLst>
          </p:cNvPr>
          <p:cNvSpPr>
            <a:spLocks noGrp="1"/>
          </p:cNvSpPr>
          <p:nvPr>
            <p:ph sz="half" idx="2"/>
          </p:nvPr>
        </p:nvSpPr>
        <p:spPr>
          <a:xfrm>
            <a:off x="609600" y="2074297"/>
            <a:ext cx="11582400" cy="2908489"/>
          </a:xfrm>
        </p:spPr>
        <p:txBody>
          <a:bodyPr/>
          <a:lstStyle/>
          <a:p>
            <a:pPr marL="927100" lvl="1" indent="-457200">
              <a:spcBef>
                <a:spcPts val="600"/>
              </a:spcBef>
              <a:buFont typeface="Wingdings" panose="05000000000000000000" pitchFamily="2" charset="2"/>
              <a:buChar char="Ø"/>
              <a:tabLst>
                <a:tab pos="876935" algn="l"/>
              </a:tabLst>
            </a:pPr>
            <a:r>
              <a:rPr lang="en-US" sz="3000" dirty="0">
                <a:solidFill>
                  <a:srgbClr val="006499"/>
                </a:solidFill>
                <a:latin typeface="Calibri"/>
                <a:cs typeface="Calibri"/>
              </a:rPr>
              <a:t> Consultation webpage is </a:t>
            </a:r>
            <a:r>
              <a:rPr lang="en-US" sz="3000" u="sng" dirty="0">
                <a:solidFill>
                  <a:srgbClr val="00B0F0"/>
                </a:solidFill>
                <a:latin typeface="Calibri"/>
                <a:cs typeface="Calibri"/>
              </a:rPr>
              <a:t>https://www.bia.gov/service/tribal-consultations/indian-arts-and-crafts-board-25-cfr-chapter-ii </a:t>
            </a:r>
          </a:p>
          <a:p>
            <a:pPr marL="1384300" lvl="2" indent="-457200">
              <a:spcBef>
                <a:spcPts val="600"/>
              </a:spcBef>
              <a:buFont typeface="Wingdings" panose="05000000000000000000" pitchFamily="2" charset="2"/>
              <a:buChar char="Ø"/>
              <a:tabLst>
                <a:tab pos="876935" algn="l"/>
              </a:tabLst>
            </a:pPr>
            <a:r>
              <a:rPr lang="en-US" sz="3000" dirty="0">
                <a:solidFill>
                  <a:srgbClr val="006499"/>
                </a:solidFill>
                <a:latin typeface="Calibri"/>
                <a:cs typeface="Calibri"/>
              </a:rPr>
              <a:t> 	Dear Tribal Leader Letter</a:t>
            </a:r>
          </a:p>
          <a:p>
            <a:pPr marL="1384300" lvl="2" indent="-457200">
              <a:spcBef>
                <a:spcPts val="600"/>
              </a:spcBef>
              <a:buFont typeface="Wingdings" panose="05000000000000000000" pitchFamily="2" charset="2"/>
              <a:buChar char="Ø"/>
              <a:tabLst>
                <a:tab pos="876935" algn="l"/>
              </a:tabLst>
            </a:pPr>
            <a:r>
              <a:rPr lang="en-US" sz="3000" dirty="0">
                <a:solidFill>
                  <a:srgbClr val="006499"/>
                </a:solidFill>
                <a:latin typeface="Calibri"/>
                <a:cs typeface="Calibri"/>
              </a:rPr>
              <a:t> 	Summary of Proposed Changes</a:t>
            </a:r>
          </a:p>
          <a:p>
            <a:pPr marL="1384300" lvl="2" indent="-457200">
              <a:spcBef>
                <a:spcPts val="600"/>
              </a:spcBef>
              <a:buFont typeface="Wingdings" panose="05000000000000000000" pitchFamily="2" charset="2"/>
              <a:buChar char="Ø"/>
              <a:tabLst>
                <a:tab pos="876935" algn="l"/>
              </a:tabLst>
            </a:pPr>
            <a:r>
              <a:rPr lang="en-US" sz="3000" dirty="0">
                <a:solidFill>
                  <a:srgbClr val="006499"/>
                </a:solidFill>
                <a:latin typeface="Calibri"/>
                <a:cs typeface="Calibri"/>
              </a:rPr>
              <a:t> 	Schedule of Upcoming Sessions</a:t>
            </a:r>
          </a:p>
          <a:p>
            <a:endParaRPr lang="en-US" dirty="0"/>
          </a:p>
        </p:txBody>
      </p:sp>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p:txBody>
          <a:bodyPr/>
          <a:lstStyle/>
          <a:p>
            <a:fld id="{B6F15528-21DE-4FAA-801E-634DDDAF4B2B}" type="slidenum">
              <a:rPr lang="en-US" sz="1400" smtClean="0"/>
              <a:t>10</a:t>
            </a:fld>
            <a:endParaRPr lang="en-US" sz="1400"/>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296761" y="565079"/>
            <a:ext cx="5697882" cy="628377"/>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3600" kern="0" spc="-25" dirty="0"/>
              <a:t>More </a:t>
            </a:r>
            <a:r>
              <a:rPr lang="en-US" sz="4000" kern="0" spc="-25" dirty="0"/>
              <a:t>Information</a:t>
            </a:r>
            <a:endParaRPr lang="en-US" sz="4000" kern="0" dirty="0"/>
          </a:p>
        </p:txBody>
      </p:sp>
      <p:pic>
        <p:nvPicPr>
          <p:cNvPr id="6" name="Picture 5">
            <a:extLst>
              <a:ext uri="{FF2B5EF4-FFF2-40B4-BE49-F238E27FC236}">
                <a16:creationId xmlns:a16="http://schemas.microsoft.com/office/drawing/2014/main" id="{258CCF36-846B-4D88-8B88-BA295D37D55D}"/>
              </a:ext>
            </a:extLst>
          </p:cNvPr>
          <p:cNvPicPr>
            <a:picLocks noChangeAspect="1"/>
          </p:cNvPicPr>
          <p:nvPr/>
        </p:nvPicPr>
        <p:blipFill>
          <a:blip r:embed="rId4"/>
          <a:stretch>
            <a:fillRect/>
          </a:stretch>
        </p:blipFill>
        <p:spPr>
          <a:xfrm>
            <a:off x="4267508" y="137160"/>
            <a:ext cx="7678411" cy="1532612"/>
          </a:xfrm>
          <a:prstGeom prst="rect">
            <a:avLst/>
          </a:prstGeom>
        </p:spPr>
      </p:pic>
    </p:spTree>
    <p:extLst>
      <p:ext uri="{BB962C8B-B14F-4D97-AF65-F5344CB8AC3E}">
        <p14:creationId xmlns:p14="http://schemas.microsoft.com/office/powerpoint/2010/main" val="1721102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59316" y="2382274"/>
            <a:ext cx="3719245" cy="2715102"/>
          </a:xfrm>
          <a:prstGeom prst="rect">
            <a:avLst/>
          </a:prstGeom>
        </p:spPr>
        <p:txBody>
          <a:bodyPr vert="horz" wrap="square" lIns="0" tIns="153035" rIns="0" bIns="0" rtlCol="0">
            <a:spAutoFit/>
          </a:bodyPr>
          <a:lstStyle/>
          <a:p>
            <a:pPr marL="293370" marR="5080" indent="-281305" algn="ctr">
              <a:lnSpc>
                <a:spcPts val="6120"/>
              </a:lnSpc>
              <a:spcBef>
                <a:spcPts val="1205"/>
              </a:spcBef>
            </a:pPr>
            <a:r>
              <a:rPr lang="en-US" sz="5000" b="0" spc="-55" dirty="0">
                <a:solidFill>
                  <a:srgbClr val="FFFFFF"/>
                </a:solidFill>
                <a:latin typeface="Calibri Light"/>
                <a:cs typeface="Calibri Light"/>
              </a:rPr>
              <a:t>Comments?</a:t>
            </a:r>
          </a:p>
          <a:p>
            <a:pPr marL="293370" marR="5080" indent="-281305" algn="ctr">
              <a:lnSpc>
                <a:spcPts val="6120"/>
              </a:lnSpc>
              <a:spcBef>
                <a:spcPts val="1205"/>
              </a:spcBef>
            </a:pPr>
            <a:r>
              <a:rPr lang="en-US" sz="5000" b="0" spc="-55" dirty="0">
                <a:solidFill>
                  <a:srgbClr val="FFFFFF"/>
                </a:solidFill>
                <a:latin typeface="Calibri Light"/>
                <a:cs typeface="Calibri Light"/>
              </a:rPr>
              <a:t>Questions?</a:t>
            </a:r>
          </a:p>
          <a:p>
            <a:pPr marL="293370" marR="5080" indent="-281305" algn="ctr">
              <a:lnSpc>
                <a:spcPts val="6120"/>
              </a:lnSpc>
              <a:spcBef>
                <a:spcPts val="1205"/>
              </a:spcBef>
            </a:pPr>
            <a:r>
              <a:rPr lang="en-US" sz="3000" spc="-55" dirty="0">
                <a:solidFill>
                  <a:srgbClr val="FFFFFF"/>
                </a:solidFill>
                <a:latin typeface="Calibri Light"/>
                <a:cs typeface="Calibri Light"/>
              </a:rPr>
              <a:t>consultation@bia.gov</a:t>
            </a:r>
            <a:endParaRPr sz="3000" dirty="0">
              <a:latin typeface="Calibri Light"/>
              <a:cs typeface="Calibri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6499"/>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AD2A25-A4C9-7BD4-43EF-ABE4770DA12C}"/>
              </a:ext>
            </a:extLst>
          </p:cNvPr>
          <p:cNvSpPr>
            <a:spLocks noGrp="1"/>
          </p:cNvSpPr>
          <p:nvPr>
            <p:ph type="title"/>
          </p:nvPr>
        </p:nvSpPr>
        <p:spPr>
          <a:xfrm>
            <a:off x="661377" y="308938"/>
            <a:ext cx="4895362" cy="1015663"/>
          </a:xfrm>
        </p:spPr>
        <p:txBody>
          <a:bodyPr/>
          <a:lstStyle/>
          <a:p>
            <a:r>
              <a:rPr lang="en-US" sz="6600">
                <a:solidFill>
                  <a:srgbClr val="EBAE03"/>
                </a:solidFill>
              </a:rPr>
              <a:t>Thank you</a:t>
            </a:r>
          </a:p>
        </p:txBody>
      </p:sp>
      <p:sp>
        <p:nvSpPr>
          <p:cNvPr id="5" name="Slide Number Placeholder 4">
            <a:extLst>
              <a:ext uri="{FF2B5EF4-FFF2-40B4-BE49-F238E27FC236}">
                <a16:creationId xmlns:a16="http://schemas.microsoft.com/office/drawing/2014/main" id="{AEA959D1-19C1-3AAB-5CBC-A88173D1EEDC}"/>
              </a:ext>
            </a:extLst>
          </p:cNvPr>
          <p:cNvSpPr>
            <a:spLocks noGrp="1"/>
          </p:cNvSpPr>
          <p:nvPr>
            <p:ph type="sldNum" sz="quarter" idx="7"/>
          </p:nvPr>
        </p:nvSpPr>
        <p:spPr/>
        <p:txBody>
          <a:bodyPr/>
          <a:lstStyle/>
          <a:p>
            <a:fld id="{B6F15528-21DE-4FAA-801E-634DDDAF4B2B}" type="slidenum">
              <a:rPr lang="en-US" smtClean="0"/>
              <a:t>12</a:t>
            </a:fld>
            <a:endParaRPr lang="en-US"/>
          </a:p>
        </p:txBody>
      </p:sp>
      <p:sp>
        <p:nvSpPr>
          <p:cNvPr id="11" name="TextBox 10">
            <a:extLst>
              <a:ext uri="{FF2B5EF4-FFF2-40B4-BE49-F238E27FC236}">
                <a16:creationId xmlns:a16="http://schemas.microsoft.com/office/drawing/2014/main" id="{75640EA6-0F6A-3346-7D73-29868FF0DFC0}"/>
              </a:ext>
            </a:extLst>
          </p:cNvPr>
          <p:cNvSpPr txBox="1"/>
          <p:nvPr/>
        </p:nvSpPr>
        <p:spPr>
          <a:xfrm>
            <a:off x="661377" y="2579077"/>
            <a:ext cx="10463823" cy="1938992"/>
          </a:xfrm>
          <a:prstGeom prst="rect">
            <a:avLst/>
          </a:prstGeom>
          <a:noFill/>
        </p:spPr>
        <p:txBody>
          <a:bodyPr wrap="square" rtlCol="0">
            <a:spAutoFit/>
          </a:bodyPr>
          <a:lstStyle/>
          <a:p>
            <a:pPr lvl="1" algn="ctr"/>
            <a:r>
              <a:rPr lang="en-US" sz="4000" dirty="0">
                <a:solidFill>
                  <a:schemeClr val="bg1"/>
                </a:solidFill>
                <a:ea typeface="+mn-lt"/>
                <a:cs typeface="+mn-lt"/>
              </a:rPr>
              <a:t>Please send written comments by email </a:t>
            </a:r>
          </a:p>
          <a:p>
            <a:pPr lvl="1" algn="ctr"/>
            <a:r>
              <a:rPr lang="en-US" sz="4000" dirty="0">
                <a:solidFill>
                  <a:schemeClr val="bg1"/>
                </a:solidFill>
                <a:ea typeface="+mn-lt"/>
                <a:cs typeface="+mn-lt"/>
              </a:rPr>
              <a:t>to </a:t>
            </a:r>
            <a:r>
              <a:rPr lang="en-US" sz="4000" u="sng" dirty="0">
                <a:solidFill>
                  <a:schemeClr val="bg1"/>
                </a:solidFill>
                <a:ea typeface="+mn-lt"/>
                <a:cs typeface="+mn-lt"/>
              </a:rPr>
              <a:t>consultation@bia.gov</a:t>
            </a:r>
            <a:r>
              <a:rPr lang="en-US" sz="4000" dirty="0">
                <a:solidFill>
                  <a:schemeClr val="bg1"/>
                </a:solidFill>
                <a:ea typeface="+mn-lt"/>
                <a:cs typeface="+mn-lt"/>
              </a:rPr>
              <a:t> </a:t>
            </a:r>
          </a:p>
          <a:p>
            <a:pPr lvl="1" algn="ctr"/>
            <a:r>
              <a:rPr lang="en-US" sz="4000" dirty="0">
                <a:solidFill>
                  <a:schemeClr val="bg1"/>
                </a:solidFill>
                <a:ea typeface="+mn-lt"/>
                <a:cs typeface="+mn-lt"/>
              </a:rPr>
              <a:t>by 11:59 ET by September 1, 2023</a:t>
            </a:r>
          </a:p>
        </p:txBody>
      </p:sp>
    </p:spTree>
    <p:extLst>
      <p:ext uri="{BB962C8B-B14F-4D97-AF65-F5344CB8AC3E}">
        <p14:creationId xmlns:p14="http://schemas.microsoft.com/office/powerpoint/2010/main" val="346352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49340-9220-93A4-0E62-4A50447569C1}"/>
              </a:ext>
            </a:extLst>
          </p:cNvPr>
          <p:cNvSpPr>
            <a:spLocks noGrp="1"/>
          </p:cNvSpPr>
          <p:nvPr>
            <p:ph type="title"/>
          </p:nvPr>
        </p:nvSpPr>
        <p:spPr>
          <a:xfrm>
            <a:off x="825500" y="390999"/>
            <a:ext cx="4873625" cy="492443"/>
          </a:xfrm>
        </p:spPr>
        <p:txBody>
          <a:bodyPr/>
          <a:lstStyle/>
          <a:p>
            <a:r>
              <a:rPr lang="en-US"/>
              <a:t>How to Use Zoom</a:t>
            </a:r>
          </a:p>
        </p:txBody>
      </p:sp>
      <p:sp>
        <p:nvSpPr>
          <p:cNvPr id="3" name="Slide Number Placeholder 2">
            <a:extLst>
              <a:ext uri="{FF2B5EF4-FFF2-40B4-BE49-F238E27FC236}">
                <a16:creationId xmlns:a16="http://schemas.microsoft.com/office/drawing/2014/main" id="{AE0D987F-9D40-3C70-563E-D8D18DC388DA}"/>
              </a:ext>
            </a:extLst>
          </p:cNvPr>
          <p:cNvSpPr>
            <a:spLocks noGrp="1"/>
          </p:cNvSpPr>
          <p:nvPr>
            <p:ph type="sldNum" sz="quarter" idx="7"/>
          </p:nvPr>
        </p:nvSpPr>
        <p:spPr/>
        <p:txBody>
          <a:bodyPr/>
          <a:lstStyle/>
          <a:p>
            <a:fld id="{B6F15528-21DE-4FAA-801E-634DDDAF4B2B}" type="slidenum">
              <a:rPr lang="en-US" smtClean="0"/>
              <a:t>2</a:t>
            </a:fld>
            <a:endParaRPr lang="en-US"/>
          </a:p>
        </p:txBody>
      </p:sp>
      <p:pic>
        <p:nvPicPr>
          <p:cNvPr id="5" name="Picture 4">
            <a:extLst>
              <a:ext uri="{FF2B5EF4-FFF2-40B4-BE49-F238E27FC236}">
                <a16:creationId xmlns:a16="http://schemas.microsoft.com/office/drawing/2014/main" id="{930962C4-AF34-5CE3-81D7-9BD87F8C03B7}"/>
              </a:ext>
            </a:extLst>
          </p:cNvPr>
          <p:cNvPicPr>
            <a:picLocks noChangeAspect="1"/>
          </p:cNvPicPr>
          <p:nvPr/>
        </p:nvPicPr>
        <p:blipFill>
          <a:blip r:embed="rId2"/>
          <a:stretch>
            <a:fillRect/>
          </a:stretch>
        </p:blipFill>
        <p:spPr>
          <a:xfrm>
            <a:off x="44174" y="1941932"/>
            <a:ext cx="7948246" cy="430266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1AF94260-69FB-14AD-AC4E-7C88166A4D49}"/>
              </a:ext>
            </a:extLst>
          </p:cNvPr>
          <p:cNvSpPr txBox="1"/>
          <p:nvPr/>
        </p:nvSpPr>
        <p:spPr>
          <a:xfrm>
            <a:off x="8087563" y="1754161"/>
            <a:ext cx="4126524" cy="4678204"/>
          </a:xfrm>
          <a:prstGeom prst="rect">
            <a:avLst/>
          </a:prstGeom>
          <a:noFill/>
        </p:spPr>
        <p:txBody>
          <a:bodyPr wrap="square" rtlCol="0">
            <a:spAutoFit/>
          </a:bodyPr>
          <a:lstStyle/>
          <a:p>
            <a:pPr marL="285750" indent="-285750" algn="l" rtl="0" fontAlgn="base">
              <a:buFont typeface="Arial" panose="020B0604020202020204" pitchFamily="34" charset="0"/>
              <a:buChar char="•"/>
            </a:pPr>
            <a:r>
              <a:rPr lang="en-US" sz="2000" b="1" i="0" u="none" strike="noStrike" dirty="0">
                <a:solidFill>
                  <a:srgbClr val="28557A"/>
                </a:solidFill>
                <a:effectLst/>
                <a:latin typeface="Calibri" panose="020F0502020204030204" pitchFamily="34" charset="0"/>
              </a:rPr>
              <a:t>Keep yourself on mute </a:t>
            </a:r>
            <a:r>
              <a:rPr lang="en-US" sz="2000" b="0" i="0" u="none" strike="noStrike" dirty="0">
                <a:solidFill>
                  <a:srgbClr val="28557A"/>
                </a:solidFill>
                <a:effectLst/>
                <a:latin typeface="Calibri" panose="020F0502020204030204" pitchFamily="34" charset="0"/>
              </a:rPr>
              <a:t>when not speaking. </a:t>
            </a:r>
            <a:r>
              <a:rPr lang="en-US" sz="2000" b="0" i="0" dirty="0">
                <a:solidFill>
                  <a:srgbClr val="28557A"/>
                </a:solidFill>
                <a:effectLst/>
                <a:latin typeface="Calibri" panose="020F0502020204030204" pitchFamily="34" charset="0"/>
              </a:rPr>
              <a:t>​</a:t>
            </a:r>
            <a:endParaRPr lang="en-US" sz="2000"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2000" dirty="0">
                <a:solidFill>
                  <a:srgbClr val="28557A"/>
                </a:solidFill>
                <a:latin typeface="Calibri" panose="020F0502020204030204" pitchFamily="34" charset="0"/>
              </a:rPr>
              <a:t>Please </a:t>
            </a:r>
            <a:r>
              <a:rPr lang="en-US" sz="2000" b="1" i="0" u="none" strike="noStrike" dirty="0">
                <a:solidFill>
                  <a:srgbClr val="28557A"/>
                </a:solidFill>
                <a:effectLst/>
                <a:latin typeface="Calibri" panose="020F0502020204030204" pitchFamily="34" charset="0"/>
              </a:rPr>
              <a:t>rename yourself </a:t>
            </a:r>
            <a:r>
              <a:rPr lang="en-US" sz="2000" b="0" i="0" u="none" strike="noStrike" dirty="0">
                <a:solidFill>
                  <a:srgbClr val="28557A"/>
                </a:solidFill>
                <a:effectLst/>
                <a:latin typeface="Calibri" panose="020F0502020204030204" pitchFamily="34" charset="0"/>
              </a:rPr>
              <a:t>in the participant panel.</a:t>
            </a:r>
            <a:r>
              <a:rPr lang="en-US" sz="2000" b="0" i="0" dirty="0">
                <a:solidFill>
                  <a:srgbClr val="28557A"/>
                </a:solidFill>
                <a:effectLst/>
                <a:latin typeface="Calibri" panose="020F0502020204030204" pitchFamily="34" charset="0"/>
              </a:rPr>
              <a:t>​</a:t>
            </a:r>
          </a:p>
          <a:p>
            <a:pPr marL="285750" indent="-285750" fontAlgn="base">
              <a:buFont typeface="Arial" panose="020B0604020202020204" pitchFamily="34" charset="0"/>
              <a:buChar char="•"/>
            </a:pPr>
            <a:r>
              <a:rPr lang="en-US" sz="2000" dirty="0">
                <a:solidFill>
                  <a:srgbClr val="28557A"/>
                </a:solidFill>
              </a:rPr>
              <a:t>This meeting is being </a:t>
            </a:r>
            <a:r>
              <a:rPr lang="en-US" sz="2000" b="1" dirty="0">
                <a:solidFill>
                  <a:srgbClr val="28557A"/>
                </a:solidFill>
              </a:rPr>
              <a:t>recorded.</a:t>
            </a:r>
            <a:endParaRPr lang="en-US" sz="2000"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2000" b="0" i="0" u="none" strike="noStrike" dirty="0">
                <a:solidFill>
                  <a:srgbClr val="28557A"/>
                </a:solidFill>
                <a:effectLst/>
                <a:latin typeface="Calibri" panose="020F0502020204030204" pitchFamily="34" charset="0"/>
              </a:rPr>
              <a:t>Find your </a:t>
            </a:r>
            <a:r>
              <a:rPr lang="en-US" sz="2000" b="1" i="0" u="none" strike="noStrike" dirty="0">
                <a:solidFill>
                  <a:srgbClr val="28557A"/>
                </a:solidFill>
                <a:effectLst/>
                <a:latin typeface="Calibri" panose="020F0502020204030204" pitchFamily="34" charset="0"/>
              </a:rPr>
              <a:t>raise hand and chat function </a:t>
            </a:r>
            <a:r>
              <a:rPr lang="en-US" sz="2000" b="0" i="0" u="none" strike="noStrike" dirty="0">
                <a:solidFill>
                  <a:srgbClr val="28557A"/>
                </a:solidFill>
                <a:effectLst/>
                <a:latin typeface="Calibri" panose="020F0502020204030204" pitchFamily="34" charset="0"/>
              </a:rPr>
              <a:t>at the bottom of your screen</a:t>
            </a:r>
          </a:p>
          <a:p>
            <a:pPr marL="285750" indent="-285750" fontAlgn="base">
              <a:buFont typeface="Arial" panose="020B0604020202020204" pitchFamily="34" charset="0"/>
              <a:buChar char="•"/>
            </a:pPr>
            <a:r>
              <a:rPr lang="en-US" sz="2000" b="0" i="0" dirty="0">
                <a:solidFill>
                  <a:srgbClr val="28557A"/>
                </a:solidFill>
                <a:effectLst/>
              </a:rPr>
              <a:t>For those joining via a toll-free number, </a:t>
            </a:r>
            <a:r>
              <a:rPr lang="en-US" sz="2000" b="1" i="0" dirty="0">
                <a:solidFill>
                  <a:srgbClr val="28557A"/>
                </a:solidFill>
                <a:effectLst/>
              </a:rPr>
              <a:t>please hit *9 to raise your virtual hand and *6 to mute and unmute yourself</a:t>
            </a:r>
            <a:r>
              <a:rPr lang="en-US" sz="2000" b="0" i="0" dirty="0">
                <a:solidFill>
                  <a:srgbClr val="28557A"/>
                </a:solidFill>
                <a:effectLst/>
              </a:rPr>
              <a:t>. </a:t>
            </a:r>
            <a:endParaRPr lang="en-US" sz="2000" b="0" i="0" u="none" strike="noStrike" dirty="0">
              <a:solidFill>
                <a:srgbClr val="28557A"/>
              </a:solidFill>
              <a:effectLst/>
              <a:latin typeface="Calibri" panose="020F0502020204030204" pitchFamily="34" charset="0"/>
            </a:endParaRPr>
          </a:p>
          <a:p>
            <a:pPr marL="285750" indent="-285750" algn="l" rtl="0" fontAlgn="base">
              <a:buFont typeface="Arial" panose="020B0604020202020204" pitchFamily="34" charset="0"/>
              <a:buChar char="•"/>
            </a:pPr>
            <a:r>
              <a:rPr lang="en-US" sz="2000" b="1" i="0" dirty="0">
                <a:solidFill>
                  <a:srgbClr val="28557A"/>
                </a:solidFill>
                <a:effectLst/>
              </a:rPr>
              <a:t>Closed captions </a:t>
            </a:r>
            <a:r>
              <a:rPr lang="en-US" sz="2000" b="0" i="0" dirty="0">
                <a:solidFill>
                  <a:srgbClr val="28557A"/>
                </a:solidFill>
                <a:effectLst/>
              </a:rPr>
              <a:t>can be accessed at the bottom of your screen</a:t>
            </a:r>
          </a:p>
          <a:p>
            <a:endParaRPr lang="en-US" dirty="0"/>
          </a:p>
        </p:txBody>
      </p:sp>
    </p:spTree>
    <p:extLst>
      <p:ext uri="{BB962C8B-B14F-4D97-AF65-F5344CB8AC3E}">
        <p14:creationId xmlns:p14="http://schemas.microsoft.com/office/powerpoint/2010/main" val="1245228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6499"/>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AD2A25-A4C9-7BD4-43EF-ABE4770DA12C}"/>
              </a:ext>
            </a:extLst>
          </p:cNvPr>
          <p:cNvSpPr>
            <a:spLocks noGrp="1"/>
          </p:cNvSpPr>
          <p:nvPr>
            <p:ph type="title"/>
          </p:nvPr>
        </p:nvSpPr>
        <p:spPr>
          <a:xfrm>
            <a:off x="661377" y="308938"/>
            <a:ext cx="4895362" cy="1015663"/>
          </a:xfrm>
        </p:spPr>
        <p:txBody>
          <a:bodyPr/>
          <a:lstStyle/>
          <a:p>
            <a:r>
              <a:rPr lang="en-US" sz="6600">
                <a:solidFill>
                  <a:srgbClr val="EBAE03"/>
                </a:solidFill>
              </a:rPr>
              <a:t>WELCOME</a:t>
            </a:r>
          </a:p>
        </p:txBody>
      </p:sp>
      <p:sp>
        <p:nvSpPr>
          <p:cNvPr id="5" name="Slide Number Placeholder 4">
            <a:extLst>
              <a:ext uri="{FF2B5EF4-FFF2-40B4-BE49-F238E27FC236}">
                <a16:creationId xmlns:a16="http://schemas.microsoft.com/office/drawing/2014/main" id="{AEA959D1-19C1-3AAB-5CBC-A88173D1EEDC}"/>
              </a:ext>
            </a:extLst>
          </p:cNvPr>
          <p:cNvSpPr>
            <a:spLocks noGrp="1"/>
          </p:cNvSpPr>
          <p:nvPr>
            <p:ph type="sldNum" sz="quarter" idx="7"/>
          </p:nvPr>
        </p:nvSpPr>
        <p:spPr/>
        <p:txBody>
          <a:bodyPr/>
          <a:lstStyle/>
          <a:p>
            <a:fld id="{B6F15528-21DE-4FAA-801E-634DDDAF4B2B}" type="slidenum">
              <a:rPr lang="en-US" smtClean="0"/>
              <a:t>3</a:t>
            </a:fld>
            <a:endParaRPr lang="en-US"/>
          </a:p>
        </p:txBody>
      </p:sp>
      <p:sp>
        <p:nvSpPr>
          <p:cNvPr id="11" name="TextBox 10">
            <a:extLst>
              <a:ext uri="{FF2B5EF4-FFF2-40B4-BE49-F238E27FC236}">
                <a16:creationId xmlns:a16="http://schemas.microsoft.com/office/drawing/2014/main" id="{75640EA6-0F6A-3346-7D73-29868FF0DFC0}"/>
              </a:ext>
            </a:extLst>
          </p:cNvPr>
          <p:cNvSpPr txBox="1"/>
          <p:nvPr/>
        </p:nvSpPr>
        <p:spPr>
          <a:xfrm>
            <a:off x="1242646" y="3916171"/>
            <a:ext cx="4642339" cy="1815882"/>
          </a:xfrm>
          <a:prstGeom prst="rect">
            <a:avLst/>
          </a:prstGeom>
          <a:noFill/>
        </p:spPr>
        <p:txBody>
          <a:bodyPr wrap="square" lIns="91440" tIns="45720" rIns="91440" bIns="45720" rtlCol="0" anchor="t">
            <a:spAutoFit/>
          </a:bodyPr>
          <a:lstStyle/>
          <a:p>
            <a:r>
              <a:rPr lang="en-US" sz="4000" dirty="0">
                <a:solidFill>
                  <a:srgbClr val="EBAE03"/>
                </a:solidFill>
              </a:rPr>
              <a:t>Joan Mooney</a:t>
            </a:r>
          </a:p>
          <a:p>
            <a:r>
              <a:rPr lang="en-US" sz="2400" dirty="0">
                <a:solidFill>
                  <a:schemeClr val="bg1"/>
                </a:solidFill>
              </a:rPr>
              <a:t>Principal Deputy, Assistant Secretary for Policy, Management and Budget </a:t>
            </a:r>
            <a:endParaRPr lang="en-US" sz="2400" dirty="0">
              <a:solidFill>
                <a:schemeClr val="bg1"/>
              </a:solidFill>
              <a:cs typeface="Calibri"/>
            </a:endParaRPr>
          </a:p>
        </p:txBody>
      </p:sp>
      <p:sp>
        <p:nvSpPr>
          <p:cNvPr id="2" name="TextBox 1">
            <a:extLst>
              <a:ext uri="{FF2B5EF4-FFF2-40B4-BE49-F238E27FC236}">
                <a16:creationId xmlns:a16="http://schemas.microsoft.com/office/drawing/2014/main" id="{C83278F4-34EC-AF70-7099-E24D8E91D588}"/>
              </a:ext>
            </a:extLst>
          </p:cNvPr>
          <p:cNvSpPr txBox="1"/>
          <p:nvPr/>
        </p:nvSpPr>
        <p:spPr>
          <a:xfrm>
            <a:off x="1242646" y="2272840"/>
            <a:ext cx="4642339" cy="1446550"/>
          </a:xfrm>
          <a:prstGeom prst="rect">
            <a:avLst/>
          </a:prstGeom>
          <a:noFill/>
        </p:spPr>
        <p:txBody>
          <a:bodyPr wrap="square" lIns="91440" tIns="45720" rIns="91440" bIns="45720" rtlCol="0" anchor="t">
            <a:spAutoFit/>
          </a:bodyPr>
          <a:lstStyle/>
          <a:p>
            <a:r>
              <a:rPr lang="en-US" sz="4000">
                <a:solidFill>
                  <a:srgbClr val="EBAE03"/>
                </a:solidFill>
              </a:rPr>
              <a:t>Bryan Newland</a:t>
            </a:r>
          </a:p>
          <a:p>
            <a:r>
              <a:rPr lang="en-US" sz="2400">
                <a:solidFill>
                  <a:schemeClr val="bg1"/>
                </a:solidFill>
              </a:rPr>
              <a:t>U.S. Assistant Secretary of the Interior for Indian Affairs </a:t>
            </a:r>
            <a:endParaRPr lang="en-US" sz="2400">
              <a:solidFill>
                <a:schemeClr val="bg1"/>
              </a:solidFill>
              <a:ea typeface="Calibri"/>
              <a:cs typeface="Calibri"/>
            </a:endParaRPr>
          </a:p>
        </p:txBody>
      </p:sp>
      <p:sp>
        <p:nvSpPr>
          <p:cNvPr id="3" name="TextBox 2">
            <a:extLst>
              <a:ext uri="{FF2B5EF4-FFF2-40B4-BE49-F238E27FC236}">
                <a16:creationId xmlns:a16="http://schemas.microsoft.com/office/drawing/2014/main" id="{7FB9CC1E-DF8A-5222-025A-79F31FCB7284}"/>
              </a:ext>
            </a:extLst>
          </p:cNvPr>
          <p:cNvSpPr txBox="1"/>
          <p:nvPr/>
        </p:nvSpPr>
        <p:spPr>
          <a:xfrm>
            <a:off x="6936077" y="3963725"/>
            <a:ext cx="4642339" cy="1446550"/>
          </a:xfrm>
          <a:prstGeom prst="rect">
            <a:avLst/>
          </a:prstGeom>
          <a:noFill/>
        </p:spPr>
        <p:txBody>
          <a:bodyPr wrap="square" lIns="91440" tIns="45720" rIns="91440" bIns="45720" rtlCol="0" anchor="t">
            <a:spAutoFit/>
          </a:bodyPr>
          <a:lstStyle/>
          <a:p>
            <a:r>
              <a:rPr lang="en-US" sz="4000" dirty="0">
                <a:solidFill>
                  <a:srgbClr val="EBAE03"/>
                </a:solidFill>
              </a:rPr>
              <a:t>Samuel Kohn</a:t>
            </a:r>
          </a:p>
          <a:p>
            <a:r>
              <a:rPr lang="en-US" sz="2400" dirty="0">
                <a:solidFill>
                  <a:schemeClr val="bg1"/>
                </a:solidFill>
              </a:rPr>
              <a:t>Senior Counselor to the Assistant Secretary of Indian Affairs</a:t>
            </a:r>
            <a:endParaRPr lang="en-US" sz="2400" dirty="0">
              <a:solidFill>
                <a:schemeClr val="bg1"/>
              </a:solidFill>
              <a:cs typeface="Calibri"/>
            </a:endParaRPr>
          </a:p>
        </p:txBody>
      </p:sp>
      <p:sp>
        <p:nvSpPr>
          <p:cNvPr id="6" name="TextBox 5">
            <a:extLst>
              <a:ext uri="{FF2B5EF4-FFF2-40B4-BE49-F238E27FC236}">
                <a16:creationId xmlns:a16="http://schemas.microsoft.com/office/drawing/2014/main" id="{C6A6FD48-8C94-F4F2-6C60-AC66D5AD5F14}"/>
              </a:ext>
            </a:extLst>
          </p:cNvPr>
          <p:cNvSpPr txBox="1"/>
          <p:nvPr/>
        </p:nvSpPr>
        <p:spPr>
          <a:xfrm>
            <a:off x="6936077" y="2268088"/>
            <a:ext cx="4642339" cy="1446550"/>
          </a:xfrm>
          <a:prstGeom prst="rect">
            <a:avLst/>
          </a:prstGeom>
          <a:noFill/>
        </p:spPr>
        <p:txBody>
          <a:bodyPr wrap="square" lIns="91440" tIns="45720" rIns="91440" bIns="45720" rtlCol="0" anchor="t">
            <a:spAutoFit/>
          </a:bodyPr>
          <a:lstStyle/>
          <a:p>
            <a:r>
              <a:rPr lang="en-US" sz="4000" dirty="0">
                <a:solidFill>
                  <a:srgbClr val="EBAE03"/>
                </a:solidFill>
              </a:rPr>
              <a:t>Kathryn Isom-Clause</a:t>
            </a:r>
          </a:p>
          <a:p>
            <a:r>
              <a:rPr lang="en-US" sz="2400" dirty="0">
                <a:solidFill>
                  <a:schemeClr val="bg1"/>
                </a:solidFill>
              </a:rPr>
              <a:t>Deputy Assistant Secretary for Indian Affairs</a:t>
            </a:r>
            <a:endParaRPr lang="en-US" sz="2400" dirty="0">
              <a:solidFill>
                <a:schemeClr val="bg1"/>
              </a:solidFill>
              <a:cs typeface="Calibri"/>
            </a:endParaRPr>
          </a:p>
        </p:txBody>
      </p:sp>
    </p:spTree>
    <p:extLst>
      <p:ext uri="{BB962C8B-B14F-4D97-AF65-F5344CB8AC3E}">
        <p14:creationId xmlns:p14="http://schemas.microsoft.com/office/powerpoint/2010/main" val="80961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756410"/>
            <a:ext cx="8522970" cy="201295"/>
          </a:xfrm>
          <a:custGeom>
            <a:avLst/>
            <a:gdLst/>
            <a:ahLst/>
            <a:cxnLst/>
            <a:rect l="l" t="t" r="r" b="b"/>
            <a:pathLst>
              <a:path w="8522970" h="201294">
                <a:moveTo>
                  <a:pt x="8522970" y="0"/>
                </a:moveTo>
                <a:lnTo>
                  <a:pt x="0" y="0"/>
                </a:lnTo>
                <a:lnTo>
                  <a:pt x="0" y="201167"/>
                </a:lnTo>
                <a:lnTo>
                  <a:pt x="8522970" y="201167"/>
                </a:lnTo>
                <a:lnTo>
                  <a:pt x="8522970" y="0"/>
                </a:lnTo>
                <a:close/>
              </a:path>
            </a:pathLst>
          </a:custGeom>
          <a:solidFill>
            <a:srgbClr val="FFBD2D"/>
          </a:solidFill>
        </p:spPr>
        <p:txBody>
          <a:bodyPr wrap="square" lIns="0" tIns="0" rIns="0" bIns="0" rtlCol="0"/>
          <a:lstStyle/>
          <a:p>
            <a:endParaRPr/>
          </a:p>
        </p:txBody>
      </p:sp>
      <p:sp>
        <p:nvSpPr>
          <p:cNvPr id="3" name="object 3"/>
          <p:cNvSpPr/>
          <p:nvPr/>
        </p:nvSpPr>
        <p:spPr>
          <a:xfrm>
            <a:off x="11352276" y="6246876"/>
            <a:ext cx="840105" cy="201295"/>
          </a:xfrm>
          <a:custGeom>
            <a:avLst/>
            <a:gdLst/>
            <a:ahLst/>
            <a:cxnLst/>
            <a:rect l="l" t="t" r="r" b="b"/>
            <a:pathLst>
              <a:path w="840104" h="201295">
                <a:moveTo>
                  <a:pt x="839724" y="0"/>
                </a:moveTo>
                <a:lnTo>
                  <a:pt x="0" y="0"/>
                </a:lnTo>
                <a:lnTo>
                  <a:pt x="0" y="201168"/>
                </a:lnTo>
                <a:lnTo>
                  <a:pt x="839724" y="201168"/>
                </a:lnTo>
                <a:lnTo>
                  <a:pt x="839724" y="0"/>
                </a:lnTo>
                <a:close/>
              </a:path>
            </a:pathLst>
          </a:custGeom>
          <a:solidFill>
            <a:srgbClr val="FFBD2D"/>
          </a:solidFill>
        </p:spPr>
        <p:txBody>
          <a:bodyPr wrap="square" lIns="0" tIns="0" rIns="0" bIns="0" rtlCol="0"/>
          <a:lstStyle/>
          <a:p>
            <a:endParaRPr/>
          </a:p>
        </p:txBody>
      </p:sp>
      <p:pic>
        <p:nvPicPr>
          <p:cNvPr id="4" name="object 4"/>
          <p:cNvPicPr/>
          <p:nvPr/>
        </p:nvPicPr>
        <p:blipFill>
          <a:blip r:embed="rId3" cstate="print"/>
          <a:stretch>
            <a:fillRect/>
          </a:stretch>
        </p:blipFill>
        <p:spPr>
          <a:xfrm>
            <a:off x="329945" y="6169152"/>
            <a:ext cx="1835658" cy="557783"/>
          </a:xfrm>
          <a:prstGeom prst="rect">
            <a:avLst/>
          </a:prstGeom>
        </p:spPr>
      </p:pic>
      <p:sp>
        <p:nvSpPr>
          <p:cNvPr id="5" name="object 5"/>
          <p:cNvSpPr txBox="1">
            <a:spLocks noGrp="1"/>
          </p:cNvSpPr>
          <p:nvPr>
            <p:ph type="title"/>
          </p:nvPr>
        </p:nvSpPr>
        <p:spPr>
          <a:xfrm>
            <a:off x="6095999" y="917885"/>
            <a:ext cx="5623561" cy="750847"/>
          </a:xfrm>
          <a:prstGeom prst="rect">
            <a:avLst/>
          </a:prstGeom>
        </p:spPr>
        <p:txBody>
          <a:bodyPr vert="horz" wrap="square" lIns="0" tIns="12065" rIns="0" bIns="0" rtlCol="0">
            <a:spAutoFit/>
          </a:bodyPr>
          <a:lstStyle/>
          <a:p>
            <a:pPr marL="12700">
              <a:lnSpc>
                <a:spcPct val="100000"/>
              </a:lnSpc>
              <a:spcBef>
                <a:spcPts val="95"/>
              </a:spcBef>
            </a:pPr>
            <a:r>
              <a:rPr lang="en-US" sz="4800" spc="-45" dirty="0"/>
              <a:t>Consultation Overview</a:t>
            </a:r>
            <a:endParaRPr sz="4800" dirty="0"/>
          </a:p>
        </p:txBody>
      </p:sp>
      <p:sp>
        <p:nvSpPr>
          <p:cNvPr id="6" name="object 6"/>
          <p:cNvSpPr txBox="1">
            <a:spLocks noGrp="1"/>
          </p:cNvSpPr>
          <p:nvPr>
            <p:ph type="body" idx="1"/>
          </p:nvPr>
        </p:nvSpPr>
        <p:spPr>
          <a:xfrm>
            <a:off x="441801" y="2112336"/>
            <a:ext cx="11517317" cy="3606757"/>
          </a:xfrm>
          <a:prstGeom prst="rect">
            <a:avLst/>
          </a:prstGeom>
        </p:spPr>
        <p:txBody>
          <a:bodyPr vert="horz" wrap="square" lIns="0" tIns="168275" rIns="0" bIns="0" rtlCol="0" anchor="t">
            <a:spAutoFit/>
          </a:bodyPr>
          <a:lstStyle/>
          <a:p>
            <a:pPr marL="5775325" indent="-571500">
              <a:spcBef>
                <a:spcPts val="1325"/>
              </a:spcBef>
              <a:buFont typeface="Wingdings" panose="05000000000000000000" pitchFamily="2" charset="2"/>
              <a:buChar char="v"/>
            </a:pPr>
            <a:r>
              <a:rPr lang="en-US" sz="3600" spc="-10" dirty="0">
                <a:solidFill>
                  <a:srgbClr val="006499"/>
                </a:solidFill>
              </a:rPr>
              <a:t>Background </a:t>
            </a:r>
          </a:p>
          <a:p>
            <a:pPr marL="5775325" indent="-571500">
              <a:spcBef>
                <a:spcPts val="1325"/>
              </a:spcBef>
              <a:buFont typeface="Wingdings" panose="05000000000000000000" pitchFamily="2" charset="2"/>
              <a:buChar char="v"/>
            </a:pPr>
            <a:r>
              <a:rPr lang="en-US" sz="3600" spc="-10" dirty="0">
                <a:solidFill>
                  <a:srgbClr val="006499"/>
                </a:solidFill>
              </a:rPr>
              <a:t>Revision Timeline</a:t>
            </a:r>
          </a:p>
          <a:p>
            <a:pPr marL="5775325" indent="-571500">
              <a:spcBef>
                <a:spcPts val="1325"/>
              </a:spcBef>
              <a:buFont typeface="Wingdings" panose="05000000000000000000" pitchFamily="2" charset="2"/>
              <a:buChar char="v"/>
            </a:pPr>
            <a:r>
              <a:rPr lang="en-US" sz="3600" spc="-10" dirty="0">
                <a:solidFill>
                  <a:srgbClr val="006499"/>
                </a:solidFill>
              </a:rPr>
              <a:t>Proposed Revisions</a:t>
            </a:r>
          </a:p>
          <a:p>
            <a:pPr marL="5775325" indent="-571500">
              <a:spcBef>
                <a:spcPts val="1325"/>
              </a:spcBef>
              <a:buFont typeface="Wingdings" panose="05000000000000000000" pitchFamily="2" charset="2"/>
              <a:buChar char="v"/>
            </a:pPr>
            <a:r>
              <a:rPr lang="en-US" sz="3600" spc="-10" dirty="0">
                <a:solidFill>
                  <a:srgbClr val="006499"/>
                </a:solidFill>
              </a:rPr>
              <a:t>Consultation Questions</a:t>
            </a:r>
          </a:p>
          <a:p>
            <a:pPr marL="5775325" indent="-571500">
              <a:spcBef>
                <a:spcPts val="1325"/>
              </a:spcBef>
              <a:buFont typeface="Wingdings" panose="05000000000000000000" pitchFamily="2" charset="2"/>
              <a:buChar char="v"/>
            </a:pPr>
            <a:endParaRPr lang="en-US" sz="3600" b="0" spc="-10" dirty="0"/>
          </a:p>
        </p:txBody>
      </p:sp>
      <p:pic>
        <p:nvPicPr>
          <p:cNvPr id="7" name="object 7"/>
          <p:cNvPicPr/>
          <p:nvPr/>
        </p:nvPicPr>
        <p:blipFill>
          <a:blip r:embed="rId4" cstate="print"/>
          <a:stretch>
            <a:fillRect/>
          </a:stretch>
        </p:blipFill>
        <p:spPr>
          <a:xfrm>
            <a:off x="710945" y="-51371"/>
            <a:ext cx="4477499" cy="5868923"/>
          </a:xfrm>
          <a:prstGeom prst="rect">
            <a:avLst/>
          </a:prstGeom>
        </p:spPr>
      </p:pic>
      <p:sp>
        <p:nvSpPr>
          <p:cNvPr id="8" name="Slide Number Placeholder 7">
            <a:extLst>
              <a:ext uri="{FF2B5EF4-FFF2-40B4-BE49-F238E27FC236}">
                <a16:creationId xmlns:a16="http://schemas.microsoft.com/office/drawing/2014/main" id="{BEA192CF-9297-4D7C-806F-B230AF5C4ECB}"/>
              </a:ext>
            </a:extLst>
          </p:cNvPr>
          <p:cNvSpPr>
            <a:spLocks noGrp="1"/>
          </p:cNvSpPr>
          <p:nvPr>
            <p:ph type="sldNum" sz="quarter" idx="7"/>
          </p:nvPr>
        </p:nvSpPr>
        <p:spPr>
          <a:xfrm>
            <a:off x="8915400" y="6448043"/>
            <a:ext cx="2804160" cy="215444"/>
          </a:xfrm>
        </p:spPr>
        <p:txBody>
          <a:bodyPr/>
          <a:lstStyle/>
          <a:p>
            <a:fld id="{B6F15528-21DE-4FAA-801E-634DDDAF4B2B}" type="slidenum">
              <a:rPr lang="en-US" sz="1400" smtClean="0"/>
              <a:t>4</a:t>
            </a:fld>
            <a:endParaRPr lang="en-US" sz="1400"/>
          </a:p>
        </p:txBody>
      </p:sp>
    </p:spTree>
    <p:extLst>
      <p:ext uri="{BB962C8B-B14F-4D97-AF65-F5344CB8AC3E}">
        <p14:creationId xmlns:p14="http://schemas.microsoft.com/office/powerpoint/2010/main" val="3838498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756410"/>
            <a:ext cx="8522970" cy="201295"/>
          </a:xfrm>
          <a:custGeom>
            <a:avLst/>
            <a:gdLst/>
            <a:ahLst/>
            <a:cxnLst/>
            <a:rect l="l" t="t" r="r" b="b"/>
            <a:pathLst>
              <a:path w="8522970" h="201294">
                <a:moveTo>
                  <a:pt x="8522970" y="0"/>
                </a:moveTo>
                <a:lnTo>
                  <a:pt x="0" y="0"/>
                </a:lnTo>
                <a:lnTo>
                  <a:pt x="0" y="201167"/>
                </a:lnTo>
                <a:lnTo>
                  <a:pt x="8522970" y="201167"/>
                </a:lnTo>
                <a:lnTo>
                  <a:pt x="8522970" y="0"/>
                </a:lnTo>
                <a:close/>
              </a:path>
            </a:pathLst>
          </a:custGeom>
          <a:solidFill>
            <a:srgbClr val="FFBD2D"/>
          </a:solidFill>
        </p:spPr>
        <p:txBody>
          <a:bodyPr wrap="square" lIns="0" tIns="0" rIns="0" bIns="0" rtlCol="0"/>
          <a:lstStyle/>
          <a:p>
            <a:endParaRPr/>
          </a:p>
        </p:txBody>
      </p:sp>
      <p:sp>
        <p:nvSpPr>
          <p:cNvPr id="3" name="object 3"/>
          <p:cNvSpPr/>
          <p:nvPr/>
        </p:nvSpPr>
        <p:spPr>
          <a:xfrm>
            <a:off x="11352276" y="6246876"/>
            <a:ext cx="840105" cy="201295"/>
          </a:xfrm>
          <a:custGeom>
            <a:avLst/>
            <a:gdLst/>
            <a:ahLst/>
            <a:cxnLst/>
            <a:rect l="l" t="t" r="r" b="b"/>
            <a:pathLst>
              <a:path w="840104" h="201295">
                <a:moveTo>
                  <a:pt x="839724" y="0"/>
                </a:moveTo>
                <a:lnTo>
                  <a:pt x="0" y="0"/>
                </a:lnTo>
                <a:lnTo>
                  <a:pt x="0" y="201168"/>
                </a:lnTo>
                <a:lnTo>
                  <a:pt x="839724" y="201168"/>
                </a:lnTo>
                <a:lnTo>
                  <a:pt x="839724" y="0"/>
                </a:lnTo>
                <a:close/>
              </a:path>
            </a:pathLst>
          </a:custGeom>
          <a:solidFill>
            <a:srgbClr val="FFBD2D"/>
          </a:solidFill>
        </p:spPr>
        <p:txBody>
          <a:bodyPr wrap="square" lIns="0" tIns="0" rIns="0" bIns="0" rtlCol="0"/>
          <a:lstStyle/>
          <a:p>
            <a:endParaRPr/>
          </a:p>
        </p:txBody>
      </p:sp>
      <p:pic>
        <p:nvPicPr>
          <p:cNvPr id="4" name="object 4"/>
          <p:cNvPicPr/>
          <p:nvPr/>
        </p:nvPicPr>
        <p:blipFill>
          <a:blip r:embed="rId3" cstate="print"/>
          <a:stretch>
            <a:fillRect/>
          </a:stretch>
        </p:blipFill>
        <p:spPr>
          <a:xfrm>
            <a:off x="329945" y="6169152"/>
            <a:ext cx="1835658" cy="557783"/>
          </a:xfrm>
          <a:prstGeom prst="rect">
            <a:avLst/>
          </a:prstGeom>
        </p:spPr>
      </p:pic>
      <p:sp>
        <p:nvSpPr>
          <p:cNvPr id="5" name="object 5"/>
          <p:cNvSpPr txBox="1">
            <a:spLocks noGrp="1"/>
          </p:cNvSpPr>
          <p:nvPr>
            <p:ph type="title"/>
          </p:nvPr>
        </p:nvSpPr>
        <p:spPr>
          <a:xfrm>
            <a:off x="825500" y="669291"/>
            <a:ext cx="4873625" cy="513080"/>
          </a:xfrm>
          <a:prstGeom prst="rect">
            <a:avLst/>
          </a:prstGeom>
        </p:spPr>
        <p:txBody>
          <a:bodyPr vert="horz" wrap="square" lIns="0" tIns="12065" rIns="0" bIns="0" rtlCol="0">
            <a:spAutoFit/>
          </a:bodyPr>
          <a:lstStyle/>
          <a:p>
            <a:pPr marL="12700">
              <a:lnSpc>
                <a:spcPct val="100000"/>
              </a:lnSpc>
              <a:spcBef>
                <a:spcPts val="95"/>
              </a:spcBef>
            </a:pPr>
            <a:r>
              <a:rPr lang="en-US" sz="4800" spc="-45" dirty="0"/>
              <a:t>Background</a:t>
            </a:r>
            <a:endParaRPr sz="4800" dirty="0"/>
          </a:p>
        </p:txBody>
      </p:sp>
      <p:sp>
        <p:nvSpPr>
          <p:cNvPr id="8" name="Slide Number Placeholder 7">
            <a:extLst>
              <a:ext uri="{FF2B5EF4-FFF2-40B4-BE49-F238E27FC236}">
                <a16:creationId xmlns:a16="http://schemas.microsoft.com/office/drawing/2014/main" id="{BEA192CF-9297-4D7C-806F-B230AF5C4ECB}"/>
              </a:ext>
            </a:extLst>
          </p:cNvPr>
          <p:cNvSpPr>
            <a:spLocks noGrp="1"/>
          </p:cNvSpPr>
          <p:nvPr>
            <p:ph type="sldNum" sz="quarter" idx="7"/>
          </p:nvPr>
        </p:nvSpPr>
        <p:spPr/>
        <p:txBody>
          <a:bodyPr/>
          <a:lstStyle/>
          <a:p>
            <a:fld id="{B6F15528-21DE-4FAA-801E-634DDDAF4B2B}" type="slidenum">
              <a:rPr lang="en-US" sz="1400" smtClean="0"/>
              <a:t>5</a:t>
            </a:fld>
            <a:endParaRPr lang="en-US" sz="1400"/>
          </a:p>
        </p:txBody>
      </p:sp>
      <p:sp>
        <p:nvSpPr>
          <p:cNvPr id="11" name="Content Placeholder 10">
            <a:extLst>
              <a:ext uri="{FF2B5EF4-FFF2-40B4-BE49-F238E27FC236}">
                <a16:creationId xmlns:a16="http://schemas.microsoft.com/office/drawing/2014/main" id="{87B1BE37-B4BE-A36A-3665-CB3C426338E5}"/>
              </a:ext>
            </a:extLst>
          </p:cNvPr>
          <p:cNvSpPr>
            <a:spLocks noGrp="1"/>
          </p:cNvSpPr>
          <p:nvPr>
            <p:ph sz="half" idx="2"/>
          </p:nvPr>
        </p:nvSpPr>
        <p:spPr>
          <a:xfrm>
            <a:off x="610553" y="2271138"/>
            <a:ext cx="5485448" cy="2831544"/>
          </a:xfrm>
        </p:spPr>
        <p:txBody>
          <a:bodyPr/>
          <a:lstStyle/>
          <a:p>
            <a:pPr marL="571500" indent="-571500">
              <a:buFont typeface="Wingdings" panose="05000000000000000000" pitchFamily="2" charset="2"/>
              <a:buChar char="Ø"/>
            </a:pPr>
            <a:r>
              <a:rPr lang="en-US" sz="4000" b="0" dirty="0">
                <a:solidFill>
                  <a:srgbClr val="006499"/>
                </a:solidFill>
              </a:rPr>
              <a:t>Biden-Harris Plan</a:t>
            </a:r>
          </a:p>
          <a:p>
            <a:pPr marL="571500" indent="-571500">
              <a:buFont typeface="Wingdings" panose="05000000000000000000" pitchFamily="2" charset="2"/>
              <a:buChar char="Ø"/>
            </a:pPr>
            <a:r>
              <a:rPr lang="en-US" sz="4000" b="0" dirty="0">
                <a:solidFill>
                  <a:srgbClr val="006499"/>
                </a:solidFill>
              </a:rPr>
              <a:t>Current Regulations</a:t>
            </a:r>
          </a:p>
          <a:p>
            <a:pPr marL="571500" indent="-571500">
              <a:buFont typeface="Wingdings" panose="05000000000000000000" pitchFamily="2" charset="2"/>
              <a:buChar char="Ø"/>
            </a:pPr>
            <a:r>
              <a:rPr lang="en-US" sz="4000" b="0" dirty="0">
                <a:solidFill>
                  <a:srgbClr val="006499"/>
                </a:solidFill>
              </a:rPr>
              <a:t>Proposed New Regulations</a:t>
            </a:r>
          </a:p>
          <a:p>
            <a:endParaRPr lang="en-US" dirty="0"/>
          </a:p>
        </p:txBody>
      </p:sp>
      <p:pic>
        <p:nvPicPr>
          <p:cNvPr id="12" name="Picture 11">
            <a:extLst>
              <a:ext uri="{FF2B5EF4-FFF2-40B4-BE49-F238E27FC236}">
                <a16:creationId xmlns:a16="http://schemas.microsoft.com/office/drawing/2014/main" id="{075D7654-83E8-7C7F-9CC4-0C678A839F27}"/>
              </a:ext>
            </a:extLst>
          </p:cNvPr>
          <p:cNvPicPr>
            <a:picLocks noChangeAspect="1"/>
          </p:cNvPicPr>
          <p:nvPr/>
        </p:nvPicPr>
        <p:blipFill>
          <a:blip r:embed="rId4"/>
          <a:stretch>
            <a:fillRect/>
          </a:stretch>
        </p:blipFill>
        <p:spPr>
          <a:xfrm>
            <a:off x="6096000" y="2141929"/>
            <a:ext cx="5256276" cy="295487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700783"/>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6</a:t>
            </a:fld>
            <a:endParaRPr lang="en-US" sz="1400"/>
          </a:p>
        </p:txBody>
      </p:sp>
      <p:sp>
        <p:nvSpPr>
          <p:cNvPr id="10" name="Rectangle 9">
            <a:extLst>
              <a:ext uri="{FF2B5EF4-FFF2-40B4-BE49-F238E27FC236}">
                <a16:creationId xmlns:a16="http://schemas.microsoft.com/office/drawing/2014/main" id="{48547ACF-6805-442A-8F1A-D1DA6756E286}"/>
              </a:ext>
            </a:extLst>
          </p:cNvPr>
          <p:cNvSpPr/>
          <p:nvPr/>
        </p:nvSpPr>
        <p:spPr>
          <a:xfrm>
            <a:off x="172984" y="2223253"/>
            <a:ext cx="11848265" cy="1938992"/>
          </a:xfrm>
          <a:prstGeom prst="rect">
            <a:avLst/>
          </a:prstGeom>
        </p:spPr>
        <p:txBody>
          <a:bodyPr wrap="square" lIns="91440" tIns="45720" rIns="91440" bIns="45720" anchor="t">
            <a:spAutoFit/>
          </a:bodyPr>
          <a:lstStyle/>
          <a:p>
            <a:pPr marL="342900" indent="-342900">
              <a:buFont typeface="Wingdings" panose="05000000000000000000" pitchFamily="2" charset="2"/>
              <a:buChar char="Ø"/>
            </a:pPr>
            <a:r>
              <a:rPr lang="en-US" sz="4000" dirty="0">
                <a:solidFill>
                  <a:srgbClr val="006499"/>
                </a:solidFill>
                <a:cs typeface="Calibri"/>
              </a:rPr>
              <a:t>Rollout in Spring 2023.</a:t>
            </a:r>
          </a:p>
          <a:p>
            <a:pPr marL="342900" indent="-342900">
              <a:buFont typeface="Wingdings" panose="05000000000000000000" pitchFamily="2" charset="2"/>
              <a:buChar char="Ø"/>
            </a:pPr>
            <a:r>
              <a:rPr lang="en-US" sz="4000" dirty="0">
                <a:solidFill>
                  <a:srgbClr val="006499"/>
                </a:solidFill>
                <a:ea typeface="+mn-lt"/>
                <a:cs typeface="Calibri"/>
              </a:rPr>
              <a:t>Consultation on discussion draft over Summer 2023.</a:t>
            </a:r>
          </a:p>
          <a:p>
            <a:pPr marL="342900" indent="-342900">
              <a:buFont typeface="Wingdings" panose="05000000000000000000" pitchFamily="2" charset="2"/>
              <a:buChar char="Ø"/>
            </a:pPr>
            <a:r>
              <a:rPr lang="en-US" sz="4000" dirty="0">
                <a:solidFill>
                  <a:srgbClr val="006499"/>
                </a:solidFill>
                <a:ea typeface="+mn-lt"/>
                <a:cs typeface="Calibri"/>
              </a:rPr>
              <a:t>Potential for NPRM as early as Fall 2023.</a:t>
            </a:r>
            <a:endParaRPr lang="en-US" sz="4000" dirty="0">
              <a:solidFill>
                <a:srgbClr val="FF0000"/>
              </a:solidFill>
              <a:ea typeface="+mn-lt"/>
              <a:cs typeface="Calibri"/>
            </a:endParaRPr>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326176" y="720348"/>
            <a:ext cx="7207685" cy="751488"/>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4800" kern="0" spc="-25" dirty="0"/>
              <a:t>Regulatory Revision Timeline</a:t>
            </a:r>
            <a:endParaRPr lang="en-US" sz="4800" kern="0" dirty="0"/>
          </a:p>
        </p:txBody>
      </p:sp>
    </p:spTree>
    <p:extLst>
      <p:ext uri="{BB962C8B-B14F-4D97-AF65-F5344CB8AC3E}">
        <p14:creationId xmlns:p14="http://schemas.microsoft.com/office/powerpoint/2010/main" val="3486841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p:txBody>
          <a:bodyPr/>
          <a:lstStyle/>
          <a:p>
            <a:fld id="{B6F15528-21DE-4FAA-801E-634DDDAF4B2B}" type="slidenum">
              <a:rPr lang="en-US" sz="1400" smtClean="0"/>
              <a:t>7</a:t>
            </a:fld>
            <a:endParaRPr lang="en-US" sz="1400"/>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286864" y="582572"/>
            <a:ext cx="6551258" cy="751488"/>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4800" kern="0" spc="-25" dirty="0"/>
              <a:t>Revisions In Our Proposal</a:t>
            </a:r>
            <a:endParaRPr lang="en-US" sz="4800" kern="0" dirty="0"/>
          </a:p>
        </p:txBody>
      </p:sp>
      <p:sp>
        <p:nvSpPr>
          <p:cNvPr id="4" name="Rectangle 3">
            <a:extLst>
              <a:ext uri="{FF2B5EF4-FFF2-40B4-BE49-F238E27FC236}">
                <a16:creationId xmlns:a16="http://schemas.microsoft.com/office/drawing/2014/main" id="{8999CE98-04A0-4A81-A594-BCD598E0269F}"/>
              </a:ext>
            </a:extLst>
          </p:cNvPr>
          <p:cNvSpPr/>
          <p:nvPr/>
        </p:nvSpPr>
        <p:spPr>
          <a:xfrm>
            <a:off x="0" y="1716953"/>
            <a:ext cx="12192000" cy="3631763"/>
          </a:xfrm>
          <a:prstGeom prst="rect">
            <a:avLst/>
          </a:prstGeom>
        </p:spPr>
        <p:txBody>
          <a:bodyPr wrap="square" lIns="91440" tIns="45720" rIns="91440" bIns="45720" anchor="t">
            <a:spAutoFit/>
          </a:bodyPr>
          <a:lstStyle/>
          <a:p>
            <a:pPr marL="755650" lvl="1" indent="-285750">
              <a:spcBef>
                <a:spcPts val="600"/>
              </a:spcBef>
              <a:buFont typeface="Wingdings" panose="05000000000000000000" pitchFamily="2" charset="2"/>
              <a:buChar char="v"/>
              <a:tabLst>
                <a:tab pos="876935" algn="l"/>
              </a:tabLst>
            </a:pPr>
            <a:endParaRPr lang="en-US" sz="3000" dirty="0">
              <a:solidFill>
                <a:srgbClr val="006499"/>
              </a:solidFill>
              <a:latin typeface="Calibri"/>
              <a:cs typeface="Calibri"/>
            </a:endParaRPr>
          </a:p>
          <a:p>
            <a:pPr marL="927100" lvl="1" indent="-457200">
              <a:spcBef>
                <a:spcPts val="600"/>
              </a:spcBef>
              <a:buFont typeface="Wingdings" panose="05000000000000000000" pitchFamily="2" charset="2"/>
              <a:buChar char="Ø"/>
              <a:tabLst>
                <a:tab pos="876935" algn="l"/>
              </a:tabLst>
            </a:pPr>
            <a:r>
              <a:rPr lang="en-US" sz="3000" dirty="0">
                <a:solidFill>
                  <a:srgbClr val="006499"/>
                </a:solidFill>
                <a:latin typeface="Calibri"/>
                <a:cs typeface="Calibri"/>
              </a:rPr>
              <a:t> Expand the definition of “Indian Product” to include new media </a:t>
            </a:r>
            <a:endParaRPr lang="en-US" dirty="0"/>
          </a:p>
          <a:p>
            <a:pPr marL="927100" lvl="1" indent="-457200">
              <a:spcBef>
                <a:spcPts val="600"/>
              </a:spcBef>
              <a:buFont typeface="Wingdings" panose="05000000000000000000" pitchFamily="2" charset="2"/>
              <a:buChar char="Ø"/>
              <a:tabLst>
                <a:tab pos="876935" algn="l"/>
              </a:tabLst>
            </a:pPr>
            <a:r>
              <a:rPr lang="en-US" sz="3000" dirty="0">
                <a:solidFill>
                  <a:srgbClr val="006499"/>
                </a:solidFill>
                <a:latin typeface="Calibri"/>
                <a:cs typeface="Calibri"/>
              </a:rPr>
              <a:t> Allow extremely limited non-Indian labor to work on "Indian Products"</a:t>
            </a:r>
          </a:p>
          <a:p>
            <a:pPr marL="927100" lvl="1" indent="-457200">
              <a:spcBef>
                <a:spcPts val="600"/>
              </a:spcBef>
              <a:buFont typeface="Wingdings" panose="05000000000000000000" pitchFamily="2" charset="2"/>
              <a:buChar char="Ø"/>
              <a:tabLst>
                <a:tab pos="876935" algn="l"/>
              </a:tabLst>
            </a:pPr>
            <a:r>
              <a:rPr lang="en-US" sz="3000" dirty="0">
                <a:solidFill>
                  <a:srgbClr val="006499"/>
                </a:solidFill>
                <a:latin typeface="Calibri"/>
                <a:cs typeface="Calibri"/>
              </a:rPr>
              <a:t> Formalize the regulatory basis for the Source Directory of American Indian and Alaska Native Owned and Operated Arts and Crafts Businesses</a:t>
            </a:r>
          </a:p>
          <a:p>
            <a:pPr marL="927100" lvl="1" indent="-457200">
              <a:spcBef>
                <a:spcPts val="600"/>
              </a:spcBef>
              <a:buFont typeface="Wingdings" panose="05000000000000000000" pitchFamily="2" charset="2"/>
              <a:buChar char="Ø"/>
              <a:tabLst>
                <a:tab pos="876935" algn="l"/>
              </a:tabLst>
            </a:pPr>
            <a:r>
              <a:rPr lang="en-US" sz="3000" dirty="0">
                <a:solidFill>
                  <a:srgbClr val="006499"/>
                </a:solidFill>
                <a:latin typeface="Calibri"/>
                <a:cs typeface="Calibri"/>
              </a:rPr>
              <a:t> Re-invigorate statutorily-required trademark. </a:t>
            </a:r>
          </a:p>
        </p:txBody>
      </p:sp>
    </p:spTree>
    <p:extLst>
      <p:ext uri="{BB962C8B-B14F-4D97-AF65-F5344CB8AC3E}">
        <p14:creationId xmlns:p14="http://schemas.microsoft.com/office/powerpoint/2010/main" val="27488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5FD8-8985-4A5D-9853-09369FD667E1}"/>
              </a:ext>
            </a:extLst>
          </p:cNvPr>
          <p:cNvSpPr>
            <a:spLocks noGrp="1"/>
          </p:cNvSpPr>
          <p:nvPr>
            <p:ph type="title"/>
          </p:nvPr>
        </p:nvSpPr>
        <p:spPr>
          <a:xfrm>
            <a:off x="824547" y="349073"/>
            <a:ext cx="6510531" cy="764110"/>
          </a:xfrm>
        </p:spPr>
        <p:txBody>
          <a:bodyPr wrap="square" lIns="0" tIns="0" rIns="0" bIns="0" anchor="t">
            <a:spAutoFit/>
          </a:bodyPr>
          <a:lstStyle/>
          <a:p>
            <a:r>
              <a:rPr lang="en-US" sz="4800" dirty="0"/>
              <a:t>Other Points on Revisions</a:t>
            </a:r>
          </a:p>
        </p:txBody>
      </p:sp>
      <p:sp>
        <p:nvSpPr>
          <p:cNvPr id="3" name="Content Placeholder 2">
            <a:extLst>
              <a:ext uri="{FF2B5EF4-FFF2-40B4-BE49-F238E27FC236}">
                <a16:creationId xmlns:a16="http://schemas.microsoft.com/office/drawing/2014/main" id="{8E8FCF4F-67D1-BDD8-ACEA-05ADE8B19284}"/>
              </a:ext>
            </a:extLst>
          </p:cNvPr>
          <p:cNvSpPr>
            <a:spLocks noGrp="1"/>
          </p:cNvSpPr>
          <p:nvPr>
            <p:ph sz="half" idx="2"/>
          </p:nvPr>
        </p:nvSpPr>
        <p:spPr>
          <a:xfrm>
            <a:off x="609601" y="2315387"/>
            <a:ext cx="5303520" cy="3600986"/>
          </a:xfrm>
        </p:spPr>
        <p:txBody>
          <a:bodyPr/>
          <a:lstStyle/>
          <a:p>
            <a:pPr marL="800100" lvl="1" indent="-342900">
              <a:buFont typeface="Wingdings" panose="05000000000000000000" pitchFamily="2" charset="2"/>
              <a:buChar char="Ø"/>
            </a:pPr>
            <a:r>
              <a:rPr lang="en-US" sz="3000" dirty="0">
                <a:solidFill>
                  <a:srgbClr val="006499"/>
                </a:solidFill>
                <a:ea typeface="+mn-lt"/>
                <a:cs typeface="+mn-lt"/>
              </a:rPr>
              <a:t>Strive not to affect enforcement efforts</a:t>
            </a:r>
          </a:p>
          <a:p>
            <a:pPr marL="800100" lvl="1" indent="-342900">
              <a:buFont typeface="Wingdings" panose="05000000000000000000" pitchFamily="2" charset="2"/>
              <a:buChar char="Ø"/>
            </a:pPr>
            <a:r>
              <a:rPr lang="en-US" sz="3000" dirty="0">
                <a:solidFill>
                  <a:srgbClr val="006499"/>
                </a:solidFill>
                <a:ea typeface="+mn-lt"/>
                <a:cs typeface="+mn-lt"/>
              </a:rPr>
              <a:t>Do not encompass everything “Made in Indian Country”</a:t>
            </a:r>
          </a:p>
          <a:p>
            <a:pPr marL="800100" lvl="1" indent="-342900">
              <a:buFont typeface="Wingdings" panose="05000000000000000000" pitchFamily="2" charset="2"/>
              <a:buChar char="Ø"/>
            </a:pPr>
            <a:r>
              <a:rPr lang="en-US" sz="3000" dirty="0">
                <a:solidFill>
                  <a:srgbClr val="006499"/>
                </a:solidFill>
                <a:ea typeface="+mn-lt"/>
                <a:cs typeface="+mn-lt"/>
              </a:rPr>
              <a:t>Complimentary to ARTIST Act of 2023</a:t>
            </a:r>
          </a:p>
          <a:p>
            <a:endParaRPr lang="en-US" dirty="0"/>
          </a:p>
        </p:txBody>
      </p:sp>
      <p:sp>
        <p:nvSpPr>
          <p:cNvPr id="5" name="Slide Number Placeholder 4">
            <a:extLst>
              <a:ext uri="{FF2B5EF4-FFF2-40B4-BE49-F238E27FC236}">
                <a16:creationId xmlns:a16="http://schemas.microsoft.com/office/drawing/2014/main" id="{4F74AE89-D8C4-4DDA-92B6-D7691C256EE6}"/>
              </a:ext>
            </a:extLst>
          </p:cNvPr>
          <p:cNvSpPr>
            <a:spLocks noGrp="1"/>
          </p:cNvSpPr>
          <p:nvPr>
            <p:ph type="sldNum" sz="quarter" idx="7"/>
          </p:nvPr>
        </p:nvSpPr>
        <p:spPr/>
        <p:txBody>
          <a:bodyPr/>
          <a:lstStyle/>
          <a:p>
            <a:fld id="{B6F15528-21DE-4FAA-801E-634DDDAF4B2B}" type="slidenum">
              <a:rPr lang="en-US" smtClean="0"/>
              <a:t>8</a:t>
            </a:fld>
            <a:endParaRPr lang="en-US"/>
          </a:p>
        </p:txBody>
      </p:sp>
      <p:pic>
        <p:nvPicPr>
          <p:cNvPr id="6" name="Picture 5">
            <a:extLst>
              <a:ext uri="{FF2B5EF4-FFF2-40B4-BE49-F238E27FC236}">
                <a16:creationId xmlns:a16="http://schemas.microsoft.com/office/drawing/2014/main" id="{B78C44B1-BC2F-43C4-BB93-17985C5A8AC6}"/>
              </a:ext>
            </a:extLst>
          </p:cNvPr>
          <p:cNvPicPr>
            <a:picLocks noChangeAspect="1"/>
          </p:cNvPicPr>
          <p:nvPr/>
        </p:nvPicPr>
        <p:blipFill>
          <a:blip r:embed="rId3"/>
          <a:stretch>
            <a:fillRect/>
          </a:stretch>
        </p:blipFill>
        <p:spPr>
          <a:xfrm>
            <a:off x="6095999" y="2315387"/>
            <a:ext cx="5095461" cy="3388830"/>
          </a:xfrm>
          <a:prstGeom prst="rect">
            <a:avLst/>
          </a:prstGeom>
        </p:spPr>
      </p:pic>
    </p:spTree>
    <p:extLst>
      <p:ext uri="{BB962C8B-B14F-4D97-AF65-F5344CB8AC3E}">
        <p14:creationId xmlns:p14="http://schemas.microsoft.com/office/powerpoint/2010/main" val="358316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3C6B7-0CCC-35B5-FBE4-4D477E1A36B8}"/>
              </a:ext>
            </a:extLst>
          </p:cNvPr>
          <p:cNvSpPr>
            <a:spLocks noGrp="1"/>
          </p:cNvSpPr>
          <p:nvPr>
            <p:ph type="title"/>
          </p:nvPr>
        </p:nvSpPr>
        <p:spPr>
          <a:xfrm>
            <a:off x="825500" y="390999"/>
            <a:ext cx="4873625" cy="615553"/>
          </a:xfrm>
        </p:spPr>
        <p:txBody>
          <a:bodyPr/>
          <a:lstStyle/>
          <a:p>
            <a:r>
              <a:rPr lang="en-US" sz="4000" dirty="0"/>
              <a:t>Consultation Questions</a:t>
            </a:r>
          </a:p>
        </p:txBody>
      </p:sp>
      <p:sp>
        <p:nvSpPr>
          <p:cNvPr id="3" name="Content Placeholder 2">
            <a:extLst>
              <a:ext uri="{FF2B5EF4-FFF2-40B4-BE49-F238E27FC236}">
                <a16:creationId xmlns:a16="http://schemas.microsoft.com/office/drawing/2014/main" id="{5A58F8F1-7D38-5EA7-B350-EEC6354F6E3B}"/>
              </a:ext>
            </a:extLst>
          </p:cNvPr>
          <p:cNvSpPr>
            <a:spLocks noGrp="1"/>
          </p:cNvSpPr>
          <p:nvPr>
            <p:ph sz="half" idx="2"/>
          </p:nvPr>
        </p:nvSpPr>
        <p:spPr>
          <a:xfrm>
            <a:off x="457200" y="1940721"/>
            <a:ext cx="11734800" cy="4678204"/>
          </a:xfrm>
        </p:spPr>
        <p:txBody>
          <a:bodyPr/>
          <a:lstStyle/>
          <a:p>
            <a:pPr algn="l">
              <a:spcAft>
                <a:spcPts val="1200"/>
              </a:spcAft>
            </a:pPr>
            <a:r>
              <a:rPr lang="en-US" sz="3000" b="0" i="0" dirty="0">
                <a:solidFill>
                  <a:srgbClr val="006499"/>
                </a:solidFill>
                <a:effectLst/>
                <a:latin typeface="+mn-lt"/>
              </a:rPr>
              <a:t>The Department seeks your input on these questions:</a:t>
            </a:r>
          </a:p>
          <a:p>
            <a:pPr algn="l">
              <a:spcAft>
                <a:spcPts val="1200"/>
              </a:spcAft>
              <a:buFont typeface="+mj-lt"/>
              <a:buAutoNum type="arabicPeriod"/>
            </a:pPr>
            <a:r>
              <a:rPr lang="en-US" sz="3000" b="0" i="0" dirty="0">
                <a:solidFill>
                  <a:srgbClr val="006499"/>
                </a:solidFill>
                <a:effectLst/>
                <a:latin typeface="+mn-lt"/>
              </a:rPr>
              <a:t>Do the revisions sufficiently account for the range of Indian art and crafts that Indian artists are presently creating?</a:t>
            </a:r>
          </a:p>
          <a:p>
            <a:pPr algn="l">
              <a:spcAft>
                <a:spcPts val="1200"/>
              </a:spcAft>
              <a:buFont typeface="+mj-lt"/>
              <a:buAutoNum type="arabicPeriod"/>
            </a:pPr>
            <a:r>
              <a:rPr lang="en-US" sz="3000" b="0" i="0" dirty="0">
                <a:solidFill>
                  <a:srgbClr val="006499"/>
                </a:solidFill>
                <a:effectLst/>
                <a:latin typeface="+mn-lt"/>
              </a:rPr>
              <a:t>Should Native Hawaiian Organizations be included in the definition of “Indian Tribe” for purposes of regulations implementing the Indian Arts and Crafts Act?</a:t>
            </a:r>
          </a:p>
          <a:p>
            <a:pPr algn="l">
              <a:spcAft>
                <a:spcPts val="1200"/>
              </a:spcAft>
              <a:buFont typeface="+mj-lt"/>
              <a:buAutoNum type="arabicPeriod"/>
            </a:pPr>
            <a:r>
              <a:rPr lang="en-US" sz="3000" b="0" i="0" dirty="0">
                <a:solidFill>
                  <a:srgbClr val="006499"/>
                </a:solidFill>
                <a:effectLst/>
                <a:latin typeface="+mn-lt"/>
              </a:rPr>
              <a:t>Would additional enforcement tools, such as administrative forfeiture, provide confidence to Indian artists?</a:t>
            </a:r>
          </a:p>
          <a:p>
            <a:endParaRPr lang="en-US" dirty="0"/>
          </a:p>
        </p:txBody>
      </p:sp>
      <p:sp>
        <p:nvSpPr>
          <p:cNvPr id="5" name="Slide Number Placeholder 4">
            <a:extLst>
              <a:ext uri="{FF2B5EF4-FFF2-40B4-BE49-F238E27FC236}">
                <a16:creationId xmlns:a16="http://schemas.microsoft.com/office/drawing/2014/main" id="{1A4A92C5-D761-6BD6-E903-0D2AD9F31DAA}"/>
              </a:ext>
            </a:extLst>
          </p:cNvPr>
          <p:cNvSpPr>
            <a:spLocks noGrp="1"/>
          </p:cNvSpPr>
          <p:nvPr>
            <p:ph type="sldNum" sz="quarter" idx="7"/>
          </p:nvPr>
        </p:nvSpPr>
        <p:spPr/>
        <p:txBody>
          <a:bodyPr/>
          <a:lstStyle/>
          <a:p>
            <a:fld id="{B6F15528-21DE-4FAA-801E-634DDDAF4B2B}" type="slidenum">
              <a:rPr lang="en-US" smtClean="0"/>
              <a:t>9</a:t>
            </a:fld>
            <a:endParaRPr lang="en-US"/>
          </a:p>
        </p:txBody>
      </p:sp>
    </p:spTree>
    <p:extLst>
      <p:ext uri="{BB962C8B-B14F-4D97-AF65-F5344CB8AC3E}">
        <p14:creationId xmlns:p14="http://schemas.microsoft.com/office/powerpoint/2010/main" val="3430121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9761221-6aab-4acc-8dc5-0c4c6002279d">
      <UserInfo>
        <DisplayName>Henning, Stephanie H</DisplayName>
        <AccountId>7</AccountId>
        <AccountType/>
      </UserInfo>
      <UserInfo>
        <DisplayName>All Users (windows)</DisplayName>
        <AccountId>25</AccountId>
        <AccountType/>
      </UserInfo>
      <UserInfo>
        <DisplayName>Brown, Carol J</DisplayName>
        <AccountId>17</AccountId>
        <AccountType/>
      </UserInfo>
      <UserInfo>
        <DisplayName>Iron Cloud, Willow G</DisplayName>
        <AccountId>23</AccountId>
        <AccountType/>
      </UserInfo>
      <UserInfo>
        <DisplayName>Grounds, Katherin</DisplayName>
        <AccountId>111</AccountId>
        <AccountType/>
      </UserInfo>
      <UserInfo>
        <DisplayName>Sweeney, Tara M</DisplayName>
        <AccountId>35</AccountId>
        <AccountType/>
      </UserInfo>
      <UserInfo>
        <DisplayName>SharingLinks.b64bfbe9-d798-4148-a82a-0962b5eb22f2.OrganizationEdit.9d10a96c-b5fb-4e2b-9275-d1397cfb49b4</DisplayName>
        <AccountId>144</AccountId>
        <AccountType/>
      </UserInfo>
      <UserInfo>
        <DisplayName>Gonzales, Brenda</DisplayName>
        <AccountId>191</AccountId>
        <AccountType/>
      </UserInfo>
      <UserInfo>
        <DisplayName>SharingLinks.9113cb14-e618-4f60-9eb4-d8e0dc8d4ce1.Flexible.becf8701-b9ef-401b-8c4d-2f1a3fe6a5de</DisplayName>
        <AccountId>276</AccountId>
        <AccountType/>
      </UserInfo>
      <UserInfo>
        <DisplayName>SharingLinks.65ca9e62-e286-41f0-8a0a-2d7837f38010.OrganizationEdit.68d084b8-df04-4d90-8a40-0c48192cbc16</DisplayName>
        <AccountId>127</AccountId>
        <AccountType/>
      </UserInfo>
      <UserInfo>
        <DisplayName>Chee-Tom, Casandra R</DisplayName>
        <AccountId>94</AccountId>
        <AccountType/>
      </UserInfo>
      <UserInfo>
        <DisplayName>Oakes, Morgan A</DisplayName>
        <AccountId>51</AccountId>
        <AccountType/>
      </UserInfo>
      <UserInfo>
        <DisplayName>Ennis, Samuel E</DisplayName>
        <AccountId>259</AccountId>
        <AccountType/>
      </UserInfo>
      <UserInfo>
        <DisplayName>Williams, Joshua R</DisplayName>
        <AccountId>243</AccountId>
        <AccountType/>
      </UserInfo>
      <UserInfo>
        <DisplayName>SharingLinks.7501b0cd-5eec-4b12-a399-a80802f86a9a.Flexible.877baa5d-1ddc-4029-83dc-46264a3264e3</DisplayName>
        <AccountId>62</AccountId>
        <AccountType/>
      </UserInfo>
      <UserInfo>
        <DisplayName>Davis, Natalie D</DisplayName>
        <AccountId>34</AccountId>
        <AccountType/>
      </UserInfo>
      <UserInfo>
        <DisplayName>Anderton, James B</DisplayName>
        <AccountId>29</AccountId>
        <AccountType/>
      </UserInfo>
      <UserInfo>
        <DisplayName>SharingLinks.3d9df822-84fa-472d-a312-591988136d5f.Flexible.7872349c-7728-4be7-9c3a-058a5dbf846b</DisplayName>
        <AccountId>115</AccountId>
        <AccountType/>
      </UserInfo>
      <UserInfo>
        <DisplayName>SharingLinks.7168c3d0-7e56-4d9d-a5c6-2140e7e7a8d5.Flexible.2c97ff68-1891-4a43-8ac9-bba2f2320a18</DisplayName>
        <AccountId>116</AccountId>
        <AccountType/>
      </UserInfo>
      <UserInfo>
        <DisplayName>Pierce, Elizabeth J</DisplayName>
        <AccountId>95</AccountId>
        <AccountType/>
      </UserInfo>
      <UserInfo>
        <DisplayName>Limited Access System Group</DisplayName>
        <AccountId>15</AccountId>
        <AccountType/>
      </UserInfo>
      <UserInfo>
        <DisplayName>Conduff, Stephanie A</DisplayName>
        <AccountId>16</AccountId>
        <AccountType/>
      </UserInfo>
      <UserInfo>
        <DisplayName>ASIA Counselors Members</DisplayName>
        <AccountId>13</AccountId>
        <AccountType/>
      </UserInfo>
      <UserInfo>
        <DisplayName>Svc Teams SA</DisplayName>
        <AccountId>307</AccountId>
        <AccountType/>
      </UserInfo>
      <UserInfo>
        <DisplayName>Patterson, Dawn</DisplayName>
        <AccountId>123</AccountId>
        <AccountType/>
      </UserInfo>
      <UserInfo>
        <DisplayName>Spotted Bear, Sharon R</DisplayName>
        <AccountId>126</AccountId>
        <AccountType/>
      </UserInfo>
      <UserInfo>
        <DisplayName>Brooks, Jeannine</DisplayName>
        <AccountId>175</AccountId>
        <AccountType/>
      </UserInfo>
    </SharedWithUsers>
    <Office xmlns="300851bd-e504-4f0e-97ac-df41a702cbd8" xsi:nil="true"/>
    <TaxCatchAll xmlns="69761221-6aab-4acc-8dc5-0c4c6002279d" xsi:nil="true"/>
    <lcf76f155ced4ddcb4097134ff3c332f xmlns="300851bd-e504-4f0e-97ac-df41a702cbd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223FD7EA9AB34094EBA9AB30141758" ma:contentTypeVersion="21" ma:contentTypeDescription="Create a new document." ma:contentTypeScope="" ma:versionID="17e36feac787e63c24ec2751ebef824c">
  <xsd:schema xmlns:xsd="http://www.w3.org/2001/XMLSchema" xmlns:xs="http://www.w3.org/2001/XMLSchema" xmlns:p="http://schemas.microsoft.com/office/2006/metadata/properties" xmlns:ns2="300851bd-e504-4f0e-97ac-df41a702cbd8" xmlns:ns3="69761221-6aab-4acc-8dc5-0c4c6002279d" targetNamespace="http://schemas.microsoft.com/office/2006/metadata/properties" ma:root="true" ma:fieldsID="2f6e732aa0a9bbce09ca2020252c361e" ns2:_="" ns3:_="">
    <xsd:import namespace="300851bd-e504-4f0e-97ac-df41a702cbd8"/>
    <xsd:import namespace="69761221-6aab-4acc-8dc5-0c4c600227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Office"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0851bd-e504-4f0e-97ac-df41a702cb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Office" ma:index="18" nillable="true" ma:displayName="Office" ma:description="Which office is leading the work?" ma:format="Dropdown" ma:internalName="Office">
      <xsd:simpleType>
        <xsd:restriction base="dms:Choice">
          <xsd:enumeration value="SF"/>
          <xsd:enumeration value="Portland"/>
          <xsd:enumeration value="DC"/>
          <xsd:enumeration value="SoCal"/>
          <xsd:enumeration value="Sacramento/Davis"/>
          <xsd:enumeration value="NorCal"/>
          <xsd:enumeration value="Denver"/>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0bc9d51-7a43-4446-8be6-dd5348bdbbb2"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61221-6aab-4acc-8dc5-0c4c6002279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03191af-5aee-41fe-a5e8-fcb4344f5afb}" ma:internalName="TaxCatchAll" ma:showField="CatchAllData" ma:web="69761221-6aab-4acc-8dc5-0c4c600227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CA63CE-0B1C-48DB-80F5-BC940C78EC6D}">
  <ds:schemaRefs>
    <ds:schemaRef ds:uri="http://schemas.microsoft.com/sharepoint/v3/contenttype/forms"/>
  </ds:schemaRefs>
</ds:datastoreItem>
</file>

<file path=customXml/itemProps2.xml><?xml version="1.0" encoding="utf-8"?>
<ds:datastoreItem xmlns:ds="http://schemas.openxmlformats.org/officeDocument/2006/customXml" ds:itemID="{D3D6C5A6-715A-4001-ACE8-5065418001D9}">
  <ds:schemaRefs>
    <ds:schemaRef ds:uri="57a8db90-571c-4dc3-8a43-016e5d26abab"/>
    <ds:schemaRef ds:uri="a61383b9-f61d-4814-b4b0-5bc4f7ddeb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9761221-6aab-4acc-8dc5-0c4c6002279d"/>
    <ds:schemaRef ds:uri="300851bd-e504-4f0e-97ac-df41a702cbd8"/>
  </ds:schemaRefs>
</ds:datastoreItem>
</file>

<file path=customXml/itemProps3.xml><?xml version="1.0" encoding="utf-8"?>
<ds:datastoreItem xmlns:ds="http://schemas.openxmlformats.org/officeDocument/2006/customXml" ds:itemID="{B11630E7-DA7E-4704-98D1-E8CB8C8ED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0851bd-e504-4f0e-97ac-df41a702cbd8"/>
    <ds:schemaRef ds:uri="69761221-6aab-4acc-8dc5-0c4c600227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29518</TotalTime>
  <Words>1434</Words>
  <Application>Microsoft Office PowerPoint</Application>
  <PresentationFormat>Widescreen</PresentationFormat>
  <Paragraphs>102</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Indian Arts &amp; Crafts Act Consultations  April - August 2023</vt:lpstr>
      <vt:lpstr>How to Use Zoom</vt:lpstr>
      <vt:lpstr>WELCOME</vt:lpstr>
      <vt:lpstr>Consultation Overview</vt:lpstr>
      <vt:lpstr>Background</vt:lpstr>
      <vt:lpstr>PowerPoint Presentation</vt:lpstr>
      <vt:lpstr>PowerPoint Presentation</vt:lpstr>
      <vt:lpstr>Other Points on Revisions</vt:lpstr>
      <vt:lpstr>Consultation Questions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Tribal Consultation</dc:title>
  <dc:subject>American Rescue Plan Tribal Consultation</dc:subject>
  <dc:creator>Indian Affairs - Office of the Deputy Assistant Secretary for Management</dc:creator>
  <cp:keywords>"American Rescue Plan;Tribal Consultation;Indian Affairs - Office of the Deputy Assistant Secretary for Management"</cp:keywords>
  <cp:lastModifiedBy>Madeline Kane</cp:lastModifiedBy>
  <cp:revision>12</cp:revision>
  <dcterms:created xsi:type="dcterms:W3CDTF">2021-03-25T13:23:26Z</dcterms:created>
  <dcterms:modified xsi:type="dcterms:W3CDTF">2023-08-01T16:32:35Z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2021-03-25T00:00:00Z</vt:filetime>
  </property>
  <property fmtid="{D5CDD505-2E9C-101B-9397-08002B2CF9AE}" pid="3" name="Creator">
    <vt:lpwstr>Acrobat PDFMaker 21 for PowerPoint</vt:lpwstr>
  </property>
  <property fmtid="{D5CDD505-2E9C-101B-9397-08002B2CF9AE}" pid="4" name="LastSaved">
    <vt:filetime>2021-03-25T00:00:00Z</vt:filetime>
  </property>
  <property fmtid="{D5CDD505-2E9C-101B-9397-08002B2CF9AE}" pid="5" name="ContentTypeId">
    <vt:lpwstr>0x01010033223FD7EA9AB34094EBA9AB30141758</vt:lpwstr>
  </property>
  <property fmtid="{D5CDD505-2E9C-101B-9397-08002B2CF9AE}" pid="6" name="MediaServiceImageTags">
    <vt:lpwstr/>
  </property>
</Properties>
</file>