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5"/>
  </p:notesMasterIdLst>
  <p:sldIdLst>
    <p:sldId id="268" r:id="rId6"/>
    <p:sldId id="384" r:id="rId7"/>
    <p:sldId id="390" r:id="rId8"/>
    <p:sldId id="391" r:id="rId9"/>
    <p:sldId id="389" r:id="rId10"/>
    <p:sldId id="392" r:id="rId11"/>
    <p:sldId id="394" r:id="rId12"/>
    <p:sldId id="387" r:id="rId13"/>
    <p:sldId id="3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4C0F91-11BC-4E70-B4AD-60B1A6547163}" v="82" dt="2023-02-27T15:19:51.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712" autoAdjust="0"/>
  </p:normalViewPr>
  <p:slideViewPr>
    <p:cSldViewPr snapToGrid="0">
      <p:cViewPr varScale="1">
        <p:scale>
          <a:sx n="108" d="100"/>
          <a:sy n="108" d="100"/>
        </p:scale>
        <p:origin x="678"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5D579-7598-4A3A-8DE1-673D5C978C2D}"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8865C-0F08-4B09-88EE-5F21DCC1A081}" type="slidenum">
              <a:rPr lang="en-US" smtClean="0"/>
              <a:t>‹#›</a:t>
            </a:fld>
            <a:endParaRPr lang="en-US"/>
          </a:p>
        </p:txBody>
      </p:sp>
    </p:spTree>
    <p:extLst>
      <p:ext uri="{BB962C8B-B14F-4D97-AF65-F5344CB8AC3E}">
        <p14:creationId xmlns:p14="http://schemas.microsoft.com/office/powerpoint/2010/main" val="140014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E3F74D-1A97-4301-B1C1-A9D010D16DAB}" type="slidenum">
              <a:rPr lang="en-US" smtClean="0"/>
              <a:t>1</a:t>
            </a:fld>
            <a:endParaRPr lang="en-US"/>
          </a:p>
        </p:txBody>
      </p:sp>
    </p:spTree>
    <p:extLst>
      <p:ext uri="{BB962C8B-B14F-4D97-AF65-F5344CB8AC3E}">
        <p14:creationId xmlns:p14="http://schemas.microsoft.com/office/powerpoint/2010/main" val="341173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16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350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2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436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83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55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15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3F74D-1A97-4301-B1C1-A9D010D16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1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A88-4829-49B2-874E-C9BF232D93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C90895-328F-412F-AFB9-859D46222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A498B2-0B67-4B18-BE1F-F6F2578D4B08}"/>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040067F9-BA58-41E7-8160-F335C20D3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92B88-AFD9-43C6-A9C8-1FE9D74391BE}"/>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385286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91B0-8574-40F0-A7BB-99C3E7363E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DFB58-8E9A-4BFB-8E33-7EC14664A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237B2-ACD8-4277-8960-9FF74AD07730}"/>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6674A9BB-5EDE-4D02-945B-938EA8FA2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2DA51-8BE2-471D-892A-9E9151871015}"/>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4227780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78F9B-2FB6-4BDC-9CC4-8EF0029F70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BCFA3-E924-426C-ABA4-6E70D01BB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3F4E3-0819-4AFD-BCBD-913BE205A8DC}"/>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2C826B37-FA76-467C-83A9-1A70801FB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EC032-FA04-4D71-9736-C08F3AE808A7}"/>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630037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3D2F90-4BBA-4169-8EEF-7CE53499EA02}"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199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9B936-0046-4871-A944-B4CCAD73BCE3}"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2181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C0D022-D73A-4583-B076-C034382640F9}"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5335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344AC0-15CB-400F-B57D-69FF6B3EF846}" type="datetime1">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6129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A23323-F3BF-42E0-9194-A21BB2200BEC}" type="datetime1">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219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46762" y="6178477"/>
            <a:ext cx="1422400" cy="243417"/>
          </a:xfrm>
        </p:spPr>
        <p:txBody>
          <a:bodyPr/>
          <a:lstStyle/>
          <a:p>
            <a:fld id="{0110967B-9B6C-47BF-A290-1F0BA304AEDC}" type="datetime1">
              <a:rPr lang="en-US" smtClean="0"/>
              <a:t>2/27/2023</a:t>
            </a:fld>
            <a:endParaRPr lang="en-US"/>
          </a:p>
        </p:txBody>
      </p:sp>
      <p:sp>
        <p:nvSpPr>
          <p:cNvPr id="4" name="Footer Placeholder 3"/>
          <p:cNvSpPr>
            <a:spLocks noGrp="1"/>
          </p:cNvSpPr>
          <p:nvPr>
            <p:ph type="ftr" sz="quarter" idx="11"/>
          </p:nvPr>
        </p:nvSpPr>
        <p:spPr>
          <a:xfrm>
            <a:off x="5055643" y="6300185"/>
            <a:ext cx="1930400" cy="243417"/>
          </a:xfrm>
        </p:spPr>
        <p:txBody>
          <a:bodyPr/>
          <a:lstStyle/>
          <a:p>
            <a:endParaRPr lang="en-US"/>
          </a:p>
        </p:txBody>
      </p:sp>
      <p:sp>
        <p:nvSpPr>
          <p:cNvPr id="5" name="Slide Number Placeholder 4"/>
          <p:cNvSpPr>
            <a:spLocks noGrp="1"/>
          </p:cNvSpPr>
          <p:nvPr>
            <p:ph type="sldNum" sz="quarter" idx="12"/>
          </p:nvPr>
        </p:nvSpPr>
        <p:spPr>
          <a:xfrm>
            <a:off x="10322839" y="6300186"/>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3729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79748" y="6433796"/>
            <a:ext cx="1422400" cy="243417"/>
          </a:xfrm>
        </p:spPr>
        <p:txBody>
          <a:bodyPr/>
          <a:lstStyle/>
          <a:p>
            <a:fld id="{166311F9-1815-449A-8202-EECE29BACAE3}" type="datetime1">
              <a:rPr lang="en-US" smtClean="0"/>
              <a:t>2/27/2023</a:t>
            </a:fld>
            <a:endParaRPr lang="en-US"/>
          </a:p>
        </p:txBody>
      </p:sp>
      <p:sp>
        <p:nvSpPr>
          <p:cNvPr id="3" name="Footer Placeholder 2"/>
          <p:cNvSpPr>
            <a:spLocks noGrp="1"/>
          </p:cNvSpPr>
          <p:nvPr>
            <p:ph type="ftr" sz="quarter" idx="11"/>
          </p:nvPr>
        </p:nvSpPr>
        <p:spPr>
          <a:xfrm>
            <a:off x="4963786" y="6433796"/>
            <a:ext cx="1930400" cy="243417"/>
          </a:xfrm>
        </p:spPr>
        <p:txBody>
          <a:bodyPr/>
          <a:lstStyle/>
          <a:p>
            <a:endParaRPr lang="en-US"/>
          </a:p>
        </p:txBody>
      </p:sp>
      <p:sp>
        <p:nvSpPr>
          <p:cNvPr id="4" name="Slide Number Placeholder 3"/>
          <p:cNvSpPr>
            <a:spLocks noGrp="1"/>
          </p:cNvSpPr>
          <p:nvPr>
            <p:ph type="sldNum" sz="quarter" idx="12"/>
          </p:nvPr>
        </p:nvSpPr>
        <p:spPr>
          <a:xfrm>
            <a:off x="10489852" y="6433797"/>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204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A7EC67C9-F275-495D-8EE8-D5CA8C87BC5F}" type="datetime1">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372943" y="6458849"/>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068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EC144-91C3-42BA-8FE6-F5D7161E3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FCB8B3-6739-482D-9BFB-233CF3A754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18CDC-6A34-4F0A-B226-C2AA1030C3CC}"/>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4453F163-9701-47C9-B899-3CACC0850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DB73E-7151-4379-8A31-C70001AC27FF}"/>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2655434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AE4DE2E8-2174-4BB8-9801-749F85CCC564}" type="datetime1">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498203" y="6467200"/>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1182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AA0F8B-702E-4163-943E-36E2738CD1FE}"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489852" y="6442148"/>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111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AC5CCA-BAA1-414C-B1BC-1525C0A26384}" type="datetime1">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473151" y="6425446"/>
            <a:ext cx="1422400" cy="243417"/>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103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74E6-FF64-429D-914A-398C8E0A26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422DA6-A388-427B-BE95-FC56AFD608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EF6104-B16B-4F3C-967A-3467729B1D9D}"/>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5F9D40ED-60BE-4A38-BA07-AF6842EE0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CB113-2ED4-4485-AB33-E71E384F544B}"/>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847891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523F-6E46-4F9C-8BF6-713D390EA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5C4BBE-FAE2-4326-8149-15C2455E5C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B876C7-DA1E-42B9-9CA9-C3D09337EA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C4AF79-5B55-4983-A1D1-6F976D54F51E}"/>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6" name="Footer Placeholder 5">
            <a:extLst>
              <a:ext uri="{FF2B5EF4-FFF2-40B4-BE49-F238E27FC236}">
                <a16:creationId xmlns:a16="http://schemas.microsoft.com/office/drawing/2014/main" id="{E83CEE22-60BD-4BD2-A5B2-E493A065B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66C28F-CC6A-4F42-9679-64C2F6456531}"/>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139755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1F18-0345-4844-8E58-DDE6ADE1B1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200DE7-5EBB-4250-8B17-A8F904A00C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EC6EEC-79E8-46FB-9706-6C4508BFA4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7D0EA-901E-4579-A000-C0E678BAFB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4B5FA7-DF6C-498E-9E04-39DECE50BD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728597-433C-4C93-8CD7-83CBE71DC476}"/>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8" name="Footer Placeholder 7">
            <a:extLst>
              <a:ext uri="{FF2B5EF4-FFF2-40B4-BE49-F238E27FC236}">
                <a16:creationId xmlns:a16="http://schemas.microsoft.com/office/drawing/2014/main" id="{21A6C50B-9501-4ECD-B416-5A2874E109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15B9EF-8F29-46AE-A4F5-1AEAAFCADF74}"/>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420923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1A13E-DB4D-4DB8-988C-B1AD06DDB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EB325F-696B-4E14-8F68-7714307B745C}"/>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4" name="Footer Placeholder 3">
            <a:extLst>
              <a:ext uri="{FF2B5EF4-FFF2-40B4-BE49-F238E27FC236}">
                <a16:creationId xmlns:a16="http://schemas.microsoft.com/office/drawing/2014/main" id="{8F82F21B-DA21-407B-97C1-D46274D6CF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9F3EBF-BBCE-46B2-998B-58030C351187}"/>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257137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F400F6-F06D-4652-8D4D-A4C9E2B317B6}"/>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3" name="Footer Placeholder 2">
            <a:extLst>
              <a:ext uri="{FF2B5EF4-FFF2-40B4-BE49-F238E27FC236}">
                <a16:creationId xmlns:a16="http://schemas.microsoft.com/office/drawing/2014/main" id="{0C46DD6B-65E8-4300-B2E3-F07DA7CBF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20FA8A-EFBA-4942-BFA2-244DD4962C40}"/>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2903665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BAFBB-8081-4161-ABD0-77C0643B81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50CAC8-1A79-436F-A35C-56799F8A0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BA8582-8526-4044-9D7A-ED37CFD5D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6770B5-914A-44D4-A026-3C697378D1F8}"/>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6" name="Footer Placeholder 5">
            <a:extLst>
              <a:ext uri="{FF2B5EF4-FFF2-40B4-BE49-F238E27FC236}">
                <a16:creationId xmlns:a16="http://schemas.microsoft.com/office/drawing/2014/main" id="{0CCAD73A-68ED-49FE-9B35-916E90EC8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E4BEC-81D8-41E5-BDE9-0104A6CF2AD9}"/>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4181157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B732-6C83-47C7-B5A5-4F2D068AC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8B9336-90AE-4CCD-97BC-3341159526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D24D97-CF49-4718-A346-2298BB00D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BABA9-440A-48EC-8085-3A7A7CD6931E}"/>
              </a:ext>
            </a:extLst>
          </p:cNvPr>
          <p:cNvSpPr>
            <a:spLocks noGrp="1"/>
          </p:cNvSpPr>
          <p:nvPr>
            <p:ph type="dt" sz="half" idx="10"/>
          </p:nvPr>
        </p:nvSpPr>
        <p:spPr/>
        <p:txBody>
          <a:bodyPr/>
          <a:lstStyle/>
          <a:p>
            <a:fld id="{188E7F37-6100-4985-88DA-CBB28E5B39E9}" type="datetimeFigureOut">
              <a:rPr lang="en-US" smtClean="0"/>
              <a:t>2/27/2023</a:t>
            </a:fld>
            <a:endParaRPr lang="en-US"/>
          </a:p>
        </p:txBody>
      </p:sp>
      <p:sp>
        <p:nvSpPr>
          <p:cNvPr id="6" name="Footer Placeholder 5">
            <a:extLst>
              <a:ext uri="{FF2B5EF4-FFF2-40B4-BE49-F238E27FC236}">
                <a16:creationId xmlns:a16="http://schemas.microsoft.com/office/drawing/2014/main" id="{6FEF703F-95BA-4F6D-AE87-EDF27B91F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08279-2625-42DD-83CD-31B20BE85FB8}"/>
              </a:ext>
            </a:extLst>
          </p:cNvPr>
          <p:cNvSpPr>
            <a:spLocks noGrp="1"/>
          </p:cNvSpPr>
          <p:nvPr>
            <p:ph type="sldNum" sz="quarter" idx="12"/>
          </p:nvPr>
        </p:nvSpPr>
        <p:spPr/>
        <p:txBody>
          <a:bodyPr/>
          <a:lstStyle/>
          <a:p>
            <a:fld id="{44B180A5-1FC5-4DC3-A528-B6DDBC605A2B}" type="slidenum">
              <a:rPr lang="en-US" smtClean="0"/>
              <a:t>‹#›</a:t>
            </a:fld>
            <a:endParaRPr lang="en-US"/>
          </a:p>
        </p:txBody>
      </p:sp>
    </p:spTree>
    <p:extLst>
      <p:ext uri="{BB962C8B-B14F-4D97-AF65-F5344CB8AC3E}">
        <p14:creationId xmlns:p14="http://schemas.microsoft.com/office/powerpoint/2010/main" val="14228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962B4-891F-4BDC-9C8D-039CB9D389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594277-7641-4451-B55A-0F16A3D86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27564-20AD-4481-B025-C43AAF8EB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E7F37-6100-4985-88DA-CBB28E5B39E9}" type="datetimeFigureOut">
              <a:rPr lang="en-US" smtClean="0"/>
              <a:t>2/27/2023</a:t>
            </a:fld>
            <a:endParaRPr lang="en-US"/>
          </a:p>
        </p:txBody>
      </p:sp>
      <p:sp>
        <p:nvSpPr>
          <p:cNvPr id="5" name="Footer Placeholder 4">
            <a:extLst>
              <a:ext uri="{FF2B5EF4-FFF2-40B4-BE49-F238E27FC236}">
                <a16:creationId xmlns:a16="http://schemas.microsoft.com/office/drawing/2014/main" id="{D00FD994-24CC-4DAB-85B7-C8F47D4C2E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D27E35-F458-437A-A364-1BDB049EB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180A5-1FC5-4DC3-A528-B6DDBC605A2B}" type="slidenum">
              <a:rPr lang="en-US" smtClean="0"/>
              <a:t>‹#›</a:t>
            </a:fld>
            <a:endParaRPr lang="en-US"/>
          </a:p>
        </p:txBody>
      </p:sp>
    </p:spTree>
    <p:extLst>
      <p:ext uri="{BB962C8B-B14F-4D97-AF65-F5344CB8AC3E}">
        <p14:creationId xmlns:p14="http://schemas.microsoft.com/office/powerpoint/2010/main" val="3758004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8F1F58F-BD63-4557-BD01-0A0C22F65D9C}" type="datetime1">
              <a:rPr lang="en-US" smtClean="0"/>
              <a:t>2/27/2023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06553" y="6467200"/>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9" name="Rectangle 8">
            <a:extLst>
              <a:ext uri="{FF2B5EF4-FFF2-40B4-BE49-F238E27FC236}">
                <a16:creationId xmlns:a16="http://schemas.microsoft.com/office/drawing/2014/main" id="{CDE3F86F-B9C9-4BB5-87F8-1E2AC4DA5191}"/>
              </a:ext>
            </a:extLst>
          </p:cNvPr>
          <p:cNvSpPr/>
          <p:nvPr userDrawn="1"/>
        </p:nvSpPr>
        <p:spPr>
          <a:xfrm>
            <a:off x="1" y="6324600"/>
            <a:ext cx="12191999" cy="534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5D17AA78-A1FB-4517-AEC7-36C9F8F5DD19}"/>
              </a:ext>
            </a:extLst>
          </p:cNvPr>
          <p:cNvSpPr/>
          <p:nvPr userDrawn="1"/>
        </p:nvSpPr>
        <p:spPr>
          <a:xfrm>
            <a:off x="0" y="6318242"/>
            <a:ext cx="12192000" cy="81639"/>
          </a:xfrm>
          <a:prstGeom prst="rect">
            <a:avLst/>
          </a:prstGeom>
          <a:solidFill>
            <a:srgbClr val="ABC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descr="A picture containing text, sign&#10;&#10;Description automatically generated">
            <a:extLst>
              <a:ext uri="{FF2B5EF4-FFF2-40B4-BE49-F238E27FC236}">
                <a16:creationId xmlns:a16="http://schemas.microsoft.com/office/drawing/2014/main" id="{E1F0B467-85B2-4A19-961D-F92FC9DC01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46689" y="5860033"/>
            <a:ext cx="917890" cy="914400"/>
          </a:xfrm>
          <a:prstGeom prst="rect">
            <a:avLst/>
          </a:prstGeom>
        </p:spPr>
      </p:pic>
      <p:sp>
        <p:nvSpPr>
          <p:cNvPr id="12" name="TextBox 11">
            <a:extLst>
              <a:ext uri="{FF2B5EF4-FFF2-40B4-BE49-F238E27FC236}">
                <a16:creationId xmlns:a16="http://schemas.microsoft.com/office/drawing/2014/main" id="{8657B631-7CD0-4700-B56F-3E75A933C0F4}"/>
              </a:ext>
            </a:extLst>
          </p:cNvPr>
          <p:cNvSpPr txBox="1"/>
          <p:nvPr userDrawn="1"/>
        </p:nvSpPr>
        <p:spPr>
          <a:xfrm>
            <a:off x="93134" y="6376981"/>
            <a:ext cx="778933" cy="502766"/>
          </a:xfrm>
          <a:prstGeom prst="rect">
            <a:avLst/>
          </a:prstGeom>
          <a:noFill/>
        </p:spPr>
        <p:txBody>
          <a:bodyPr wrap="square" rtlCol="0">
            <a:spAutoFit/>
          </a:bodyPr>
          <a:lstStyle/>
          <a:p>
            <a:r>
              <a:rPr lang="en-US" sz="2667" b="1">
                <a:solidFill>
                  <a:schemeClr val="bg1"/>
                </a:solidFill>
              </a:rPr>
              <a:t>DOI</a:t>
            </a:r>
          </a:p>
        </p:txBody>
      </p:sp>
      <p:sp>
        <p:nvSpPr>
          <p:cNvPr id="13" name="TextBox 12">
            <a:extLst>
              <a:ext uri="{FF2B5EF4-FFF2-40B4-BE49-F238E27FC236}">
                <a16:creationId xmlns:a16="http://schemas.microsoft.com/office/drawing/2014/main" id="{E1EA66C4-1A3C-4380-847B-6F28EDD52B6E}"/>
              </a:ext>
            </a:extLst>
          </p:cNvPr>
          <p:cNvSpPr txBox="1"/>
          <p:nvPr userDrawn="1"/>
        </p:nvSpPr>
        <p:spPr>
          <a:xfrm>
            <a:off x="711200" y="6446816"/>
            <a:ext cx="1270000" cy="379848"/>
          </a:xfrm>
          <a:prstGeom prst="rect">
            <a:avLst/>
          </a:prstGeom>
          <a:noFill/>
        </p:spPr>
        <p:txBody>
          <a:bodyPr wrap="square" rtlCol="0">
            <a:spAutoFit/>
          </a:bodyPr>
          <a:lstStyle/>
          <a:p>
            <a:pPr>
              <a:lnSpc>
                <a:spcPts val="1133"/>
              </a:lnSpc>
            </a:pPr>
            <a:r>
              <a:rPr lang="en-US" sz="1200">
                <a:solidFill>
                  <a:schemeClr val="bg1"/>
                </a:solidFill>
              </a:rPr>
              <a:t>Climate Change Policy</a:t>
            </a:r>
          </a:p>
        </p:txBody>
      </p:sp>
    </p:spTree>
    <p:extLst>
      <p:ext uri="{BB962C8B-B14F-4D97-AF65-F5344CB8AC3E}">
        <p14:creationId xmlns:p14="http://schemas.microsoft.com/office/powerpoint/2010/main" val="539038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mailto:Maria.Wiseman@bia.gov"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hyperlink" Target="mailto:nhmercer@usgs.gov" TargetMode="External"/><Relationship Id="rId5" Type="http://schemas.openxmlformats.org/officeDocument/2006/relationships/hyperlink" Target="mailto:consultation@bia.gov"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5EDAF-A36B-4DDD-8BA6-7C11BD7BEE50}"/>
              </a:ext>
            </a:extLst>
          </p:cNvPr>
          <p:cNvSpPr>
            <a:spLocks noGrp="1"/>
          </p:cNvSpPr>
          <p:nvPr>
            <p:ph type="sldNum" sz="quarter" idx="12"/>
          </p:nvPr>
        </p:nvSpPr>
        <p:spPr>
          <a:xfrm>
            <a:off x="8610600" y="6368382"/>
            <a:ext cx="2743200" cy="365125"/>
          </a:xfrm>
        </p:spPr>
        <p:txBody>
          <a:bodyPr/>
          <a:lstStyle/>
          <a:p>
            <a:fld id="{B6F15528-21DE-4FAA-801E-634DDDAF4B2B}" type="slidenum">
              <a:rPr lang="en-US" smtClean="0"/>
              <a:pPr/>
              <a:t>1</a:t>
            </a:fld>
            <a:endParaRPr lang="en-US"/>
          </a:p>
        </p:txBody>
      </p:sp>
      <p:pic>
        <p:nvPicPr>
          <p:cNvPr id="4" name="Picture 3" descr="Rocks in the Snake River in Idaho">
            <a:extLst>
              <a:ext uri="{FF2B5EF4-FFF2-40B4-BE49-F238E27FC236}">
                <a16:creationId xmlns:a16="http://schemas.microsoft.com/office/drawing/2014/main" id="{0145D225-A774-4D31-8670-90EFA84D9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3" y="14642"/>
            <a:ext cx="12259717" cy="6854005"/>
          </a:xfrm>
          <a:prstGeom prst="rect">
            <a:avLst/>
          </a:prstGeom>
        </p:spPr>
      </p:pic>
      <p:grpSp>
        <p:nvGrpSpPr>
          <p:cNvPr id="5" name="Group 2" descr="Title: Tribal Consultation on New, Draft Departmental Policy on Indigenous Knowledge">
            <a:extLst>
              <a:ext uri="{FF2B5EF4-FFF2-40B4-BE49-F238E27FC236}">
                <a16:creationId xmlns:a16="http://schemas.microsoft.com/office/drawing/2014/main" id="{A2E52F6D-0553-4999-9593-F9BEE518087D}"/>
              </a:ext>
            </a:extLst>
          </p:cNvPr>
          <p:cNvGrpSpPr/>
          <p:nvPr/>
        </p:nvGrpSpPr>
        <p:grpSpPr>
          <a:xfrm>
            <a:off x="613630" y="-5216"/>
            <a:ext cx="4661831" cy="6858002"/>
            <a:chOff x="0" y="21995"/>
            <a:chExt cx="2704214" cy="3562983"/>
          </a:xfrm>
          <a:solidFill>
            <a:schemeClr val="accent1"/>
          </a:solidFill>
        </p:grpSpPr>
        <p:sp>
          <p:nvSpPr>
            <p:cNvPr id="6" name="Freeform 3">
              <a:extLst>
                <a:ext uri="{FF2B5EF4-FFF2-40B4-BE49-F238E27FC236}">
                  <a16:creationId xmlns:a16="http://schemas.microsoft.com/office/drawing/2014/main" id="{0F13218C-3E71-4235-ADE1-60CD2495870D}"/>
                </a:ext>
              </a:extLst>
            </p:cNvPr>
            <p:cNvSpPr/>
            <p:nvPr/>
          </p:nvSpPr>
          <p:spPr>
            <a:xfrm>
              <a:off x="0" y="21995"/>
              <a:ext cx="2704214" cy="3562983"/>
            </a:xfrm>
            <a:custGeom>
              <a:avLst/>
              <a:gdLst/>
              <a:ahLst/>
              <a:cxnLst/>
              <a:rect l="l" t="t" r="r" b="b"/>
              <a:pathLst>
                <a:path w="2704214" h="3562983">
                  <a:moveTo>
                    <a:pt x="0" y="0"/>
                  </a:moveTo>
                  <a:lnTo>
                    <a:pt x="2704214" y="0"/>
                  </a:lnTo>
                  <a:lnTo>
                    <a:pt x="2704214" y="3562983"/>
                  </a:lnTo>
                  <a:lnTo>
                    <a:pt x="0" y="3562983"/>
                  </a:lnTo>
                  <a:close/>
                </a:path>
              </a:pathLst>
            </a:custGeom>
            <a:solidFill>
              <a:srgbClr val="4E90CB"/>
            </a:solidFill>
          </p:spPr>
          <p:txBody>
            <a:bodyPr/>
            <a:lstStyle/>
            <a:p>
              <a:pPr defTabSz="609630">
                <a:defRPr/>
              </a:pPr>
              <a:endParaRPr lang="en-US" sz="1200">
                <a:solidFill>
                  <a:prstClr val="black"/>
                </a:solidFill>
                <a:latin typeface="Calibri"/>
              </a:endParaRPr>
            </a:p>
          </p:txBody>
        </p:sp>
      </p:grpSp>
      <p:grpSp>
        <p:nvGrpSpPr>
          <p:cNvPr id="7" name="Group 4" descr="U.S. Department of the Interior Heading">
            <a:extLst>
              <a:ext uri="{FF2B5EF4-FFF2-40B4-BE49-F238E27FC236}">
                <a16:creationId xmlns:a16="http://schemas.microsoft.com/office/drawing/2014/main" id="{F8480E20-7961-41A4-B314-B5BC82BFBEEA}"/>
              </a:ext>
            </a:extLst>
          </p:cNvPr>
          <p:cNvGrpSpPr/>
          <p:nvPr/>
        </p:nvGrpSpPr>
        <p:grpSpPr>
          <a:xfrm>
            <a:off x="814660" y="237565"/>
            <a:ext cx="4334418" cy="914400"/>
            <a:chOff x="-627527" y="-620242"/>
            <a:chExt cx="8668836" cy="1828801"/>
          </a:xfrm>
        </p:grpSpPr>
        <p:pic>
          <p:nvPicPr>
            <p:cNvPr id="8" name="Picture 5">
              <a:extLst>
                <a:ext uri="{FF2B5EF4-FFF2-40B4-BE49-F238E27FC236}">
                  <a16:creationId xmlns:a16="http://schemas.microsoft.com/office/drawing/2014/main" id="{A991F626-26DD-4353-9228-A38F4B72EA60}"/>
                </a:ext>
              </a:extLst>
            </p:cNvPr>
            <p:cNvPicPr>
              <a:picLocks noChangeAspect="1"/>
            </p:cNvPicPr>
            <p:nvPr/>
          </p:nvPicPr>
          <p:blipFill>
            <a:blip r:embed="rId4"/>
            <a:srcRect/>
            <a:stretch>
              <a:fillRect/>
            </a:stretch>
          </p:blipFill>
          <p:spPr>
            <a:xfrm>
              <a:off x="-627527" y="-620242"/>
              <a:ext cx="1828800" cy="1828801"/>
            </a:xfrm>
            <a:prstGeom prst="rect">
              <a:avLst/>
            </a:prstGeom>
          </p:spPr>
        </p:pic>
        <p:sp>
          <p:nvSpPr>
            <p:cNvPr id="9" name="TextBox 6">
              <a:extLst>
                <a:ext uri="{FF2B5EF4-FFF2-40B4-BE49-F238E27FC236}">
                  <a16:creationId xmlns:a16="http://schemas.microsoft.com/office/drawing/2014/main" id="{B15F4CB4-49EB-441E-B65D-8B2625553278}"/>
                </a:ext>
              </a:extLst>
            </p:cNvPr>
            <p:cNvSpPr txBox="1"/>
            <p:nvPr/>
          </p:nvSpPr>
          <p:spPr>
            <a:xfrm>
              <a:off x="1367241" y="-1204"/>
              <a:ext cx="6674068" cy="589906"/>
            </a:xfrm>
            <a:prstGeom prst="rect">
              <a:avLst/>
            </a:prstGeom>
          </p:spPr>
          <p:txBody>
            <a:bodyPr wrap="square" lIns="0" tIns="0" rIns="0" bIns="0" rtlCol="0" anchor="t">
              <a:spAutoFit/>
            </a:bodyPr>
            <a:lstStyle/>
            <a:p>
              <a:pPr defTabSz="609630">
                <a:lnSpc>
                  <a:spcPts val="2333"/>
                </a:lnSpc>
                <a:defRPr/>
              </a:pPr>
              <a:r>
                <a:rPr lang="en-US" sz="2133">
                  <a:solidFill>
                    <a:srgbClr val="FFFFFF"/>
                  </a:solidFill>
                </a:rPr>
                <a:t>US Department of the Interior</a:t>
              </a:r>
            </a:p>
          </p:txBody>
        </p:sp>
      </p:grpSp>
      <p:sp>
        <p:nvSpPr>
          <p:cNvPr id="10" name="TextBox 8">
            <a:extLst>
              <a:ext uri="{FF2B5EF4-FFF2-40B4-BE49-F238E27FC236}">
                <a16:creationId xmlns:a16="http://schemas.microsoft.com/office/drawing/2014/main" id="{6CC777AA-8915-4EAB-948E-73BF0E7659E9}"/>
              </a:ext>
            </a:extLst>
          </p:cNvPr>
          <p:cNvSpPr txBox="1">
            <a:spLocks noGrp="1"/>
          </p:cNvSpPr>
          <p:nvPr>
            <p:ph type="title" idx="4294967295"/>
          </p:nvPr>
        </p:nvSpPr>
        <p:spPr>
          <a:xfrm>
            <a:off x="792833" y="1670072"/>
            <a:ext cx="4356245" cy="27865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j-lt"/>
                <a:ea typeface="+mn-ea"/>
                <a:cs typeface="+mn-cs"/>
              </a:rPr>
              <a:t>Tribal Consultation on New, Draft Departmental Policy on Indigenous Knowledge </a:t>
            </a:r>
          </a:p>
          <a:p>
            <a:pPr marL="0" marR="0" lvl="0" indent="0" algn="l" defTabSz="914400" rtl="0" eaLnBrk="1" fontAlgn="auto" latinLnBrk="0" hangingPunct="1">
              <a:lnSpc>
                <a:spcPts val="4908"/>
              </a:lnSpc>
              <a:spcBef>
                <a:spcPts val="0"/>
              </a:spcBef>
              <a:spcAft>
                <a:spcPts val="0"/>
              </a:spcAft>
              <a:buClrTx/>
              <a:buSzTx/>
              <a:buFontTx/>
              <a:buNone/>
              <a:tabLst/>
              <a:defRPr/>
            </a:pPr>
            <a:endParaRPr kumimoji="0" lang="en-US" sz="2933" b="0" i="0" u="none" strike="noStrike" kern="1200" cap="none" spc="0" normalizeH="0" baseline="0" noProof="0" dirty="0">
              <a:ln>
                <a:noFill/>
              </a:ln>
              <a:solidFill>
                <a:srgbClr val="FFFFFF"/>
              </a:solidFill>
              <a:effectLst/>
              <a:uLnTx/>
              <a:uFillTx/>
              <a:latin typeface="+mj-lt"/>
              <a:ea typeface="+mn-ea"/>
              <a:cs typeface="Calibri"/>
            </a:endParaRPr>
          </a:p>
        </p:txBody>
      </p:sp>
      <p:sp>
        <p:nvSpPr>
          <p:cNvPr id="11" name="TextBox 10">
            <a:extLst>
              <a:ext uri="{FF2B5EF4-FFF2-40B4-BE49-F238E27FC236}">
                <a16:creationId xmlns:a16="http://schemas.microsoft.com/office/drawing/2014/main" id="{0707189F-538E-496F-9E33-5A1575E06C68}"/>
              </a:ext>
            </a:extLst>
          </p:cNvPr>
          <p:cNvSpPr txBox="1"/>
          <p:nvPr/>
        </p:nvSpPr>
        <p:spPr>
          <a:xfrm>
            <a:off x="794428" y="6166337"/>
            <a:ext cx="2042777" cy="377283"/>
          </a:xfrm>
          <a:prstGeom prst="rect">
            <a:avLst/>
          </a:prstGeom>
        </p:spPr>
        <p:txBody>
          <a:bodyPr wrap="square" lIns="0" tIns="0" rIns="0" bIns="0" rtlCol="0" anchor="t">
            <a:spAutoFit/>
          </a:bodyPr>
          <a:lstStyle/>
          <a:p>
            <a:pPr defTabSz="609630">
              <a:lnSpc>
                <a:spcPts val="1493"/>
              </a:lnSpc>
              <a:spcBef>
                <a:spcPct val="0"/>
              </a:spcBef>
              <a:defRPr/>
            </a:pPr>
            <a:r>
              <a:rPr lang="en-US" sz="1200" spc="21">
                <a:solidFill>
                  <a:srgbClr val="FFFFFF"/>
                </a:solidFill>
              </a:rPr>
              <a:t>Office of Policy Analysis</a:t>
            </a:r>
            <a:endParaRPr lang="en-US" sz="1200" spc="21">
              <a:solidFill>
                <a:schemeClr val="bg1"/>
              </a:solidFill>
            </a:endParaRPr>
          </a:p>
          <a:p>
            <a:pPr>
              <a:lnSpc>
                <a:spcPts val="1493"/>
              </a:lnSpc>
              <a:spcBef>
                <a:spcPct val="0"/>
              </a:spcBef>
              <a:defRPr/>
            </a:pPr>
            <a:r>
              <a:rPr lang="en-US" sz="1200" spc="21">
                <a:solidFill>
                  <a:schemeClr val="bg1"/>
                </a:solidFill>
              </a:rPr>
              <a:t>February 27, 2023</a:t>
            </a:r>
          </a:p>
        </p:txBody>
      </p:sp>
    </p:spTree>
    <p:extLst>
      <p:ext uri="{BB962C8B-B14F-4D97-AF65-F5344CB8AC3E}">
        <p14:creationId xmlns:p14="http://schemas.microsoft.com/office/powerpoint/2010/main" val="1888212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67002" y="271896"/>
            <a:ext cx="10727677" cy="1201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734" b="0" i="0" u="none" strike="noStrike" kern="1200" cap="none" spc="0" normalizeH="0" baseline="0" noProof="0" dirty="0">
                <a:ln>
                  <a:noFill/>
                </a:ln>
                <a:solidFill>
                  <a:srgbClr val="19486A"/>
                </a:solidFill>
                <a:effectLst/>
                <a:uLnTx/>
                <a:uFillTx/>
                <a:latin typeface="Open Sauce SemiBold Bold"/>
                <a:ea typeface="+mn-ea"/>
                <a:cs typeface="+mn-cs"/>
              </a:rPr>
              <a:t>Departmental Policy on Indigenous Knowledge (IK)</a:t>
            </a:r>
          </a:p>
          <a:p>
            <a:pPr marL="0" marR="0" lvl="0" indent="0" algn="l" defTabSz="609630" rtl="0" eaLnBrk="1" fontAlgn="auto" latinLnBrk="0" hangingPunct="1">
              <a:lnSpc>
                <a:spcPts val="5226"/>
              </a:lnSpc>
              <a:spcBef>
                <a:spcPts val="0"/>
              </a:spcBef>
              <a:spcAft>
                <a:spcPts val="0"/>
              </a:spcAft>
              <a:buClrTx/>
              <a:buSzTx/>
              <a:buFontTx/>
              <a:buNone/>
              <a:tabLst/>
              <a:defRPr/>
            </a:pPr>
            <a:endParaRPr kumimoji="0" lang="en-US" sz="3734" b="0" i="0" u="none" strike="noStrike" kern="1200" cap="none" spc="0" normalizeH="0" baseline="0" noProof="0" dirty="0">
              <a:ln>
                <a:noFill/>
              </a:ln>
              <a:solidFill>
                <a:srgbClr val="19486A"/>
              </a:solidFill>
              <a:effectLst/>
              <a:uLnTx/>
              <a:uFillTx/>
              <a:latin typeface="Open Sauce SemiBold Bold"/>
              <a:ea typeface="+mn-ea"/>
              <a:cs typeface="+mn-cs"/>
            </a:endParaRPr>
          </a:p>
        </p:txBody>
      </p:sp>
      <p:sp>
        <p:nvSpPr>
          <p:cNvPr id="8" name="TextBox 3">
            <a:extLst>
              <a:ext uri="{FF2B5EF4-FFF2-40B4-BE49-F238E27FC236}">
                <a16:creationId xmlns:a16="http://schemas.microsoft.com/office/drawing/2014/main" id="{820CE956-A08D-4470-8725-009943008E68}"/>
              </a:ext>
            </a:extLst>
          </p:cNvPr>
          <p:cNvSpPr txBox="1"/>
          <p:nvPr/>
        </p:nvSpPr>
        <p:spPr>
          <a:xfrm>
            <a:off x="467002" y="1023684"/>
            <a:ext cx="8854798" cy="6155531"/>
          </a:xfrm>
          <a:prstGeom prst="rect">
            <a:avLst/>
          </a:prstGeom>
        </p:spPr>
        <p:txBody>
          <a:bodyPr wrap="square" lIns="0" tIns="0" rIns="0" bIns="0" rtlCol="0" anchor="t">
            <a:spAutoFit/>
          </a:bodyPr>
          <a:lstStyle/>
          <a:p>
            <a:pPr defTabSz="609630"/>
            <a:r>
              <a:rPr lang="en-US" sz="2400" b="1">
                <a:solidFill>
                  <a:srgbClr val="19486A"/>
                </a:solidFill>
                <a:latin typeface="Open Sauce SemiBold"/>
              </a:rPr>
              <a:t>Summary </a:t>
            </a:r>
          </a:p>
          <a:p>
            <a:pPr defTabSz="609630"/>
            <a:endParaRPr lang="en-US" sz="2400" u="sng">
              <a:solidFill>
                <a:prstClr val="black"/>
              </a:solidFill>
              <a:latin typeface="Calibri"/>
              <a:cs typeface="Calibri"/>
            </a:endParaRPr>
          </a:p>
          <a:p>
            <a:pPr marL="609630" lvl="1" indent="-304815" defTabSz="609630">
              <a:buFont typeface="Arial"/>
              <a:buChar char="•"/>
            </a:pPr>
            <a:r>
              <a:rPr lang="en-US" sz="2400">
                <a:solidFill>
                  <a:srgbClr val="19486A"/>
                </a:solidFill>
                <a:latin typeface="Open Sauce SemiBold"/>
              </a:rPr>
              <a:t>Establishes responsibilities for considering and including IK in Departmental actions and scientific research</a:t>
            </a:r>
          </a:p>
          <a:p>
            <a:pPr marL="609630" lvl="1" indent="-304815" defTabSz="609630">
              <a:buFont typeface="Arial"/>
              <a:buChar char="•"/>
            </a:pPr>
            <a:endParaRPr lang="en-US" sz="2400">
              <a:solidFill>
                <a:srgbClr val="19486A"/>
              </a:solidFill>
              <a:latin typeface="Open Sauce SemiBold"/>
            </a:endParaRPr>
          </a:p>
          <a:p>
            <a:pPr marL="609630" lvl="1" indent="-304815" defTabSz="609630">
              <a:buFont typeface="Arial"/>
              <a:buChar char="•"/>
            </a:pPr>
            <a:r>
              <a:rPr lang="en-US" sz="2400">
                <a:solidFill>
                  <a:srgbClr val="19486A"/>
                </a:solidFill>
                <a:latin typeface="Open Sauce SemiBold"/>
              </a:rPr>
              <a:t>What is the Department Manual?</a:t>
            </a:r>
          </a:p>
          <a:p>
            <a:pPr marL="1066830" lvl="2" indent="-304815" defTabSz="609630">
              <a:buFont typeface="Arial"/>
              <a:buChar char="•"/>
            </a:pPr>
            <a:r>
              <a:rPr lang="en-US" sz="2400">
                <a:solidFill>
                  <a:srgbClr val="19486A"/>
                </a:solidFill>
                <a:latin typeface="Open Sauce SemiBold"/>
              </a:rPr>
              <a:t>User manual for the Department of the Interior</a:t>
            </a:r>
          </a:p>
          <a:p>
            <a:pPr marL="1066830" lvl="2" indent="-304815" defTabSz="609630">
              <a:buFont typeface="Arial"/>
              <a:buChar char="•"/>
            </a:pPr>
            <a:r>
              <a:rPr lang="en-US" sz="2400">
                <a:solidFill>
                  <a:srgbClr val="19486A"/>
                </a:solidFill>
                <a:latin typeface="Open Sauce SemiBold"/>
              </a:rPr>
              <a:t>Organization, function, and authorities of the Department</a:t>
            </a:r>
          </a:p>
          <a:p>
            <a:pPr marL="1066830" lvl="2" indent="-304815" defTabSz="609630">
              <a:buFont typeface="Arial"/>
              <a:buChar char="•"/>
            </a:pPr>
            <a:r>
              <a:rPr lang="en-US" sz="2400">
                <a:solidFill>
                  <a:srgbClr val="19486A"/>
                </a:solidFill>
                <a:latin typeface="Open Sauce SemiBold"/>
              </a:rPr>
              <a:t>Guidance on how to implement requirements</a:t>
            </a:r>
          </a:p>
          <a:p>
            <a:pPr marL="1066830" lvl="2" indent="-304815" defTabSz="609630">
              <a:buFont typeface="Arial"/>
              <a:buChar char="•"/>
            </a:pPr>
            <a:endParaRPr lang="en-US" sz="2400">
              <a:solidFill>
                <a:srgbClr val="19486A"/>
              </a:solidFill>
              <a:latin typeface="Open Sauce SemiBold"/>
            </a:endParaRPr>
          </a:p>
          <a:p>
            <a:pPr marL="1066830" lvl="2" indent="-304815" defTabSz="609630">
              <a:buFont typeface="Arial"/>
              <a:buChar char="•"/>
            </a:pPr>
            <a:r>
              <a:rPr lang="en-US" sz="2400">
                <a:solidFill>
                  <a:srgbClr val="19486A"/>
                </a:solidFill>
                <a:latin typeface="Open Sauce SemiBold"/>
              </a:rPr>
              <a:t>Example: 512 DM 4 directs how the Department of the Interior Consults with Tribes</a:t>
            </a:r>
          </a:p>
          <a:p>
            <a:pPr marL="609630" lvl="1" indent="-304815" defTabSz="609630">
              <a:buFont typeface="Arial"/>
              <a:buChar char="•"/>
            </a:pPr>
            <a:endParaRPr lang="en-US" sz="2000">
              <a:solidFill>
                <a:srgbClr val="19486A"/>
              </a:solidFill>
              <a:latin typeface="Open Sauce SemiBold"/>
            </a:endParaRPr>
          </a:p>
          <a:p>
            <a:pPr marL="304815" lvl="1" defTabSz="609630"/>
            <a:r>
              <a:rPr lang="en-US" sz="2000">
                <a:solidFill>
                  <a:srgbClr val="19486A"/>
                </a:solidFill>
                <a:latin typeface="Open Sauce SemiBold"/>
              </a:rPr>
              <a:t> </a:t>
            </a:r>
          </a:p>
          <a:p>
            <a:pPr defTabSz="609630"/>
            <a:endParaRPr lang="en-US" sz="2400">
              <a:solidFill>
                <a:srgbClr val="19486A"/>
              </a:solidFill>
              <a:latin typeface="Open Sauce SemiBold"/>
            </a:endParaRPr>
          </a:p>
          <a:p>
            <a:pPr defTabSz="609630"/>
            <a:endParaRPr lang="en-US" sz="2400">
              <a:solidFill>
                <a:srgbClr val="19486A"/>
              </a:solidFill>
              <a:latin typeface="Open Sauce SemiBold"/>
            </a:endParaRPr>
          </a:p>
          <a:p>
            <a:pPr defTabSz="609630"/>
            <a:endParaRPr lang="en-US" sz="2400">
              <a:solidFill>
                <a:srgbClr val="19486A"/>
              </a:solidFill>
              <a:latin typeface="Open Sauce SemiBold"/>
            </a:endParaRPr>
          </a:p>
        </p:txBody>
      </p:sp>
      <p:pic>
        <p:nvPicPr>
          <p:cNvPr id="11" name="Picture 10" descr="Curlew standing in tall grass">
            <a:extLst>
              <a:ext uri="{FF2B5EF4-FFF2-40B4-BE49-F238E27FC236}">
                <a16:creationId xmlns:a16="http://schemas.microsoft.com/office/drawing/2014/main" id="{CAC84C59-21C2-4442-8BBF-0E40675581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98"/>
          <a:stretch/>
        </p:blipFill>
        <p:spPr>
          <a:xfrm>
            <a:off x="9398542" y="4262242"/>
            <a:ext cx="2310599" cy="1318721"/>
          </a:xfrm>
          <a:prstGeom prst="rect">
            <a:avLst/>
          </a:prstGeom>
          <a:ln>
            <a:solidFill>
              <a:schemeClr val="tx1"/>
            </a:solidFill>
          </a:ln>
        </p:spPr>
      </p:pic>
      <p:pic>
        <p:nvPicPr>
          <p:cNvPr id="12" name="Picture 11" descr="Petroglyphs in the Morley Nelson Snake River Birds of Prey National Conservation Area in Idaho">
            <a:extLst>
              <a:ext uri="{FF2B5EF4-FFF2-40B4-BE49-F238E27FC236}">
                <a16:creationId xmlns:a16="http://schemas.microsoft.com/office/drawing/2014/main" id="{6784DF3F-8BF1-4B01-811F-96D7A82584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931"/>
          <a:stretch/>
        </p:blipFill>
        <p:spPr>
          <a:xfrm>
            <a:off x="9392600" y="2687979"/>
            <a:ext cx="2316541" cy="1308689"/>
          </a:xfrm>
          <a:prstGeom prst="rect">
            <a:avLst/>
          </a:prstGeom>
          <a:ln>
            <a:solidFill>
              <a:schemeClr val="tx1"/>
            </a:solidFill>
          </a:ln>
        </p:spPr>
      </p:pic>
      <p:pic>
        <p:nvPicPr>
          <p:cNvPr id="13" name="Picture 12" descr="Mesa in the Paria Canyon-Vermillion Cliffs Wilderness">
            <a:extLst>
              <a:ext uri="{FF2B5EF4-FFF2-40B4-BE49-F238E27FC236}">
                <a16:creationId xmlns:a16="http://schemas.microsoft.com/office/drawing/2014/main" id="{FB96C92D-0122-41F6-A635-F7CC85339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2600" y="1118278"/>
            <a:ext cx="2316541" cy="1304127"/>
          </a:xfrm>
          <a:prstGeom prst="rect">
            <a:avLst/>
          </a:prstGeom>
          <a:ln>
            <a:solidFill>
              <a:schemeClr val="tx1"/>
            </a:solidFill>
          </a:ln>
        </p:spPr>
      </p:pic>
    </p:spTree>
    <p:extLst>
      <p:ext uri="{BB962C8B-B14F-4D97-AF65-F5344CB8AC3E}">
        <p14:creationId xmlns:p14="http://schemas.microsoft.com/office/powerpoint/2010/main" val="1777819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67002" y="271896"/>
            <a:ext cx="10727677" cy="1201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734" b="0" i="0" u="none" strike="noStrike" kern="1200" cap="none" spc="0" normalizeH="0" baseline="0" noProof="0" dirty="0">
                <a:ln>
                  <a:noFill/>
                </a:ln>
                <a:solidFill>
                  <a:srgbClr val="19486A"/>
                </a:solidFill>
                <a:effectLst/>
                <a:uLnTx/>
                <a:uFillTx/>
                <a:latin typeface="Open Sauce SemiBold Bold"/>
                <a:ea typeface="+mn-ea"/>
                <a:cs typeface="+mn-cs"/>
              </a:rPr>
              <a:t>Departmental Policy on Indigenous Knowledge (IK)</a:t>
            </a:r>
          </a:p>
          <a:p>
            <a:pPr marL="0" marR="0" lvl="0" indent="0" algn="l" defTabSz="609630" rtl="0" eaLnBrk="1" fontAlgn="auto" latinLnBrk="0" hangingPunct="1">
              <a:lnSpc>
                <a:spcPts val="5226"/>
              </a:lnSpc>
              <a:spcBef>
                <a:spcPts val="0"/>
              </a:spcBef>
              <a:spcAft>
                <a:spcPts val="0"/>
              </a:spcAft>
              <a:buClrTx/>
              <a:buSzTx/>
              <a:buFontTx/>
              <a:buNone/>
              <a:tabLst/>
              <a:defRPr/>
            </a:pPr>
            <a:endParaRPr kumimoji="0" lang="en-US" sz="3734" b="0" i="0" u="none" strike="noStrike" kern="1200" cap="none" spc="0" normalizeH="0" baseline="0" noProof="0" dirty="0">
              <a:ln>
                <a:noFill/>
              </a:ln>
              <a:solidFill>
                <a:srgbClr val="19486A"/>
              </a:solidFill>
              <a:effectLst/>
              <a:uLnTx/>
              <a:uFillTx/>
              <a:latin typeface="Open Sauce SemiBold Bold"/>
              <a:ea typeface="+mn-ea"/>
              <a:cs typeface="+mn-cs"/>
            </a:endParaRPr>
          </a:p>
        </p:txBody>
      </p:sp>
      <p:sp>
        <p:nvSpPr>
          <p:cNvPr id="8" name="TextBox 3">
            <a:extLst>
              <a:ext uri="{FF2B5EF4-FFF2-40B4-BE49-F238E27FC236}">
                <a16:creationId xmlns:a16="http://schemas.microsoft.com/office/drawing/2014/main" id="{820CE956-A08D-4470-8725-009943008E68}"/>
              </a:ext>
            </a:extLst>
          </p:cNvPr>
          <p:cNvSpPr txBox="1"/>
          <p:nvPr/>
        </p:nvSpPr>
        <p:spPr>
          <a:xfrm>
            <a:off x="467002" y="1023684"/>
            <a:ext cx="8854798" cy="4883325"/>
          </a:xfrm>
          <a:prstGeom prst="rect">
            <a:avLst/>
          </a:prstGeom>
        </p:spPr>
        <p:txBody>
          <a:bodyPr wrap="square" lIns="0" tIns="0" rIns="0" bIns="0" rtlCol="0" anchor="t">
            <a:spAutoFit/>
          </a:bodyPr>
          <a:lstStyle/>
          <a:p>
            <a:pPr defTabSz="609630"/>
            <a:r>
              <a:rPr lang="en-US" sz="2400" b="1">
                <a:solidFill>
                  <a:srgbClr val="19486A"/>
                </a:solidFill>
                <a:latin typeface="Open Sauce SemiBold"/>
              </a:rPr>
              <a:t>Summary </a:t>
            </a:r>
            <a:endParaRPr lang="en-US" sz="2400" b="1">
              <a:solidFill>
                <a:prstClr val="black"/>
              </a:solidFill>
              <a:latin typeface="Calibri"/>
              <a:cs typeface="Calibri"/>
            </a:endParaRPr>
          </a:p>
          <a:p>
            <a:pPr marL="304815" lvl="1" defTabSz="609630"/>
            <a:r>
              <a:rPr lang="en-US" sz="2000">
                <a:solidFill>
                  <a:srgbClr val="19486A"/>
                </a:solidFill>
                <a:latin typeface="Open Sauce SemiBold"/>
              </a:rPr>
              <a:t> </a:t>
            </a:r>
          </a:p>
          <a:p>
            <a:pPr marL="304815" lvl="1" defTabSz="609630"/>
            <a:endParaRPr lang="en-US" sz="2000">
              <a:solidFill>
                <a:srgbClr val="19486A"/>
              </a:solidFill>
              <a:latin typeface="Open Sauce SemiBold"/>
            </a:endParaRPr>
          </a:p>
          <a:p>
            <a:pPr marL="304815" lvl="1" defTabSz="609630"/>
            <a:endParaRPr lang="en-US" sz="2000">
              <a:solidFill>
                <a:srgbClr val="19486A"/>
              </a:solidFill>
              <a:latin typeface="Open Sauce SemiBold"/>
            </a:endParaRPr>
          </a:p>
          <a:p>
            <a:pPr marL="304815" lvl="1" defTabSz="609630"/>
            <a:r>
              <a:rPr lang="en-US" sz="2800">
                <a:solidFill>
                  <a:srgbClr val="19486A"/>
                </a:solidFill>
                <a:latin typeface="Open Sauce SemiBold"/>
              </a:rPr>
              <a:t>Defines </a:t>
            </a:r>
            <a:r>
              <a:rPr lang="en-US" sz="2800" u="sng">
                <a:solidFill>
                  <a:srgbClr val="19486A"/>
                </a:solidFill>
                <a:latin typeface="Open Sauce SemiBold"/>
              </a:rPr>
              <a:t>Indigenous Peoples</a:t>
            </a:r>
            <a:r>
              <a:rPr lang="en-US" sz="2800">
                <a:solidFill>
                  <a:srgbClr val="19486A"/>
                </a:solidFill>
                <a:latin typeface="Open Sauce SemiBold"/>
              </a:rPr>
              <a:t> as: </a:t>
            </a:r>
            <a:r>
              <a:rPr lang="en-US" sz="2800">
                <a:solidFill>
                  <a:schemeClr val="accent1">
                    <a:lumMod val="50000"/>
                  </a:schemeClr>
                </a:solidFill>
                <a:effectLst/>
                <a:latin typeface="Open Sauce SemiBold Bold"/>
                <a:ea typeface="Calibri" panose="020F0502020204030204" pitchFamily="34" charset="0"/>
                <a:cs typeface="Arial" panose="020B0604020202020204" pitchFamily="34" charset="0"/>
              </a:rPr>
              <a:t>Native</a:t>
            </a:r>
            <a:r>
              <a:rPr lang="en-US" sz="2800">
                <a:solidFill>
                  <a:srgbClr val="000000"/>
                </a:solidFill>
                <a:effectLst/>
                <a:latin typeface="Open Sauce SemiBold Bold"/>
                <a:ea typeface="Calibri" panose="020F0502020204030204" pitchFamily="34" charset="0"/>
                <a:cs typeface="Arial" panose="020B0604020202020204" pitchFamily="34" charset="0"/>
              </a:rPr>
              <a:t> </a:t>
            </a:r>
            <a:r>
              <a:rPr lang="en-US" sz="2800">
                <a:solidFill>
                  <a:schemeClr val="accent1">
                    <a:lumMod val="50000"/>
                  </a:schemeClr>
                </a:solidFill>
                <a:effectLst/>
                <a:latin typeface="Open Sauce SemiBold Bold"/>
                <a:ea typeface="Calibri" panose="020F0502020204030204" pitchFamily="34" charset="0"/>
                <a:cs typeface="Arial" panose="020B0604020202020204" pitchFamily="34" charset="0"/>
              </a:rPr>
              <a:t>Americans, Alaska Natives, Native Hawaiians, and Indigenous People of the U.S. Territories, and their respective nations, communities, or groups that are indigenous to the United States and its territories.</a:t>
            </a:r>
            <a:endParaRPr lang="en-US" sz="2800">
              <a:solidFill>
                <a:schemeClr val="accent1">
                  <a:lumMod val="50000"/>
                </a:schemeClr>
              </a:solidFill>
              <a:latin typeface="Open Sauce SemiBold Bold"/>
            </a:endParaRPr>
          </a:p>
          <a:p>
            <a:pPr marL="609630" lvl="1" indent="-304815" defTabSz="609630">
              <a:buFont typeface="Arial"/>
              <a:buChar char="•"/>
            </a:pPr>
            <a:endParaRPr lang="en-US" sz="2133">
              <a:solidFill>
                <a:srgbClr val="19486A"/>
              </a:solidFill>
              <a:latin typeface="Open Sauce SemiBold"/>
            </a:endParaRPr>
          </a:p>
          <a:p>
            <a:pPr defTabSz="609630"/>
            <a:endParaRPr lang="en-US" sz="2400">
              <a:solidFill>
                <a:srgbClr val="19486A"/>
              </a:solidFill>
              <a:latin typeface="Open Sauce SemiBold"/>
            </a:endParaRPr>
          </a:p>
          <a:p>
            <a:pPr defTabSz="609630"/>
            <a:endParaRPr lang="en-US" sz="2400">
              <a:solidFill>
                <a:srgbClr val="19486A"/>
              </a:solidFill>
              <a:latin typeface="Open Sauce SemiBold"/>
            </a:endParaRPr>
          </a:p>
          <a:p>
            <a:pPr defTabSz="609630"/>
            <a:endParaRPr lang="en-US" sz="2400">
              <a:solidFill>
                <a:srgbClr val="19486A"/>
              </a:solidFill>
              <a:latin typeface="Open Sauce SemiBold"/>
            </a:endParaRPr>
          </a:p>
        </p:txBody>
      </p:sp>
      <p:pic>
        <p:nvPicPr>
          <p:cNvPr id="11" name="Picture 10" descr="Curlew standing in tall grass">
            <a:extLst>
              <a:ext uri="{FF2B5EF4-FFF2-40B4-BE49-F238E27FC236}">
                <a16:creationId xmlns:a16="http://schemas.microsoft.com/office/drawing/2014/main" id="{CAC84C59-21C2-4442-8BBF-0E40675581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98"/>
          <a:stretch/>
        </p:blipFill>
        <p:spPr>
          <a:xfrm>
            <a:off x="9398542" y="4262242"/>
            <a:ext cx="2310599" cy="1318721"/>
          </a:xfrm>
          <a:prstGeom prst="rect">
            <a:avLst/>
          </a:prstGeom>
          <a:ln>
            <a:solidFill>
              <a:schemeClr val="tx1"/>
            </a:solidFill>
          </a:ln>
        </p:spPr>
      </p:pic>
      <p:pic>
        <p:nvPicPr>
          <p:cNvPr id="12" name="Picture 11" descr="Petroglyphs in the Morley Nelson Snake River Birds of Prey National Conservation Area in Idaho">
            <a:extLst>
              <a:ext uri="{FF2B5EF4-FFF2-40B4-BE49-F238E27FC236}">
                <a16:creationId xmlns:a16="http://schemas.microsoft.com/office/drawing/2014/main" id="{6784DF3F-8BF1-4B01-811F-96D7A82584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931"/>
          <a:stretch/>
        </p:blipFill>
        <p:spPr>
          <a:xfrm>
            <a:off x="9392600" y="2687979"/>
            <a:ext cx="2316541" cy="1308689"/>
          </a:xfrm>
          <a:prstGeom prst="rect">
            <a:avLst/>
          </a:prstGeom>
          <a:ln>
            <a:solidFill>
              <a:schemeClr val="tx1"/>
            </a:solidFill>
          </a:ln>
        </p:spPr>
      </p:pic>
      <p:pic>
        <p:nvPicPr>
          <p:cNvPr id="13" name="Picture 12" descr="Mesa in the Paria Canyon-Vermillion Cliffs Wilderness">
            <a:extLst>
              <a:ext uri="{FF2B5EF4-FFF2-40B4-BE49-F238E27FC236}">
                <a16:creationId xmlns:a16="http://schemas.microsoft.com/office/drawing/2014/main" id="{FB96C92D-0122-41F6-A635-F7CC85339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2600" y="1118278"/>
            <a:ext cx="2316541" cy="1304127"/>
          </a:xfrm>
          <a:prstGeom prst="rect">
            <a:avLst/>
          </a:prstGeom>
          <a:ln>
            <a:solidFill>
              <a:schemeClr val="tx1"/>
            </a:solidFill>
          </a:ln>
        </p:spPr>
      </p:pic>
    </p:spTree>
    <p:extLst>
      <p:ext uri="{BB962C8B-B14F-4D97-AF65-F5344CB8AC3E}">
        <p14:creationId xmlns:p14="http://schemas.microsoft.com/office/powerpoint/2010/main" val="1438887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7002" y="271896"/>
            <a:ext cx="10727677" cy="1201226"/>
          </a:xfrm>
          <a:prstGeom prst="rect">
            <a:avLst/>
          </a:prstGeom>
        </p:spPr>
        <p:txBody>
          <a:bodyPr wrap="square" lIns="0" tIns="0" rIns="0" bIns="0" rtlCol="0" anchor="t">
            <a:spAutoFit/>
          </a:bodyPr>
          <a:lstStyle/>
          <a:p>
            <a:pPr defTabSz="609630"/>
            <a:r>
              <a:rPr lang="en-US" sz="3734">
                <a:solidFill>
                  <a:srgbClr val="19486A"/>
                </a:solidFill>
                <a:latin typeface="Open Sauce SemiBold Bold"/>
              </a:rPr>
              <a:t>Departmental Policy on Indigenous Knowledge (IK)</a:t>
            </a:r>
          </a:p>
          <a:p>
            <a:pPr defTabSz="609630">
              <a:lnSpc>
                <a:spcPts val="5226"/>
              </a:lnSpc>
            </a:pPr>
            <a:endParaRPr lang="en-US" sz="3734">
              <a:solidFill>
                <a:srgbClr val="19486A"/>
              </a:solidFill>
              <a:latin typeface="Open Sauce SemiBold Bold"/>
            </a:endParaRPr>
          </a:p>
        </p:txBody>
      </p:sp>
      <p:sp>
        <p:nvSpPr>
          <p:cNvPr id="8" name="TextBox 3">
            <a:extLst>
              <a:ext uri="{FF2B5EF4-FFF2-40B4-BE49-F238E27FC236}">
                <a16:creationId xmlns:a16="http://schemas.microsoft.com/office/drawing/2014/main" id="{820CE956-A08D-4470-8725-009943008E68}"/>
              </a:ext>
            </a:extLst>
          </p:cNvPr>
          <p:cNvSpPr txBox="1">
            <a:spLocks noGrp="1"/>
          </p:cNvSpPr>
          <p:nvPr>
            <p:ph type="title" idx="4294967295"/>
          </p:nvPr>
        </p:nvSpPr>
        <p:spPr>
          <a:xfrm>
            <a:off x="467002" y="1023684"/>
            <a:ext cx="8854798" cy="43908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486A"/>
                </a:solidFill>
                <a:effectLst/>
                <a:uLnTx/>
                <a:uFillTx/>
                <a:latin typeface="Open Sauce SemiBold"/>
                <a:ea typeface="+mn-ea"/>
                <a:cs typeface="+mn-cs"/>
              </a:rPr>
              <a:t>Summary </a:t>
            </a:r>
            <a:endParaRPr kumimoji="0" lang="en-US" sz="24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19486A"/>
              </a:solidFill>
              <a:effectLst/>
              <a:uLnTx/>
              <a:uFillTx/>
              <a:latin typeface="Open Sauce SemiBold"/>
              <a:ea typeface="+mn-ea"/>
              <a:cs typeface="+mn-cs"/>
            </a:endParaRPr>
          </a:p>
          <a:p>
            <a:pPr marL="304815" marR="0" lvl="1" indent="0" algn="l"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9486A"/>
                </a:solidFill>
                <a:effectLst/>
                <a:uLnTx/>
                <a:uFillTx/>
                <a:latin typeface="Open Sauce SemiBold"/>
                <a:ea typeface="+mn-ea"/>
                <a:cs typeface="+mn-cs"/>
              </a:rPr>
              <a:t>Defines </a:t>
            </a:r>
            <a:r>
              <a:rPr kumimoji="0" lang="en-US" sz="2400" b="0" i="0" u="sng" strike="noStrike" kern="1200" cap="none" spc="0" normalizeH="0" baseline="0" noProof="0" dirty="0">
                <a:ln>
                  <a:noFill/>
                </a:ln>
                <a:solidFill>
                  <a:srgbClr val="19486A"/>
                </a:solidFill>
                <a:effectLst/>
                <a:uLnTx/>
                <a:uFillTx/>
                <a:latin typeface="Open Sauce SemiBold"/>
                <a:ea typeface="+mn-ea"/>
                <a:cs typeface="+mn-cs"/>
              </a:rPr>
              <a:t>Indigenous Knowledge</a:t>
            </a:r>
            <a:r>
              <a:rPr kumimoji="0" lang="en-US" sz="2400" b="0" i="0" u="none" strike="noStrike" kern="1200" cap="none" spc="0" normalizeH="0" baseline="0" noProof="0" dirty="0">
                <a:ln>
                  <a:noFill/>
                </a:ln>
                <a:solidFill>
                  <a:srgbClr val="19486A"/>
                </a:solidFill>
                <a:effectLst/>
                <a:uLnTx/>
                <a:uFillTx/>
                <a:latin typeface="Open Sauce SemiBold"/>
                <a:ea typeface="+mn-ea"/>
                <a:cs typeface="+mn-cs"/>
              </a:rPr>
              <a:t> as: </a:t>
            </a:r>
            <a:r>
              <a:rPr kumimoji="0" lang="en-US" sz="2400" b="0" i="0" u="none" strike="noStrike" kern="1200" cap="none" spc="0" normalizeH="0" baseline="0" noProof="0" dirty="0">
                <a:ln>
                  <a:noFill/>
                </a:ln>
                <a:solidFill>
                  <a:schemeClr val="accent1">
                    <a:lumMod val="50000"/>
                  </a:schemeClr>
                </a:solidFill>
                <a:effectLst/>
                <a:uLnTx/>
                <a:uFillTx/>
                <a:latin typeface="Open Sauce SemiBold Bold"/>
                <a:ea typeface="Calibri" panose="020F0502020204030204" pitchFamily="34" charset="0"/>
                <a:cs typeface="+mn-cs"/>
              </a:rPr>
              <a:t>a body of observations, oral and written knowledge, innovations, practices, and beliefs developed by Indigenous Peoples through interaction and experience with the environment. It is applied to phenomena across biological, physical, social, cultural, and spiritual systems.  Indigenous Knowledge can be developed over millennia, continues to develop, and includes understanding based on evidence acquired through direct contact with the environment and long-term experiences, as well as extensive observations, lessons, and skills passed from generation to generation</a:t>
            </a:r>
            <a:r>
              <a:rPr kumimoji="0" lang="en-US" sz="2400" b="0" i="0" u="none" strike="noStrike" kern="1200" cap="none" spc="0" normalizeH="0" baseline="0" noProof="0" dirty="0">
                <a:ln>
                  <a:noFill/>
                </a:ln>
                <a:solidFill>
                  <a:schemeClr val="accent1">
                    <a:lumMod val="50000"/>
                  </a:schemeClr>
                </a:solidFill>
                <a:effectLst/>
                <a:uLnTx/>
                <a:uFillTx/>
                <a:latin typeface="Open Sauce SemiBold Bold"/>
                <a:ea typeface="Times New Roman" panose="02020603050405020304" pitchFamily="18" charset="0"/>
                <a:cs typeface="+mn-cs"/>
              </a:rPr>
              <a:t>. </a:t>
            </a:r>
            <a:endParaRPr kumimoji="0" lang="en-US" sz="2400" b="0" i="0" u="none" strike="noStrike" kern="1200" cap="none" spc="0" normalizeH="0" baseline="0" noProof="0" dirty="0">
              <a:ln>
                <a:noFill/>
              </a:ln>
              <a:solidFill>
                <a:schemeClr val="accent1">
                  <a:lumMod val="50000"/>
                </a:schemeClr>
              </a:solidFill>
              <a:effectLst/>
              <a:uLnTx/>
              <a:uFillTx/>
              <a:latin typeface="Open Sauce SemiBold Bold"/>
              <a:ea typeface="+mn-ea"/>
              <a:cs typeface="+mn-cs"/>
            </a:endParaRPr>
          </a:p>
        </p:txBody>
      </p:sp>
      <p:pic>
        <p:nvPicPr>
          <p:cNvPr id="11" name="Picture 10" descr="Curlew standing in tall grass">
            <a:extLst>
              <a:ext uri="{FF2B5EF4-FFF2-40B4-BE49-F238E27FC236}">
                <a16:creationId xmlns:a16="http://schemas.microsoft.com/office/drawing/2014/main" id="{CAC84C59-21C2-4442-8BBF-0E40675581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98"/>
          <a:stretch/>
        </p:blipFill>
        <p:spPr>
          <a:xfrm>
            <a:off x="9398542" y="4262242"/>
            <a:ext cx="2310599" cy="1318721"/>
          </a:xfrm>
          <a:prstGeom prst="rect">
            <a:avLst/>
          </a:prstGeom>
          <a:ln>
            <a:solidFill>
              <a:schemeClr val="tx1"/>
            </a:solidFill>
          </a:ln>
        </p:spPr>
      </p:pic>
      <p:pic>
        <p:nvPicPr>
          <p:cNvPr id="12" name="Picture 11" descr="Petroglyphs in the Morley Nelson Snake River Birds of Prey National Conservation Area in Idaho">
            <a:extLst>
              <a:ext uri="{FF2B5EF4-FFF2-40B4-BE49-F238E27FC236}">
                <a16:creationId xmlns:a16="http://schemas.microsoft.com/office/drawing/2014/main" id="{6784DF3F-8BF1-4B01-811F-96D7A82584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931"/>
          <a:stretch/>
        </p:blipFill>
        <p:spPr>
          <a:xfrm>
            <a:off x="9392600" y="2687979"/>
            <a:ext cx="2316541" cy="1308689"/>
          </a:xfrm>
          <a:prstGeom prst="rect">
            <a:avLst/>
          </a:prstGeom>
          <a:ln>
            <a:solidFill>
              <a:schemeClr val="tx1"/>
            </a:solidFill>
          </a:ln>
        </p:spPr>
      </p:pic>
      <p:pic>
        <p:nvPicPr>
          <p:cNvPr id="13" name="Picture 12" descr="Mesa in the Paria Canyon-Vermillion Cliffs Wilderness">
            <a:extLst>
              <a:ext uri="{FF2B5EF4-FFF2-40B4-BE49-F238E27FC236}">
                <a16:creationId xmlns:a16="http://schemas.microsoft.com/office/drawing/2014/main" id="{FB96C92D-0122-41F6-A635-F7CC85339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2600" y="1118278"/>
            <a:ext cx="2316541" cy="1304127"/>
          </a:xfrm>
          <a:prstGeom prst="rect">
            <a:avLst/>
          </a:prstGeom>
          <a:ln>
            <a:solidFill>
              <a:schemeClr val="tx1"/>
            </a:solidFill>
          </a:ln>
        </p:spPr>
      </p:pic>
    </p:spTree>
    <p:extLst>
      <p:ext uri="{BB962C8B-B14F-4D97-AF65-F5344CB8AC3E}">
        <p14:creationId xmlns:p14="http://schemas.microsoft.com/office/powerpoint/2010/main" val="73607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67002" y="271896"/>
            <a:ext cx="10727677" cy="1201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734" b="0" i="0" u="none" strike="noStrike" kern="1200" cap="none" spc="0" normalizeH="0" baseline="0" noProof="0" dirty="0">
                <a:ln>
                  <a:noFill/>
                </a:ln>
                <a:solidFill>
                  <a:srgbClr val="19486A"/>
                </a:solidFill>
                <a:effectLst/>
                <a:uLnTx/>
                <a:uFillTx/>
                <a:latin typeface="Open Sauce SemiBold Bold"/>
                <a:ea typeface="+mn-ea"/>
                <a:cs typeface="+mn-cs"/>
              </a:rPr>
              <a:t>Departmental Policy on Indigenous Knowledge (IK)</a:t>
            </a:r>
          </a:p>
          <a:p>
            <a:pPr marL="0" marR="0" lvl="0" indent="0" algn="l" defTabSz="609630" rtl="0" eaLnBrk="1" fontAlgn="auto" latinLnBrk="0" hangingPunct="1">
              <a:lnSpc>
                <a:spcPts val="5226"/>
              </a:lnSpc>
              <a:spcBef>
                <a:spcPts val="0"/>
              </a:spcBef>
              <a:spcAft>
                <a:spcPts val="0"/>
              </a:spcAft>
              <a:buClrTx/>
              <a:buSzTx/>
              <a:buFontTx/>
              <a:buNone/>
              <a:tabLst/>
              <a:defRPr/>
            </a:pPr>
            <a:endParaRPr kumimoji="0" lang="en-US" sz="3734" b="0" i="0" u="none" strike="noStrike" kern="1200" cap="none" spc="0" normalizeH="0" baseline="0" noProof="0" dirty="0">
              <a:ln>
                <a:noFill/>
              </a:ln>
              <a:solidFill>
                <a:srgbClr val="19486A"/>
              </a:solidFill>
              <a:effectLst/>
              <a:uLnTx/>
              <a:uFillTx/>
              <a:latin typeface="Open Sauce SemiBold Bold"/>
              <a:ea typeface="+mn-ea"/>
              <a:cs typeface="+mn-cs"/>
            </a:endParaRPr>
          </a:p>
        </p:txBody>
      </p:sp>
      <p:sp>
        <p:nvSpPr>
          <p:cNvPr id="8" name="TextBox 3">
            <a:extLst>
              <a:ext uri="{FF2B5EF4-FFF2-40B4-BE49-F238E27FC236}">
                <a16:creationId xmlns:a16="http://schemas.microsoft.com/office/drawing/2014/main" id="{820CE956-A08D-4470-8725-009943008E68}"/>
              </a:ext>
            </a:extLst>
          </p:cNvPr>
          <p:cNvSpPr txBox="1"/>
          <p:nvPr/>
        </p:nvSpPr>
        <p:spPr>
          <a:xfrm>
            <a:off x="467002" y="1023684"/>
            <a:ext cx="8854798" cy="5129546"/>
          </a:xfrm>
          <a:prstGeom prst="rect">
            <a:avLst/>
          </a:prstGeom>
        </p:spPr>
        <p:txBody>
          <a:bodyPr wrap="square" lIns="0" tIns="0" rIns="0" bIns="0" rtlCol="0" anchor="t">
            <a:spAutoFit/>
          </a:bodyPr>
          <a:lstStyle/>
          <a:p>
            <a:pPr defTabSz="609630"/>
            <a:r>
              <a:rPr lang="en-US" sz="2400" b="1">
                <a:solidFill>
                  <a:srgbClr val="19486A"/>
                </a:solidFill>
                <a:latin typeface="Open Sauce SemiBold"/>
              </a:rPr>
              <a:t>Highlights</a:t>
            </a:r>
          </a:p>
          <a:p>
            <a:pPr defTabSz="609630"/>
            <a:endParaRPr lang="en-US" sz="2400" u="sng">
              <a:solidFill>
                <a:prstClr val="black"/>
              </a:solidFill>
              <a:latin typeface="Calibri"/>
              <a:cs typeface="Calibri"/>
            </a:endParaRPr>
          </a:p>
          <a:p>
            <a:pPr marL="609630" indent="-304815" defTabSz="609630">
              <a:buFont typeface="Arial"/>
              <a:buChar char="•"/>
            </a:pPr>
            <a:r>
              <a:rPr lang="en-US" sz="2400">
                <a:solidFill>
                  <a:srgbClr val="19486A"/>
                </a:solidFill>
                <a:latin typeface="Open Sauce SemiBold"/>
              </a:rPr>
              <a:t>Policy is consistent with Office of Science Technology Policy-Council on Environmental Quality (OSTP-CEQ) “Guidance for Federal Departments and Agencies on Indigenous Knowledge” released  11/30/22 </a:t>
            </a:r>
          </a:p>
          <a:p>
            <a:pPr marL="304815" defTabSz="609630"/>
            <a:endParaRPr lang="en-US" sz="2400">
              <a:solidFill>
                <a:srgbClr val="19486A"/>
              </a:solidFill>
              <a:latin typeface="Open Sauce SemiBold"/>
            </a:endParaRPr>
          </a:p>
          <a:p>
            <a:pPr marL="609630" indent="-304815" defTabSz="609630">
              <a:buFont typeface="Arial"/>
              <a:buChar char="•"/>
            </a:pPr>
            <a:r>
              <a:rPr lang="en-US" sz="2400">
                <a:solidFill>
                  <a:srgbClr val="19486A"/>
                </a:solidFill>
                <a:latin typeface="Open Sauce SemiBold"/>
              </a:rPr>
              <a:t>Elevates IK in implementation of Department activities</a:t>
            </a:r>
          </a:p>
          <a:p>
            <a:pPr marL="304815" defTabSz="609630"/>
            <a:endParaRPr lang="en-US" sz="2400">
              <a:solidFill>
                <a:srgbClr val="19486A"/>
              </a:solidFill>
              <a:latin typeface="Open Sauce SemiBold"/>
            </a:endParaRPr>
          </a:p>
          <a:p>
            <a:pPr marL="609630" indent="-304815" defTabSz="609630">
              <a:buFont typeface="Arial"/>
              <a:buChar char="•"/>
            </a:pPr>
            <a:r>
              <a:rPr lang="en-US" sz="2400">
                <a:solidFill>
                  <a:srgbClr val="19486A"/>
                </a:solidFill>
                <a:latin typeface="Open Sauce SemiBold"/>
              </a:rPr>
              <a:t>Stresses collaborative relationships with Indigenous Peoples built on reciprocity, equity, and mutual respect. </a:t>
            </a:r>
          </a:p>
          <a:p>
            <a:pPr marL="304815" defTabSz="609630"/>
            <a:endParaRPr lang="en-US" sz="2400">
              <a:solidFill>
                <a:srgbClr val="19486A"/>
              </a:solidFill>
              <a:latin typeface="Open Sauce SemiBold"/>
            </a:endParaRPr>
          </a:p>
          <a:p>
            <a:pPr marL="609630" indent="-304815" defTabSz="609630">
              <a:buFont typeface="Arial"/>
              <a:buChar char="•"/>
            </a:pPr>
            <a:r>
              <a:rPr lang="en-US" sz="2400">
                <a:solidFill>
                  <a:srgbClr val="19486A"/>
                </a:solidFill>
                <a:latin typeface="Open Sauce SemiBold"/>
              </a:rPr>
              <a:t>Requires free, prior, and informed consent before learning or including IK</a:t>
            </a:r>
          </a:p>
        </p:txBody>
      </p:sp>
      <p:pic>
        <p:nvPicPr>
          <p:cNvPr id="11" name="Picture 10" descr="Curlew standing in tall grass">
            <a:extLst>
              <a:ext uri="{FF2B5EF4-FFF2-40B4-BE49-F238E27FC236}">
                <a16:creationId xmlns:a16="http://schemas.microsoft.com/office/drawing/2014/main" id="{CAC84C59-21C2-4442-8BBF-0E40675581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98"/>
          <a:stretch/>
        </p:blipFill>
        <p:spPr>
          <a:xfrm>
            <a:off x="9398542" y="4262242"/>
            <a:ext cx="2310599" cy="1318721"/>
          </a:xfrm>
          <a:prstGeom prst="rect">
            <a:avLst/>
          </a:prstGeom>
          <a:ln>
            <a:solidFill>
              <a:schemeClr val="tx1"/>
            </a:solidFill>
          </a:ln>
        </p:spPr>
      </p:pic>
      <p:pic>
        <p:nvPicPr>
          <p:cNvPr id="12" name="Picture 11" descr="Petroglyphs in the Morley Nelson Snake River Birds of Prey National Conservation Area in Idaho">
            <a:extLst>
              <a:ext uri="{FF2B5EF4-FFF2-40B4-BE49-F238E27FC236}">
                <a16:creationId xmlns:a16="http://schemas.microsoft.com/office/drawing/2014/main" id="{6784DF3F-8BF1-4B01-811F-96D7A82584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931"/>
          <a:stretch/>
        </p:blipFill>
        <p:spPr>
          <a:xfrm>
            <a:off x="9392600" y="2687979"/>
            <a:ext cx="2316541" cy="1308689"/>
          </a:xfrm>
          <a:prstGeom prst="rect">
            <a:avLst/>
          </a:prstGeom>
          <a:ln>
            <a:solidFill>
              <a:schemeClr val="tx1"/>
            </a:solidFill>
          </a:ln>
        </p:spPr>
      </p:pic>
      <p:pic>
        <p:nvPicPr>
          <p:cNvPr id="13" name="Picture 12" descr="Mesa in the Paria Canyon-Vermillion Cliffs Wilderness">
            <a:extLst>
              <a:ext uri="{FF2B5EF4-FFF2-40B4-BE49-F238E27FC236}">
                <a16:creationId xmlns:a16="http://schemas.microsoft.com/office/drawing/2014/main" id="{FB96C92D-0122-41F6-A635-F7CC85339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2600" y="1118278"/>
            <a:ext cx="2316541" cy="1304127"/>
          </a:xfrm>
          <a:prstGeom prst="rect">
            <a:avLst/>
          </a:prstGeom>
          <a:ln>
            <a:solidFill>
              <a:schemeClr val="tx1"/>
            </a:solidFill>
          </a:ln>
        </p:spPr>
      </p:pic>
    </p:spTree>
    <p:extLst>
      <p:ext uri="{BB962C8B-B14F-4D97-AF65-F5344CB8AC3E}">
        <p14:creationId xmlns:p14="http://schemas.microsoft.com/office/powerpoint/2010/main" val="1116692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67002" y="271896"/>
            <a:ext cx="10727677" cy="1201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734" b="0" i="0" u="none" strike="noStrike" kern="1200" cap="none" spc="0" normalizeH="0" baseline="0" noProof="0" dirty="0">
                <a:ln>
                  <a:noFill/>
                </a:ln>
                <a:solidFill>
                  <a:srgbClr val="19486A"/>
                </a:solidFill>
                <a:effectLst/>
                <a:uLnTx/>
                <a:uFillTx/>
                <a:latin typeface="Open Sauce SemiBold Bold"/>
                <a:ea typeface="+mn-ea"/>
                <a:cs typeface="+mn-cs"/>
              </a:rPr>
              <a:t>Departmental Policy on Indigenous Knowledge (IK)</a:t>
            </a:r>
          </a:p>
          <a:p>
            <a:pPr marL="0" marR="0" lvl="0" indent="0" algn="l" defTabSz="609630" rtl="0" eaLnBrk="1" fontAlgn="auto" latinLnBrk="0" hangingPunct="1">
              <a:lnSpc>
                <a:spcPts val="5226"/>
              </a:lnSpc>
              <a:spcBef>
                <a:spcPts val="0"/>
              </a:spcBef>
              <a:spcAft>
                <a:spcPts val="0"/>
              </a:spcAft>
              <a:buClrTx/>
              <a:buSzTx/>
              <a:buFontTx/>
              <a:buNone/>
              <a:tabLst/>
              <a:defRPr/>
            </a:pPr>
            <a:endParaRPr kumimoji="0" lang="en-US" sz="3734" b="0" i="0" u="none" strike="noStrike" kern="1200" cap="none" spc="0" normalizeH="0" baseline="0" noProof="0" dirty="0">
              <a:ln>
                <a:noFill/>
              </a:ln>
              <a:solidFill>
                <a:srgbClr val="19486A"/>
              </a:solidFill>
              <a:effectLst/>
              <a:uLnTx/>
              <a:uFillTx/>
              <a:latin typeface="Open Sauce SemiBold Bold"/>
              <a:ea typeface="+mn-ea"/>
              <a:cs typeface="+mn-cs"/>
            </a:endParaRPr>
          </a:p>
        </p:txBody>
      </p:sp>
      <p:sp>
        <p:nvSpPr>
          <p:cNvPr id="8" name="TextBox 3">
            <a:extLst>
              <a:ext uri="{FF2B5EF4-FFF2-40B4-BE49-F238E27FC236}">
                <a16:creationId xmlns:a16="http://schemas.microsoft.com/office/drawing/2014/main" id="{820CE956-A08D-4470-8725-009943008E68}"/>
              </a:ext>
            </a:extLst>
          </p:cNvPr>
          <p:cNvSpPr txBox="1"/>
          <p:nvPr/>
        </p:nvSpPr>
        <p:spPr>
          <a:xfrm>
            <a:off x="467002" y="872509"/>
            <a:ext cx="8854798" cy="5498878"/>
          </a:xfrm>
          <a:prstGeom prst="rect">
            <a:avLst/>
          </a:prstGeom>
        </p:spPr>
        <p:txBody>
          <a:bodyPr wrap="square" lIns="0" tIns="0" rIns="0" bIns="0" rtlCol="0" anchor="t">
            <a:spAutoFit/>
          </a:bodyPr>
          <a:lstStyle/>
          <a:p>
            <a:pPr defTabSz="609630"/>
            <a:r>
              <a:rPr lang="en-US" sz="2400" b="1">
                <a:solidFill>
                  <a:srgbClr val="19486A"/>
                </a:solidFill>
                <a:latin typeface="Open Sauce SemiBold"/>
              </a:rPr>
              <a:t>Highlights</a:t>
            </a:r>
          </a:p>
          <a:p>
            <a:pPr defTabSz="609630"/>
            <a:endParaRPr lang="en-US" sz="2400" u="sng">
              <a:solidFill>
                <a:prstClr val="black"/>
              </a:solidFill>
              <a:latin typeface="Calibri"/>
              <a:cs typeface="Calibri"/>
            </a:endParaRPr>
          </a:p>
          <a:p>
            <a:pPr marL="609630" indent="-304815" defTabSz="609630">
              <a:buFont typeface="Arial"/>
              <a:buChar char="•"/>
            </a:pPr>
            <a:r>
              <a:rPr lang="en-US" sz="2400">
                <a:solidFill>
                  <a:srgbClr val="19486A"/>
                </a:solidFill>
                <a:latin typeface="Open Sauce SemiBold"/>
              </a:rPr>
              <a:t>Learn IK through appropriate processes and procedures through collaboration with Indigenous Peoples </a:t>
            </a:r>
          </a:p>
          <a:p>
            <a:pPr marL="304815" defTabSz="609630"/>
            <a:endParaRPr lang="en-US" sz="2400">
              <a:solidFill>
                <a:srgbClr val="19486A"/>
              </a:solidFill>
              <a:latin typeface="Open Sauce SemiBold"/>
            </a:endParaRPr>
          </a:p>
          <a:p>
            <a:pPr marL="609630" indent="-304815" defTabSz="609630">
              <a:buFont typeface="Arial"/>
              <a:buChar char="•"/>
            </a:pPr>
            <a:r>
              <a:rPr lang="en-US" sz="2400">
                <a:solidFill>
                  <a:srgbClr val="19486A"/>
                </a:solidFill>
                <a:latin typeface="Open Sauce SemiBold"/>
              </a:rPr>
              <a:t>Include IK in a manner compliant with federal laws including the Information Quality Act. </a:t>
            </a:r>
          </a:p>
          <a:p>
            <a:pPr marL="304815" defTabSz="609630"/>
            <a:endParaRPr lang="en-US" sz="2400">
              <a:solidFill>
                <a:srgbClr val="19486A"/>
              </a:solidFill>
              <a:latin typeface="Open Sauce SemiBold"/>
            </a:endParaRPr>
          </a:p>
          <a:p>
            <a:pPr marL="609630" indent="-304815" defTabSz="609630">
              <a:buFont typeface="Arial"/>
              <a:buChar char="•"/>
            </a:pPr>
            <a:r>
              <a:rPr lang="en-US" sz="2400">
                <a:solidFill>
                  <a:srgbClr val="19486A"/>
                </a:solidFill>
                <a:latin typeface="Open Sauce SemiBold"/>
              </a:rPr>
              <a:t>Ensure Departmental employees receive training on learning and including IK before engagement</a:t>
            </a:r>
          </a:p>
          <a:p>
            <a:pPr marL="304815" defTabSz="609630"/>
            <a:endParaRPr lang="en-US" sz="2400">
              <a:solidFill>
                <a:srgbClr val="19486A"/>
              </a:solidFill>
              <a:latin typeface="Open Sauce SemiBold"/>
            </a:endParaRPr>
          </a:p>
          <a:p>
            <a:pPr marL="609630" indent="-304815" defTabSz="609630">
              <a:buFont typeface="Arial"/>
              <a:buChar char="•"/>
            </a:pPr>
            <a:r>
              <a:rPr lang="en-US" sz="2400">
                <a:solidFill>
                  <a:srgbClr val="19486A"/>
                </a:solidFill>
                <a:latin typeface="Open Sauce SemiBold"/>
              </a:rPr>
              <a:t>Bureaus and Offices will develop further guidance for IK inclusion</a:t>
            </a:r>
          </a:p>
          <a:p>
            <a:pPr marL="304815" defTabSz="609630"/>
            <a:endParaRPr lang="en-US" sz="2400">
              <a:solidFill>
                <a:srgbClr val="19486A"/>
              </a:solidFill>
              <a:latin typeface="Open Sauce SemiBold"/>
            </a:endParaRPr>
          </a:p>
          <a:p>
            <a:pPr marL="609630" indent="-304815" defTabSz="609630">
              <a:buFont typeface="Arial"/>
              <a:buChar char="•"/>
            </a:pPr>
            <a:r>
              <a:rPr lang="en-US" sz="2400">
                <a:solidFill>
                  <a:srgbClr val="19486A"/>
                </a:solidFill>
                <a:latin typeface="Open Sauce SemiBold"/>
              </a:rPr>
              <a:t>Establishes new Departmental Indigenous Knowledge Coordination Committee</a:t>
            </a:r>
          </a:p>
        </p:txBody>
      </p:sp>
      <p:pic>
        <p:nvPicPr>
          <p:cNvPr id="11" name="Picture 10" descr="Curlew standing in tall grass">
            <a:extLst>
              <a:ext uri="{FF2B5EF4-FFF2-40B4-BE49-F238E27FC236}">
                <a16:creationId xmlns:a16="http://schemas.microsoft.com/office/drawing/2014/main" id="{CAC84C59-21C2-4442-8BBF-0E40675581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98"/>
          <a:stretch/>
        </p:blipFill>
        <p:spPr>
          <a:xfrm>
            <a:off x="9398542" y="4262242"/>
            <a:ext cx="2310599" cy="1318721"/>
          </a:xfrm>
          <a:prstGeom prst="rect">
            <a:avLst/>
          </a:prstGeom>
          <a:ln>
            <a:solidFill>
              <a:schemeClr val="tx1"/>
            </a:solidFill>
          </a:ln>
        </p:spPr>
      </p:pic>
      <p:pic>
        <p:nvPicPr>
          <p:cNvPr id="12" name="Picture 11" descr="Petroglyphs in the Morley Nelson Snake River Birds of Prey National Conservation Area in Idaho">
            <a:extLst>
              <a:ext uri="{FF2B5EF4-FFF2-40B4-BE49-F238E27FC236}">
                <a16:creationId xmlns:a16="http://schemas.microsoft.com/office/drawing/2014/main" id="{6784DF3F-8BF1-4B01-811F-96D7A82584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931"/>
          <a:stretch/>
        </p:blipFill>
        <p:spPr>
          <a:xfrm>
            <a:off x="9392600" y="2687979"/>
            <a:ext cx="2316541" cy="1308689"/>
          </a:xfrm>
          <a:prstGeom prst="rect">
            <a:avLst/>
          </a:prstGeom>
          <a:ln>
            <a:solidFill>
              <a:schemeClr val="tx1"/>
            </a:solidFill>
          </a:ln>
        </p:spPr>
      </p:pic>
      <p:pic>
        <p:nvPicPr>
          <p:cNvPr id="13" name="Picture 12" descr="Mesa in the Paria Canyon-Vermillion Cliffs Wilderness">
            <a:extLst>
              <a:ext uri="{FF2B5EF4-FFF2-40B4-BE49-F238E27FC236}">
                <a16:creationId xmlns:a16="http://schemas.microsoft.com/office/drawing/2014/main" id="{FB96C92D-0122-41F6-A635-F7CC85339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2600" y="1118278"/>
            <a:ext cx="2316541" cy="1304127"/>
          </a:xfrm>
          <a:prstGeom prst="rect">
            <a:avLst/>
          </a:prstGeom>
          <a:ln>
            <a:solidFill>
              <a:schemeClr val="tx1"/>
            </a:solidFill>
          </a:ln>
        </p:spPr>
      </p:pic>
    </p:spTree>
    <p:extLst>
      <p:ext uri="{BB962C8B-B14F-4D97-AF65-F5344CB8AC3E}">
        <p14:creationId xmlns:p14="http://schemas.microsoft.com/office/powerpoint/2010/main" val="118086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5714" y="274819"/>
            <a:ext cx="693909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Light" panose="020F0302020204030204"/>
                <a:ea typeface="+mn-ea"/>
                <a:cs typeface="+mn-cs"/>
              </a:rPr>
              <a:t>We are seeking input on the following:</a:t>
            </a:r>
            <a:endParaRPr kumimoji="0" lang="en-US" sz="41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9" name="TextBox 3">
            <a:extLst>
              <a:ext uri="{FF2B5EF4-FFF2-40B4-BE49-F238E27FC236}">
                <a16:creationId xmlns:a16="http://schemas.microsoft.com/office/drawing/2014/main" id="{79E0E422-923C-4845-837F-BE4620106BC3}"/>
              </a:ext>
            </a:extLst>
          </p:cNvPr>
          <p:cNvSpPr txBox="1"/>
          <p:nvPr/>
        </p:nvSpPr>
        <p:spPr>
          <a:xfrm>
            <a:off x="65715" y="2103050"/>
            <a:ext cx="6684426" cy="3232551"/>
          </a:xfrm>
          <a:prstGeom prst="rect">
            <a:avLst/>
          </a:prstGeom>
        </p:spPr>
        <p:txBody>
          <a:bodyPr vert="horz" lIns="91440" tIns="45720" rIns="91440" bIns="45720" rtlCol="0" anchor="t">
            <a:noAutofit/>
          </a:bodyPr>
          <a:lstStyle/>
          <a:p>
            <a:pPr marL="114300" marR="0" lvl="0" algn="l"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 How would you like to work with the Department to ensure that Indigenous Knowledge properly informs Departmental policies, programs, research, and decision-making?</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114300" marR="0" lvl="0" algn="l"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2. How can the Department work with you to identify appropriate knowledge holders and to obtain appropriate consent for the inclusion of Indigenous Knowledge?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11430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0" name="Freeform: Shape 20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8DE77D40-60D8-469D-92B6-0F529673991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34" r="12593" b="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42B75F5B-244D-4D2F-96CF-614471802E60}"/>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11002130" y="5838270"/>
            <a:ext cx="914400" cy="914400"/>
          </a:xfrm>
          <a:prstGeom prst="rect">
            <a:avLst/>
          </a:prstGeom>
        </p:spPr>
      </p:pic>
    </p:spTree>
    <p:extLst>
      <p:ext uri="{BB962C8B-B14F-4D97-AF65-F5344CB8AC3E}">
        <p14:creationId xmlns:p14="http://schemas.microsoft.com/office/powerpoint/2010/main" val="201722873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5714" y="274819"/>
            <a:ext cx="693909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j-lt"/>
                <a:ea typeface="+mj-ea"/>
                <a:cs typeface="+mj-cs"/>
              </a:rPr>
              <a:t>We are seeking input on the following:</a:t>
            </a:r>
            <a:endParaRPr kumimoji="0" lang="en-US" sz="41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extBox 3">
            <a:extLst>
              <a:ext uri="{FF2B5EF4-FFF2-40B4-BE49-F238E27FC236}">
                <a16:creationId xmlns:a16="http://schemas.microsoft.com/office/drawing/2014/main" id="{79E0E422-923C-4845-837F-BE4620106BC3}"/>
              </a:ext>
            </a:extLst>
          </p:cNvPr>
          <p:cNvSpPr txBox="1"/>
          <p:nvPr/>
        </p:nvSpPr>
        <p:spPr>
          <a:xfrm>
            <a:off x="65714" y="1742995"/>
            <a:ext cx="6684426" cy="3232551"/>
          </a:xfrm>
          <a:prstGeom prst="rect">
            <a:avLst/>
          </a:prstGeom>
        </p:spPr>
        <p:txBody>
          <a:bodyPr vert="horz" lIns="91440" tIns="45720" rIns="91440" bIns="45720" rtlCol="0" anchor="t">
            <a:noAutofit/>
          </a:bodyPr>
          <a:lstStyle/>
          <a:p>
            <a:pPr marL="114300" marR="0" lvl="0" fontAlgn="auto">
              <a:lnSpc>
                <a:spcPct val="90000"/>
              </a:lnSpc>
              <a:spcBef>
                <a:spcPts val="0"/>
              </a:spcBef>
              <a:spcAft>
                <a:spcPts val="600"/>
              </a:spcAft>
              <a:buClrTx/>
              <a:buSzTx/>
              <a:tabLst/>
              <a:defRPr/>
            </a:pPr>
            <a:endParaRPr lang="en-US" sz="2000"/>
          </a:p>
          <a:p>
            <a:pPr marL="114300" marR="0" lvl="0" fontAlgn="auto">
              <a:lnSpc>
                <a:spcPct val="90000"/>
              </a:lnSpc>
              <a:spcBef>
                <a:spcPts val="0"/>
              </a:spcBef>
              <a:spcAft>
                <a:spcPts val="600"/>
              </a:spcAft>
              <a:buClrTx/>
              <a:buSzTx/>
              <a:tabLst/>
              <a:defRPr/>
            </a:pPr>
            <a:r>
              <a:rPr lang="en-US" sz="2400"/>
              <a:t>3. How can the Department work with you to value and protect this knowledge? What ethical considerations should guide the Department’s efforts?</a:t>
            </a:r>
          </a:p>
          <a:p>
            <a:pPr marL="114300" marR="0" lvl="0" fontAlgn="auto">
              <a:lnSpc>
                <a:spcPct val="90000"/>
              </a:lnSpc>
              <a:spcBef>
                <a:spcPts val="0"/>
              </a:spcBef>
              <a:spcAft>
                <a:spcPts val="600"/>
              </a:spcAft>
              <a:buClrTx/>
              <a:buSzTx/>
              <a:tabLst/>
              <a:defRPr/>
            </a:pPr>
            <a:endParaRPr lang="en-US"/>
          </a:p>
        </p:txBody>
      </p:sp>
      <p:sp>
        <p:nvSpPr>
          <p:cNvPr id="2070" name="Freeform: Shape 20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8DE77D40-60D8-469D-92B6-0F529673991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34" r="12593" b="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4A231E-5254-4E03-8AD6-456C80359CDD}"/>
              </a:ext>
            </a:extLst>
          </p:cNvPr>
          <p:cNvSpPr txBox="1"/>
          <p:nvPr/>
        </p:nvSpPr>
        <p:spPr>
          <a:xfrm>
            <a:off x="149395" y="3825497"/>
            <a:ext cx="6517066" cy="2585323"/>
          </a:xfrm>
          <a:prstGeom prst="rect">
            <a:avLst/>
          </a:prstGeom>
          <a:noFill/>
        </p:spPr>
        <p:txBody>
          <a:bodyPr wrap="square" rtlCol="0">
            <a:spAutoFit/>
          </a:bodyPr>
          <a:lstStyle/>
          <a:p>
            <a:r>
              <a:rPr lang="en-US" sz="2400"/>
              <a:t>4. For which specific federal laws, regulations, policies, or scientific research processes can Indigenous Knowledge inform the Department’s decision making? How should Indigenous Knowledge be included in these authorities and processes?</a:t>
            </a:r>
          </a:p>
          <a:p>
            <a:endParaRPr lang="en-US"/>
          </a:p>
        </p:txBody>
      </p:sp>
      <p:pic>
        <p:nvPicPr>
          <p:cNvPr id="22" name="Picture 5">
            <a:extLst>
              <a:ext uri="{FF2B5EF4-FFF2-40B4-BE49-F238E27FC236}">
                <a16:creationId xmlns:a16="http://schemas.microsoft.com/office/drawing/2014/main" id="{42B75F5B-244D-4D2F-96CF-614471802E60}"/>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11002130" y="5838270"/>
            <a:ext cx="914400" cy="914400"/>
          </a:xfrm>
          <a:prstGeom prst="rect">
            <a:avLst/>
          </a:prstGeom>
        </p:spPr>
      </p:pic>
    </p:spTree>
    <p:extLst>
      <p:ext uri="{BB962C8B-B14F-4D97-AF65-F5344CB8AC3E}">
        <p14:creationId xmlns:p14="http://schemas.microsoft.com/office/powerpoint/2010/main" val="394219380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5D00438D-95AC-4A79-B436-619D532AF13B}"/>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134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a:spLocks noGrp="1"/>
          </p:cNvSpPr>
          <p:nvPr>
            <p:ph type="title" idx="4294967295"/>
          </p:nvPr>
        </p:nvSpPr>
        <p:spPr>
          <a:xfrm>
            <a:off x="856603" y="102765"/>
            <a:ext cx="3874686" cy="21475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Next Steps</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083" name="Rectangle 308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5" name="Group 3084">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3086"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5"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6"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8"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0"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1"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2"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3"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4"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5"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07" name="Rectangle 310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5">
            <a:extLst>
              <a:ext uri="{FF2B5EF4-FFF2-40B4-BE49-F238E27FC236}">
                <a16:creationId xmlns:a16="http://schemas.microsoft.com/office/drawing/2014/main" id="{EFE241B3-A254-4A6F-95C1-C1D5A0438E4C}"/>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112749" y="5875593"/>
            <a:ext cx="914400" cy="914400"/>
          </a:xfrm>
          <a:prstGeom prst="rect">
            <a:avLst/>
          </a:prstGeom>
        </p:spPr>
      </p:pic>
      <p:sp>
        <p:nvSpPr>
          <p:cNvPr id="4" name="TextBox 3">
            <a:extLst>
              <a:ext uri="{FF2B5EF4-FFF2-40B4-BE49-F238E27FC236}">
                <a16:creationId xmlns:a16="http://schemas.microsoft.com/office/drawing/2014/main" id="{40426FFF-D60D-53BD-AB4A-CD60FAF0D476}"/>
              </a:ext>
            </a:extLst>
          </p:cNvPr>
          <p:cNvSpPr txBox="1"/>
          <p:nvPr/>
        </p:nvSpPr>
        <p:spPr>
          <a:xfrm>
            <a:off x="856603" y="1341901"/>
            <a:ext cx="4069607" cy="4990892"/>
          </a:xfrm>
          <a:prstGeom prst="rect">
            <a:avLst/>
          </a:prstGeom>
        </p:spPr>
        <p:txBody>
          <a:bodyPr vert="horz" lIns="91440" tIns="45720" rIns="91440" bIns="45720" rtlCol="0" anchor="ctr">
            <a:normAutofit fontScale="92500" lnSpcReduction="10000"/>
          </a:bodyPr>
          <a:lstStyle/>
          <a:p>
            <a:pPr marL="0" marR="0" lvl="0" fontAlgn="auto">
              <a:lnSpc>
                <a:spcPct val="90000"/>
              </a:lnSpc>
              <a:spcBef>
                <a:spcPts val="0"/>
              </a:spcBef>
              <a:spcAft>
                <a:spcPts val="600"/>
              </a:spcAft>
              <a:buClrTx/>
              <a:buSzTx/>
              <a:tabLst/>
              <a:defRPr/>
            </a:pPr>
            <a:r>
              <a:rPr kumimoji="0" lang="en-US" sz="2400" b="0" i="0" u="none" strike="noStrike" cap="none" spc="0" normalizeH="0" baseline="0" noProof="0">
                <a:ln>
                  <a:noFill/>
                </a:ln>
                <a:solidFill>
                  <a:schemeClr val="bg1"/>
                </a:solidFill>
                <a:effectLst/>
                <a:uLnTx/>
                <a:uFillTx/>
              </a:rPr>
              <a:t>Written comments are due by 11:59 ET on March 26, 2023 </a:t>
            </a:r>
            <a:endParaRPr lang="en-US"/>
          </a:p>
          <a:p>
            <a:pPr>
              <a:lnSpc>
                <a:spcPct val="90000"/>
              </a:lnSpc>
              <a:spcAft>
                <a:spcPts val="600"/>
              </a:spcAft>
              <a:defRPr/>
            </a:pPr>
            <a:endParaRPr lang="en-US" sz="2400">
              <a:solidFill>
                <a:schemeClr val="bg1"/>
              </a:solidFill>
              <a:cs typeface="Calibri"/>
            </a:endParaRPr>
          </a:p>
          <a:p>
            <a:pPr marL="0" marR="0" lvl="0">
              <a:lnSpc>
                <a:spcPct val="90000"/>
              </a:lnSpc>
              <a:spcBef>
                <a:spcPts val="0"/>
              </a:spcBef>
              <a:spcAft>
                <a:spcPts val="600"/>
              </a:spcAft>
              <a:buClrTx/>
              <a:buSzTx/>
              <a:buFont typeface="Arial" panose="020B0604020202020204" pitchFamily="34" charset="0"/>
              <a:tabLst/>
              <a:defRPr/>
            </a:pPr>
            <a:r>
              <a:rPr kumimoji="0" lang="en-US" sz="2400" b="0" i="0" u="none" strike="noStrike" cap="none" spc="0" normalizeH="0" baseline="0" noProof="0">
                <a:ln>
                  <a:noFill/>
                </a:ln>
                <a:solidFill>
                  <a:schemeClr val="bg1"/>
                </a:solidFill>
                <a:effectLst/>
                <a:uLnTx/>
                <a:uFillTx/>
              </a:rPr>
              <a:t>Submit written comments to </a:t>
            </a:r>
            <a:r>
              <a:rPr lang="en-US" sz="2400" b="0" i="0">
                <a:solidFill>
                  <a:schemeClr val="bg1"/>
                </a:solidFill>
                <a:effectLst/>
                <a:hlinkClick r:id="rId5">
                  <a:extLst>
                    <a:ext uri="{A12FA001-AC4F-418D-AE19-62706E023703}">
                      <ahyp:hlinkClr xmlns:ahyp="http://schemas.microsoft.com/office/drawing/2018/hyperlinkcolor" val="tx"/>
                    </a:ext>
                  </a:extLst>
                </a:hlinkClick>
              </a:rPr>
              <a:t>consultation@bia.gov</a:t>
            </a:r>
            <a:endParaRPr lang="en-US" sz="2400" b="0" i="0">
              <a:solidFill>
                <a:schemeClr val="bg1"/>
              </a:solidFill>
              <a:effectLst/>
              <a:cs typeface="Calibri"/>
            </a:endParaRPr>
          </a:p>
          <a:p>
            <a:pPr indent="-228600">
              <a:lnSpc>
                <a:spcPct val="90000"/>
              </a:lnSpc>
              <a:spcAft>
                <a:spcPts val="600"/>
              </a:spcAft>
              <a:buFont typeface="Arial" panose="020B0604020202020204" pitchFamily="34" charset="0"/>
              <a:buChar char="•"/>
              <a:defRPr/>
            </a:pPr>
            <a:endParaRPr lang="en-US" sz="2400">
              <a:solidFill>
                <a:schemeClr val="bg1"/>
              </a:solidFill>
              <a:cs typeface="Calibri"/>
            </a:endParaRPr>
          </a:p>
          <a:p>
            <a:pPr>
              <a:lnSpc>
                <a:spcPct val="90000"/>
              </a:lnSpc>
              <a:spcAft>
                <a:spcPts val="600"/>
              </a:spcAft>
              <a:defRPr/>
            </a:pPr>
            <a:r>
              <a:rPr lang="en-US" sz="2400">
                <a:solidFill>
                  <a:schemeClr val="bg1"/>
                </a:solidFill>
                <a:cs typeface="Calibri"/>
              </a:rPr>
              <a:t>Feel free to reach out to: </a:t>
            </a:r>
          </a:p>
          <a:p>
            <a:pPr>
              <a:lnSpc>
                <a:spcPct val="90000"/>
              </a:lnSpc>
              <a:spcAft>
                <a:spcPts val="600"/>
              </a:spcAft>
              <a:defRPr/>
            </a:pPr>
            <a:r>
              <a:rPr lang="en-US" sz="2400">
                <a:solidFill>
                  <a:schemeClr val="bg1"/>
                </a:solidFill>
                <a:cs typeface="Calibri"/>
              </a:rPr>
              <a:t>Nicole Herman-Mercer </a:t>
            </a:r>
            <a:r>
              <a:rPr lang="en-US" sz="2400">
                <a:solidFill>
                  <a:schemeClr val="bg1"/>
                </a:solidFill>
                <a:cs typeface="Calibri"/>
                <a:hlinkClick r:id="rId6"/>
              </a:rPr>
              <a:t>nhmercer@usgs.gov</a:t>
            </a:r>
            <a:endParaRPr lang="en-US" sz="2400">
              <a:solidFill>
                <a:schemeClr val="bg1"/>
              </a:solidFill>
              <a:cs typeface="Calibri"/>
            </a:endParaRPr>
          </a:p>
          <a:p>
            <a:pPr>
              <a:lnSpc>
                <a:spcPct val="90000"/>
              </a:lnSpc>
              <a:spcAft>
                <a:spcPts val="600"/>
              </a:spcAft>
              <a:defRPr/>
            </a:pPr>
            <a:r>
              <a:rPr lang="en-US" sz="2400">
                <a:solidFill>
                  <a:schemeClr val="bg1"/>
                </a:solidFill>
                <a:cs typeface="Calibri"/>
              </a:rPr>
              <a:t>                &amp;</a:t>
            </a:r>
          </a:p>
          <a:p>
            <a:pPr>
              <a:lnSpc>
                <a:spcPct val="90000"/>
              </a:lnSpc>
              <a:spcAft>
                <a:spcPts val="600"/>
              </a:spcAft>
            </a:pPr>
            <a:r>
              <a:rPr lang="en-US" sz="2400">
                <a:solidFill>
                  <a:schemeClr val="bg1"/>
                </a:solidFill>
                <a:cs typeface="Calibri"/>
              </a:rPr>
              <a:t>Maria Wiseman </a:t>
            </a:r>
            <a:endParaRPr lang="en-US">
              <a:solidFill>
                <a:schemeClr val="bg1"/>
              </a:solidFill>
              <a:cs typeface="Calibri"/>
            </a:endParaRPr>
          </a:p>
          <a:p>
            <a:pPr>
              <a:lnSpc>
                <a:spcPct val="90000"/>
              </a:lnSpc>
              <a:spcAft>
                <a:spcPts val="600"/>
              </a:spcAft>
            </a:pPr>
            <a:r>
              <a:rPr lang="en-US" sz="2400">
                <a:solidFill>
                  <a:schemeClr val="bg1"/>
                </a:solidFill>
                <a:cs typeface="Calibri"/>
                <a:hlinkClick r:id="rId7">
                  <a:extLst>
                    <a:ext uri="{A12FA001-AC4F-418D-AE19-62706E023703}">
                      <ahyp:hlinkClr xmlns:ahyp="http://schemas.microsoft.com/office/drawing/2018/hyperlinkcolor" val="tx"/>
                    </a:ext>
                  </a:extLst>
                </a:hlinkClick>
              </a:rPr>
              <a:t>Maria.Wiseman@bia.gov</a:t>
            </a:r>
            <a:endParaRPr lang="en-US">
              <a:solidFill>
                <a:schemeClr val="bg1"/>
              </a:solidFill>
              <a:cs typeface="Calibri"/>
            </a:endParaRPr>
          </a:p>
          <a:p>
            <a:pPr>
              <a:lnSpc>
                <a:spcPct val="90000"/>
              </a:lnSpc>
              <a:spcAft>
                <a:spcPts val="600"/>
              </a:spcAft>
            </a:pPr>
            <a:endParaRPr lang="en-US" sz="2400">
              <a:solidFill>
                <a:schemeClr val="bg1"/>
              </a:solidFill>
              <a:cs typeface="Calibri"/>
            </a:endParaRPr>
          </a:p>
          <a:p>
            <a:pPr indent="-228600">
              <a:lnSpc>
                <a:spcPct val="90000"/>
              </a:lnSpc>
              <a:spcAft>
                <a:spcPts val="600"/>
              </a:spcAft>
              <a:buFont typeface="Arial" panose="020B0604020202020204" pitchFamily="34" charset="0"/>
              <a:buChar char="•"/>
            </a:pPr>
            <a:endParaRPr lang="en-US" sz="2400">
              <a:solidFill>
                <a:schemeClr val="bg1"/>
              </a:solidFill>
            </a:endParaRPr>
          </a:p>
          <a:p>
            <a:pPr algn="ctr"/>
            <a:r>
              <a:rPr lang="en-US" sz="2400">
                <a:solidFill>
                  <a:schemeClr val="bg1"/>
                </a:solidFill>
              </a:rPr>
              <a:t>  </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a:ln>
                <a:noFill/>
              </a:ln>
              <a:solidFill>
                <a:schemeClr val="bg1"/>
              </a:solidFill>
              <a:effectLst/>
              <a:uLnTx/>
              <a:uFillTx/>
            </a:endParaRPr>
          </a:p>
        </p:txBody>
      </p:sp>
      <p:sp>
        <p:nvSpPr>
          <p:cNvPr id="5" name="Double Wave 4" descr="We appreciate your time and feedback, Thank you!">
            <a:extLst>
              <a:ext uri="{FF2B5EF4-FFF2-40B4-BE49-F238E27FC236}">
                <a16:creationId xmlns:a16="http://schemas.microsoft.com/office/drawing/2014/main" id="{DB7A3801-42E5-0C3D-8547-6AA774D501A0}"/>
              </a:ext>
            </a:extLst>
          </p:cNvPr>
          <p:cNvSpPr/>
          <p:nvPr/>
        </p:nvSpPr>
        <p:spPr>
          <a:xfrm>
            <a:off x="8308233" y="4873108"/>
            <a:ext cx="3280096" cy="1459685"/>
          </a:xfrm>
          <a:prstGeom prst="doubleWav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E56B1F-72EF-4D99-9220-98870ED4FA59}"/>
              </a:ext>
            </a:extLst>
          </p:cNvPr>
          <p:cNvSpPr txBox="1"/>
          <p:nvPr/>
        </p:nvSpPr>
        <p:spPr>
          <a:xfrm>
            <a:off x="8498215" y="4969659"/>
            <a:ext cx="2719180" cy="1200329"/>
          </a:xfrm>
          <a:prstGeom prst="rect">
            <a:avLst/>
          </a:prstGeom>
          <a:noFill/>
        </p:spPr>
        <p:txBody>
          <a:bodyPr wrap="square" rtlCol="0">
            <a:spAutoFit/>
          </a:bodyPr>
          <a:lstStyle/>
          <a:p>
            <a:pPr algn="ctr"/>
            <a:r>
              <a:rPr lang="en-US" sz="2400">
                <a:solidFill>
                  <a:schemeClr val="bg1"/>
                </a:solidFill>
              </a:rPr>
              <a:t>We appreciate your time and feedback, </a:t>
            </a:r>
          </a:p>
          <a:p>
            <a:pPr algn="ctr"/>
            <a:r>
              <a:rPr lang="en-US" sz="2400">
                <a:solidFill>
                  <a:schemeClr val="bg1"/>
                </a:solidFill>
              </a:rPr>
              <a:t>Thank you!</a:t>
            </a:r>
          </a:p>
        </p:txBody>
      </p:sp>
    </p:spTree>
    <p:extLst>
      <p:ext uri="{BB962C8B-B14F-4D97-AF65-F5344CB8AC3E}">
        <p14:creationId xmlns:p14="http://schemas.microsoft.com/office/powerpoint/2010/main" val="1715074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OI-1">
      <a:dk1>
        <a:sysClr val="windowText" lastClr="000000"/>
      </a:dk1>
      <a:lt1>
        <a:sysClr val="window" lastClr="FFFFFF"/>
      </a:lt1>
      <a:dk2>
        <a:srgbClr val="3F3F3F"/>
      </a:dk2>
      <a:lt2>
        <a:srgbClr val="F2F2F2"/>
      </a:lt2>
      <a:accent1>
        <a:srgbClr val="4486C7"/>
      </a:accent1>
      <a:accent2>
        <a:srgbClr val="F47927"/>
      </a:accent2>
      <a:accent3>
        <a:srgbClr val="8B462A"/>
      </a:accent3>
      <a:accent4>
        <a:srgbClr val="FFDD1A"/>
      </a:accent4>
      <a:accent5>
        <a:srgbClr val="D13140"/>
      </a:accent5>
      <a:accent6>
        <a:srgbClr val="425F16"/>
      </a:accent6>
      <a:hlink>
        <a:srgbClr val="48A1FA"/>
      </a:hlink>
      <a:folHlink>
        <a:srgbClr val="BC8A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4B5ACFAD581040A5BE57D12501FDFE" ma:contentTypeVersion="13" ma:contentTypeDescription="Create a new document." ma:contentTypeScope="" ma:versionID="0cd6eb0a66d79df60bbfb64eb59bc876">
  <xsd:schema xmlns:xsd="http://www.w3.org/2001/XMLSchema" xmlns:xs="http://www.w3.org/2001/XMLSchema" xmlns:p="http://schemas.microsoft.com/office/2006/metadata/properties" xmlns:ns2="506684f5-a69b-4d89-aac6-d3535c29bd06" xmlns:ns3="8aa2155c-7ea7-4e83-a093-c1e62ce68807" xmlns:ns4="31062a0d-ede8-4112-b4bb-00a9c1bc8e16" targetNamespace="http://schemas.microsoft.com/office/2006/metadata/properties" ma:root="true" ma:fieldsID="7b635516ab58f4de05972cff4b423eec" ns2:_="" ns3:_="" ns4:_="">
    <xsd:import namespace="506684f5-a69b-4d89-aac6-d3535c29bd06"/>
    <xsd:import namespace="8aa2155c-7ea7-4e83-a093-c1e62ce68807"/>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6684f5-a69b-4d89-aac6-d3535c29bd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aa2155c-7ea7-4e83-a093-c1e62ce688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7f37137-48ab-41df-9904-f51a2b355c2d}" ma:internalName="TaxCatchAll" ma:showField="CatchAllData" ma:web="8aa2155c-7ea7-4e83-a093-c1e62ce688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6684f5-a69b-4d89-aac6-d3535c29bd06">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1CC3B90F-D14D-4BD9-8632-F7C69D496D7E}">
  <ds:schemaRefs>
    <ds:schemaRef ds:uri="31062a0d-ede8-4112-b4bb-00a9c1bc8e16"/>
    <ds:schemaRef ds:uri="506684f5-a69b-4d89-aac6-d3535c29bd06"/>
    <ds:schemaRef ds:uri="8aa2155c-7ea7-4e83-a093-c1e62ce688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1E43E82-455B-4EBF-9DC2-0EE1BFAD7153}">
  <ds:schemaRefs>
    <ds:schemaRef ds:uri="http://schemas.microsoft.com/sharepoint/v3/contenttype/forms"/>
  </ds:schemaRefs>
</ds:datastoreItem>
</file>

<file path=customXml/itemProps3.xml><?xml version="1.0" encoding="utf-8"?>
<ds:datastoreItem xmlns:ds="http://schemas.openxmlformats.org/officeDocument/2006/customXml" ds:itemID="{7A481001-F24D-4B25-A728-40428E1DBD27}">
  <ds:schemaRefs>
    <ds:schemaRef ds:uri="31062a0d-ede8-4112-b4bb-00a9c1bc8e16"/>
    <ds:schemaRef ds:uri="506684f5-a69b-4d89-aac6-d3535c29bd06"/>
    <ds:schemaRef ds:uri="8aa2155c-7ea7-4e83-a093-c1e62ce688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590</Words>
  <Application>Microsoft Office PowerPoint</Application>
  <PresentationFormat>Widescreen</PresentationFormat>
  <Paragraphs>85</Paragraphs>
  <Slides>9</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Open Sauce SemiBold</vt:lpstr>
      <vt:lpstr>Open Sauce SemiBold Bold</vt:lpstr>
      <vt:lpstr>Office Theme</vt:lpstr>
      <vt:lpstr>1_Office Theme</vt:lpstr>
      <vt:lpstr>Tribal Consultation on New, Draft Departmental Policy on Indigenous Knowledge  </vt:lpstr>
      <vt:lpstr>Departmental Policy on Indigenous Knowledge (IK) </vt:lpstr>
      <vt:lpstr>Departmental Policy on Indigenous Knowledge (IK) </vt:lpstr>
      <vt:lpstr>Summary   Defines Indigenous Knowledge as: a body of observations, oral and written knowledge, innovations, practices, and beliefs developed by Indigenous Peoples through interaction and experience with the environment. It is applied to phenomena across biological, physical, social, cultural, and spiritual systems.  Indigenous Knowledge can be developed over millennia, continues to develop, and includes understanding based on evidence acquired through direct contact with the environment and long-term experiences, as well as extensive observations, lessons, and skills passed from generation to generation. </vt:lpstr>
      <vt:lpstr>Departmental Policy on Indigenous Knowledge (IK) </vt:lpstr>
      <vt:lpstr>Departmental Policy on Indigenous Knowledge (IK) </vt:lpstr>
      <vt:lpstr>We are seeking input on the following:</vt:lpstr>
      <vt:lpstr>We are seeking input on the following:</vt:lpstr>
      <vt:lpstr>Next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Herman-Mercer, Nicole M</dc:creator>
  <cp:lastModifiedBy>Begay, Amanda</cp:lastModifiedBy>
  <cp:revision>3</cp:revision>
  <dcterms:created xsi:type="dcterms:W3CDTF">2023-02-02T20:16:15Z</dcterms:created>
  <dcterms:modified xsi:type="dcterms:W3CDTF">2023-02-27T20:04:26Z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0x010100984B5ACFAD581040A5BE57D12501FDFE</vt:lpwstr>
  </property>
  <property fmtid="{D5CDD505-2E9C-101B-9397-08002B2CF9AE}" pid="3" name="MediaServiceImageTags">
    <vt:lpwstr/>
  </property>
</Properties>
</file>