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423" r:id="rId2"/>
    <p:sldId id="424" r:id="rId3"/>
    <p:sldId id="266" r:id="rId4"/>
    <p:sldId id="265" r:id="rId5"/>
    <p:sldId id="267" r:id="rId6"/>
    <p:sldId id="439" r:id="rId7"/>
    <p:sldId id="268" r:id="rId8"/>
    <p:sldId id="430" r:id="rId9"/>
    <p:sldId id="431" r:id="rId10"/>
    <p:sldId id="433" r:id="rId11"/>
    <p:sldId id="434" r:id="rId12"/>
    <p:sldId id="435" r:id="rId13"/>
    <p:sldId id="43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7ABF390-48AE-298A-24F3-8CFD843B0988}" name="Wiseman, Maria K" initials="MW" userId="Wiseman, Maria K"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4660"/>
  </p:normalViewPr>
  <p:slideViewPr>
    <p:cSldViewPr showGuides="1">
      <p:cViewPr varScale="1">
        <p:scale>
          <a:sx n="68" d="100"/>
          <a:sy n="68" d="100"/>
        </p:scale>
        <p:origin x="94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D7F526-A6D0-429E-9B27-3D732C31419D}" type="datetimeFigureOut">
              <a:rPr lang="en-US" smtClean="0"/>
              <a:t>11/22/2024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E699AF-8CB1-44F0-8861-58B094AB8CBF}" type="slidenum">
              <a:rPr lang="en-US" smtClean="0"/>
              <a:t>‹#›</a:t>
            </a:fld>
            <a:endParaRPr lang="en-US" dirty="0"/>
          </a:p>
        </p:txBody>
      </p:sp>
    </p:spTree>
    <p:extLst>
      <p:ext uri="{BB962C8B-B14F-4D97-AF65-F5344CB8AC3E}">
        <p14:creationId xmlns:p14="http://schemas.microsoft.com/office/powerpoint/2010/main" val="368013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6000" spc="-38"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p>
        </p:txBody>
      </p:sp>
      <p:sp>
        <p:nvSpPr>
          <p:cNvPr id="4" name="Date Placeholder 3"/>
          <p:cNvSpPr>
            <a:spLocks noGrp="1"/>
          </p:cNvSpPr>
          <p:nvPr>
            <p:ph type="dt" sz="half" idx="10"/>
          </p:nvPr>
        </p:nvSpPr>
        <p:spPr/>
        <p:txBody>
          <a:bodyPr/>
          <a:lstStyle/>
          <a:p>
            <a:fld id="{5A3E1F79-069E-419D-81F8-3E938467778A}"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F13BF9-B3AA-4C40-81D3-C27C93EDA096}"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673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3E1F79-069E-419D-81F8-3E938467778A}"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F13BF9-B3AA-4C40-81D3-C27C93EDA096}" type="slidenum">
              <a:rPr lang="en-US" smtClean="0"/>
              <a:t>‹#›</a:t>
            </a:fld>
            <a:endParaRPr lang="en-US" dirty="0"/>
          </a:p>
        </p:txBody>
      </p:sp>
    </p:spTree>
    <p:extLst>
      <p:ext uri="{BB962C8B-B14F-4D97-AF65-F5344CB8AC3E}">
        <p14:creationId xmlns:p14="http://schemas.microsoft.com/office/powerpoint/2010/main" val="3263290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3E1F79-069E-419D-81F8-3E938467778A}"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F13BF9-B3AA-4C40-81D3-C27C93EDA096}" type="slidenum">
              <a:rPr lang="en-US" smtClean="0"/>
              <a:t>‹#›</a:t>
            </a:fld>
            <a:endParaRPr lang="en-US" dirty="0"/>
          </a:p>
        </p:txBody>
      </p:sp>
    </p:spTree>
    <p:extLst>
      <p:ext uri="{BB962C8B-B14F-4D97-AF65-F5344CB8AC3E}">
        <p14:creationId xmlns:p14="http://schemas.microsoft.com/office/powerpoint/2010/main" val="162373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3E1F79-069E-419D-81F8-3E938467778A}"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F13BF9-B3AA-4C40-81D3-C27C93EDA096}" type="slidenum">
              <a:rPr lang="en-US" smtClean="0"/>
              <a:t>‹#›</a:t>
            </a:fld>
            <a:endParaRPr lang="en-US" dirty="0"/>
          </a:p>
        </p:txBody>
      </p:sp>
    </p:spTree>
    <p:extLst>
      <p:ext uri="{BB962C8B-B14F-4D97-AF65-F5344CB8AC3E}">
        <p14:creationId xmlns:p14="http://schemas.microsoft.com/office/powerpoint/2010/main" val="240907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3E1F79-069E-419D-81F8-3E938467778A}"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F13BF9-B3AA-4C40-81D3-C27C93EDA096}"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3038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p>
        </p:txBody>
      </p:sp>
      <p:sp>
        <p:nvSpPr>
          <p:cNvPr id="3" name="Content Placeholder 2"/>
          <p:cNvSpPr>
            <a:spLocks noGrp="1"/>
          </p:cNvSpPr>
          <p:nvPr>
            <p:ph sz="half" idx="1"/>
          </p:nvPr>
        </p:nvSpPr>
        <p:spPr>
          <a:xfrm>
            <a:off x="822959"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A3E1F79-069E-419D-81F8-3E938467778A}" type="datetimeFigureOut">
              <a:rPr lang="en-US" smtClean="0"/>
              <a:t>11/22/2024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F13BF9-B3AA-4C40-81D3-C27C93EDA096}" type="slidenum">
              <a:rPr lang="en-US" smtClean="0"/>
              <a:t>‹#›</a:t>
            </a:fld>
            <a:endParaRPr lang="en-US" dirty="0"/>
          </a:p>
        </p:txBody>
      </p:sp>
    </p:spTree>
    <p:extLst>
      <p:ext uri="{BB962C8B-B14F-4D97-AF65-F5344CB8AC3E}">
        <p14:creationId xmlns:p14="http://schemas.microsoft.com/office/powerpoint/2010/main" val="2488748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A3E1F79-069E-419D-81F8-3E938467778A}" type="datetimeFigureOut">
              <a:rPr lang="en-US" smtClean="0"/>
              <a:t>11/22/2024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CF13BF9-B3AA-4C40-81D3-C27C93EDA096}" type="slidenum">
              <a:rPr lang="en-US" smtClean="0"/>
              <a:t>‹#›</a:t>
            </a:fld>
            <a:endParaRPr lang="en-US" dirty="0"/>
          </a:p>
        </p:txBody>
      </p:sp>
    </p:spTree>
    <p:extLst>
      <p:ext uri="{BB962C8B-B14F-4D97-AF65-F5344CB8AC3E}">
        <p14:creationId xmlns:p14="http://schemas.microsoft.com/office/powerpoint/2010/main" val="421773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3E1F79-069E-419D-81F8-3E938467778A}" type="datetimeFigureOut">
              <a:rPr lang="en-US" smtClean="0"/>
              <a:t>11/22/2024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CF13BF9-B3AA-4C40-81D3-C27C93EDA096}" type="slidenum">
              <a:rPr lang="en-US" smtClean="0"/>
              <a:t>‹#›</a:t>
            </a:fld>
            <a:endParaRPr lang="en-US" dirty="0"/>
          </a:p>
        </p:txBody>
      </p:sp>
    </p:spTree>
    <p:extLst>
      <p:ext uri="{BB962C8B-B14F-4D97-AF65-F5344CB8AC3E}">
        <p14:creationId xmlns:p14="http://schemas.microsoft.com/office/powerpoint/2010/main" val="951329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A3E1F79-069E-419D-81F8-3E938467778A}" type="datetimeFigureOut">
              <a:rPr lang="en-US" smtClean="0"/>
              <a:t>11/22/2024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8CF13BF9-B3AA-4C40-81D3-C27C93EDA096}" type="slidenum">
              <a:rPr lang="en-US" smtClean="0"/>
              <a:t>‹#›</a:t>
            </a:fld>
            <a:endParaRPr lang="en-US" dirty="0"/>
          </a:p>
        </p:txBody>
      </p:sp>
    </p:spTree>
    <p:extLst>
      <p:ext uri="{BB962C8B-B14F-4D97-AF65-F5344CB8AC3E}">
        <p14:creationId xmlns:p14="http://schemas.microsoft.com/office/powerpoint/2010/main" val="28782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defRPr>
            </a:lvl1pPr>
          </a:lstStyle>
          <a:p>
            <a:r>
              <a:rPr lang="en-US"/>
              <a:t>Click to edit Master title style</a:t>
            </a:r>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A3E1F79-069E-419D-81F8-3E938467778A}" type="datetimeFigureOut">
              <a:rPr lang="en-US" smtClean="0"/>
              <a:t>11/22/2024</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CF13BF9-B3AA-4C40-81D3-C27C93EDA096}" type="slidenum">
              <a:rPr lang="en-US" smtClean="0"/>
              <a:t>‹#›</a:t>
            </a:fld>
            <a:endParaRPr lang="en-US" dirty="0"/>
          </a:p>
        </p:txBody>
      </p:sp>
    </p:spTree>
    <p:extLst>
      <p:ext uri="{BB962C8B-B14F-4D97-AF65-F5344CB8AC3E}">
        <p14:creationId xmlns:p14="http://schemas.microsoft.com/office/powerpoint/2010/main" val="78557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lIns="91440" tIns="0" rIns="91440" bIns="0" anchor="b">
            <a:noAutofit/>
          </a:bodyPr>
          <a:lstStyle>
            <a:lvl1pPr>
              <a:defRPr sz="27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822960" y="5907024"/>
            <a:ext cx="7584948"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5A3E1F79-069E-419D-81F8-3E938467778A}" type="datetimeFigureOut">
              <a:rPr lang="en-US" smtClean="0"/>
              <a:t>11/22/2024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F13BF9-B3AA-4C40-81D3-C27C93EDA096}" type="slidenum">
              <a:rPr lang="en-US" smtClean="0"/>
              <a:t>‹#›</a:t>
            </a:fld>
            <a:endParaRPr lang="en-US" dirty="0"/>
          </a:p>
        </p:txBody>
      </p:sp>
    </p:spTree>
    <p:extLst>
      <p:ext uri="{BB962C8B-B14F-4D97-AF65-F5344CB8AC3E}">
        <p14:creationId xmlns:p14="http://schemas.microsoft.com/office/powerpoint/2010/main" val="43897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6334316"/>
            <a:ext cx="9143989"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675">
                <a:solidFill>
                  <a:srgbClr val="FFFFFF"/>
                </a:solidFill>
              </a:defRPr>
            </a:lvl1pPr>
          </a:lstStyle>
          <a:p>
            <a:fld id="{5A3E1F79-069E-419D-81F8-3E938467778A}" type="datetimeFigureOut">
              <a:rPr lang="en-US" smtClean="0"/>
              <a:t>11/22/2024</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788">
                <a:solidFill>
                  <a:srgbClr val="FFFFFF"/>
                </a:solidFill>
              </a:defRPr>
            </a:lvl1pPr>
          </a:lstStyle>
          <a:p>
            <a:fld id="{8CF13BF9-B3AA-4C40-81D3-C27C93EDA096}"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3552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3" Type="http://schemas.openxmlformats.org/officeDocument/2006/relationships/hyperlink" Target="mailto:consultation@bia.gov" TargetMode="Externa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7863C-35BE-4916-8BB2-43E59DCD3893}"/>
              </a:ext>
            </a:extLst>
          </p:cNvPr>
          <p:cNvSpPr>
            <a:spLocks noGrp="1"/>
          </p:cNvSpPr>
          <p:nvPr>
            <p:ph type="ctrTitle"/>
          </p:nvPr>
        </p:nvSpPr>
        <p:spPr>
          <a:xfrm>
            <a:off x="677074" y="1905000"/>
            <a:ext cx="4670298" cy="1459002"/>
          </a:xfrm>
        </p:spPr>
        <p:txBody>
          <a:bodyPr vert="horz" lIns="68580" tIns="34290" rIns="68580" bIns="34290" rtlCol="0" anchor="b">
            <a:normAutofit fontScale="90000"/>
          </a:bodyPr>
          <a:lstStyle/>
          <a:p>
            <a:pPr algn="l"/>
            <a:r>
              <a:rPr lang="en-US" sz="3600" dirty="0">
                <a:solidFill>
                  <a:schemeClr val="tx1"/>
                </a:solidFill>
                <a:latin typeface="Bahnschrift SemiLight Condensed" panose="020B0502040204020203" pitchFamily="34" charset="0"/>
              </a:rPr>
              <a:t>Proposed Pre-Acquisition Environmental Site Assessment Process </a:t>
            </a:r>
          </a:p>
        </p:txBody>
      </p:sp>
      <p:sp>
        <p:nvSpPr>
          <p:cNvPr id="3" name="Subtitle 2">
            <a:extLst>
              <a:ext uri="{FF2B5EF4-FFF2-40B4-BE49-F238E27FC236}">
                <a16:creationId xmlns:a16="http://schemas.microsoft.com/office/drawing/2014/main" id="{F714E525-553D-0EB8-91D5-E552EFA13926}"/>
              </a:ext>
            </a:extLst>
          </p:cNvPr>
          <p:cNvSpPr>
            <a:spLocks noGrp="1"/>
          </p:cNvSpPr>
          <p:nvPr>
            <p:ph type="subTitle" idx="1"/>
          </p:nvPr>
        </p:nvSpPr>
        <p:spPr>
          <a:xfrm>
            <a:off x="5379122" y="4572000"/>
            <a:ext cx="3614166" cy="2660904"/>
          </a:xfrm>
        </p:spPr>
        <p:txBody>
          <a:bodyPr vert="horz" lIns="68580" tIns="34290" rIns="68580" bIns="34290" rtlCol="0" anchor="t">
            <a:normAutofit/>
          </a:bodyPr>
          <a:lstStyle/>
          <a:p>
            <a:pPr algn="l"/>
            <a:r>
              <a:rPr lang="en-US" sz="1650" dirty="0"/>
              <a:t>Bureau of Indian Affairs</a:t>
            </a:r>
          </a:p>
          <a:p>
            <a:pPr algn="l"/>
            <a:r>
              <a:rPr lang="en-US" sz="1650" dirty="0"/>
              <a:t>Office of Trust Services</a:t>
            </a:r>
          </a:p>
          <a:p>
            <a:pPr algn="l"/>
            <a:r>
              <a:rPr lang="en-US" sz="1650" dirty="0"/>
              <a:t>Division of Environmental Services and Cultural Resources Management</a:t>
            </a:r>
          </a:p>
        </p:txBody>
      </p:sp>
      <p:pic>
        <p:nvPicPr>
          <p:cNvPr id="5" name="Picture 4" descr="A logo of an eagle&#10;&#10;Description automatically generated">
            <a:extLst>
              <a:ext uri="{FF2B5EF4-FFF2-40B4-BE49-F238E27FC236}">
                <a16:creationId xmlns:a16="http://schemas.microsoft.com/office/drawing/2014/main" id="{1C3AB574-AC85-C734-8B39-5BD17C7C0B2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543" r="846"/>
          <a:stretch/>
        </p:blipFill>
        <p:spPr>
          <a:xfrm>
            <a:off x="5379122" y="1379267"/>
            <a:ext cx="2671156" cy="2598007"/>
          </a:xfrm>
          <a:prstGeom prst="rect">
            <a:avLst/>
          </a:prstGeom>
        </p:spPr>
      </p:pic>
    </p:spTree>
    <p:extLst>
      <p:ext uri="{BB962C8B-B14F-4D97-AF65-F5344CB8AC3E}">
        <p14:creationId xmlns:p14="http://schemas.microsoft.com/office/powerpoint/2010/main" val="2665850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22960" y="152400"/>
            <a:ext cx="7543800" cy="1450757"/>
          </a:xfrm>
        </p:spPr>
        <p:txBody>
          <a:bodyPr>
            <a:normAutofit/>
          </a:bodyPr>
          <a:lstStyle/>
          <a:p>
            <a:pPr eaLnBrk="1" hangingPunct="1"/>
            <a:r>
              <a:rPr lang="en-US" altLang="en-US" b="1" dirty="0"/>
              <a:t>Proposed Changes and Benefits</a:t>
            </a:r>
          </a:p>
        </p:txBody>
      </p:sp>
      <p:sp>
        <p:nvSpPr>
          <p:cNvPr id="14339" name="Rectangle 3"/>
          <p:cNvSpPr>
            <a:spLocks noGrp="1" noChangeArrowheads="1"/>
          </p:cNvSpPr>
          <p:nvPr>
            <p:ph idx="1"/>
          </p:nvPr>
        </p:nvSpPr>
        <p:spPr/>
        <p:txBody>
          <a:bodyPr>
            <a:normAutofit/>
          </a:bodyPr>
          <a:lstStyle/>
          <a:p>
            <a:pPr marR="0" lvl="0" algn="l" defTabSz="685800" rtl="0" eaLnBrk="1" fontAlgn="auto" latinLnBrk="0" hangingPunct="1">
              <a:lnSpc>
                <a:spcPct val="90000"/>
              </a:lnSpc>
              <a:spcBef>
                <a:spcPts val="900"/>
              </a:spcBef>
              <a:spcAft>
                <a:spcPts val="150"/>
              </a:spcAft>
              <a:buClr>
                <a:srgbClr val="99CB38"/>
              </a:buClr>
              <a:buSzPct val="100000"/>
              <a:buFont typeface="Wingdings" panose="05000000000000000000" pitchFamily="2" charset="2"/>
              <a:buChar char="q"/>
              <a:tabLst/>
              <a:defRPr/>
            </a:pPr>
            <a:endParaRPr kumimoji="0" lang="en-US" altLang="en-US" sz="22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446088" lvl="1" indent="-446088">
              <a:lnSpc>
                <a:spcPct val="100000"/>
              </a:lnSpc>
              <a:spcBef>
                <a:spcPts val="0"/>
              </a:spcBef>
              <a:spcAft>
                <a:spcPts val="0"/>
              </a:spcAft>
              <a:buClr>
                <a:srgbClr val="99CB38"/>
              </a:buClr>
              <a:buSzPct val="100000"/>
              <a:buFont typeface="Wingdings" panose="05000000000000000000" pitchFamily="2" charset="2"/>
              <a:buChar char="q"/>
              <a:defRPr/>
            </a:pPr>
            <a:r>
              <a:rPr kumimoji="0" lang="en-US" altLang="en-US" sz="2200" b="1" i="0" u="none" strike="noStrike" kern="1200" cap="none" spc="0" normalizeH="0" baseline="0" noProof="0" dirty="0">
                <a:ln>
                  <a:noFill/>
                </a:ln>
                <a:solidFill>
                  <a:prstClr val="black">
                    <a:lumMod val="75000"/>
                    <a:lumOff val="25000"/>
                  </a:prstClr>
                </a:solidFill>
                <a:effectLst/>
                <a:uLnTx/>
                <a:uFillTx/>
                <a:ea typeface="+mn-ea"/>
                <a:cs typeface="+mn-cs"/>
              </a:rPr>
              <a:t>Contaminant review process for mandatory </a:t>
            </a:r>
            <a:r>
              <a:rPr lang="en-US" altLang="en-US" sz="2200" b="1" dirty="0">
                <a:solidFill>
                  <a:prstClr val="black">
                    <a:lumMod val="75000"/>
                    <a:lumOff val="25000"/>
                  </a:prstClr>
                </a:solidFill>
              </a:rPr>
              <a:t>f</a:t>
            </a:r>
            <a:r>
              <a:rPr kumimoji="0" lang="en-US" altLang="en-US" sz="2200" b="1" i="0" u="none" strike="noStrike" kern="1200" cap="none" spc="0" normalizeH="0" baseline="0" noProof="0" dirty="0" err="1">
                <a:ln>
                  <a:noFill/>
                </a:ln>
                <a:solidFill>
                  <a:prstClr val="black">
                    <a:lumMod val="75000"/>
                    <a:lumOff val="25000"/>
                  </a:prstClr>
                </a:solidFill>
                <a:effectLst/>
                <a:uLnTx/>
                <a:uFillTx/>
                <a:ea typeface="+mn-ea"/>
                <a:cs typeface="+mn-cs"/>
              </a:rPr>
              <a:t>ee</a:t>
            </a:r>
            <a:r>
              <a:rPr kumimoji="0" lang="en-US" altLang="en-US" sz="2200" b="1" i="0" u="none" strike="noStrike" kern="1200" cap="none" spc="0" normalizeH="0" baseline="0" noProof="0" dirty="0">
                <a:ln>
                  <a:noFill/>
                </a:ln>
                <a:solidFill>
                  <a:prstClr val="black">
                    <a:lumMod val="75000"/>
                    <a:lumOff val="25000"/>
                  </a:prstClr>
                </a:solidFill>
                <a:effectLst/>
                <a:uLnTx/>
                <a:uFillTx/>
                <a:ea typeface="+mn-ea"/>
                <a:cs typeface="+mn-cs"/>
              </a:rPr>
              <a:t>-to-</a:t>
            </a:r>
            <a:r>
              <a:rPr lang="en-US" altLang="en-US" sz="2200" b="1" dirty="0">
                <a:solidFill>
                  <a:prstClr val="black">
                    <a:lumMod val="75000"/>
                    <a:lumOff val="25000"/>
                  </a:prstClr>
                </a:solidFill>
              </a:rPr>
              <a:t>t</a:t>
            </a:r>
            <a:r>
              <a:rPr kumimoji="0" lang="en-US" altLang="en-US" sz="2200" b="1" i="0" u="none" strike="noStrike" kern="1200" cap="none" spc="0" normalizeH="0" baseline="0" noProof="0" dirty="0">
                <a:ln>
                  <a:noFill/>
                </a:ln>
                <a:solidFill>
                  <a:prstClr val="black">
                    <a:lumMod val="75000"/>
                    <a:lumOff val="25000"/>
                  </a:prstClr>
                </a:solidFill>
                <a:effectLst/>
                <a:uLnTx/>
                <a:uFillTx/>
                <a:ea typeface="+mn-ea"/>
                <a:cs typeface="+mn-cs"/>
              </a:rPr>
              <a:t>rust would be documented in the IAM. </a:t>
            </a:r>
          </a:p>
          <a:p>
            <a:pPr marL="446088" lvl="1" indent="-446088">
              <a:lnSpc>
                <a:spcPct val="100000"/>
              </a:lnSpc>
              <a:spcBef>
                <a:spcPts val="0"/>
              </a:spcBef>
              <a:spcAft>
                <a:spcPts val="0"/>
              </a:spcAft>
              <a:buClr>
                <a:srgbClr val="99CB38"/>
              </a:buClr>
              <a:buSzPct val="100000"/>
              <a:buFont typeface="Wingdings" panose="05000000000000000000" pitchFamily="2" charset="2"/>
              <a:buChar char="q"/>
              <a:defRPr/>
            </a:pPr>
            <a:endParaRPr kumimoji="0" lang="en-US" altLang="en-US" sz="2200" b="1" i="0" u="none" strike="noStrike" kern="1200" cap="none" spc="0" normalizeH="0" baseline="0" noProof="0" dirty="0">
              <a:ln>
                <a:noFill/>
              </a:ln>
              <a:solidFill>
                <a:prstClr val="black">
                  <a:lumMod val="75000"/>
                  <a:lumOff val="25000"/>
                </a:prstClr>
              </a:solidFill>
              <a:effectLst/>
              <a:uLnTx/>
              <a:uFillTx/>
              <a:ea typeface="+mn-ea"/>
              <a:cs typeface="+mn-cs"/>
            </a:endParaRPr>
          </a:p>
          <a:p>
            <a:pPr marL="574675" marR="0" indent="-179388">
              <a:lnSpc>
                <a:spcPct val="100000"/>
              </a:lnSpc>
              <a:spcBef>
                <a:spcPts val="0"/>
              </a:spcBef>
              <a:spcAft>
                <a:spcPts val="0"/>
              </a:spcAft>
              <a:buFont typeface="Arial" panose="020B0604020202020204" pitchFamily="34" charset="0"/>
              <a:buChar char="•"/>
            </a:pPr>
            <a:r>
              <a:rPr lang="en-US" sz="2200" kern="100" dirty="0">
                <a:effectLst/>
                <a:ea typeface="Aptos" panose="020B0004020202020204" pitchFamily="34" charset="0"/>
                <a:cs typeface="Times New Roman" panose="02020603050405020304" pitchFamily="18" charset="0"/>
              </a:rPr>
              <a:t>Under mandatory acquisition statutes, the Secretary has no discretion to refuse to acquire land regardless of the findings of any environmental analysis.</a:t>
            </a:r>
          </a:p>
          <a:p>
            <a:pPr marL="574675" marR="0" indent="-179388">
              <a:lnSpc>
                <a:spcPct val="100000"/>
              </a:lnSpc>
              <a:spcBef>
                <a:spcPts val="0"/>
              </a:spcBef>
              <a:spcAft>
                <a:spcPts val="0"/>
              </a:spcAft>
              <a:buFont typeface="Arial" panose="020B0604020202020204" pitchFamily="34" charset="0"/>
              <a:buChar char="•"/>
            </a:pPr>
            <a:endParaRPr lang="en-US" sz="2200" kern="100" dirty="0">
              <a:effectLst/>
              <a:ea typeface="Aptos" panose="020B0004020202020204" pitchFamily="34" charset="0"/>
              <a:cs typeface="Times New Roman" panose="02020603050405020304" pitchFamily="18" charset="0"/>
            </a:endParaRPr>
          </a:p>
          <a:p>
            <a:pPr marL="574675" marR="0" indent="-179388">
              <a:lnSpc>
                <a:spcPct val="100000"/>
              </a:lnSpc>
              <a:spcBef>
                <a:spcPts val="0"/>
              </a:spcBef>
              <a:spcAft>
                <a:spcPts val="0"/>
              </a:spcAft>
              <a:buFont typeface="Arial" panose="020B0604020202020204" pitchFamily="34" charset="0"/>
              <a:buChar char="•"/>
            </a:pPr>
            <a:r>
              <a:rPr lang="en-US" sz="2200" dirty="0">
                <a:effectLst/>
                <a:ea typeface="Aptos" panose="020B0004020202020204" pitchFamily="34" charset="0"/>
                <a:cs typeface="Times New Roman" panose="02020603050405020304" pitchFamily="18" charset="0"/>
              </a:rPr>
              <a:t>To understand whether any environmental hazards might be present, the IA Office must conduct a site investigation.</a:t>
            </a:r>
            <a:endParaRPr lang="en-US" sz="2200" kern="100" dirty="0">
              <a:effectLst/>
              <a:ea typeface="Aptos" panose="020B0004020202020204" pitchFamily="34" charset="0"/>
              <a:cs typeface="Times New Roman" panose="02020603050405020304" pitchFamily="18" charset="0"/>
            </a:endParaRPr>
          </a:p>
          <a:p>
            <a:pPr marR="0" lvl="0" algn="l" defTabSz="685800" rtl="0" eaLnBrk="1" fontAlgn="auto" latinLnBrk="0" hangingPunct="1">
              <a:lnSpc>
                <a:spcPct val="90000"/>
              </a:lnSpc>
              <a:spcBef>
                <a:spcPts val="900"/>
              </a:spcBef>
              <a:spcAft>
                <a:spcPts val="150"/>
              </a:spcAft>
              <a:buClr>
                <a:srgbClr val="99CB38"/>
              </a:buClr>
              <a:buSzPct val="100000"/>
              <a:buFont typeface="Wingdings" panose="05000000000000000000" pitchFamily="2" charset="2"/>
              <a:buChar char="q"/>
              <a:tabLst/>
              <a:defRPr/>
            </a:pPr>
            <a:endParaRPr kumimoji="0" lang="en-US" altLang="en-US" sz="22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0" marR="0" lvl="0" indent="0" algn="l" defTabSz="685800" rtl="0" eaLnBrk="1" fontAlgn="auto" latinLnBrk="0" hangingPunct="1">
              <a:lnSpc>
                <a:spcPct val="90000"/>
              </a:lnSpc>
              <a:spcBef>
                <a:spcPts val="900"/>
              </a:spcBef>
              <a:spcAft>
                <a:spcPts val="150"/>
              </a:spcAft>
              <a:buClr>
                <a:srgbClr val="99CB38"/>
              </a:buClr>
              <a:buSzPct val="100000"/>
              <a:buNone/>
              <a:tabLst/>
              <a:defRPr/>
            </a:pPr>
            <a:endParaRPr kumimoji="0" lang="en-US" altLang="en-US" sz="22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8160134"/>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22960" y="152400"/>
            <a:ext cx="7543800" cy="1450757"/>
          </a:xfrm>
        </p:spPr>
        <p:txBody>
          <a:bodyPr>
            <a:normAutofit/>
          </a:bodyPr>
          <a:lstStyle/>
          <a:p>
            <a:pPr eaLnBrk="1" hangingPunct="1"/>
            <a:r>
              <a:rPr lang="en-US" altLang="en-US" b="1" dirty="0"/>
              <a:t>Proposed Changes and Benefits</a:t>
            </a:r>
          </a:p>
        </p:txBody>
      </p:sp>
      <p:sp>
        <p:nvSpPr>
          <p:cNvPr id="14339" name="Rectangle 3"/>
          <p:cNvSpPr>
            <a:spLocks noGrp="1" noChangeArrowheads="1"/>
          </p:cNvSpPr>
          <p:nvPr>
            <p:ph idx="1"/>
          </p:nvPr>
        </p:nvSpPr>
        <p:spPr>
          <a:xfrm>
            <a:off x="822960" y="1845734"/>
            <a:ext cx="7543800" cy="4859866"/>
          </a:xfrm>
        </p:spPr>
        <p:txBody>
          <a:bodyPr>
            <a:normAutofit fontScale="32500" lnSpcReduction="20000"/>
          </a:bodyPr>
          <a:lstStyle/>
          <a:p>
            <a:pPr marR="0" lvl="0" algn="l" defTabSz="685800" rtl="0" eaLnBrk="1" fontAlgn="auto" latinLnBrk="0" hangingPunct="1">
              <a:lnSpc>
                <a:spcPct val="90000"/>
              </a:lnSpc>
              <a:spcBef>
                <a:spcPts val="900"/>
              </a:spcBef>
              <a:spcAft>
                <a:spcPts val="150"/>
              </a:spcAft>
              <a:buClr>
                <a:srgbClr val="99CB38"/>
              </a:buClr>
              <a:buSzPct val="100000"/>
              <a:buFont typeface="Wingdings" panose="05000000000000000000" pitchFamily="2" charset="2"/>
              <a:buChar char="q"/>
              <a:tabLst/>
              <a:defRPr/>
            </a:pPr>
            <a:endParaRPr kumimoji="0" lang="en-US" altLang="en-US" sz="22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39725" marR="0" lvl="0" indent="-339725" algn="l" defTabSz="685800" rtl="0" eaLnBrk="1" fontAlgn="auto" latinLnBrk="0" hangingPunct="1">
              <a:lnSpc>
                <a:spcPct val="120000"/>
              </a:lnSpc>
              <a:spcBef>
                <a:spcPts val="0"/>
              </a:spcBef>
              <a:spcAft>
                <a:spcPts val="0"/>
              </a:spcAft>
              <a:buClr>
                <a:srgbClr val="99CB38"/>
              </a:buClr>
              <a:buSzPct val="100000"/>
              <a:buFont typeface="Wingdings" panose="05000000000000000000" pitchFamily="2" charset="2"/>
              <a:buChar char="q"/>
              <a:tabLst/>
              <a:defRPr/>
            </a:pPr>
            <a:r>
              <a:rPr kumimoji="0" lang="en-US" altLang="en-US" sz="68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BIA would be able to develop an Environmental Professional certification program for the organization.</a:t>
            </a:r>
          </a:p>
          <a:p>
            <a:pPr marL="0" marR="0" lvl="0" indent="0" algn="l" defTabSz="685800" rtl="0" eaLnBrk="1" fontAlgn="auto" latinLnBrk="0" hangingPunct="1">
              <a:lnSpc>
                <a:spcPct val="120000"/>
              </a:lnSpc>
              <a:spcBef>
                <a:spcPts val="0"/>
              </a:spcBef>
              <a:spcAft>
                <a:spcPts val="0"/>
              </a:spcAft>
              <a:buClr>
                <a:srgbClr val="99CB38"/>
              </a:buClr>
              <a:buSzPct val="100000"/>
              <a:buNone/>
              <a:tabLst/>
              <a:defRPr/>
            </a:pPr>
            <a:endParaRPr kumimoji="0" lang="en-US" altLang="en-US" sz="25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519113" marR="0" lvl="0" indent="-192088" algn="l" defTabSz="685800" rtl="0" eaLnBrk="1" fontAlgn="auto" latinLnBrk="0" hangingPunct="1">
              <a:lnSpc>
                <a:spcPct val="120000"/>
              </a:lnSpc>
              <a:spcBef>
                <a:spcPts val="0"/>
              </a:spcBef>
              <a:spcAft>
                <a:spcPts val="0"/>
              </a:spcAft>
              <a:buClr>
                <a:srgbClr val="99CB38"/>
              </a:buClr>
              <a:buSzPct val="100000"/>
              <a:buFont typeface="Arial" panose="020B0604020202020204" pitchFamily="34" charset="0"/>
              <a:buChar char="•"/>
              <a:tabLst/>
              <a:defRPr/>
            </a:pPr>
            <a:r>
              <a:rPr kumimoji="0" lang="en-US" sz="6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IA may develop its own certification program for Environmental Professionals. </a:t>
            </a:r>
          </a:p>
          <a:p>
            <a:pPr marL="519113" marR="0" lvl="0" indent="-192088" algn="l" defTabSz="685800" rtl="0" eaLnBrk="1" fontAlgn="auto" latinLnBrk="0" hangingPunct="1">
              <a:lnSpc>
                <a:spcPct val="120000"/>
              </a:lnSpc>
              <a:spcBef>
                <a:spcPts val="0"/>
              </a:spcBef>
              <a:spcAft>
                <a:spcPts val="0"/>
              </a:spcAft>
              <a:buClr>
                <a:srgbClr val="99CB38"/>
              </a:buClr>
              <a:buSzPct val="100000"/>
              <a:buFont typeface="Arial" panose="020B0604020202020204" pitchFamily="34" charset="0"/>
              <a:buChar char="•"/>
              <a:tabLst/>
              <a:defRPr/>
            </a:pPr>
            <a:endParaRPr kumimoji="0" lang="en-US"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519113" marR="0" lvl="0" indent="-192088" algn="l" defTabSz="685800" rtl="0" eaLnBrk="1" fontAlgn="auto" latinLnBrk="0" hangingPunct="1">
              <a:lnSpc>
                <a:spcPct val="120000"/>
              </a:lnSpc>
              <a:spcBef>
                <a:spcPts val="0"/>
              </a:spcBef>
              <a:spcAft>
                <a:spcPts val="0"/>
              </a:spcAft>
              <a:buClr>
                <a:srgbClr val="99CB38"/>
              </a:buClr>
              <a:buSzPct val="100000"/>
              <a:buFont typeface="Arial" panose="020B0604020202020204" pitchFamily="34" charset="0"/>
              <a:buChar char="•"/>
              <a:tabLst/>
              <a:defRPr/>
            </a:pPr>
            <a:r>
              <a:rPr kumimoji="0" lang="en-US" sz="6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At a minimum, the IA Office must determine what constitutes “relevant experience” in accordance with 40 C.F.R. § 312.10(b) and 33 C.F.R. § 137.25 and determine whether their personnel are Environmental Professionals. </a:t>
            </a:r>
          </a:p>
          <a:p>
            <a:pPr marL="519113" marR="0" lvl="0" indent="-192088" algn="l" defTabSz="685800" rtl="0" eaLnBrk="1" fontAlgn="auto" latinLnBrk="0" hangingPunct="1">
              <a:lnSpc>
                <a:spcPct val="120000"/>
              </a:lnSpc>
              <a:spcBef>
                <a:spcPts val="0"/>
              </a:spcBef>
              <a:spcAft>
                <a:spcPts val="0"/>
              </a:spcAft>
              <a:buClr>
                <a:srgbClr val="99CB38"/>
              </a:buClr>
              <a:buSzPct val="100000"/>
              <a:buFont typeface="Arial" panose="020B0604020202020204" pitchFamily="34" charset="0"/>
              <a:buChar char="•"/>
              <a:tabLst/>
              <a:defRPr/>
            </a:pPr>
            <a:endParaRPr kumimoji="0" lang="en-US"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519113" marR="0" lvl="0" indent="-192088" algn="l" defTabSz="685800" rtl="0" eaLnBrk="1" fontAlgn="auto" latinLnBrk="0" hangingPunct="1">
              <a:lnSpc>
                <a:spcPct val="120000"/>
              </a:lnSpc>
              <a:spcBef>
                <a:spcPts val="0"/>
              </a:spcBef>
              <a:spcAft>
                <a:spcPts val="0"/>
              </a:spcAft>
              <a:buClr>
                <a:srgbClr val="99CB38"/>
              </a:buClr>
              <a:buSzPct val="100000"/>
              <a:buFont typeface="Arial" panose="020B0604020202020204" pitchFamily="34" charset="0"/>
              <a:buChar char="•"/>
              <a:tabLst/>
              <a:defRPr/>
            </a:pPr>
            <a:r>
              <a:rPr kumimoji="0" lang="en-US" sz="6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This may include using an IA training program to facilitate meeting these requirements or relevant courses provided by other agencies or bureaus/offices.</a:t>
            </a:r>
          </a:p>
          <a:p>
            <a:pPr marR="0" lvl="0" algn="l" defTabSz="685800" rtl="0" eaLnBrk="1" fontAlgn="auto" latinLnBrk="0" hangingPunct="1">
              <a:lnSpc>
                <a:spcPct val="90000"/>
              </a:lnSpc>
              <a:spcBef>
                <a:spcPts val="900"/>
              </a:spcBef>
              <a:spcAft>
                <a:spcPts val="150"/>
              </a:spcAft>
              <a:buClr>
                <a:srgbClr val="99CB38"/>
              </a:buClr>
              <a:buSzPct val="100000"/>
              <a:buFont typeface="Wingdings" panose="05000000000000000000" pitchFamily="2" charset="2"/>
              <a:buChar char="q"/>
              <a:tabLst/>
              <a:defRPr/>
            </a:pPr>
            <a:endParaRPr kumimoji="0" lang="en-US" altLang="en-US" sz="22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2595380"/>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22960" y="152400"/>
            <a:ext cx="7543800" cy="1450757"/>
          </a:xfrm>
        </p:spPr>
        <p:txBody>
          <a:bodyPr>
            <a:normAutofit/>
          </a:bodyPr>
          <a:lstStyle/>
          <a:p>
            <a:pPr eaLnBrk="1" hangingPunct="1"/>
            <a:r>
              <a:rPr lang="en-US" altLang="en-US" b="1" dirty="0"/>
              <a:t>Framing Questions</a:t>
            </a:r>
          </a:p>
        </p:txBody>
      </p:sp>
      <p:sp>
        <p:nvSpPr>
          <p:cNvPr id="14339" name="Rectangle 3"/>
          <p:cNvSpPr>
            <a:spLocks noGrp="1" noChangeArrowheads="1"/>
          </p:cNvSpPr>
          <p:nvPr>
            <p:ph idx="1"/>
          </p:nvPr>
        </p:nvSpPr>
        <p:spPr/>
        <p:txBody>
          <a:bodyPr>
            <a:normAutofit/>
          </a:bodyPr>
          <a:lstStyle/>
          <a:p>
            <a:pPr algn="l" rtl="0" fontAlgn="base"/>
            <a:endParaRPr lang="en-US" sz="2400" b="0" i="0" u="none" strike="noStrike" dirty="0">
              <a:solidFill>
                <a:schemeClr val="tx1"/>
              </a:solidFill>
              <a:effectLst/>
              <a:latin typeface="Calibri" panose="020F0502020204030204" pitchFamily="34" charset="0"/>
            </a:endParaRPr>
          </a:p>
          <a:p>
            <a:pPr algn="l" rtl="0" fontAlgn="base">
              <a:lnSpc>
                <a:spcPct val="100000"/>
              </a:lnSpc>
              <a:spcBef>
                <a:spcPts val="0"/>
              </a:spcBef>
              <a:spcAft>
                <a:spcPts val="0"/>
              </a:spcAft>
            </a:pPr>
            <a:r>
              <a:rPr lang="en-US" sz="2400" b="1" i="0" u="none" strike="noStrike" dirty="0">
                <a:solidFill>
                  <a:schemeClr val="tx1"/>
                </a:solidFill>
                <a:effectLst/>
                <a:latin typeface="Calibri" panose="020F0502020204030204" pitchFamily="34" charset="0"/>
              </a:rPr>
              <a:t>As a starting point for discussions, BIA poses the following questions</a:t>
            </a:r>
            <a:r>
              <a:rPr lang="en-US" sz="2400" b="0" i="0" u="none" strike="noStrike" dirty="0">
                <a:solidFill>
                  <a:schemeClr val="tx1"/>
                </a:solidFill>
                <a:effectLst/>
                <a:latin typeface="Calibri" panose="020F0502020204030204" pitchFamily="34" charset="0"/>
              </a:rPr>
              <a:t>:   </a:t>
            </a:r>
            <a:r>
              <a:rPr lang="en-US" sz="2400" b="0" i="0" dirty="0">
                <a:solidFill>
                  <a:schemeClr val="tx1"/>
                </a:solidFill>
                <a:effectLst/>
                <a:latin typeface="Calibri" panose="020F0502020204030204" pitchFamily="34" charset="0"/>
              </a:rPr>
              <a:t>​</a:t>
            </a:r>
          </a:p>
          <a:p>
            <a:pPr algn="l" rtl="0" fontAlgn="base">
              <a:lnSpc>
                <a:spcPct val="100000"/>
              </a:lnSpc>
              <a:spcBef>
                <a:spcPts val="0"/>
              </a:spcBef>
              <a:spcAft>
                <a:spcPts val="0"/>
              </a:spcAft>
            </a:pPr>
            <a:endParaRPr lang="en-US" sz="800" b="0" i="0" dirty="0">
              <a:solidFill>
                <a:schemeClr val="tx1"/>
              </a:solidFill>
              <a:effectLst/>
              <a:latin typeface="Calibri" panose="020F0502020204030204" pitchFamily="34" charset="0"/>
            </a:endParaRPr>
          </a:p>
          <a:p>
            <a:pPr marL="461963" indent="-247650" algn="l" rtl="0" fontAlgn="base">
              <a:lnSpc>
                <a:spcPct val="100000"/>
              </a:lnSpc>
              <a:spcBef>
                <a:spcPts val="0"/>
              </a:spcBef>
              <a:spcAft>
                <a:spcPts val="0"/>
              </a:spcAft>
              <a:buFont typeface="Arial" panose="020B0604020202020204" pitchFamily="34" charset="0"/>
              <a:buChar char="•"/>
            </a:pPr>
            <a:r>
              <a:rPr lang="en-US" sz="2400" b="0" i="0" u="none" strike="noStrike" dirty="0">
                <a:solidFill>
                  <a:schemeClr val="tx1"/>
                </a:solidFill>
                <a:effectLst/>
                <a:latin typeface="Calibri" panose="020F0502020204030204" pitchFamily="34" charset="0"/>
              </a:rPr>
              <a:t>Do you have any concerns with the proposed process?</a:t>
            </a:r>
          </a:p>
          <a:p>
            <a:pPr marL="214313" indent="0" algn="l" rtl="0" fontAlgn="base">
              <a:lnSpc>
                <a:spcPct val="100000"/>
              </a:lnSpc>
              <a:spcBef>
                <a:spcPts val="0"/>
              </a:spcBef>
              <a:spcAft>
                <a:spcPts val="0"/>
              </a:spcAft>
              <a:buNone/>
            </a:pPr>
            <a:endParaRPr lang="en-US" sz="800" b="0" i="0" u="none" strike="noStrike" dirty="0">
              <a:solidFill>
                <a:schemeClr val="tx1"/>
              </a:solidFill>
              <a:effectLst/>
              <a:latin typeface="Calibri" panose="020F0502020204030204" pitchFamily="34" charset="0"/>
            </a:endParaRPr>
          </a:p>
          <a:p>
            <a:pPr marL="461963" indent="-247650" algn="l" rtl="0" fontAlgn="base">
              <a:lnSpc>
                <a:spcPct val="100000"/>
              </a:lnSpc>
              <a:spcBef>
                <a:spcPts val="0"/>
              </a:spcBef>
              <a:spcAft>
                <a:spcPts val="0"/>
              </a:spcAft>
              <a:buFont typeface="Arial" panose="020B0604020202020204" pitchFamily="34" charset="0"/>
              <a:buChar char="•"/>
            </a:pPr>
            <a:r>
              <a:rPr lang="en-US" sz="2400" dirty="0">
                <a:solidFill>
                  <a:schemeClr val="tx1"/>
                </a:solidFill>
                <a:latin typeface="Calibri" panose="020F0502020204030204" pitchFamily="34" charset="0"/>
              </a:rPr>
              <a:t>Are there applicable situations that are not covered by the proposed process?</a:t>
            </a:r>
            <a:endParaRPr lang="en-US" sz="2400" b="0" i="0" dirty="0">
              <a:solidFill>
                <a:schemeClr val="tx1"/>
              </a:solidFill>
              <a:effectLst/>
              <a:latin typeface="Segoe UI" panose="020B0502040204020203" pitchFamily="34" charset="0"/>
            </a:endParaRPr>
          </a:p>
          <a:p>
            <a:pPr algn="l" rtl="0" fontAlgn="base"/>
            <a:r>
              <a:rPr lang="en-US" sz="2800" b="0" i="0" dirty="0">
                <a:solidFill>
                  <a:srgbClr val="000000"/>
                </a:solidFill>
                <a:effectLst/>
                <a:latin typeface="Calibri" panose="020F0502020204030204" pitchFamily="34" charset="0"/>
              </a:rPr>
              <a:t>​</a:t>
            </a:r>
            <a:endParaRPr lang="en-US" sz="2800" b="0" i="0" dirty="0">
              <a:solidFill>
                <a:srgbClr val="000000"/>
              </a:solidFill>
              <a:effectLst/>
              <a:latin typeface="Segoe UI" panose="020B0502040204020203" pitchFamily="34" charset="0"/>
            </a:endParaRPr>
          </a:p>
          <a:p>
            <a:pPr marL="0" marR="0" lvl="0" indent="0" algn="l" defTabSz="685800" rtl="0" eaLnBrk="1" fontAlgn="auto" latinLnBrk="0" hangingPunct="1">
              <a:lnSpc>
                <a:spcPct val="90000"/>
              </a:lnSpc>
              <a:spcBef>
                <a:spcPts val="900"/>
              </a:spcBef>
              <a:spcAft>
                <a:spcPts val="150"/>
              </a:spcAft>
              <a:buClr>
                <a:srgbClr val="99CB38"/>
              </a:buClr>
              <a:buSzPct val="100000"/>
              <a:buNone/>
              <a:tabLst/>
              <a:defRPr/>
            </a:pPr>
            <a:endParaRPr kumimoji="0" lang="en-US" altLang="en-US" sz="22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6491255"/>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22960" y="152400"/>
            <a:ext cx="7543800" cy="1450757"/>
          </a:xfrm>
        </p:spPr>
        <p:txBody>
          <a:bodyPr>
            <a:normAutofit/>
          </a:bodyPr>
          <a:lstStyle/>
          <a:p>
            <a:pPr eaLnBrk="1" hangingPunct="1"/>
            <a:r>
              <a:rPr lang="en-US" altLang="en-US" b="1" dirty="0"/>
              <a:t>Questions?</a:t>
            </a:r>
          </a:p>
        </p:txBody>
      </p:sp>
      <p:sp>
        <p:nvSpPr>
          <p:cNvPr id="14339" name="Rectangle 3"/>
          <p:cNvSpPr>
            <a:spLocks noGrp="1" noChangeArrowheads="1"/>
          </p:cNvSpPr>
          <p:nvPr>
            <p:ph idx="1"/>
          </p:nvPr>
        </p:nvSpPr>
        <p:spPr/>
        <p:txBody>
          <a:bodyPr>
            <a:normAutofit/>
          </a:bodyPr>
          <a:lstStyle/>
          <a:p>
            <a:pPr algn="ctr" rtl="0" fontAlgn="base"/>
            <a:endParaRPr lang="en-US" sz="2800" b="0" i="0" dirty="0">
              <a:solidFill>
                <a:srgbClr val="000000"/>
              </a:solidFill>
              <a:effectLst/>
              <a:latin typeface="Calibri" panose="020F0502020204030204" pitchFamily="34" charset="0"/>
            </a:endParaRPr>
          </a:p>
          <a:p>
            <a:pPr algn="ctr" rtl="0" fontAlgn="base"/>
            <a:endParaRPr lang="en-US" sz="2800" dirty="0">
              <a:solidFill>
                <a:srgbClr val="000000"/>
              </a:solidFill>
              <a:latin typeface="Calibri" panose="020F0502020204030204" pitchFamily="34" charset="0"/>
            </a:endParaRPr>
          </a:p>
          <a:p>
            <a:pPr algn="ctr" rtl="0" fontAlgn="base"/>
            <a:r>
              <a:rPr lang="en-US" sz="2800" b="0" i="0" dirty="0">
                <a:solidFill>
                  <a:srgbClr val="000000"/>
                </a:solidFill>
                <a:effectLst/>
                <a:latin typeface="Calibri" panose="020F0502020204030204" pitchFamily="34" charset="0"/>
              </a:rPr>
              <a:t>Please provide written comments to </a:t>
            </a:r>
            <a:r>
              <a:rPr lang="en-US" sz="2800" b="0" i="0" dirty="0">
                <a:solidFill>
                  <a:srgbClr val="000000"/>
                </a:solidFill>
                <a:effectLst/>
                <a:latin typeface="Calibri" panose="020F0502020204030204" pitchFamily="34" charset="0"/>
                <a:hlinkClick r:id="rId3"/>
              </a:rPr>
              <a:t>consultation@bia.gov</a:t>
            </a:r>
            <a:r>
              <a:rPr lang="en-US" sz="2800" b="0" i="0" dirty="0">
                <a:solidFill>
                  <a:srgbClr val="000000"/>
                </a:solidFill>
                <a:effectLst/>
                <a:latin typeface="Calibri" panose="020F0502020204030204" pitchFamily="34" charset="0"/>
              </a:rPr>
              <a:t> </a:t>
            </a:r>
          </a:p>
          <a:p>
            <a:pPr algn="ctr" rtl="0" fontAlgn="base"/>
            <a:r>
              <a:rPr lang="en-US" sz="2800" b="0" i="0" dirty="0">
                <a:solidFill>
                  <a:srgbClr val="000000"/>
                </a:solidFill>
                <a:effectLst/>
                <a:latin typeface="Calibri" panose="020F0502020204030204" pitchFamily="34" charset="0"/>
              </a:rPr>
              <a:t>by 11:59 on December 12, 2024​</a:t>
            </a:r>
            <a:endParaRPr lang="en-US" sz="2800" b="0" i="0" dirty="0">
              <a:solidFill>
                <a:srgbClr val="000000"/>
              </a:solidFill>
              <a:effectLst/>
              <a:latin typeface="Segoe UI" panose="020B0502040204020203" pitchFamily="34" charset="0"/>
            </a:endParaRPr>
          </a:p>
          <a:p>
            <a:pPr marL="0" marR="0" lvl="0" indent="0" algn="l" defTabSz="685800" rtl="0" eaLnBrk="1" fontAlgn="auto" latinLnBrk="0" hangingPunct="1">
              <a:lnSpc>
                <a:spcPct val="90000"/>
              </a:lnSpc>
              <a:spcBef>
                <a:spcPts val="900"/>
              </a:spcBef>
              <a:spcAft>
                <a:spcPts val="150"/>
              </a:spcAft>
              <a:buClr>
                <a:srgbClr val="99CB38"/>
              </a:buClr>
              <a:buSzPct val="100000"/>
              <a:buNone/>
              <a:tabLst/>
              <a:defRPr/>
            </a:pPr>
            <a:endParaRPr kumimoji="0" lang="en-US" altLang="en-US" sz="22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688942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3BF8E-1896-ACFF-64D6-7AB81D3416E1}"/>
              </a:ext>
            </a:extLst>
          </p:cNvPr>
          <p:cNvSpPr>
            <a:spLocks noGrp="1"/>
          </p:cNvSpPr>
          <p:nvPr>
            <p:ph type="title"/>
          </p:nvPr>
        </p:nvSpPr>
        <p:spPr/>
        <p:txBody>
          <a:bodyPr/>
          <a:lstStyle/>
          <a:p>
            <a:r>
              <a:rPr lang="en-US" b="1" dirty="0"/>
              <a:t>Purpose of Today’s Consultation</a:t>
            </a:r>
            <a:r>
              <a:rPr lang="en-US" dirty="0"/>
              <a:t>	</a:t>
            </a:r>
          </a:p>
        </p:txBody>
      </p:sp>
      <p:sp>
        <p:nvSpPr>
          <p:cNvPr id="3" name="Content Placeholder 2">
            <a:extLst>
              <a:ext uri="{FF2B5EF4-FFF2-40B4-BE49-F238E27FC236}">
                <a16:creationId xmlns:a16="http://schemas.microsoft.com/office/drawing/2014/main" id="{A164B689-A281-3909-B41C-CA1653BB22AE}"/>
              </a:ext>
            </a:extLst>
          </p:cNvPr>
          <p:cNvSpPr>
            <a:spLocks noGrp="1"/>
          </p:cNvSpPr>
          <p:nvPr>
            <p:ph idx="1"/>
          </p:nvPr>
        </p:nvSpPr>
        <p:spPr/>
        <p:txBody>
          <a:bodyPr/>
          <a:lstStyle/>
          <a:p>
            <a:endParaRPr lang="en-US" dirty="0"/>
          </a:p>
          <a:p>
            <a:pPr marL="339725" lvl="1" indent="-339725">
              <a:buFont typeface="Wingdings" panose="05000000000000000000" pitchFamily="2" charset="2"/>
              <a:buChar char="q"/>
            </a:pPr>
            <a:r>
              <a:rPr lang="en-US" sz="2400" dirty="0"/>
              <a:t>Indian Affairs is seeking Tribal input on draft procedures outlining the Pre-Acquisition Environmental Site Assessment process used for fee-to-trust and real property acquisitions</a:t>
            </a:r>
            <a:r>
              <a:rPr lang="en-US" sz="2250" dirty="0"/>
              <a:t>.  </a:t>
            </a:r>
          </a:p>
          <a:p>
            <a:pPr marL="0" lvl="1" indent="0">
              <a:buNone/>
            </a:pPr>
            <a:endParaRPr lang="en-US" sz="2250" dirty="0"/>
          </a:p>
          <a:p>
            <a:pPr marL="339725" lvl="1" indent="-339725">
              <a:buFont typeface="Wingdings" panose="05000000000000000000" pitchFamily="2" charset="2"/>
              <a:buChar char="q"/>
            </a:pPr>
            <a:r>
              <a:rPr lang="en-US" sz="2400" dirty="0"/>
              <a:t>This process is currently captured in Departmental Manual 602 Chapter 2.</a:t>
            </a:r>
          </a:p>
        </p:txBody>
      </p:sp>
    </p:spTree>
    <p:extLst>
      <p:ext uri="{BB962C8B-B14F-4D97-AF65-F5344CB8AC3E}">
        <p14:creationId xmlns:p14="http://schemas.microsoft.com/office/powerpoint/2010/main" val="3052333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eaLnBrk="1" hangingPunct="1"/>
            <a:r>
              <a:rPr lang="en-US" altLang="en-US" b="1" dirty="0"/>
              <a:t>602 DM 2 - Scope</a:t>
            </a:r>
          </a:p>
        </p:txBody>
      </p:sp>
      <p:sp>
        <p:nvSpPr>
          <p:cNvPr id="5123" name="Rectangle 3"/>
          <p:cNvSpPr>
            <a:spLocks noGrp="1" noChangeArrowheads="1"/>
          </p:cNvSpPr>
          <p:nvPr>
            <p:ph idx="1"/>
          </p:nvPr>
        </p:nvSpPr>
        <p:spPr/>
        <p:txBody>
          <a:bodyPr/>
          <a:lstStyle/>
          <a:p>
            <a:pPr eaLnBrk="1" hangingPunct="1"/>
            <a:r>
              <a:rPr lang="en-US" altLang="en-US" sz="2400" i="1" dirty="0"/>
              <a:t>This chapter prescribes Departmental policy, responsibilities, and requirements for offices and bureaus to </a:t>
            </a:r>
            <a:r>
              <a:rPr lang="en-US" altLang="en-US" sz="2400" b="1" i="1" u="sng" dirty="0"/>
              <a:t>evaluate environmental risk prior to acquiring an interest in real property</a:t>
            </a:r>
            <a:r>
              <a:rPr lang="en-US" altLang="en-US" sz="2400" i="1" dirty="0"/>
              <a:t>, including the potential to expose the Department of the Interior to fiscal or legal liabilities and costs of remediation related to the release or threatened release of hazardous substances, oil, or petroleum products, and other environmental or environmentally driven impacts on the conditions of the property to be acquired by the office/bureau. </a:t>
            </a:r>
          </a:p>
        </p:txBody>
      </p:sp>
    </p:spTree>
    <p:extLst>
      <p:ext uri="{BB962C8B-B14F-4D97-AF65-F5344CB8AC3E}">
        <p14:creationId xmlns:p14="http://schemas.microsoft.com/office/powerpoint/2010/main" val="28712581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47"/>
          <p:cNvSpPr>
            <a:spLocks noGrp="1" noChangeArrowheads="1"/>
          </p:cNvSpPr>
          <p:nvPr>
            <p:ph type="title"/>
          </p:nvPr>
        </p:nvSpPr>
        <p:spPr/>
        <p:txBody>
          <a:bodyPr>
            <a:normAutofit/>
          </a:bodyPr>
          <a:lstStyle/>
          <a:p>
            <a:pPr eaLnBrk="1" hangingPunct="1"/>
            <a:r>
              <a:rPr lang="en-US" altLang="en-US" b="1" dirty="0"/>
              <a:t>Relevancy of 602 DM 2 to Fee-to-Trust</a:t>
            </a:r>
          </a:p>
        </p:txBody>
      </p:sp>
      <p:sp>
        <p:nvSpPr>
          <p:cNvPr id="2051" name="Rectangle 48"/>
          <p:cNvSpPr>
            <a:spLocks noGrp="1" noChangeArrowheads="1"/>
          </p:cNvSpPr>
          <p:nvPr>
            <p:ph idx="1"/>
          </p:nvPr>
        </p:nvSpPr>
        <p:spPr/>
        <p:txBody>
          <a:bodyPr>
            <a:normAutofit lnSpcReduction="10000"/>
          </a:bodyPr>
          <a:lstStyle/>
          <a:p>
            <a:pPr eaLnBrk="1" hangingPunct="1"/>
            <a:endParaRPr lang="en-US" altLang="en-US" sz="1000" b="1" dirty="0"/>
          </a:p>
          <a:p>
            <a:pPr eaLnBrk="1" hangingPunct="1"/>
            <a:r>
              <a:rPr lang="en-US" altLang="en-US" sz="2200" b="1" dirty="0"/>
              <a:t>25 CFR 151.8 – What documentation is included in a trust acquisition package?</a:t>
            </a:r>
          </a:p>
          <a:p>
            <a:pPr eaLnBrk="1" hangingPunct="1"/>
            <a:endParaRPr lang="en-US" altLang="en-US" sz="900" b="1" dirty="0"/>
          </a:p>
          <a:p>
            <a:pPr marL="457200" lvl="1" indent="0">
              <a:buNone/>
            </a:pPr>
            <a:r>
              <a:rPr lang="en-US" altLang="en-US" sz="2200" dirty="0"/>
              <a:t>(a)(5) - The applicant must submit information that allows the Secretary to comply with the National Environmental Policy Act (NEPA) and </a:t>
            </a:r>
            <a:r>
              <a:rPr lang="en-US" altLang="en-US" sz="2200" b="1" u="sng" dirty="0"/>
              <a:t>602 DM 2</a:t>
            </a:r>
            <a:r>
              <a:rPr lang="en-US" altLang="en-US" sz="2200" dirty="0"/>
              <a:t>, Land Acquisitions: Hazardous Substances Determinations pursuant to </a:t>
            </a:r>
            <a:r>
              <a:rPr lang="en-US" altLang="en-US" sz="2200" i="1" dirty="0"/>
              <a:t>§ 151.15</a:t>
            </a:r>
            <a:r>
              <a:rPr lang="en-US" altLang="en-US" sz="2200" dirty="0"/>
              <a:t>; and ….</a:t>
            </a:r>
          </a:p>
          <a:p>
            <a:pPr marL="457200" lvl="1" indent="0">
              <a:buNone/>
            </a:pPr>
            <a:endParaRPr lang="en-US" altLang="en-US" sz="800" dirty="0"/>
          </a:p>
          <a:p>
            <a:pPr marL="744538" lvl="1" indent="-282575">
              <a:buNone/>
            </a:pPr>
            <a:r>
              <a:rPr lang="en-US" altLang="en-US" sz="2200" dirty="0"/>
              <a:t>	(ii) An acquisition package is not complete until a pre-acquisition Phase I environmental site assessment, and if necessary, a Phase II environmental site assessment completed pursuant to </a:t>
            </a:r>
            <a:r>
              <a:rPr lang="en-US" altLang="en-US" sz="2200" b="1" u="sng" dirty="0"/>
              <a:t>602 DM 2 </a:t>
            </a:r>
            <a:r>
              <a:rPr lang="en-US" altLang="en-US" sz="2200" dirty="0"/>
              <a:t>is determined to be sufficient by the Secretary.</a:t>
            </a:r>
          </a:p>
        </p:txBody>
      </p:sp>
    </p:spTree>
    <p:extLst>
      <p:ext uri="{BB962C8B-B14F-4D97-AF65-F5344CB8AC3E}">
        <p14:creationId xmlns:p14="http://schemas.microsoft.com/office/powerpoint/2010/main" val="1984462251"/>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6200"/>
            <a:ext cx="8229600" cy="1401763"/>
          </a:xfrm>
        </p:spPr>
        <p:txBody>
          <a:bodyPr>
            <a:normAutofit/>
          </a:bodyPr>
          <a:lstStyle/>
          <a:p>
            <a:pPr algn="l" eaLnBrk="1" hangingPunct="1"/>
            <a:r>
              <a:rPr lang="en-US" altLang="en-US" b="1" dirty="0"/>
              <a:t>Proposed Indian Affairs Procedures</a:t>
            </a:r>
          </a:p>
        </p:txBody>
      </p:sp>
      <p:sp>
        <p:nvSpPr>
          <p:cNvPr id="8195" name="Rectangle 3"/>
          <p:cNvSpPr>
            <a:spLocks noGrp="1" noChangeArrowheads="1"/>
          </p:cNvSpPr>
          <p:nvPr>
            <p:ph idx="1"/>
          </p:nvPr>
        </p:nvSpPr>
        <p:spPr>
          <a:xfrm>
            <a:off x="533400" y="1935163"/>
            <a:ext cx="8229600" cy="4084637"/>
          </a:xfrm>
        </p:spPr>
        <p:txBody>
          <a:bodyPr>
            <a:normAutofit lnSpcReduction="10000"/>
          </a:bodyPr>
          <a:lstStyle/>
          <a:p>
            <a:pPr marL="0" marR="0" lvl="0" indent="0">
              <a:lnSpc>
                <a:spcPct val="100000"/>
              </a:lnSpc>
              <a:spcBef>
                <a:spcPts val="0"/>
              </a:spcBef>
              <a:spcAft>
                <a:spcPts val="0"/>
              </a:spcAft>
              <a:buNone/>
              <a:tabLst>
                <a:tab pos="457200" algn="l"/>
              </a:tabLst>
            </a:pPr>
            <a:r>
              <a:rPr kumimoji="0" lang="en-US" sz="22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Times New Roman" panose="02020603050405020304" pitchFamily="18" charset="0"/>
              </a:rPr>
              <a:t>The proposed IAM:</a:t>
            </a:r>
          </a:p>
          <a:p>
            <a:pPr marL="0" marR="0" lvl="0" indent="0">
              <a:lnSpc>
                <a:spcPct val="100000"/>
              </a:lnSpc>
              <a:spcBef>
                <a:spcPts val="0"/>
              </a:spcBef>
              <a:spcAft>
                <a:spcPts val="0"/>
              </a:spcAft>
              <a:buNone/>
              <a:tabLst>
                <a:tab pos="457200" algn="l"/>
              </a:tabLst>
            </a:pP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0000"/>
              </a:lnSpc>
              <a:spcBef>
                <a:spcPts val="0"/>
              </a:spcBef>
              <a:spcAft>
                <a:spcPts val="0"/>
              </a:spcAft>
              <a:buFont typeface="Wingdings" panose="05000000000000000000" pitchFamily="2" charset="2"/>
              <a:buChar char=""/>
              <a:tabLst>
                <a:tab pos="457200" algn="l"/>
              </a:tabLst>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Establishes the Indian Affairs (IA) policy, responsibilities, and requirements for programs and offices under the authority of the Assistant Secretary – Indian Affairs (AS-IA) to evaluate environmental risk prior to acquiring interests in real property or other administrative land transfers to Indian Affairs jurisdiction.</a:t>
            </a:r>
          </a:p>
          <a:p>
            <a:pPr marL="0" marR="0" lvl="0" indent="0">
              <a:lnSpc>
                <a:spcPct val="100000"/>
              </a:lnSpc>
              <a:spcBef>
                <a:spcPts val="0"/>
              </a:spcBef>
              <a:spcAft>
                <a:spcPts val="0"/>
              </a:spcAft>
              <a:buNone/>
              <a:tabLst>
                <a:tab pos="457200" algn="l"/>
              </a:tabLst>
            </a:pP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339725" marR="0" lvl="0" indent="-339725">
              <a:lnSpc>
                <a:spcPct val="100000"/>
              </a:lnSpc>
              <a:spcBef>
                <a:spcPts val="0"/>
              </a:spcBef>
              <a:spcAft>
                <a:spcPts val="0"/>
              </a:spcAft>
              <a:buFont typeface="Wingdings" panose="05000000000000000000" pitchFamily="2" charset="2"/>
              <a:buChar char=""/>
              <a:tabLst>
                <a:tab pos="457200" algn="l"/>
              </a:tabLst>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Establishes IA policy regarding the use of Phase I  Environmental Site Assessments and the Limited Environmental Due Diligence: Transaction Screen Process that Regions may use to identify the presence or potential presence of contaminants.</a:t>
            </a:r>
          </a:p>
        </p:txBody>
      </p:sp>
    </p:spTree>
    <p:extLst>
      <p:ext uri="{BB962C8B-B14F-4D97-AF65-F5344CB8AC3E}">
        <p14:creationId xmlns:p14="http://schemas.microsoft.com/office/powerpoint/2010/main" val="263159388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6200"/>
            <a:ext cx="8229600" cy="1401763"/>
          </a:xfrm>
        </p:spPr>
        <p:txBody>
          <a:bodyPr>
            <a:normAutofit/>
          </a:bodyPr>
          <a:lstStyle/>
          <a:p>
            <a:pPr algn="l" eaLnBrk="1" hangingPunct="1"/>
            <a:r>
              <a:rPr lang="en-US" altLang="en-US" b="1" dirty="0"/>
              <a:t>Proposed Changes and Benefits</a:t>
            </a:r>
          </a:p>
        </p:txBody>
      </p:sp>
      <p:sp>
        <p:nvSpPr>
          <p:cNvPr id="8195" name="Rectangle 3"/>
          <p:cNvSpPr>
            <a:spLocks noGrp="1" noChangeArrowheads="1"/>
          </p:cNvSpPr>
          <p:nvPr>
            <p:ph idx="1"/>
          </p:nvPr>
        </p:nvSpPr>
        <p:spPr>
          <a:xfrm>
            <a:off x="533400" y="1935163"/>
            <a:ext cx="8229600" cy="4084637"/>
          </a:xfrm>
        </p:spPr>
        <p:txBody>
          <a:bodyPr>
            <a:normAutofit/>
          </a:bodyPr>
          <a:lstStyle/>
          <a:p>
            <a:pPr marL="342900" indent="-342900">
              <a:lnSpc>
                <a:spcPct val="107000"/>
              </a:lnSpc>
              <a:spcBef>
                <a:spcPts val="0"/>
              </a:spcBef>
              <a:spcAft>
                <a:spcPts val="800"/>
              </a:spcAft>
              <a:buFont typeface="Wingdings" panose="05000000000000000000" pitchFamily="2" charset="2"/>
              <a:buChar char=""/>
              <a:tabLst>
                <a:tab pos="457200" algn="l"/>
              </a:tabLst>
            </a:pPr>
            <a:endParaRPr lang="en-US" altLang="en-US" sz="900" b="1" dirty="0"/>
          </a:p>
          <a:p>
            <a:pPr marL="342900" indent="-342900">
              <a:lnSpc>
                <a:spcPct val="100000"/>
              </a:lnSpc>
              <a:spcBef>
                <a:spcPts val="0"/>
              </a:spcBef>
              <a:spcAft>
                <a:spcPts val="800"/>
              </a:spcAft>
              <a:buFont typeface="Wingdings" panose="05000000000000000000" pitchFamily="2" charset="2"/>
              <a:buChar char=""/>
              <a:tabLst>
                <a:tab pos="457200" algn="l"/>
              </a:tabLst>
            </a:pPr>
            <a:r>
              <a:rPr lang="en-US" altLang="en-US" sz="2400" b="1" dirty="0"/>
              <a:t>Procedures would be specifically designed for BIA in dedicated </a:t>
            </a:r>
            <a:r>
              <a:rPr lang="en-US" altLang="en-US" sz="2200" b="1" dirty="0"/>
              <a:t>Indian</a:t>
            </a:r>
            <a:r>
              <a:rPr lang="en-US" altLang="en-US" sz="2400" b="1" dirty="0"/>
              <a:t> Affairs Manual.</a:t>
            </a:r>
          </a:p>
          <a:p>
            <a:pPr marL="574675" indent="-303213">
              <a:lnSpc>
                <a:spcPct val="100000"/>
              </a:lnSpc>
              <a:spcBef>
                <a:spcPts val="0"/>
              </a:spcBef>
              <a:spcAft>
                <a:spcPts val="800"/>
              </a:spcAft>
              <a:buFont typeface="Arial" panose="020B0604020202020204" pitchFamily="34" charset="0"/>
              <a:buChar char="•"/>
              <a:tabLst>
                <a:tab pos="457200" algn="l"/>
              </a:tabLst>
            </a:pPr>
            <a:r>
              <a:rPr lang="en-US" altLang="en-US" sz="2400" dirty="0"/>
              <a:t>Placing lands in trust is unique and very different that acquiring federal public lands.</a:t>
            </a:r>
          </a:p>
          <a:p>
            <a:pPr marL="574675" indent="-303213">
              <a:lnSpc>
                <a:spcPct val="100000"/>
              </a:lnSpc>
              <a:spcBef>
                <a:spcPts val="0"/>
              </a:spcBef>
              <a:spcAft>
                <a:spcPts val="800"/>
              </a:spcAft>
              <a:buFont typeface="Arial" panose="020B0604020202020204" pitchFamily="34" charset="0"/>
              <a:buChar char="•"/>
              <a:tabLst>
                <a:tab pos="457200" algn="l"/>
              </a:tabLst>
            </a:pPr>
            <a:r>
              <a:rPr lang="en-US" altLang="en-US" sz="2400" dirty="0"/>
              <a:t>BIA acquires significantly more lands than any other DOI bureau.</a:t>
            </a:r>
          </a:p>
          <a:p>
            <a:pPr marL="574675" marR="0" lvl="0" indent="-303213" algn="l" defTabSz="685800" rtl="0" eaLnBrk="1" fontAlgn="auto" latinLnBrk="0" hangingPunct="1">
              <a:lnSpc>
                <a:spcPct val="100000"/>
              </a:lnSpc>
              <a:spcBef>
                <a:spcPts val="0"/>
              </a:spcBef>
              <a:spcAft>
                <a:spcPts val="800"/>
              </a:spcAft>
              <a:buClr>
                <a:srgbClr val="99CB38"/>
              </a:buClr>
              <a:buSzPct val="100000"/>
              <a:buFont typeface="Arial" panose="020B0604020202020204" pitchFamily="34" charset="0"/>
              <a:buChar char="•"/>
              <a:tabLst>
                <a:tab pos="457200" algn="l"/>
              </a:tabLst>
              <a:defRPr/>
            </a:pPr>
            <a:r>
              <a:rPr kumimoji="0" lang="en-US" alt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In </a:t>
            </a:r>
            <a:r>
              <a:rPr lang="en-US" altLang="en-US" sz="2400" dirty="0">
                <a:solidFill>
                  <a:prstClr val="black">
                    <a:lumMod val="75000"/>
                    <a:lumOff val="25000"/>
                  </a:prstClr>
                </a:solidFill>
                <a:latin typeface="Calibri" panose="020F0502020204030204"/>
              </a:rPr>
              <a:t>the majority of </a:t>
            </a:r>
            <a:r>
              <a:rPr kumimoji="0" lang="en-US" alt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cases, BIA acquires lands in trust that are on-reservation and/or that are already owned by a Tribe.</a:t>
            </a:r>
          </a:p>
          <a:p>
            <a:pPr marL="574675" indent="-303213">
              <a:lnSpc>
                <a:spcPct val="107000"/>
              </a:lnSpc>
              <a:spcBef>
                <a:spcPts val="0"/>
              </a:spcBef>
              <a:spcAft>
                <a:spcPts val="800"/>
              </a:spcAft>
              <a:buFont typeface="Arial" panose="020B0604020202020204" pitchFamily="34" charset="0"/>
              <a:buChar char="•"/>
              <a:tabLst>
                <a:tab pos="457200" algn="l"/>
              </a:tabLst>
            </a:pPr>
            <a:endParaRPr lang="en-US" altLang="en-US" sz="2400" dirty="0"/>
          </a:p>
          <a:p>
            <a:pPr marL="574675" indent="-303213">
              <a:lnSpc>
                <a:spcPct val="107000"/>
              </a:lnSpc>
              <a:spcBef>
                <a:spcPts val="0"/>
              </a:spcBef>
              <a:spcAft>
                <a:spcPts val="800"/>
              </a:spcAft>
              <a:buFont typeface="Arial" panose="020B0604020202020204" pitchFamily="34" charset="0"/>
              <a:buChar char="•"/>
              <a:tabLst>
                <a:tab pos="457200" algn="l"/>
              </a:tabLst>
            </a:pPr>
            <a:endParaRPr lang="en-US" altLang="en-US" sz="2400" dirty="0"/>
          </a:p>
          <a:p>
            <a:pPr marL="574675" indent="-303213">
              <a:lnSpc>
                <a:spcPct val="107000"/>
              </a:lnSpc>
              <a:spcBef>
                <a:spcPts val="0"/>
              </a:spcBef>
              <a:spcAft>
                <a:spcPts val="800"/>
              </a:spcAft>
              <a:buFont typeface="Arial" panose="020B0604020202020204" pitchFamily="34" charset="0"/>
              <a:buChar char="•"/>
              <a:tabLst>
                <a:tab pos="457200" algn="l"/>
              </a:tabLst>
            </a:pPr>
            <a:endParaRPr lang="en-US" altLang="en-US" sz="2400" dirty="0"/>
          </a:p>
          <a:p>
            <a:pPr marL="342900" marR="0" lvl="0" indent="-342900">
              <a:lnSpc>
                <a:spcPct val="107000"/>
              </a:lnSpc>
              <a:spcBef>
                <a:spcPts val="0"/>
              </a:spcBef>
              <a:spcAft>
                <a:spcPts val="800"/>
              </a:spcAft>
              <a:buFont typeface="Wingdings" panose="05000000000000000000" pitchFamily="2" charset="2"/>
              <a:buChar char=""/>
              <a:tabLst>
                <a:tab pos="457200" algn="l"/>
              </a:tabLst>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4529694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22960" y="152400"/>
            <a:ext cx="7543800" cy="1450757"/>
          </a:xfrm>
        </p:spPr>
        <p:txBody>
          <a:bodyPr>
            <a:normAutofit/>
          </a:bodyPr>
          <a:lstStyle/>
          <a:p>
            <a:pPr eaLnBrk="1" hangingPunct="1"/>
            <a:r>
              <a:rPr lang="en-US" altLang="en-US" b="1" dirty="0"/>
              <a:t>Proposed Changes and Benefits</a:t>
            </a:r>
          </a:p>
        </p:txBody>
      </p:sp>
      <p:sp>
        <p:nvSpPr>
          <p:cNvPr id="14339" name="Rectangle 3"/>
          <p:cNvSpPr>
            <a:spLocks noGrp="1" noChangeArrowheads="1"/>
          </p:cNvSpPr>
          <p:nvPr>
            <p:ph idx="1"/>
          </p:nvPr>
        </p:nvSpPr>
        <p:spPr>
          <a:xfrm>
            <a:off x="822960" y="1828800"/>
            <a:ext cx="7543800" cy="4724400"/>
          </a:xfrm>
        </p:spPr>
        <p:txBody>
          <a:bodyPr>
            <a:normAutofit fontScale="77500" lnSpcReduction="20000"/>
          </a:bodyPr>
          <a:lstStyle/>
          <a:p>
            <a:pPr marL="339725" indent="-339725" eaLnBrk="1" hangingPunct="1">
              <a:buFont typeface="Wingdings" panose="05000000000000000000" pitchFamily="2" charset="2"/>
              <a:buChar char="q"/>
            </a:pPr>
            <a:r>
              <a:rPr lang="en-US" altLang="en-US" sz="2900" b="1" dirty="0"/>
              <a:t>Decision makers would be able to rely on results of Phase 1 ESAs for up to 30 months for certain property types that pose a significantly reduced risk of contamination:</a:t>
            </a:r>
          </a:p>
          <a:p>
            <a:pPr marL="0" indent="0" eaLnBrk="1" hangingPunct="1">
              <a:buNone/>
            </a:pPr>
            <a:endParaRPr lang="en-US" altLang="en-US" sz="1200" b="1" dirty="0"/>
          </a:p>
          <a:p>
            <a:pPr marL="461963" marR="0" lvl="0" indent="-179388" algn="l" defTabSz="685800" rtl="0" eaLnBrk="1" fontAlgn="auto" latinLnBrk="0" hangingPunct="1">
              <a:lnSpc>
                <a:spcPct val="90000"/>
              </a:lnSpc>
              <a:spcBef>
                <a:spcPts val="900"/>
              </a:spcBef>
              <a:spcAft>
                <a:spcPts val="150"/>
              </a:spcAft>
              <a:buClr>
                <a:srgbClr val="99CB38"/>
              </a:buClr>
              <a:buSzPct val="100000"/>
              <a:buFont typeface="Arial" panose="020B0604020202020204" pitchFamily="34" charset="0"/>
              <a:buChar char="•"/>
              <a:tabLst/>
              <a:defRPr/>
            </a:pPr>
            <a:r>
              <a:rPr kumimoji="0" lang="en-US" sz="2900" b="0" i="0" u="none" strike="noStrike" kern="1200" cap="none" spc="0" normalizeH="0" baseline="0" noProof="0" dirty="0">
                <a:ln>
                  <a:noFill/>
                </a:ln>
                <a:solidFill>
                  <a:prstClr val="black">
                    <a:lumMod val="75000"/>
                    <a:lumOff val="25000"/>
                  </a:prstClr>
                </a:solidFill>
                <a:effectLst/>
                <a:uLnTx/>
                <a:uFillTx/>
                <a:ea typeface="+mn-ea"/>
                <a:cs typeface="+mn-cs"/>
              </a:rPr>
              <a:t>IA Office may use the conclusions of a Phase I ESA that has not been updated within 180-days for decision-making purposes for </a:t>
            </a:r>
            <a:r>
              <a:rPr kumimoji="0" lang="en-US" sz="2900" b="1" i="0" u="none" strike="noStrike" kern="1200" cap="none" spc="0" normalizeH="0" baseline="0" noProof="0" dirty="0">
                <a:ln>
                  <a:noFill/>
                </a:ln>
                <a:solidFill>
                  <a:prstClr val="black">
                    <a:lumMod val="75000"/>
                    <a:lumOff val="25000"/>
                  </a:prstClr>
                </a:solidFill>
                <a:effectLst/>
                <a:uLnTx/>
                <a:uFillTx/>
                <a:ea typeface="+mn-ea"/>
                <a:cs typeface="+mn-cs"/>
              </a:rPr>
              <a:t>30 months </a:t>
            </a:r>
            <a:r>
              <a:rPr kumimoji="0" lang="en-US" sz="2900" b="0" i="0" u="none" strike="noStrike" kern="1200" cap="none" spc="0" normalizeH="0" baseline="0" noProof="0" dirty="0">
                <a:ln>
                  <a:noFill/>
                </a:ln>
                <a:solidFill>
                  <a:prstClr val="black">
                    <a:lumMod val="75000"/>
                    <a:lumOff val="25000"/>
                  </a:prstClr>
                </a:solidFill>
                <a:effectLst/>
                <a:uLnTx/>
                <a:uFillTx/>
                <a:ea typeface="+mn-ea"/>
                <a:cs typeface="+mn-cs"/>
              </a:rPr>
              <a:t>when:</a:t>
            </a:r>
          </a:p>
          <a:p>
            <a:pPr marL="801688" marR="0" lvl="3" indent="-227013" algn="l" defTabSz="685800" rtl="0" eaLnBrk="1" fontAlgn="auto" latinLnBrk="0" hangingPunct="1">
              <a:lnSpc>
                <a:spcPct val="90000"/>
              </a:lnSpc>
              <a:spcBef>
                <a:spcPts val="150"/>
              </a:spcBef>
              <a:spcAft>
                <a:spcPts val="300"/>
              </a:spcAft>
              <a:buClr>
                <a:srgbClr val="99CB38"/>
              </a:buClr>
              <a:buSzTx/>
              <a:buFont typeface="Calibri" pitchFamily="34" charset="0"/>
              <a:buChar char="◦"/>
              <a:tabLst/>
              <a:defRPr/>
            </a:pPr>
            <a:r>
              <a:rPr kumimoji="0" lang="en-US" sz="2900" b="0" i="1" u="none" strike="noStrike" kern="1200" cap="none" spc="0" normalizeH="0" baseline="0" noProof="0" dirty="0">
                <a:ln>
                  <a:noFill/>
                </a:ln>
                <a:solidFill>
                  <a:prstClr val="black">
                    <a:lumMod val="75000"/>
                    <a:lumOff val="25000"/>
                  </a:prstClr>
                </a:solidFill>
                <a:effectLst/>
                <a:uLnTx/>
                <a:uFillTx/>
                <a:ea typeface="+mn-ea"/>
                <a:cs typeface="+mn-cs"/>
              </a:rPr>
              <a:t>The property is composed of native prairie, agricultural land, or undisturbed ground with no structures or commercial business operations…</a:t>
            </a:r>
          </a:p>
          <a:p>
            <a:pPr marL="801688" marR="0" lvl="3" indent="-227013" algn="l" defTabSz="685800" rtl="0" eaLnBrk="1" fontAlgn="auto" latinLnBrk="0" hangingPunct="1">
              <a:lnSpc>
                <a:spcPct val="90000"/>
              </a:lnSpc>
              <a:spcBef>
                <a:spcPts val="150"/>
              </a:spcBef>
              <a:spcAft>
                <a:spcPts val="300"/>
              </a:spcAft>
              <a:buClr>
                <a:srgbClr val="99CB38"/>
              </a:buClr>
              <a:buSzTx/>
              <a:buFont typeface="Calibri" pitchFamily="34" charset="0"/>
              <a:buChar char="◦"/>
              <a:tabLst/>
              <a:defRPr/>
            </a:pPr>
            <a:endParaRPr kumimoji="0" lang="en-US" sz="1000" b="0" i="1" u="none" strike="noStrike" kern="1200" cap="none" spc="0" normalizeH="0" baseline="0" noProof="0" dirty="0">
              <a:ln>
                <a:noFill/>
              </a:ln>
              <a:solidFill>
                <a:prstClr val="black">
                  <a:lumMod val="75000"/>
                  <a:lumOff val="25000"/>
                </a:prstClr>
              </a:solidFill>
              <a:effectLst/>
              <a:uLnTx/>
              <a:uFillTx/>
              <a:ea typeface="+mn-ea"/>
              <a:cs typeface="+mn-cs"/>
            </a:endParaRPr>
          </a:p>
          <a:p>
            <a:pPr marL="461963" marR="0" lvl="0" indent="-179388" algn="l" defTabSz="685800" rtl="0" eaLnBrk="1" fontAlgn="auto" latinLnBrk="0" hangingPunct="1">
              <a:lnSpc>
                <a:spcPct val="90000"/>
              </a:lnSpc>
              <a:spcBef>
                <a:spcPts val="900"/>
              </a:spcBef>
              <a:spcAft>
                <a:spcPts val="150"/>
              </a:spcAft>
              <a:buClr>
                <a:srgbClr val="99CB38"/>
              </a:buClr>
              <a:buSzPct val="100000"/>
              <a:buFont typeface="Arial" panose="020B0604020202020204" pitchFamily="34" charset="0"/>
              <a:buChar char="•"/>
              <a:tabLst/>
              <a:defRPr/>
            </a:pPr>
            <a:r>
              <a:rPr kumimoji="0" lang="en-US" sz="2900" b="0" i="0" u="none" strike="noStrike" kern="1200" cap="none" spc="0" normalizeH="0" baseline="0" noProof="0" dirty="0">
                <a:ln>
                  <a:noFill/>
                </a:ln>
                <a:solidFill>
                  <a:prstClr val="black">
                    <a:lumMod val="75000"/>
                    <a:lumOff val="25000"/>
                  </a:prstClr>
                </a:solidFill>
                <a:effectLst/>
                <a:uLnTx/>
                <a:uFillTx/>
                <a:ea typeface="+mn-ea"/>
                <a:cs typeface="+mn-cs"/>
              </a:rPr>
              <a:t>IA Office may use the conclusions of a Phase I ESA that has not been updated within 180-days for decision-making purposes for </a:t>
            </a:r>
            <a:r>
              <a:rPr kumimoji="0" lang="en-US" sz="2900" b="1" i="0" u="none" strike="noStrike" kern="1200" cap="none" spc="0" normalizeH="0" baseline="0" noProof="0" dirty="0">
                <a:ln>
                  <a:noFill/>
                </a:ln>
                <a:solidFill>
                  <a:prstClr val="black">
                    <a:lumMod val="75000"/>
                    <a:lumOff val="25000"/>
                  </a:prstClr>
                </a:solidFill>
                <a:effectLst/>
                <a:uLnTx/>
                <a:uFillTx/>
                <a:ea typeface="+mn-ea"/>
                <a:cs typeface="+mn-cs"/>
              </a:rPr>
              <a:t>18 months</a:t>
            </a:r>
            <a:r>
              <a:rPr kumimoji="0" lang="en-US" sz="2900" b="0" i="0" u="none" strike="noStrike" kern="1200" cap="none" spc="0" normalizeH="0" baseline="0" noProof="0" dirty="0">
                <a:ln>
                  <a:noFill/>
                </a:ln>
                <a:solidFill>
                  <a:prstClr val="black">
                    <a:lumMod val="75000"/>
                    <a:lumOff val="25000"/>
                  </a:prstClr>
                </a:solidFill>
                <a:effectLst/>
                <a:uLnTx/>
                <a:uFillTx/>
                <a:ea typeface="+mn-ea"/>
                <a:cs typeface="+mn-cs"/>
              </a:rPr>
              <a:t> when:</a:t>
            </a:r>
          </a:p>
          <a:p>
            <a:pPr marL="801688" marR="0" lvl="3" indent="-136525" algn="l" defTabSz="685800" rtl="0" eaLnBrk="1" fontAlgn="auto" latinLnBrk="0" hangingPunct="1">
              <a:lnSpc>
                <a:spcPct val="90000"/>
              </a:lnSpc>
              <a:spcBef>
                <a:spcPts val="150"/>
              </a:spcBef>
              <a:spcAft>
                <a:spcPts val="300"/>
              </a:spcAft>
              <a:buClr>
                <a:srgbClr val="99CB38"/>
              </a:buClr>
              <a:buSzTx/>
              <a:buFont typeface="Calibri" pitchFamily="34" charset="0"/>
              <a:buChar char="◦"/>
              <a:tabLst/>
              <a:defRPr/>
            </a:pPr>
            <a:r>
              <a:rPr kumimoji="0" lang="en-US" sz="2900" b="0" i="1" u="none" strike="noStrike" kern="1200" cap="none" spc="0" normalizeH="0" baseline="0" noProof="0" dirty="0">
                <a:ln>
                  <a:noFill/>
                </a:ln>
                <a:solidFill>
                  <a:prstClr val="black">
                    <a:lumMod val="75000"/>
                    <a:lumOff val="25000"/>
                  </a:prstClr>
                </a:solidFill>
                <a:effectLst/>
                <a:uLnTx/>
                <a:uFillTx/>
                <a:ea typeface="+mn-ea"/>
                <a:cs typeface="+mn-cs"/>
              </a:rPr>
              <a:t>The property is rural in nature and contains no structures or non- commercial operations such as home sites, residential subdivisions, residential storage buildings…</a:t>
            </a:r>
          </a:p>
          <a:p>
            <a:pPr marL="665163" marR="0" lvl="3" indent="0" algn="l" defTabSz="685800" rtl="0" eaLnBrk="1" fontAlgn="auto" latinLnBrk="0" hangingPunct="1">
              <a:lnSpc>
                <a:spcPct val="90000"/>
              </a:lnSpc>
              <a:spcBef>
                <a:spcPts val="150"/>
              </a:spcBef>
              <a:spcAft>
                <a:spcPts val="300"/>
              </a:spcAft>
              <a:buClr>
                <a:srgbClr val="99CB38"/>
              </a:buClr>
              <a:buSzTx/>
              <a:buNone/>
              <a:tabLst/>
              <a:defRPr/>
            </a:pPr>
            <a:endParaRPr kumimoji="0" lang="en-US" sz="2100" b="0" i="1"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eaLnBrk="1" hangingPunct="1">
              <a:buFont typeface="Wingdings" panose="05000000000000000000" pitchFamily="2" charset="2"/>
              <a:buChar char="q"/>
            </a:pPr>
            <a:endParaRPr lang="en-US" altLang="en-US" sz="2400" dirty="0"/>
          </a:p>
          <a:p>
            <a:pPr marL="0" indent="0" eaLnBrk="1" hangingPunct="1">
              <a:buNone/>
            </a:pPr>
            <a:endParaRPr lang="en-US" altLang="en-US" sz="2400" dirty="0"/>
          </a:p>
        </p:txBody>
      </p:sp>
    </p:spTree>
    <p:extLst>
      <p:ext uri="{BB962C8B-B14F-4D97-AF65-F5344CB8AC3E}">
        <p14:creationId xmlns:p14="http://schemas.microsoft.com/office/powerpoint/2010/main" val="424650679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22960" y="152400"/>
            <a:ext cx="7543800" cy="1450757"/>
          </a:xfrm>
        </p:spPr>
        <p:txBody>
          <a:bodyPr>
            <a:normAutofit/>
          </a:bodyPr>
          <a:lstStyle/>
          <a:p>
            <a:pPr eaLnBrk="1" hangingPunct="1"/>
            <a:r>
              <a:rPr lang="en-US" altLang="en-US" b="1" dirty="0"/>
              <a:t>Proposed Changes and Benefits</a:t>
            </a:r>
          </a:p>
        </p:txBody>
      </p:sp>
      <p:sp>
        <p:nvSpPr>
          <p:cNvPr id="14339" name="Rectangle 3"/>
          <p:cNvSpPr>
            <a:spLocks noGrp="1" noChangeArrowheads="1"/>
          </p:cNvSpPr>
          <p:nvPr>
            <p:ph idx="1"/>
          </p:nvPr>
        </p:nvSpPr>
        <p:spPr/>
        <p:txBody>
          <a:bodyPr>
            <a:normAutofit/>
          </a:bodyPr>
          <a:lstStyle/>
          <a:p>
            <a:pPr marL="339725" indent="-339725" eaLnBrk="1" hangingPunct="1">
              <a:buFont typeface="Wingdings" panose="05000000000000000000" pitchFamily="2" charset="2"/>
              <a:buChar char="q"/>
            </a:pPr>
            <a:endParaRPr lang="en-US" altLang="en-US" sz="1000" b="1" dirty="0"/>
          </a:p>
          <a:p>
            <a:pPr marL="339725" indent="-339725" eaLnBrk="1" hangingPunct="1">
              <a:buFont typeface="Wingdings" panose="05000000000000000000" pitchFamily="2" charset="2"/>
              <a:buChar char="q"/>
            </a:pPr>
            <a:r>
              <a:rPr lang="en-US" altLang="en-US" sz="2200" b="1" dirty="0"/>
              <a:t>Decision makers would be able to rely on results of Limited Environmental Due Diligence/Transaction Screen Process in accordance with ASTM E1528 for certain property types.</a:t>
            </a:r>
          </a:p>
          <a:p>
            <a:pPr marL="574675" indent="-303213">
              <a:buFont typeface="Arial" panose="020B0604020202020204" pitchFamily="34" charset="0"/>
              <a:buChar char="•"/>
            </a:pPr>
            <a:r>
              <a:rPr lang="en-US" sz="2200" dirty="0"/>
              <a:t>The Regional Director may determine, upon recommendation of the Environmental Professional, to use a Limited Environmental Due Diligence/Transaction Screen Process (LEDD/TSP) in accordance with the most recent version of ASTM standard E1528</a:t>
            </a:r>
            <a:r>
              <a:rPr lang="en-US" sz="2400" dirty="0"/>
              <a:t>.</a:t>
            </a:r>
          </a:p>
        </p:txBody>
      </p:sp>
    </p:spTree>
    <p:extLst>
      <p:ext uri="{BB962C8B-B14F-4D97-AF65-F5344CB8AC3E}">
        <p14:creationId xmlns:p14="http://schemas.microsoft.com/office/powerpoint/2010/main" val="3782496542"/>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22960" y="152400"/>
            <a:ext cx="7543800" cy="1450757"/>
          </a:xfrm>
        </p:spPr>
        <p:txBody>
          <a:bodyPr>
            <a:normAutofit/>
          </a:bodyPr>
          <a:lstStyle/>
          <a:p>
            <a:pPr eaLnBrk="1" hangingPunct="1"/>
            <a:r>
              <a:rPr lang="en-US" altLang="en-US" b="1" dirty="0"/>
              <a:t>Proposed Changes and Benefits</a:t>
            </a:r>
          </a:p>
        </p:txBody>
      </p:sp>
      <p:sp>
        <p:nvSpPr>
          <p:cNvPr id="14339" name="Rectangle 3"/>
          <p:cNvSpPr>
            <a:spLocks noGrp="1" noChangeArrowheads="1"/>
          </p:cNvSpPr>
          <p:nvPr>
            <p:ph idx="1"/>
          </p:nvPr>
        </p:nvSpPr>
        <p:spPr/>
        <p:txBody>
          <a:bodyPr>
            <a:normAutofit/>
          </a:bodyPr>
          <a:lstStyle/>
          <a:p>
            <a:pPr marL="339725" indent="-339725" eaLnBrk="1" hangingPunct="1">
              <a:buFont typeface="Wingdings" panose="05000000000000000000" pitchFamily="2" charset="2"/>
              <a:buChar char="q"/>
            </a:pPr>
            <a:endParaRPr lang="en-US" altLang="en-US" sz="2400" b="1" dirty="0"/>
          </a:p>
          <a:p>
            <a:pPr marL="339725" indent="-339725" eaLnBrk="1" hangingPunct="1">
              <a:lnSpc>
                <a:spcPct val="100000"/>
              </a:lnSpc>
              <a:spcBef>
                <a:spcPts val="0"/>
              </a:spcBef>
              <a:spcAft>
                <a:spcPts val="0"/>
              </a:spcAft>
              <a:buFont typeface="Wingdings" panose="05000000000000000000" pitchFamily="2" charset="2"/>
              <a:buChar char="q"/>
            </a:pPr>
            <a:r>
              <a:rPr lang="en-US" altLang="en-US" sz="2200" b="1" dirty="0"/>
              <a:t>Environmental Issues of Concern/ASTM E1527 Non-scope environmental issues would not be considered in BIA’s contaminant review process.</a:t>
            </a:r>
          </a:p>
          <a:p>
            <a:pPr marL="0" indent="0" eaLnBrk="1" hangingPunct="1">
              <a:lnSpc>
                <a:spcPct val="100000"/>
              </a:lnSpc>
              <a:spcBef>
                <a:spcPts val="0"/>
              </a:spcBef>
              <a:spcAft>
                <a:spcPts val="0"/>
              </a:spcAft>
              <a:buNone/>
            </a:pPr>
            <a:endParaRPr lang="en-US" altLang="en-US" sz="900" b="1" dirty="0"/>
          </a:p>
          <a:p>
            <a:pPr marL="519113" marR="0" indent="-179388">
              <a:lnSpc>
                <a:spcPct val="100000"/>
              </a:lnSpc>
              <a:spcBef>
                <a:spcPts val="0"/>
              </a:spcBef>
              <a:spcAft>
                <a:spcPts val="0"/>
              </a:spcAft>
              <a:buFont typeface="Arial" panose="020B0604020202020204" pitchFamily="34" charset="0"/>
              <a:buChar char="•"/>
            </a:pPr>
            <a:r>
              <a:rPr lang="en-US" sz="2200" kern="100" dirty="0">
                <a:effectLst/>
                <a:ea typeface="Aptos" panose="020B0004020202020204" pitchFamily="34" charset="0"/>
                <a:cs typeface="Times New Roman" panose="02020603050405020304" pitchFamily="18" charset="0"/>
              </a:rPr>
              <a:t>Non-scope environmental issues fall outside of the scope of releases of hazardous substances, oil, or petroleum products addressed by the </a:t>
            </a:r>
            <a:r>
              <a:rPr lang="en-US" sz="2200" dirty="0"/>
              <a:t>Comprehensive Environmental Response, Compensation, and Liability Act (</a:t>
            </a:r>
            <a:r>
              <a:rPr lang="en-US" sz="2200" kern="100" dirty="0">
                <a:effectLst/>
                <a:ea typeface="Aptos" panose="020B0004020202020204" pitchFamily="34" charset="0"/>
                <a:cs typeface="Times New Roman" panose="02020603050405020304" pitchFamily="18" charset="0"/>
              </a:rPr>
              <a:t>CERCLA)  or the Oil Pollution Act (OPA).</a:t>
            </a:r>
          </a:p>
          <a:p>
            <a:pPr marL="395288" indent="-68263" eaLnBrk="1" hangingPunct="1">
              <a:buFont typeface="Arial" panose="020B0604020202020204" pitchFamily="34" charset="0"/>
              <a:buChar char="•"/>
            </a:pPr>
            <a:endParaRPr lang="en-US" altLang="en-US" sz="2400" b="1" dirty="0"/>
          </a:p>
        </p:txBody>
      </p:sp>
    </p:spTree>
    <p:extLst>
      <p:ext uri="{BB962C8B-B14F-4D97-AF65-F5344CB8AC3E}">
        <p14:creationId xmlns:p14="http://schemas.microsoft.com/office/powerpoint/2010/main" val="99824605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10.xml><?xml version="1.0" encoding="utf-8"?>
<a:themeOverride xmlns:a="http://schemas.openxmlformats.org/drawingml/2006/main">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11.xml><?xml version="1.0" encoding="utf-8"?>
<a:themeOverride xmlns:a="http://schemas.openxmlformats.org/drawingml/2006/main">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2.xml><?xml version="1.0" encoding="utf-8"?>
<a:themeOverride xmlns:a="http://schemas.openxmlformats.org/drawingml/2006/main">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3.xml><?xml version="1.0" encoding="utf-8"?>
<a:themeOverride xmlns:a="http://schemas.openxmlformats.org/drawingml/2006/main">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4.xml><?xml version="1.0" encoding="utf-8"?>
<a:themeOverride xmlns:a="http://schemas.openxmlformats.org/drawingml/2006/main">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5.xml><?xml version="1.0" encoding="utf-8"?>
<a:themeOverride xmlns:a="http://schemas.openxmlformats.org/drawingml/2006/main">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6.xml><?xml version="1.0" encoding="utf-8"?>
<a:themeOverride xmlns:a="http://schemas.openxmlformats.org/drawingml/2006/main">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7.xml><?xml version="1.0" encoding="utf-8"?>
<a:themeOverride xmlns:a="http://schemas.openxmlformats.org/drawingml/2006/main">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8.xml><?xml version="1.0" encoding="utf-8"?>
<a:themeOverride xmlns:a="http://schemas.openxmlformats.org/drawingml/2006/main">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themeOverride>
</file>

<file path=ppt/theme/themeOverride9.xml><?xml version="1.0" encoding="utf-8"?>
<a:themeOverride xmlns:a="http://schemas.openxmlformats.org/drawingml/2006/main">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
  <TotalTime>3629</TotalTime>
  <Words>923</Words>
  <Application>Microsoft Office PowerPoint</Application>
  <PresentationFormat>On-screen Show (4:3)</PresentationFormat>
  <Paragraphs>79</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Arial</vt:lpstr>
      <vt:lpstr>Bahnschrift SemiLight Condensed</vt:lpstr>
      <vt:lpstr>Calibri</vt:lpstr>
      <vt:lpstr>Calibri Light</vt:lpstr>
      <vt:lpstr>Segoe UI</vt:lpstr>
      <vt:lpstr>Wingdings</vt:lpstr>
      <vt:lpstr>Retrospect</vt:lpstr>
      <vt:lpstr>Proposed Pre-Acquisition Environmental Site Assessment Process </vt:lpstr>
      <vt:lpstr>Purpose of Today’s Consultation </vt:lpstr>
      <vt:lpstr>602 DM 2 - Scope</vt:lpstr>
      <vt:lpstr>Relevancy of 602 DM 2 to Fee-to-Trust</vt:lpstr>
      <vt:lpstr>Proposed Indian Affairs Procedures</vt:lpstr>
      <vt:lpstr>Proposed Changes and Benefits</vt:lpstr>
      <vt:lpstr>Proposed Changes and Benefits</vt:lpstr>
      <vt:lpstr>Proposed Changes and Benefits</vt:lpstr>
      <vt:lpstr>Proposed Changes and Benefits</vt:lpstr>
      <vt:lpstr>Proposed Changes and Benefits</vt:lpstr>
      <vt:lpstr>Proposed Changes and Benefits</vt:lpstr>
      <vt:lpstr>Framing Questions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443a. Conveyance to Indian tribes of federally owned buildings, improvements, or facilities; disposition of property by Indians; forfeiture;</dc:title>
  <dc:creator>Graves, John</dc:creator>
  <cp:lastModifiedBy>Whaley, Oliver B</cp:lastModifiedBy>
  <cp:revision>23</cp:revision>
  <cp:lastPrinted>2017-06-09T20:34:00Z</cp:lastPrinted>
  <dcterms:created xsi:type="dcterms:W3CDTF">2017-06-05T23:42:03Z</dcterms:created>
  <dcterms:modified xsi:type="dcterms:W3CDTF">2024-11-22T17:49:28Z</dcterms:modified>
</cp:coreProperties>
</file>