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34" r:id="rId5"/>
    <p:sldId id="351" r:id="rId6"/>
    <p:sldId id="336" r:id="rId7"/>
    <p:sldId id="349" r:id="rId8"/>
    <p:sldId id="345" r:id="rId9"/>
    <p:sldId id="344" r:id="rId10"/>
    <p:sldId id="324" r:id="rId11"/>
    <p:sldId id="352" r:id="rId12"/>
    <p:sldId id="347" r:id="rId13"/>
    <p:sldId id="348" r:id="rId14"/>
    <p:sldId id="338" r:id="rId15"/>
    <p:sldId id="340" r:id="rId16"/>
    <p:sldId id="341" r:id="rId17"/>
    <p:sldId id="342" r:id="rId18"/>
    <p:sldId id="298" r:id="rId19"/>
    <p:sldId id="313" r:id="rId20"/>
    <p:sldId id="280" r:id="rId21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3D8C41"/>
    <a:srgbClr val="EBEBDD"/>
    <a:srgbClr val="AF6666"/>
    <a:srgbClr val="32A1A6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16837-6D56-9039-43D3-F7F16BB54139}" v="62" dt="2023-09-19T20:06:33.867"/>
    <p1510:client id="{38B9271B-B29B-CD05-8080-0E56C2AE1F90}" v="18" dt="2023-09-18T19:03:25.912"/>
    <p1510:client id="{546EA911-D86D-DB3C-0A7F-42280DCA6B2F}" v="52" dt="2023-09-18T19:23:57.422"/>
    <p1510:client id="{7B2EBFA7-270F-1583-6453-12BDB4105F11}" v="8" dt="2023-09-18T19:36:16.135"/>
    <p1510:client id="{81FE5812-3B59-3EEA-62E7-ABF61A17DE42}" v="11" dt="2023-09-20T15:47:37.139"/>
    <p1510:client id="{9BFC8DA9-38A1-924E-533C-DCCCF45B76F1}" v="19" dt="2023-09-20T18:43:25.520"/>
    <p1510:client id="{A48C114D-07F5-7FE5-2F9F-DC57A67FFD26}" v="2" dt="2023-09-19T13:55:35.292"/>
    <p1510:client id="{A51086C9-475B-4C50-A8A5-A69C5540CB7E}" v="78" dt="2023-09-20T03:23:41.215"/>
    <p1510:client id="{AFB48E80-81B3-4F13-9557-E8D6F7BE2C75}" v="319" dt="2023-09-18T21:29:01.328"/>
    <p1510:client id="{B150E2C8-EC39-6DC5-8BB0-17CE19806C09}" v="5" dt="2023-09-18T21:00:39.553"/>
    <p1510:client id="{B160479D-D1CF-42B5-BE20-47898F8B0299}" v="20" dt="2023-09-19T21:19:20.474"/>
    <p1510:client id="{D74D3438-D439-4C05-8457-2C870D1C110E}" v="124" dt="2023-09-19T19:30:03.057"/>
    <p1510:client id="{E19CCA8B-1F43-455C-8786-37EB95B9CE66}" v="34" dt="2023-09-19T22:41:28.781"/>
    <p1510:client id="{EBAC1BCD-9471-3CE4-4C11-D22EDBE699F4}" v="5" dt="2023-09-18T13:21:03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58062" autoAdjust="0"/>
  </p:normalViewPr>
  <p:slideViewPr>
    <p:cSldViewPr snapToGrid="0" showGuides="1">
      <p:cViewPr varScale="1">
        <p:scale>
          <a:sx n="162" d="100"/>
          <a:sy n="162" d="100"/>
        </p:scale>
        <p:origin x="2394" y="138"/>
      </p:cViewPr>
      <p:guideLst>
        <p:guide orient="horz" pos="2160"/>
        <p:guide pos="3840"/>
        <p:guide pos="801"/>
      </p:guideLst>
    </p:cSldViewPr>
  </p:slideViewPr>
  <p:outlineViewPr>
    <p:cViewPr>
      <p:scale>
        <a:sx n="33" d="100"/>
        <a:sy n="33" d="100"/>
      </p:scale>
      <p:origin x="0" y="-102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18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4BDE61-105E-4C8A-9370-EE26862DA328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3EE74F-E86B-4506-9DE4-E1532F48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F9E564-F46A-4B13-9263-4DBEDE3F3E54}" type="datetimeFigureOut">
              <a:rPr lang="en-US" noProof="0" smtClean="0"/>
              <a:t>9/27/2023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F4110D-4E99-49C1-BF09-9D9E5818BB6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,Sans-Serif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222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406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9230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841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796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9427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324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6981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656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686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819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118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495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177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87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950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106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onument Valley Rock formation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1"/>
            <a:ext cx="12192000" cy="696737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2343150" y="404813"/>
            <a:ext cx="7086600" cy="6251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43149" y="5319208"/>
            <a:ext cx="7086600" cy="1225027"/>
          </a:xfrm>
          <a:noFill/>
        </p:spPr>
        <p:txBody>
          <a:bodyPr tIns="90000" bIns="9000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Date/Year</a:t>
            </a:r>
          </a:p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216454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67AECF1-A54C-4E1B-8A2C-B1760F82C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9330" y="574997"/>
            <a:ext cx="1393794" cy="1371600"/>
          </a:xfrm>
          <a:prstGeom prst="rect">
            <a:avLst/>
          </a:prstGeom>
        </p:spPr>
      </p:pic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521DC2A7-CD16-48F2-B64F-4D326B1E0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309195" y="529277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399" y="2049014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42" y="264160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15" name="Rectangle 13" descr="Rectangle shape">
            <a:extLst>
              <a:ext uri="{FF2B5EF4-FFF2-40B4-BE49-F238E27FC236}">
                <a16:creationId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35860" y="1700469"/>
            <a:ext cx="4246123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9B997BC-C8F3-45F5-AE1B-B6941C11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3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1" name="Rectangle 31" descr="Rectangle shape">
            <a:extLst>
              <a:ext uri="{FF2B5EF4-FFF2-40B4-BE49-F238E27FC236}">
                <a16:creationId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0" y="4252116"/>
            <a:ext cx="27861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38E9285C-6AD6-4712-BC08-9B8385F3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91EA2B96-9E13-4014-8D81-C6082B6CA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D378A25-FE08-44AF-92FB-13B2B5EC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C3A9782-56F9-4C9D-B3B1-7C6F78D6D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1" descr="Competitors logos quadrant">
            <a:extLst>
              <a:ext uri="{FF2B5EF4-FFF2-40B4-BE49-F238E27FC236}">
                <a16:creationId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80669B6-FEFD-4E90-A6B3-22207026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FCE0F45A-A145-42A9-A21C-06758D84C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4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863" y="2904565"/>
            <a:ext cx="3528000" cy="39534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1827982"/>
            <a:ext cx="3432374" cy="8454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666" y="2146188"/>
            <a:ext cx="3510000" cy="3953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60213" y="-148291"/>
            <a:ext cx="3492000" cy="5259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7" name="Rectangle 30" descr="Rectangle shape">
            <a:extLst>
              <a:ext uri="{FF2B5EF4-FFF2-40B4-BE49-F238E27FC236}">
                <a16:creationId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1483688"/>
            <a:ext cx="551837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489DEE7C-5762-41DE-A687-9FDAE277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7" descr="Rectangle shape">
            <a:extLst>
              <a:ext uri="{FF2B5EF4-FFF2-40B4-BE49-F238E27FC236}">
                <a16:creationId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371203C-2413-43DB-9246-30CDCB00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9395B597-B46A-40D2-9F06-DB950734B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Rectangle 27" descr="Rectangle shape">
            <a:extLst>
              <a:ext uri="{FF2B5EF4-FFF2-40B4-BE49-F238E27FC236}">
                <a16:creationId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1" y="1525500"/>
            <a:ext cx="722887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43B12A36-CAED-4CC4-BD49-0C024D26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59" name="Picture 58" descr="Text&#10;&#10;Description automatically generated">
            <a:extLst>
              <a:ext uri="{FF2B5EF4-FFF2-40B4-BE49-F238E27FC236}">
                <a16:creationId xmlns:a16="http://schemas.microsoft.com/office/drawing/2014/main" id="{4CFCBB06-212C-4750-8121-26B4C0A4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0" name="Rectangle 8" descr="Rectangle shape">
            <a:extLst>
              <a:ext uri="{FF2B5EF4-FFF2-40B4-BE49-F238E27FC236}">
                <a16:creationId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72317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45CA12D-AA13-4452-8AE5-1509672B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4939E30-1E37-47FB-A706-552D3C527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Rectangle 13" descr="Rectangle shape">
            <a:extLst>
              <a:ext uri="{FF2B5EF4-FFF2-40B4-BE49-F238E27FC236}">
                <a16:creationId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0" y="4461207"/>
            <a:ext cx="2092411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38BBD76C-E492-444B-A237-89DA5E44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D12F0144-8D7B-4418-B918-A10C334B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4 Name</a:t>
            </a:r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6 Name</a:t>
            </a:r>
          </a:p>
        </p:txBody>
      </p:sp>
      <p:sp>
        <p:nvSpPr>
          <p:cNvPr id="76" name="Text Placeholder 17">
            <a:extLst>
              <a:ext uri="{FF2B5EF4-FFF2-40B4-BE49-F238E27FC236}">
                <a16:creationId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5 Name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33" name="Rectangle 63" descr="Rectangle shape">
            <a:extLst>
              <a:ext uri="{FF2B5EF4-FFF2-40B4-BE49-F238E27FC236}">
                <a16:creationId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07679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223E479B-9679-47A3-B3F1-B23B4B3F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77952A6F-53F3-4FB2-B24B-52AEA9DAC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ke view surrounded with greenery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9856" y="0"/>
            <a:ext cx="7682144" cy="6858000"/>
          </a:xfrm>
          <a:prstGeom prst="rect">
            <a:avLst/>
          </a:prstGeom>
        </p:spPr>
      </p:pic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id="{033AE30D-02A5-431C-BDBD-B1FA00DDB7EB}"/>
              </a:ext>
            </a:extLst>
          </p:cNvPr>
          <p:cNvSpPr/>
          <p:nvPr userDrawn="1"/>
        </p:nvSpPr>
        <p:spPr>
          <a:xfrm>
            <a:off x="808503" y="2839694"/>
            <a:ext cx="5950885" cy="3536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noFill/>
        </p:spPr>
        <p:txBody>
          <a:bodyPr lIns="432000" tIns="144000" rIns="144000" bIns="14400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EEB265A-BC46-4756-9F3E-F8629262468A}"/>
              </a:ext>
            </a:extLst>
          </p:cNvPr>
          <p:cNvSpPr txBox="1">
            <a:spLocks/>
          </p:cNvSpPr>
          <p:nvPr userDrawn="1"/>
        </p:nvSpPr>
        <p:spPr>
          <a:xfrm>
            <a:off x="-7953935" y="589799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518F2774-7345-454E-BC49-EE119347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17C16A3B-445A-4B6A-87ED-23C4AB68A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446380" y="242283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Rectangle 25" descr="Rectangle shape">
            <a:extLst>
              <a:ext uri="{FF2B5EF4-FFF2-40B4-BE49-F238E27FC236}">
                <a16:creationId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304220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A6D5876E-A784-4460-A158-FBF14D71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97AF6DFC-A301-4ABB-803D-06FA9EC18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9" descr="Rectangle shape">
            <a:extLst>
              <a:ext uri="{FF2B5EF4-FFF2-40B4-BE49-F238E27FC236}">
                <a16:creationId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32327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DB71BD5-DED6-48B5-9655-FFD7E551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7DF04EE7-AA5C-4532-8193-2B0B4D4E1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5240"/>
            <a:ext cx="12169141" cy="6904616"/>
          </a:xfrm>
          <a:prstGeom prst="rect">
            <a:avLst/>
          </a:prstGeom>
        </p:spPr>
      </p:pic>
      <p:sp>
        <p:nvSpPr>
          <p:cNvPr id="28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2"/>
            <a:ext cx="4005072" cy="53878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292963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20" name="Rectangle 18" descr="Rectangle shape">
            <a:extLst>
              <a:ext uri="{FF2B5EF4-FFF2-40B4-BE49-F238E27FC236}">
                <a16:creationId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Email: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name@bia.gov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www.indianaffairs.gov</a:t>
            </a:r>
          </a:p>
        </p:txBody>
      </p:sp>
      <p:sp>
        <p:nvSpPr>
          <p:cNvPr id="31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1" y="2066088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492" y="5376723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Phone: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5492" y="5656500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123.456.7890</a:t>
            </a:r>
          </a:p>
        </p:txBody>
      </p:sp>
      <p:pic>
        <p:nvPicPr>
          <p:cNvPr id="24" name="Picture 2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6D79ECE-2FFA-419F-90D8-16CA68726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2599" y="578078"/>
            <a:ext cx="1393794" cy="1371600"/>
          </a:xfrm>
          <a:prstGeom prst="rect">
            <a:avLst/>
          </a:prstGeom>
        </p:spPr>
      </p:pic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4A8900B6-39E8-419E-B8D9-CC8C1E78B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137275" y="549385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Rectangle 8" descr="Rectangle shape">
            <a:extLst>
              <a:ext uri="{FF2B5EF4-FFF2-40B4-BE49-F238E27FC236}">
                <a16:creationId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93AA487-954B-429E-A0AE-211D5B9A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A5F94FB-8A9E-40A8-A92F-C5B944AB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Rectangle 18" descr="Rectangle shape">
            <a:extLst>
              <a:ext uri="{FF2B5EF4-FFF2-40B4-BE49-F238E27FC236}">
                <a16:creationId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04523" y="1373103"/>
            <a:ext cx="788747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2E95B3F-3785-421C-9C8F-844CC344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8ED2BEEC-B62F-492B-844E-05763CB55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9" descr="Rectangle shape">
            <a:extLst>
              <a:ext uri="{FF2B5EF4-FFF2-40B4-BE49-F238E27FC236}">
                <a16:creationId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370971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CF09776-4EAD-40DD-887F-D3CBE03E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64BB675-EBB6-419E-86A9-94F074288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 descr="Phone Device">
            <a:extLst>
              <a:ext uri="{FF2B5EF4-FFF2-40B4-BE49-F238E27FC236}">
                <a16:creationId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7E1279C-F2FC-49E0-AA8A-E99F00BB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04BCF987-4323-499B-A905-81D6AA3B0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ree growing in sandston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480"/>
            <a:ext cx="12184603" cy="68427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spcBef>
                <a:spcPts val="600"/>
              </a:spcBef>
            </a:pPr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ert with a rural rao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503" y="0"/>
            <a:ext cx="8069580" cy="6858000"/>
          </a:xfrm>
          <a:prstGeom prst="rect">
            <a:avLst/>
          </a:prstGeom>
        </p:spPr>
      </p:pic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1631576"/>
            <a:ext cx="5919599" cy="4426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3408507"/>
            <a:ext cx="5879592" cy="2136164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153941" y="2895278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796" y="1935878"/>
            <a:ext cx="5879592" cy="892341"/>
          </a:xfrm>
          <a:noFill/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0"/>
              </a:spcBef>
            </a:pPr>
            <a:r>
              <a:rPr lang="en-US" noProof="0" dirty="0"/>
              <a:t>Edit Master text styles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39BE7C2-326C-4291-9FC2-6B20347C0641}"/>
              </a:ext>
            </a:extLst>
          </p:cNvPr>
          <p:cNvSpPr txBox="1">
            <a:spLocks/>
          </p:cNvSpPr>
          <p:nvPr userDrawn="1"/>
        </p:nvSpPr>
        <p:spPr>
          <a:xfrm>
            <a:off x="11405347" y="6392122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42271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5981" y="2188584"/>
            <a:ext cx="4412151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65981" y="3046805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22" descr="Rectangle shape">
            <a:extLst>
              <a:ext uri="{FF2B5EF4-FFF2-40B4-BE49-F238E27FC236}">
                <a16:creationId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096000" y="1752363"/>
            <a:ext cx="326440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6350429-2BA7-4B4D-B7D5-5E9A3F27C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12BFB-BA84-40BC-BBA2-C29418931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1593" y="2297906"/>
            <a:ext cx="9168815" cy="22621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17" descr="Rectangle shape">
            <a:extLst>
              <a:ext uri="{FF2B5EF4-FFF2-40B4-BE49-F238E27FC236}">
                <a16:creationId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47" y="1994862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7746" y="2891189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64" y="191827"/>
            <a:ext cx="5262327" cy="87049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1217982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 descr="Rectangle shape">
            <a:extLst>
              <a:ext uri="{FF2B5EF4-FFF2-40B4-BE49-F238E27FC236}">
                <a16:creationId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0" y="1756275"/>
            <a:ext cx="852334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1617" y="2746"/>
            <a:ext cx="4429125" cy="609282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10708"/>
            <a:ext cx="5252202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20791" y="2595282"/>
            <a:ext cx="5310472" cy="348832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Rectangle 13" descr="Rectangle shape">
            <a:extLst>
              <a:ext uri="{FF2B5EF4-FFF2-40B4-BE49-F238E27FC236}">
                <a16:creationId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8BAC526D-C21A-4AF6-81E3-B0368D1CF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0" y="1874132"/>
            <a:ext cx="922396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5" name="Picture 14" descr="Computer monito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1" y="409924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1" y="2249657"/>
            <a:ext cx="4412151" cy="539496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79" y="2933538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D38C849-E282-4D83-9B48-9F5C8782D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Rectangle 23" descr="Rectangle shape">
            <a:extLst>
              <a:ext uri="{FF2B5EF4-FFF2-40B4-BE49-F238E27FC236}">
                <a16:creationId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55E8D46-9554-46DB-813B-2A530C63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4BC4D55-D0A8-43AC-8E91-9326F8E76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18" name="Rectangle 16" descr="Rectangle shape">
            <a:extLst>
              <a:ext uri="{FF2B5EF4-FFF2-40B4-BE49-F238E27FC236}">
                <a16:creationId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500552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FBB200CC-26DA-4647-BB26-A7132A18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62492509-05EA-430C-8A9A-14FEC883F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noProof="0"/>
              <a:t>CLICK TO EDIT MASTER TITLE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fld id="{D9BB3731-526F-4638-85F8-715D717FFC1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4" r:id="rId33"/>
    <p:sldLayoutId id="2147483692" r:id="rId34"/>
    <p:sldLayoutId id="2147483687" r:id="rId35"/>
    <p:sldLayoutId id="2147483693" r:id="rId36"/>
    <p:sldLayoutId id="2147483683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luree.livermont@bia.gov" TargetMode="External"/><Relationship Id="rId3" Type="http://schemas.openxmlformats.org/officeDocument/2006/relationships/hyperlink" Target="https://www.bia.gov/sites/default/files/dup/tcinfo/bia_ots-dtlc_dtll-lwcf_tribal_land_acquisition_updated_7.28.23_dbia_signed_3.pdf" TargetMode="External"/><Relationship Id="rId7" Type="http://schemas.openxmlformats.org/officeDocument/2006/relationships/hyperlink" Target="mailto:tonya.almaraz@bi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lorna.babby@bia.gov" TargetMode="External"/><Relationship Id="rId5" Type="http://schemas.openxmlformats.org/officeDocument/2006/relationships/hyperlink" Target="https://www.bia.gov/service/tribal-consultations/tribal-land-acquisition-funded-through-land-and-water-consultation" TargetMode="External"/><Relationship Id="rId4" Type="http://schemas.openxmlformats.org/officeDocument/2006/relationships/hyperlink" Target="https://www.bia.gov/sites/default/files/dup/tcinfo/bia_dtll-lwcf_tribal_land_aquisition_enclosure_proposed_criteria_updated_7.28.23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92" y="3558145"/>
            <a:ext cx="9467849" cy="1522489"/>
          </a:xfrm>
        </p:spPr>
        <p:txBody>
          <a:bodyPr>
            <a:noAutofit/>
          </a:bodyPr>
          <a:lstStyle/>
          <a:p>
            <a:pPr marL="12065" marR="5080" indent="1270">
              <a:lnSpc>
                <a:spcPts val="4490"/>
              </a:lnSpc>
              <a:spcBef>
                <a:spcPts val="905"/>
              </a:spcBef>
            </a:pPr>
            <a:br>
              <a:rPr lang="en-US" sz="3600" dirty="0">
                <a:solidFill>
                  <a:schemeClr val="bg1"/>
                </a:solidFill>
                <a:latin typeface="Public Sans"/>
              </a:rPr>
            </a:br>
            <a:br>
              <a:rPr lang="en-US" sz="3600" dirty="0">
                <a:latin typeface="Public Sans"/>
              </a:rPr>
            </a:br>
            <a:br>
              <a:rPr lang="en-US" sz="3600" dirty="0">
                <a:latin typeface="Public Sans"/>
              </a:rPr>
            </a:br>
            <a:br>
              <a:rPr lang="en-US" sz="3600" dirty="0">
                <a:latin typeface="Public Sans"/>
              </a:rPr>
            </a:br>
            <a:br>
              <a:rPr lang="en-US" sz="3600" dirty="0">
                <a:latin typeface="Public Sans"/>
              </a:rPr>
            </a:br>
            <a:br>
              <a:rPr lang="en-US" sz="3600" dirty="0">
                <a:latin typeface="Public Sans"/>
              </a:rPr>
            </a:br>
            <a:r>
              <a:rPr lang="en-US" sz="3200" dirty="0">
                <a:solidFill>
                  <a:schemeClr val="bg1"/>
                </a:solidFill>
                <a:latin typeface="Public Sans"/>
              </a:rPr>
              <a:t>Land and Water Conservation Fund</a:t>
            </a:r>
            <a:br>
              <a:rPr lang="en-US" sz="3200" dirty="0">
                <a:latin typeface="Public Sans"/>
              </a:rPr>
            </a:br>
            <a:r>
              <a:rPr lang="en-US" sz="3200" dirty="0">
                <a:solidFill>
                  <a:schemeClr val="bg1"/>
                </a:solidFill>
                <a:latin typeface="Public Sans"/>
              </a:rPr>
              <a:t>Tribal Land Acquisition</a:t>
            </a:r>
            <a:br>
              <a:rPr lang="en-US" sz="4000" b="0" i="0" dirty="0">
                <a:solidFill>
                  <a:schemeClr val="bg1"/>
                </a:solidFill>
                <a:effectLst/>
                <a:latin typeface="Public Sans"/>
              </a:rPr>
            </a:br>
            <a:br>
              <a:rPr lang="en-US" sz="4000" spc="-50" dirty="0">
                <a:solidFill>
                  <a:srgbClr val="FFFFFF"/>
                </a:solidFill>
                <a:cs typeface="Calibri Light"/>
              </a:rPr>
            </a:br>
            <a:r>
              <a:rPr lang="en-US" sz="3600" b="0" spc="-50" dirty="0">
                <a:solidFill>
                  <a:srgbClr val="FFFFFF"/>
                </a:solidFill>
                <a:cs typeface="Calibri Light"/>
              </a:rPr>
              <a:t>Tribal Consultation</a:t>
            </a:r>
            <a:endParaRPr lang="en-US" sz="3600" dirty="0">
              <a:cs typeface="Calibri Light"/>
            </a:endParaRPr>
          </a:p>
        </p:txBody>
      </p:sp>
      <p:sp>
        <p:nvSpPr>
          <p:cNvPr id="3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70667" y="5823751"/>
            <a:ext cx="7010400" cy="809278"/>
          </a:xfrm>
        </p:spPr>
        <p:txBody>
          <a:bodyPr/>
          <a:lstStyle/>
          <a:p>
            <a:r>
              <a:rPr lang="en-US" dirty="0"/>
              <a:t>Session 1 – September 26, 2023 (1-3p EST)</a:t>
            </a:r>
          </a:p>
          <a:p>
            <a:r>
              <a:rPr lang="en-US" dirty="0"/>
              <a:t>Session 2 - September 27, 2023 (1-3p EST)</a:t>
            </a:r>
          </a:p>
          <a:p>
            <a:r>
              <a:rPr lang="en-US" dirty="0"/>
              <a:t>Session 3 - September 28, 2023 (4-6p EST)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2118A-0EEB-4CF7-8847-97DD4550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26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537128"/>
            <a:ext cx="7935142" cy="902789"/>
          </a:xfrm>
        </p:spPr>
        <p:txBody>
          <a:bodyPr>
            <a:normAutofit/>
          </a:bodyPr>
          <a:lstStyle/>
          <a:p>
            <a:r>
              <a:rPr lang="en-US" sz="5400" dirty="0"/>
              <a:t>LWCF Tribal Land Acquisition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A186C7-6DF7-4A50-9EF7-1270DCA8AACD}"/>
              </a:ext>
            </a:extLst>
          </p:cNvPr>
          <p:cNvSpPr txBox="1">
            <a:spLocks/>
          </p:cNvSpPr>
          <p:nvPr/>
        </p:nvSpPr>
        <p:spPr>
          <a:xfrm>
            <a:off x="277356" y="2159360"/>
            <a:ext cx="11642103" cy="469668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itchFamily="2" charset="2"/>
              <a:buNone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6">
                  <a:lumMod val="75000"/>
                </a:schemeClr>
              </a:buClr>
            </a:pPr>
            <a:endParaRPr lang="en-US" sz="3000" b="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57870-4304-A916-BBE1-78C7B092F002}"/>
              </a:ext>
            </a:extLst>
          </p:cNvPr>
          <p:cNvSpPr txBox="1"/>
          <p:nvPr/>
        </p:nvSpPr>
        <p:spPr>
          <a:xfrm>
            <a:off x="730685" y="2436929"/>
            <a:ext cx="107306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BIA will develop its own process and criteria for allocating Tribal LWCF land acquisition funding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manner which: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65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advances the BIA’s mission and goals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65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maximizes opportunity to Tribes and Alaska Natives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65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meets statutory LWCF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88E5D-B40A-113B-B720-5D145C72F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8"/>
          <a:stretch/>
        </p:blipFill>
        <p:spPr>
          <a:xfrm>
            <a:off x="8653670" y="5358"/>
            <a:ext cx="3543586" cy="143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7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D50E17-7A15-E448-8644-AF6217379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6" y="2288971"/>
            <a:ext cx="11092068" cy="41028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i="0" dirty="0">
                <a:solidFill>
                  <a:schemeClr val="accent3"/>
                </a:solidFill>
              </a:rPr>
              <a:t>Common Criteria Specified under the LWCF Act: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chemeClr val="accent3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000" b="0" dirty="0">
                <a:solidFill>
                  <a:schemeClr val="accent3"/>
                </a:solidFill>
              </a:rPr>
              <a:t>1. </a:t>
            </a:r>
            <a:r>
              <a:rPr lang="en-US" sz="3000" b="0" i="0" dirty="0">
                <a:solidFill>
                  <a:schemeClr val="accent3"/>
                </a:solidFill>
              </a:rPr>
              <a:t>Significance of the acquisition;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0" i="0" dirty="0">
                <a:solidFill>
                  <a:schemeClr val="accent3"/>
                </a:solidFill>
              </a:rPr>
              <a:t>2. Urgency of the acquisition;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0" i="0" dirty="0">
                <a:solidFill>
                  <a:schemeClr val="accent3"/>
                </a:solidFill>
              </a:rPr>
              <a:t>3. Management efficiencies;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0" i="0" dirty="0">
                <a:solidFill>
                  <a:schemeClr val="accent3"/>
                </a:solidFill>
              </a:rPr>
              <a:t>4. Management cost savings;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0" i="0" dirty="0">
                <a:solidFill>
                  <a:schemeClr val="accent3"/>
                </a:solidFill>
              </a:rPr>
              <a:t>5. Geographic distribution;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0" i="0" dirty="0">
                <a:solidFill>
                  <a:schemeClr val="accent3"/>
                </a:solidFill>
              </a:rPr>
              <a:t>6. Threats to the integrity of the land; and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0" i="0" dirty="0">
                <a:solidFill>
                  <a:schemeClr val="accent3"/>
                </a:solidFill>
              </a:rPr>
              <a:t>7. Recreational value of the land.</a:t>
            </a:r>
          </a:p>
          <a:p>
            <a:endParaRPr lang="en-US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85612C-288A-F438-4B01-0C1557BB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75538"/>
            <a:ext cx="9868308" cy="1325563"/>
          </a:xfrm>
        </p:spPr>
        <p:txBody>
          <a:bodyPr>
            <a:normAutofit/>
          </a:bodyPr>
          <a:lstStyle/>
          <a:p>
            <a:r>
              <a:rPr lang="en-US" sz="5400" dirty="0">
                <a:cs typeface="Calibri"/>
              </a:rPr>
              <a:t>Statutory </a:t>
            </a:r>
            <a:r>
              <a:rPr lang="en-US" sz="5400" dirty="0">
                <a:solidFill>
                  <a:schemeClr val="accent3"/>
                </a:solidFill>
                <a:cs typeface="Calibri"/>
              </a:rPr>
              <a:t>Criteria</a:t>
            </a:r>
            <a:endParaRPr lang="en-US" sz="5400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47CF-5AD5-71F3-877B-3C919A0BC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215" y="-3699"/>
            <a:ext cx="4172785" cy="16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7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D50E17-7A15-E448-8644-AF6217379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31519"/>
            <a:ext cx="12192000" cy="466224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i="0" dirty="0">
                <a:solidFill>
                  <a:schemeClr val="accent3"/>
                </a:solidFill>
              </a:rPr>
              <a:t>Proposed Additional BIA Criteria for Tribal Land Acquisition: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" b="0" i="0" dirty="0">
              <a:solidFill>
                <a:schemeClr val="accent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1. Strengthens Tribal sovereignty and self-determination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2. Facilitates Tribal climate resilience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3. Related to “nature-based solutions” to climate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4. Conserves and/or restores habitat or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5. Conserves natural landscapes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6. Benefits water quality and/or quantity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7. Connects ecosystems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8. Protects cultural/historic resources and sites by restoring access to ancestral lands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9. Supports traditional uses</a:t>
            </a:r>
            <a:endParaRPr lang="en-US" sz="2800" b="0" i="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85612C-288A-F438-4B01-0C1557BB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75538"/>
            <a:ext cx="488673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/>
                </a:solidFill>
                <a:cs typeface="Calibri"/>
              </a:rPr>
              <a:t>Proposed Criteria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6BC4A-634A-A113-BC94-B93589042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055" y="-3185"/>
            <a:ext cx="4267200" cy="17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8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D50E17-7A15-E448-8644-AF6217379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31519"/>
            <a:ext cx="12192000" cy="444918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i="0" dirty="0">
                <a:solidFill>
                  <a:schemeClr val="accent3"/>
                </a:solidFill>
              </a:rPr>
              <a:t>Proposed Additional BIA Criteria for Tribal Land Acquisition (Continued):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" b="0" i="0" dirty="0">
              <a:solidFill>
                <a:schemeClr val="accent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10. Enhances and improves recreational access and/or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11. Appraisal availability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12. Availability of willing seller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13. Addresses willing seller hardship/need to sell (financial or medical circumstances)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14. Cost-effectiveness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15. Operation &amp; maintenance cost and savings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16. Local/community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dirty="0">
                <a:solidFill>
                  <a:schemeClr val="accent3"/>
                </a:solidFill>
              </a:rPr>
              <a:t>17. Outside contribution or assistance</a:t>
            </a:r>
          </a:p>
          <a:p>
            <a:pPr marL="514350" indent="-514350">
              <a:buFont typeface="+mj-lt"/>
              <a:buAutoNum type="arabicPeriod"/>
            </a:pPr>
            <a:endParaRPr lang="en-US" sz="2800" b="0" i="0" dirty="0">
              <a:solidFill>
                <a:schemeClr val="accent3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0" i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85612C-288A-F438-4B01-0C1557BB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75538"/>
            <a:ext cx="568683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/>
                </a:solidFill>
                <a:cs typeface="Calibri"/>
              </a:rPr>
              <a:t>Proposed Criteria</a:t>
            </a: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9DB1A-69EA-F959-8882-56AB268BA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78" y="-3957"/>
            <a:ext cx="4398578" cy="17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0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8" y="773117"/>
            <a:ext cx="7991946" cy="902789"/>
          </a:xfrm>
        </p:spPr>
        <p:txBody>
          <a:bodyPr>
            <a:noAutofit/>
          </a:bodyPr>
          <a:lstStyle/>
          <a:p>
            <a:r>
              <a:rPr lang="en-US" sz="5400" dirty="0">
                <a:cs typeface="Calibri"/>
              </a:rPr>
              <a:t>LWCF Tribal Land Acquisition </a:t>
            </a:r>
            <a:br>
              <a:rPr lang="en-US" sz="5400" dirty="0">
                <a:cs typeface="Calibri"/>
              </a:rPr>
            </a:br>
            <a:r>
              <a:rPr lang="en-US" sz="5400" dirty="0">
                <a:cs typeface="Calibri"/>
              </a:rPr>
              <a:t>Questions for Feedback</a:t>
            </a:r>
            <a:endParaRPr lang="en-US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E0CEF-676E-4448-B0FF-D827DE3C3A8D}"/>
              </a:ext>
            </a:extLst>
          </p:cNvPr>
          <p:cNvSpPr txBox="1"/>
          <p:nvPr/>
        </p:nvSpPr>
        <p:spPr>
          <a:xfrm>
            <a:off x="543158" y="2705602"/>
            <a:ext cx="10789300" cy="32022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lnSpc>
                <a:spcPct val="106000"/>
              </a:lnSpc>
              <a:buAutoNum type="arabicPeriod"/>
            </a:pPr>
            <a:r>
              <a:rPr lang="en-US" sz="3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Are the proposed BIA criteria for Tribal land acquisition appropriate?</a:t>
            </a:r>
            <a:endParaRPr lang="en-US" sz="32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514350" indent="-514350">
              <a:lnSpc>
                <a:spcPct val="106000"/>
              </a:lnSpc>
              <a:buAutoNum type="arabicPeriod"/>
            </a:pPr>
            <a:r>
              <a:rPr lang="en-US" sz="3200" dirty="0">
                <a:latin typeface="Calibri"/>
                <a:ea typeface="Calibri" panose="020F0502020204030204" pitchFamily="34" charset="0"/>
                <a:cs typeface="Calibri"/>
              </a:rPr>
              <a:t>What other criteria should BIA consider</a:t>
            </a:r>
            <a:r>
              <a:rPr lang="en-US" sz="3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in allocating LWCF Tribal land acquisition funding?</a:t>
            </a:r>
            <a:endParaRPr lang="en-US" sz="32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514350" marR="0" lvl="0" indent="-5143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dirty="0">
                <a:solidFill>
                  <a:schemeClr val="accent3"/>
                </a:solidFill>
                <a:latin typeface="Calibri"/>
                <a:ea typeface="Calibri" panose="020F0502020204030204" pitchFamily="34" charset="0"/>
                <a:cs typeface="Calibri"/>
              </a:rPr>
              <a:t>Should there be a maximum funding amount available per Tribe?</a:t>
            </a:r>
            <a:endParaRPr lang="en-US" sz="3200">
              <a:solidFill>
                <a:schemeClr val="accent3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3" name="Picture 2" descr="Close-up of question mark on a hardwood floor against a wall">
            <a:extLst>
              <a:ext uri="{FF2B5EF4-FFF2-40B4-BE49-F238E27FC236}">
                <a16:creationId xmlns:a16="http://schemas.microsoft.com/office/drawing/2014/main" id="{55732AC8-62D1-41D0-8EDC-66AA39C1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104" y="167147"/>
            <a:ext cx="3483429" cy="17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745B-415F-419C-9964-80C1ED4B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89" y="3285067"/>
            <a:ext cx="5590569" cy="2298096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/>
              <a:t>Please submit comments or questions by 11:59 pm Eastern Time on </a:t>
            </a:r>
            <a:r>
              <a:rPr lang="en-US" sz="2800" b="0" dirty="0">
                <a:solidFill>
                  <a:srgbClr val="FFFF00"/>
                </a:solidFill>
              </a:rPr>
              <a:t>Thursday,</a:t>
            </a:r>
            <a:r>
              <a:rPr lang="en-US" sz="2800" b="0" dirty="0">
                <a:solidFill>
                  <a:srgbClr val="FFFFFF"/>
                </a:solidFill>
              </a:rPr>
              <a:t> </a:t>
            </a:r>
            <a:r>
              <a:rPr lang="en-US" sz="2800" b="0" dirty="0">
                <a:solidFill>
                  <a:srgbClr val="FFFF00"/>
                </a:solidFill>
              </a:rPr>
              <a:t>October 5</a:t>
            </a:r>
            <a:r>
              <a:rPr lang="en-US" sz="2800" dirty="0">
                <a:solidFill>
                  <a:srgbClr val="FFFF00"/>
                </a:solidFill>
              </a:rPr>
              <a:t>, 2023 </a:t>
            </a:r>
            <a:r>
              <a:rPr lang="en-US" sz="2800" b="0" dirty="0"/>
              <a:t>to:</a:t>
            </a:r>
            <a:br>
              <a:rPr lang="en-US" sz="2800" b="0" dirty="0"/>
            </a:br>
            <a:br>
              <a:rPr lang="en-US" sz="2800" b="0" dirty="0"/>
            </a:br>
            <a:r>
              <a:rPr lang="en-US" sz="2800" b="0" dirty="0">
                <a:solidFill>
                  <a:srgbClr val="FFFF00"/>
                </a:solidFill>
              </a:rPr>
              <a:t>consultation@bia.gov </a:t>
            </a:r>
            <a:endParaRPr lang="en-US" sz="2800" b="0" dirty="0">
              <a:solidFill>
                <a:srgbClr val="FFFF00"/>
              </a:solidFill>
              <a:cs typeface="Calibri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3A0DFD-F5C7-4A1A-86D5-EE91F418BF0F}"/>
              </a:ext>
            </a:extLst>
          </p:cNvPr>
          <p:cNvSpPr txBox="1">
            <a:spLocks/>
          </p:cNvSpPr>
          <p:nvPr/>
        </p:nvSpPr>
        <p:spPr>
          <a:xfrm>
            <a:off x="1158725" y="1908629"/>
            <a:ext cx="5454952" cy="805543"/>
          </a:xfrm>
          <a:prstGeom prst="rect">
            <a:avLst/>
          </a:prstGeom>
          <a:noFill/>
        </p:spPr>
        <p:txBody>
          <a:bodyPr vert="horz" lIns="432000" tIns="1332000" rIns="288000" bIns="1188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4800" dirty="0"/>
              <a:t>Written Comments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CC403C4-DF0C-4391-9119-53782762C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0"/>
          <a:stretch/>
        </p:blipFill>
        <p:spPr>
          <a:xfrm>
            <a:off x="773884" y="412801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9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846" y="264160"/>
            <a:ext cx="9762308" cy="90278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cs typeface="Calibri"/>
              </a:rPr>
              <a:t>Additional Resources and Contacts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35F82-AA47-4B76-8702-5B1D3FFFCAC0}"/>
              </a:ext>
            </a:extLst>
          </p:cNvPr>
          <p:cNvSpPr txBox="1"/>
          <p:nvPr/>
        </p:nvSpPr>
        <p:spPr>
          <a:xfrm>
            <a:off x="694678" y="2037690"/>
            <a:ext cx="1137285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cs typeface="Calibri"/>
              </a:rPr>
              <a:t>Background Information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  <a:hlinkClick r:id="rId3"/>
              </a:rPr>
              <a:t>https://www.bia.gov/sites/default/files/dup/tcinfo/bia_ots-dtlc_dtll-lwcf_tribal_land_acquisition_updated_7.28.23_dbia_signed_3.pdf</a:t>
            </a:r>
            <a:endParaRPr lang="en-US" sz="22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  <a:hlinkClick r:id="rId4"/>
              </a:rPr>
              <a:t>https://www.bia.gov/sites/default/files/dup/tcinfo/bia_dtll-lwcf_tribal_land_aquisition_enclosure_proposed_criteria_updated_7.28.23.pdf</a:t>
            </a:r>
            <a:endParaRPr lang="en-US" sz="22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  <a:hlinkClick r:id="rId5"/>
              </a:rPr>
              <a:t>https://www.bia.gov/service/tribal-consultations/tribal-land-acquisition-funded-through-land-and-water-consultation</a:t>
            </a:r>
            <a:endParaRPr lang="en-US" sz="2200" dirty="0">
              <a:cs typeface="Calibri"/>
            </a:endParaRPr>
          </a:p>
          <a:p>
            <a:endParaRPr lang="en-US" sz="2200" b="1" dirty="0">
              <a:cs typeface="Calibri"/>
            </a:endParaRPr>
          </a:p>
          <a:p>
            <a:pPr marL="0" indent="0">
              <a:buNone/>
            </a:pPr>
            <a:r>
              <a:rPr lang="en-US" sz="2200" b="1" dirty="0">
                <a:cs typeface="Calibri"/>
              </a:rPr>
              <a:t>Contacts for Questions</a:t>
            </a:r>
          </a:p>
          <a:p>
            <a:pPr marL="0" indent="0">
              <a:buNone/>
            </a:pPr>
            <a:endParaRPr lang="en-US" sz="1000" b="1" dirty="0">
              <a:cs typeface="Calibri"/>
            </a:endParaRPr>
          </a:p>
          <a:p>
            <a:pPr lvl="1"/>
            <a:r>
              <a:rPr lang="en-US" sz="2200" b="1" dirty="0">
                <a:cs typeface="Calibri"/>
              </a:rPr>
              <a:t>Division of Trust Land Consolidation, BIA</a:t>
            </a:r>
          </a:p>
          <a:p>
            <a:pPr lvl="2"/>
            <a:r>
              <a:rPr lang="en-US" sz="2100" dirty="0">
                <a:cs typeface="Calibri"/>
              </a:rPr>
              <a:t>Lorna Babby, Division Chief: </a:t>
            </a:r>
            <a:r>
              <a:rPr lang="en-US" sz="2100" dirty="0">
                <a:cs typeface="Calibri"/>
                <a:hlinkClick r:id="rId6"/>
              </a:rPr>
              <a:t>lorna.babby@bia.gov</a:t>
            </a:r>
            <a:endParaRPr lang="en-US" sz="2100" dirty="0">
              <a:cs typeface="Calibri"/>
            </a:endParaRPr>
          </a:p>
          <a:p>
            <a:pPr lvl="2"/>
            <a:r>
              <a:rPr lang="en-US" sz="2100" dirty="0"/>
              <a:t>Tonya Almaraz, Tribal Relations Advisor: </a:t>
            </a:r>
            <a:r>
              <a:rPr lang="en-US" sz="2100" dirty="0">
                <a:hlinkClick r:id="rId7"/>
              </a:rPr>
              <a:t>tonya.almaraz@bia.gov</a:t>
            </a:r>
            <a:endParaRPr lang="en-US" sz="2100" dirty="0"/>
          </a:p>
          <a:p>
            <a:pPr lvl="2"/>
            <a:r>
              <a:rPr lang="en-US" sz="2100" dirty="0" err="1"/>
              <a:t>Luree</a:t>
            </a:r>
            <a:r>
              <a:rPr lang="en-US" sz="2100" dirty="0"/>
              <a:t> </a:t>
            </a:r>
            <a:r>
              <a:rPr lang="en-US" sz="2100" dirty="0" err="1"/>
              <a:t>Livermont</a:t>
            </a:r>
            <a:r>
              <a:rPr lang="en-US" sz="2100" dirty="0"/>
              <a:t>, Tribal Relations Advisor: </a:t>
            </a:r>
            <a:r>
              <a:rPr lang="en-US" sz="2100" dirty="0">
                <a:hlinkClick r:id="rId8"/>
              </a:rPr>
              <a:t>luree.livermont@bia.gov</a:t>
            </a:r>
            <a:endParaRPr lang="en-US" sz="2100" dirty="0"/>
          </a:p>
          <a:p>
            <a:pPr lvl="2"/>
            <a:endParaRPr lang="en-US" sz="2100" dirty="0"/>
          </a:p>
          <a:p>
            <a:pPr lvl="1"/>
            <a:endParaRPr lang="en-US" sz="2100" dirty="0"/>
          </a:p>
          <a:p>
            <a:pPr lvl="1"/>
            <a:r>
              <a:rPr lang="en-US" sz="2100" dirty="0">
                <a:cs typeface="Calibri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0325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464" y="2521330"/>
            <a:ext cx="4005072" cy="2019834"/>
          </a:xfrm>
        </p:spPr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81907-ED54-40A8-BFDF-6EA13291E8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www.indianaffairs.gov</a:t>
            </a:r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E663A-AC90-4FE9-BF3E-F8B0DCA3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591" y="874146"/>
            <a:ext cx="5252202" cy="693398"/>
          </a:xfrm>
        </p:spPr>
        <p:txBody>
          <a:bodyPr>
            <a:noAutofit/>
          </a:bodyPr>
          <a:lstStyle/>
          <a:p>
            <a:r>
              <a:rPr lang="en-US" sz="5400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8250A-8591-418B-B7CB-D29314FECF1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59262" y="2496523"/>
            <a:ext cx="5460410" cy="377999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3"/>
                </a:solidFill>
                <a:cs typeface="Calibri"/>
              </a:rPr>
              <a:t>Introductions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3"/>
                </a:solidFill>
                <a:cs typeface="Calibri"/>
              </a:rPr>
              <a:t>LWCF Overview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3"/>
                </a:solidFill>
                <a:cs typeface="Calibri"/>
              </a:rPr>
              <a:t>LWCF Tribal Land Acquisition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3"/>
                </a:solidFill>
                <a:cs typeface="Calibri"/>
              </a:rPr>
              <a:t>Proposed Criteria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3"/>
                </a:solidFill>
                <a:cs typeface="Calibri"/>
              </a:rPr>
              <a:t>Tribal Leader Comments &amp; Questions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3"/>
                </a:solidFill>
                <a:cs typeface="Calibri"/>
              </a:rPr>
              <a:t>Closing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ECCE76E-667C-5195-3C03-E94B76DFF6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698" r="1698"/>
          <a:stretch/>
        </p:blipFill>
        <p:spPr>
          <a:xfrm>
            <a:off x="771617" y="106218"/>
            <a:ext cx="4429125" cy="5885880"/>
          </a:xfrm>
        </p:spPr>
      </p:pic>
    </p:spTree>
    <p:extLst>
      <p:ext uri="{BB962C8B-B14F-4D97-AF65-F5344CB8AC3E}">
        <p14:creationId xmlns:p14="http://schemas.microsoft.com/office/powerpoint/2010/main" val="256454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E663A-AC90-4FE9-BF3E-F8B0DCA3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Introductions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8250A-8591-418B-B7CB-D29314FE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82" y="2342299"/>
            <a:ext cx="10651836" cy="35874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000">
                <a:solidFill>
                  <a:schemeClr val="accent3"/>
                </a:solidFill>
                <a:cs typeface="Calibri"/>
              </a:rPr>
              <a:t>Trina Locke</a:t>
            </a:r>
            <a:r>
              <a:rPr lang="en-US" sz="3000" dirty="0">
                <a:solidFill>
                  <a:schemeClr val="accent3"/>
                </a:solidFill>
                <a:cs typeface="Calibri"/>
              </a:rPr>
              <a:t>, </a:t>
            </a:r>
            <a:r>
              <a:rPr lang="en-US" sz="3000">
                <a:solidFill>
                  <a:schemeClr val="accent3"/>
                </a:solidFill>
                <a:cs typeface="Calibri"/>
              </a:rPr>
              <a:t>Acting Deputy</a:t>
            </a:r>
            <a:r>
              <a:rPr lang="en-US" sz="3000" dirty="0">
                <a:solidFill>
                  <a:schemeClr val="accent3"/>
                </a:solidFill>
                <a:cs typeface="Calibri"/>
              </a:rPr>
              <a:t> Bureau Director - Office of Trust Services</a:t>
            </a:r>
            <a:endParaRPr lang="en-US"/>
          </a:p>
          <a:p>
            <a:pPr marL="0" indent="0">
              <a:spcAft>
                <a:spcPts val="1200"/>
              </a:spcAft>
              <a:buNone/>
            </a:pPr>
            <a:r>
              <a:rPr lang="en-US" sz="3000" dirty="0">
                <a:solidFill>
                  <a:schemeClr val="accent3"/>
                </a:solidFill>
                <a:cs typeface="Calibri"/>
              </a:rPr>
              <a:t>Lorna Babby, Division Chief - Trust Land Consolidation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000" dirty="0">
                <a:solidFill>
                  <a:schemeClr val="accent3"/>
                </a:solidFill>
                <a:cs typeface="Calibri"/>
              </a:rPr>
              <a:t>Tonya Almaraz, Tribal Relations Advisor - Trust Land Consolidation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3000" dirty="0">
                <a:solidFill>
                  <a:srgbClr val="006599"/>
                </a:solidFill>
                <a:latin typeface="Calibri" panose="020F0502020204030204"/>
                <a:cs typeface="Calibri"/>
              </a:rPr>
              <a:t>Luree Livermont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Tribal Relations Advisor - Trust Land Consolidation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b="1" dirty="0">
              <a:cs typeface="Calibri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400" b="1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3B934-DBE9-24B2-C4D7-3404BCF0D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297" y="3475"/>
            <a:ext cx="4529958" cy="15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1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31" y="447667"/>
            <a:ext cx="7028328" cy="641892"/>
          </a:xfrm>
        </p:spPr>
        <p:txBody>
          <a:bodyPr>
            <a:noAutofit/>
          </a:bodyPr>
          <a:lstStyle/>
          <a:p>
            <a:r>
              <a:rPr lang="en-US" sz="5400" dirty="0">
                <a:cs typeface="Calibri"/>
              </a:rPr>
              <a:t>LWCF Overview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BE09D-0867-48F5-B1B6-379728A997AD}"/>
              </a:ext>
            </a:extLst>
          </p:cNvPr>
          <p:cNvSpPr txBox="1"/>
          <p:nvPr/>
        </p:nvSpPr>
        <p:spPr>
          <a:xfrm>
            <a:off x="729431" y="2288148"/>
            <a:ext cx="10728803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0" i="0" u="none" strike="noStrike" baseline="0" dirty="0">
                <a:latin typeface="Arial"/>
                <a:cs typeface="Arial"/>
              </a:rPr>
              <a:t>The Land and Water Conservation Fund (LWCF) was created in 1965 to help preserve, develop, and ensure access to outdoor recreation resources.</a:t>
            </a:r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pPr algn="l"/>
            <a:r>
              <a:rPr lang="en-US" sz="3200" dirty="0">
                <a:latin typeface="Arial"/>
                <a:cs typeface="Arial"/>
              </a:rPr>
              <a:t>T</a:t>
            </a:r>
            <a:r>
              <a:rPr lang="en-US" sz="3200" b="0" i="0" u="none" strike="noStrike" baseline="0" dirty="0">
                <a:latin typeface="Arial"/>
                <a:cs typeface="Arial"/>
              </a:rPr>
              <a:t>he Great American Outdoors Act of 2020 authorized $900 million </a:t>
            </a:r>
            <a:r>
              <a:rPr lang="en-US" sz="3200" dirty="0">
                <a:latin typeface="Arial"/>
                <a:cs typeface="Arial"/>
              </a:rPr>
              <a:t>annually in permanent </a:t>
            </a:r>
            <a:r>
              <a:rPr lang="en-US" sz="3200" b="0" i="0" u="none" strike="noStrike" baseline="0" dirty="0">
                <a:latin typeface="Arial"/>
                <a:cs typeface="Arial"/>
              </a:rPr>
              <a:t>funding for LWCF.</a:t>
            </a:r>
            <a:endParaRPr lang="en-US" sz="3200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FA67A-714A-9C8D-CA24-0972A43BB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52" y="0"/>
            <a:ext cx="5902148" cy="18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0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31" y="447667"/>
            <a:ext cx="7028328" cy="641892"/>
          </a:xfrm>
        </p:spPr>
        <p:txBody>
          <a:bodyPr>
            <a:noAutofit/>
          </a:bodyPr>
          <a:lstStyle/>
          <a:p>
            <a:r>
              <a:rPr lang="en-US" sz="5400" dirty="0">
                <a:cs typeface="Calibri"/>
              </a:rPr>
              <a:t>LWCF Overview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BE09D-0867-48F5-B1B6-379728A997AD}"/>
              </a:ext>
            </a:extLst>
          </p:cNvPr>
          <p:cNvSpPr txBox="1"/>
          <p:nvPr/>
        </p:nvSpPr>
        <p:spPr>
          <a:xfrm>
            <a:off x="731598" y="2158839"/>
            <a:ext cx="10728803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LWCF is available for 2 main purposes</a:t>
            </a:r>
            <a:r>
              <a:rPr lang="en-US" sz="3200" b="0" i="0" u="none" strike="noStrike" baseline="0" dirty="0">
                <a:latin typeface="Arial" panose="020B0604020202020204" pitchFamily="34" charset="0"/>
              </a:rPr>
              <a:t>:</a:t>
            </a:r>
          </a:p>
          <a:p>
            <a:endParaRPr lang="en-US" sz="3200" b="0" i="0" u="none" strike="noStrike" baseline="0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" panose="020B0604020202020204" pitchFamily="34" charset="0"/>
              </a:rPr>
              <a:t>F</a:t>
            </a:r>
            <a:r>
              <a:rPr lang="en-US" sz="3200" b="1" i="0" u="none" baseline="0" dirty="0">
                <a:latin typeface="Arial" panose="020B0604020202020204" pitchFamily="34" charset="0"/>
              </a:rPr>
              <a:t>ederal acquisition of land and waters and interests therein; </a:t>
            </a:r>
            <a:endParaRPr lang="en-US" sz="400" b="1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</a:rPr>
              <a:t>G</a:t>
            </a:r>
            <a:r>
              <a:rPr lang="en-US" sz="3200" b="0" i="0" u="none" strike="noStrike" baseline="0" dirty="0">
                <a:latin typeface="Arial" panose="020B0604020202020204" pitchFamily="34" charset="0"/>
              </a:rPr>
              <a:t>rants to states for recreational planning; acquiring recreational lands, waters, or related interests; and developing outdoor recreational facilities </a:t>
            </a:r>
          </a:p>
          <a:p>
            <a:endParaRPr lang="en-US" sz="3200" b="0" i="0" u="none" strike="noStrike" baseline="0" dirty="0">
              <a:latin typeface="Arial" panose="020B0604020202020204" pitchFamily="34" charset="0"/>
            </a:endParaRPr>
          </a:p>
          <a:p>
            <a:pPr lvl="2"/>
            <a:endParaRPr lang="en-US" sz="3000" dirty="0">
              <a:solidFill>
                <a:schemeClr val="accent3"/>
              </a:solidFill>
            </a:endParaRPr>
          </a:p>
          <a:p>
            <a:endParaRPr lang="en-US" sz="3200" dirty="0">
              <a:solidFill>
                <a:schemeClr val="accent3"/>
              </a:solidFill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85947-AB51-C69C-91E3-49277D1E1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987" y="2928"/>
            <a:ext cx="5567854" cy="21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7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31" y="447667"/>
            <a:ext cx="7028328" cy="641892"/>
          </a:xfrm>
        </p:spPr>
        <p:txBody>
          <a:bodyPr>
            <a:noAutofit/>
          </a:bodyPr>
          <a:lstStyle/>
          <a:p>
            <a:r>
              <a:rPr lang="en-US" sz="5400" dirty="0">
                <a:cs typeface="Calibri"/>
              </a:rPr>
              <a:t>LWCF Overview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BE09D-0867-48F5-B1B6-379728A997AD}"/>
              </a:ext>
            </a:extLst>
          </p:cNvPr>
          <p:cNvSpPr txBox="1"/>
          <p:nvPr/>
        </p:nvSpPr>
        <p:spPr>
          <a:xfrm>
            <a:off x="729431" y="1903369"/>
            <a:ext cx="11130059" cy="4248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latin typeface="Arial" panose="020B0604020202020204" pitchFamily="34" charset="0"/>
              </a:rPr>
              <a:t>To date, </a:t>
            </a:r>
            <a:r>
              <a:rPr lang="en-US" sz="3200" dirty="0">
                <a:latin typeface="Arial" panose="020B0604020202020204" pitchFamily="34" charset="0"/>
              </a:rPr>
              <a:t>LWCF </a:t>
            </a:r>
            <a:r>
              <a:rPr lang="en-US" sz="3200" b="0" i="0" u="none" strike="noStrike" baseline="0" dirty="0">
                <a:latin typeface="Arial" panose="020B0604020202020204" pitchFamily="34" charset="0"/>
              </a:rPr>
              <a:t>funding for </a:t>
            </a:r>
            <a:r>
              <a:rPr lang="en-US" sz="3200" i="0" u="none" strike="noStrike" baseline="0" dirty="0">
                <a:latin typeface="Arial" panose="020B0604020202020204" pitchFamily="34" charset="0"/>
              </a:rPr>
              <a:t>Federal land acquisition </a:t>
            </a:r>
            <a:r>
              <a:rPr lang="en-US" sz="3200" b="0" i="0" u="none" strike="noStrike" baseline="0" dirty="0">
                <a:latin typeface="Arial" panose="020B0604020202020204" pitchFamily="34" charset="0"/>
              </a:rPr>
              <a:t>has been allocated to the following 4 land management agencies:</a:t>
            </a:r>
          </a:p>
          <a:p>
            <a:endParaRPr lang="en-US" sz="1200" dirty="0">
              <a:latin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Bureau of Land Management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U.S. Fish and Wildlife Service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latin typeface="Arial" panose="020B0604020202020204" pitchFamily="34" charset="0"/>
              </a:rPr>
              <a:t>National Park Ser</a:t>
            </a:r>
            <a:r>
              <a:rPr lang="en-US" sz="3200" dirty="0">
                <a:latin typeface="Arial" panose="020B0604020202020204" pitchFamily="34" charset="0"/>
              </a:rPr>
              <a:t>vice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latin typeface="Arial" panose="020B0604020202020204" pitchFamily="34" charset="0"/>
              </a:rPr>
              <a:t>Forest Service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5EA7E-4C27-9263-1BC8-15B51CE5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560" y="0"/>
            <a:ext cx="4163440" cy="12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1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9" y="448985"/>
            <a:ext cx="8517325" cy="90278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 Light"/>
                <a:cs typeface="Calibri"/>
              </a:rPr>
              <a:t>LWCF Tribal Land Acquisition </a:t>
            </a:r>
            <a:endParaRPr lang="en-US" sz="4400" dirty="0">
              <a:latin typeface="Calibri Light"/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A186C7-6DF7-4A50-9EF7-1270DCA8AACD}"/>
              </a:ext>
            </a:extLst>
          </p:cNvPr>
          <p:cNvSpPr txBox="1">
            <a:spLocks/>
          </p:cNvSpPr>
          <p:nvPr/>
        </p:nvSpPr>
        <p:spPr>
          <a:xfrm>
            <a:off x="277356" y="2159360"/>
            <a:ext cx="11642103" cy="469668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itchFamily="2" charset="2"/>
              <a:buNone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6">
                  <a:lumMod val="75000"/>
                </a:schemeClr>
              </a:buClr>
            </a:pPr>
            <a:endParaRPr lang="en-US" sz="3000" b="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57870-4304-A916-BBE1-78C7B092F002}"/>
              </a:ext>
            </a:extLst>
          </p:cNvPr>
          <p:cNvSpPr txBox="1"/>
          <p:nvPr/>
        </p:nvSpPr>
        <p:spPr>
          <a:xfrm>
            <a:off x="782910" y="2781182"/>
            <a:ext cx="1105831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endParaRPr lang="en-US" sz="3200" dirty="0">
              <a:solidFill>
                <a:srgbClr val="006599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/>
                <a:cs typeface="Arial"/>
              </a:rPr>
              <a:t>FY24: BIA has requested $12 </a:t>
            </a:r>
            <a:r>
              <a:rPr lang="en-US" sz="3200" dirty="0">
                <a:solidFill>
                  <a:srgbClr val="006599"/>
                </a:solidFill>
                <a:latin typeface="Arial"/>
                <a:cs typeface="Arial"/>
              </a:rPr>
              <a:t>million for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/>
                <a:cs typeface="Arial"/>
              </a:rPr>
              <a:t> the creation of a new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/>
                <a:cs typeface="Arial"/>
              </a:rPr>
              <a:t>Tribal LWCF land acquisition program</a:t>
            </a:r>
            <a:endParaRPr lang="en-US" dirty="0">
              <a:ea typeface="Calibri"/>
              <a:cs typeface="Calibri"/>
            </a:endParaRPr>
          </a:p>
          <a:p>
            <a:pPr>
              <a:defRPr/>
            </a:pPr>
            <a:endParaRPr lang="en-US" sz="3200" b="1" dirty="0">
              <a:solidFill>
                <a:srgbClr val="006599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3200" dirty="0">
              <a:solidFill>
                <a:srgbClr val="006599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3200" b="1" dirty="0">
              <a:solidFill>
                <a:srgbClr val="006599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86503-AF82-F430-DF34-0949DFC9A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573" y="2956"/>
            <a:ext cx="3741682" cy="18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9" y="448985"/>
            <a:ext cx="8746969" cy="90278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 Light"/>
                <a:cs typeface="Calibri"/>
              </a:rPr>
              <a:t>LWCF Tribal Land Acquisition </a:t>
            </a:r>
            <a:endParaRPr lang="en-US" sz="4400" dirty="0">
              <a:latin typeface="Calibri Light"/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A186C7-6DF7-4A50-9EF7-1270DCA8AACD}"/>
              </a:ext>
            </a:extLst>
          </p:cNvPr>
          <p:cNvSpPr txBox="1">
            <a:spLocks/>
          </p:cNvSpPr>
          <p:nvPr/>
        </p:nvSpPr>
        <p:spPr>
          <a:xfrm>
            <a:off x="277356" y="2159360"/>
            <a:ext cx="11642103" cy="469668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itchFamily="2" charset="2"/>
              <a:buNone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6">
                  <a:lumMod val="75000"/>
                </a:schemeClr>
              </a:buClr>
            </a:pPr>
            <a:endParaRPr lang="en-US" sz="3000" b="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57870-4304-A916-BBE1-78C7B092F002}"/>
              </a:ext>
            </a:extLst>
          </p:cNvPr>
          <p:cNvSpPr txBox="1"/>
          <p:nvPr/>
        </p:nvSpPr>
        <p:spPr>
          <a:xfrm>
            <a:off x="557499" y="2194013"/>
            <a:ext cx="1108250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6599"/>
                </a:solidFill>
                <a:latin typeface="Arial"/>
                <a:cs typeface="Arial"/>
              </a:rPr>
              <a:t>Funding is intended to support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lang="en-US" dirty="0"/>
          </a:p>
          <a:p>
            <a:pPr>
              <a:defRPr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rgbClr val="006599"/>
                </a:solidFill>
                <a:latin typeface="Arial"/>
                <a:cs typeface="Arial"/>
              </a:rPr>
              <a:t>acquisition of lands, waters, and interests therein</a:t>
            </a:r>
            <a:endParaRPr lang="en-US" dirty="0">
              <a:cs typeface="Calibri" panose="020F0502020204030204"/>
            </a:endParaRPr>
          </a:p>
          <a:p>
            <a:pPr>
              <a:defRPr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rgbClr val="006599"/>
                </a:solidFill>
                <a:latin typeface="Arial"/>
                <a:cs typeface="Arial"/>
              </a:rPr>
              <a:t>for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/>
                <a:cs typeface="Arial"/>
              </a:rPr>
              <a:t> the </a:t>
            </a:r>
            <a:r>
              <a:rPr lang="en-US" sz="3200" dirty="0">
                <a:solidFill>
                  <a:srgbClr val="006599"/>
                </a:solidFill>
                <a:latin typeface="Arial"/>
                <a:cs typeface="Arial"/>
              </a:rPr>
              <a:t>purpose of protecting and conserving natural resource areas that may also be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/>
                <a:cs typeface="Arial"/>
              </a:rPr>
              <a:t>of </a:t>
            </a:r>
            <a:r>
              <a:rPr lang="en-US" sz="3200" dirty="0">
                <a:solidFill>
                  <a:srgbClr val="006599"/>
                </a:solidFill>
                <a:latin typeface="Arial"/>
                <a:cs typeface="Arial"/>
              </a:rPr>
              <a:t>cultural importance to Tribes and Alaska Natives, or have recreational benefits for Tribal communities and Alaska Native Villages</a:t>
            </a:r>
            <a:endParaRPr lang="en-US" dirty="0">
              <a:cs typeface="Calibri" panose="020F0502020204030204"/>
            </a:endParaRPr>
          </a:p>
          <a:p>
            <a:pPr>
              <a:defRPr/>
            </a:pPr>
            <a:endParaRPr lang="en-US" sz="3200" b="1" dirty="0">
              <a:solidFill>
                <a:srgbClr val="006599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3026C-B5EA-A47A-50CF-A1BA3E2C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16" y="-17873"/>
            <a:ext cx="367268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3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E6EAC-21F3-4AF5-ACB7-1D6C012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00" y="537128"/>
            <a:ext cx="7935948" cy="745134"/>
          </a:xfrm>
        </p:spPr>
        <p:txBody>
          <a:bodyPr>
            <a:normAutofit/>
          </a:bodyPr>
          <a:lstStyle/>
          <a:p>
            <a:r>
              <a:rPr lang="en-US" sz="5400" dirty="0"/>
              <a:t>LWCF Tribal Land Acquisition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A186C7-6DF7-4A50-9EF7-1270DCA8AACD}"/>
              </a:ext>
            </a:extLst>
          </p:cNvPr>
          <p:cNvSpPr txBox="1">
            <a:spLocks/>
          </p:cNvSpPr>
          <p:nvPr/>
        </p:nvSpPr>
        <p:spPr>
          <a:xfrm>
            <a:off x="277356" y="2159360"/>
            <a:ext cx="11642103" cy="469668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itchFamily="2" charset="2"/>
              <a:buNone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6">
                  <a:lumMod val="75000"/>
                </a:schemeClr>
              </a:buClr>
            </a:pPr>
            <a:endParaRPr lang="en-US" sz="3000" b="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57870-4304-A916-BBE1-78C7B092F002}"/>
              </a:ext>
            </a:extLst>
          </p:cNvPr>
          <p:cNvSpPr txBox="1"/>
          <p:nvPr/>
        </p:nvSpPr>
        <p:spPr>
          <a:xfrm>
            <a:off x="1104615" y="2456557"/>
            <a:ext cx="1059236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endParaRPr lang="en-US" sz="3200" dirty="0">
              <a:solidFill>
                <a:srgbClr val="006599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/>
                <a:cs typeface="Arial"/>
              </a:rPr>
              <a:t>The LWCF Tribal land acquisition program aims to increase</a:t>
            </a:r>
            <a:r>
              <a:rPr lang="en-US" sz="3200" dirty="0">
                <a:solidFill>
                  <a:srgbClr val="006599"/>
                </a:solidFill>
                <a:latin typeface="Arial"/>
                <a:cs typeface="Arial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/>
                <a:cs typeface="Arial"/>
              </a:rPr>
              <a:t>the amount of </a:t>
            </a:r>
            <a:r>
              <a:rPr lang="en-US" sz="3200" dirty="0">
                <a:solidFill>
                  <a:srgbClr val="006599"/>
                </a:solidFill>
                <a:latin typeface="Arial"/>
                <a:cs typeface="Arial"/>
              </a:rPr>
              <a:t>Tribal trust land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Arial"/>
                <a:cs typeface="Arial"/>
              </a:rPr>
              <a:t> for stewardship and other uses deemed beneficial by Tribes and Alaska Natives, consistent with purposes of the LWCF.</a:t>
            </a:r>
            <a:endParaRPr lang="en-US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7D8EC-C472-97AC-D2C8-3958FB80D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3"/>
          <a:stretch/>
        </p:blipFill>
        <p:spPr>
          <a:xfrm>
            <a:off x="8216348" y="838"/>
            <a:ext cx="3973746" cy="17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53410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ial_PitchDeck_MO-v6">
  <a:themeElements>
    <a:clrScheme name="OPA-IA">
      <a:dk1>
        <a:srgbClr val="006599"/>
      </a:dk1>
      <a:lt1>
        <a:srgbClr val="FFFFFF"/>
      </a:lt1>
      <a:dk2>
        <a:srgbClr val="666666"/>
      </a:dk2>
      <a:lt2>
        <a:srgbClr val="FFFFFF"/>
      </a:lt2>
      <a:accent1>
        <a:srgbClr val="FFBE2E"/>
      </a:accent1>
      <a:accent2>
        <a:srgbClr val="666666"/>
      </a:accent2>
      <a:accent3>
        <a:srgbClr val="006599"/>
      </a:accent3>
      <a:accent4>
        <a:srgbClr val="F2F2F2"/>
      </a:accent4>
      <a:accent5>
        <a:srgbClr val="181818"/>
      </a:accent5>
      <a:accent6>
        <a:srgbClr val="D8D8D8"/>
      </a:accent6>
      <a:hlink>
        <a:srgbClr val="006599"/>
      </a:hlink>
      <a:folHlink>
        <a:srgbClr val="9B33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270744_Financial pitch deck_AAS_v4" id="{6B56449C-CC63-4FF3-BE4A-64780CE1EAAB}" vid="{648F9AC5-FF4B-45EC-957E-86958EA969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f98d57-eb89-4383-a124-19afdf7d36dc" xsi:nil="true"/>
    <lcf76f155ced4ddcb4097134ff3c332f xmlns="77a0bc06-f079-4adc-a9a2-2075cadfe791">
      <Terms xmlns="http://schemas.microsoft.com/office/infopath/2007/PartnerControls"/>
    </lcf76f155ced4ddcb4097134ff3c332f>
    <SharedWithUsers xmlns="d5f98d57-eb89-4383-a124-19afdf7d36dc">
      <UserInfo>
        <DisplayName>Scott, Debra L</DisplayName>
        <AccountId>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BF565672FC64B8F5B3832250C316A" ma:contentTypeVersion="11" ma:contentTypeDescription="Create a new document." ma:contentTypeScope="" ma:versionID="c64014a582d191ca0fad3a001490019d">
  <xsd:schema xmlns:xsd="http://www.w3.org/2001/XMLSchema" xmlns:xs="http://www.w3.org/2001/XMLSchema" xmlns:p="http://schemas.microsoft.com/office/2006/metadata/properties" xmlns:ns2="77a0bc06-f079-4adc-a9a2-2075cadfe791" xmlns:ns3="d5f98d57-eb89-4383-a124-19afdf7d36dc" targetNamespace="http://schemas.microsoft.com/office/2006/metadata/properties" ma:root="true" ma:fieldsID="5b6f4c492a06846f710f75d7d0f828e7" ns2:_="" ns3:_="">
    <xsd:import namespace="77a0bc06-f079-4adc-a9a2-2075cadfe791"/>
    <xsd:import namespace="d5f98d57-eb89-4383-a124-19afdf7d36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0bc06-f079-4adc-a9a2-2075cadfe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8d57-eb89-4383-a124-19afdf7d36d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56a8e37-5ecd-463e-b49a-e1401c5a2182}" ma:internalName="TaxCatchAll" ma:showField="CatchAllData" ma:web="d5f98d57-eb89-4383-a124-19afdf7d36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739797-27F4-4220-8F17-A405DEB061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F6F94C-93F8-43D6-B73E-B2623F426E77}">
  <ds:schemaRefs>
    <ds:schemaRef ds:uri="d5f98d57-eb89-4383-a124-19afdf7d36dc"/>
    <ds:schemaRef ds:uri="http://schemas.microsoft.com/office/infopath/2007/PartnerControls"/>
    <ds:schemaRef ds:uri="http://www.w3.org/XML/1998/namespace"/>
    <ds:schemaRef ds:uri="77a0bc06-f079-4adc-a9a2-2075cadfe79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13959D2-A3A0-4E5C-B9CD-A8080874C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a0bc06-f079-4adc-a9a2-2075cadfe791"/>
    <ds:schemaRef ds:uri="d5f98d57-eb89-4383-a124-19afdf7d3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Financial pitch deck</Template>
  <TotalTime>0</TotalTime>
  <Words>860</Words>
  <Application>Microsoft Office PowerPoint</Application>
  <PresentationFormat>Widescreen</PresentationFormat>
  <Paragraphs>130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Public Sans</vt:lpstr>
      <vt:lpstr>Symbol,Sans-Serif</vt:lpstr>
      <vt:lpstr>Tahoma</vt:lpstr>
      <vt:lpstr>Wingdings</vt:lpstr>
      <vt:lpstr>Financial_PitchDeck_MO-v6</vt:lpstr>
      <vt:lpstr>      Land and Water Conservation Fund Tribal Land Acquisition  Tribal Consultation</vt:lpstr>
      <vt:lpstr>Agenda</vt:lpstr>
      <vt:lpstr>Introductions</vt:lpstr>
      <vt:lpstr>LWCF Overview</vt:lpstr>
      <vt:lpstr>LWCF Overview</vt:lpstr>
      <vt:lpstr>LWCF Overview</vt:lpstr>
      <vt:lpstr>LWCF Tribal Land Acquisition </vt:lpstr>
      <vt:lpstr>LWCF Tribal Land Acquisition </vt:lpstr>
      <vt:lpstr>LWCF Tribal Land Acquisition</vt:lpstr>
      <vt:lpstr>LWCF Tribal Land Acquisition</vt:lpstr>
      <vt:lpstr>Statutory Criteria</vt:lpstr>
      <vt:lpstr>Proposed Criteria</vt:lpstr>
      <vt:lpstr>Proposed Criteria</vt:lpstr>
      <vt:lpstr>LWCF Tribal Land Acquisition  Questions for Feedback</vt:lpstr>
      <vt:lpstr>Please submit comments or questions by 11:59 pm Eastern Time on Thursday, October 5, 2023 to:  consultation@bia.gov </vt:lpstr>
      <vt:lpstr>Additional Resources and Contacts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and Water Conservation Fund Tribal Land Acquisition  Tribal Consultation</dc:title>
  <dc:creator/>
  <cp:keywords>American Rescue Plan;Tribal Consultation</cp:keywords>
  <cp:lastModifiedBy/>
  <cp:revision>2394</cp:revision>
  <dcterms:created xsi:type="dcterms:W3CDTF">2021-03-24T18:09:03Z</dcterms:created>
  <dcterms:modified xsi:type="dcterms:W3CDTF">2023-09-27T15:16:41Z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0x010100699BF565672FC64B8F5B3832250C316A</vt:lpwstr>
  </property>
  <property fmtid="{D5CDD505-2E9C-101B-9397-08002B2CF9AE}" pid="3" name="Order">
    <vt:r8>17000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