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34" r:id="rId5"/>
    <p:sldId id="351" r:id="rId6"/>
    <p:sldId id="336" r:id="rId7"/>
    <p:sldId id="349" r:id="rId8"/>
    <p:sldId id="345" r:id="rId9"/>
    <p:sldId id="361" r:id="rId10"/>
    <p:sldId id="359" r:id="rId11"/>
    <p:sldId id="362" r:id="rId12"/>
    <p:sldId id="353" r:id="rId13"/>
    <p:sldId id="324" r:id="rId14"/>
    <p:sldId id="363" r:id="rId15"/>
    <p:sldId id="352" r:id="rId16"/>
    <p:sldId id="357" r:id="rId17"/>
    <p:sldId id="364" r:id="rId18"/>
    <p:sldId id="342" r:id="rId19"/>
    <p:sldId id="298" r:id="rId20"/>
    <p:sldId id="313" r:id="rId21"/>
    <p:sldId id="280" r:id="rId22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8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3D8C41"/>
    <a:srgbClr val="EBEBDD"/>
    <a:srgbClr val="AF6666"/>
    <a:srgbClr val="32A1A6"/>
    <a:srgbClr val="4D4D4D"/>
    <a:srgbClr val="006F83"/>
    <a:srgbClr val="DED8A4"/>
    <a:srgbClr val="969959"/>
    <a:srgbClr val="98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6349" autoAdjust="0"/>
  </p:normalViewPr>
  <p:slideViewPr>
    <p:cSldViewPr snapToGrid="0" showGuides="1">
      <p:cViewPr varScale="1">
        <p:scale>
          <a:sx n="114" d="100"/>
          <a:sy n="114" d="100"/>
        </p:scale>
        <p:origin x="240" y="96"/>
      </p:cViewPr>
      <p:guideLst>
        <p:guide orient="horz" pos="2160"/>
        <p:guide pos="3840"/>
        <p:guide pos="801"/>
      </p:guideLst>
    </p:cSldViewPr>
  </p:slideViewPr>
  <p:outlineViewPr>
    <p:cViewPr>
      <p:scale>
        <a:sx n="33" d="100"/>
        <a:sy n="33" d="100"/>
      </p:scale>
      <p:origin x="0" y="-1027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4" d="100"/>
          <a:sy n="64" d="100"/>
        </p:scale>
        <p:origin x="3118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4C60F-CCEE-4849-8BF8-7C8A5DECB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38EFE-B0EB-46B9-9988-C15EDAE53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4BDE61-105E-4C8A-9370-EE26862DA328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972C1-2B46-4BF1-B2C5-D1B7FEC2F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EFF4B-2573-4BDA-A6F2-A5502C913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3EE74F-E86B-4506-9DE4-E1532F489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0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F9E564-F46A-4B13-9263-4DBEDE3F3E54}" type="datetimeFigureOut">
              <a:rPr lang="en-US" noProof="0" smtClean="0"/>
              <a:t>7/18/2024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F4110D-4E99-49C1-BF09-9D9E5818BB6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34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Symbol,Sans-Serif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2228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874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6122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9507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4337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2754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39427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6324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6981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656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6860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8197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118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4959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9894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1666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7896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19C66-75E5-9D43-BB07-3414B3EC4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FE08B0-0AAF-4371-0E84-EC15EED3AD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C2B7BF-82DD-A5CE-99CE-9BA8E01CB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92CAB-32E5-F1EE-975D-9DD6E78BF1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059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onument Valley Rock formation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241"/>
            <a:ext cx="12192000" cy="696737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2343150" y="404813"/>
            <a:ext cx="7086600" cy="6251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9D4896A-B348-4A66-B8A4-5E68BBCC4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43149" y="5319208"/>
            <a:ext cx="7086600" cy="1225027"/>
          </a:xfrm>
          <a:noFill/>
        </p:spPr>
        <p:txBody>
          <a:bodyPr tIns="90000" bIns="90000" anchor="ctr" anchorCtr="0">
            <a:noAutofit/>
          </a:bodyPr>
          <a:lstStyle>
            <a:lvl1pPr marL="0" indent="0" algn="ctr">
              <a:spcBef>
                <a:spcPts val="600"/>
              </a:spcBef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bg1"/>
                </a:solidFill>
              </a:defRPr>
            </a:lvl2pPr>
            <a:lvl3pPr marL="914400" indent="0" algn="ctr">
              <a:buNone/>
              <a:defRPr sz="2800">
                <a:solidFill>
                  <a:schemeClr val="bg1"/>
                </a:solidFill>
              </a:defRPr>
            </a:lvl3pPr>
            <a:lvl4pPr marL="1371600" indent="0" algn="ctr">
              <a:buNone/>
              <a:defRPr sz="2800">
                <a:solidFill>
                  <a:schemeClr val="bg1"/>
                </a:solidFill>
              </a:defRPr>
            </a:lvl4pPr>
            <a:lvl5pPr marL="18288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Date/Year</a:t>
            </a:r>
          </a:p>
          <a:p>
            <a:pPr lvl="0"/>
            <a:r>
              <a:rPr lang="en-US" noProof="0" dirty="0"/>
              <a:t>Presenter Name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noFill/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5" descr="Rectangle shape">
            <a:extLst>
              <a:ext uri="{FF2B5EF4-FFF2-40B4-BE49-F238E27FC236}">
                <a16:creationId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216454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67AECF1-A54C-4E1B-8A2C-B1760F82C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9330" y="574997"/>
            <a:ext cx="1393794" cy="1371600"/>
          </a:xfrm>
          <a:prstGeom prst="rect">
            <a:avLst/>
          </a:prstGeom>
        </p:spPr>
      </p:pic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521DC2A7-CD16-48F2-B64F-4D326B1E03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6" b="-2919"/>
          <a:stretch/>
        </p:blipFill>
        <p:spPr>
          <a:xfrm>
            <a:off x="6309195" y="529277"/>
            <a:ext cx="1404195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399" y="2049014"/>
            <a:ext cx="4405067" cy="1737210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2620884"/>
            <a:ext cx="4955429" cy="80811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42" y="264160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2107734"/>
            <a:ext cx="4955429" cy="43059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84489" y="976103"/>
            <a:ext cx="4955429" cy="112842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284490" y="5321068"/>
            <a:ext cx="4955429" cy="548574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D20445D-98AF-47B2-9FBD-AF19976FE07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84490" y="4807915"/>
            <a:ext cx="4955429" cy="43059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6B4ED62-0191-4136-BE3C-958CFAB7AC9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84489" y="3676284"/>
            <a:ext cx="4955429" cy="112842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15" name="Rectangle 13" descr="Rectangle shape">
            <a:extLst>
              <a:ext uri="{FF2B5EF4-FFF2-40B4-BE49-F238E27FC236}">
                <a16:creationId xmlns:a16="http://schemas.microsoft.com/office/drawing/2014/main" id="{7A6E2CC8-AD16-49DE-83C6-DA0AA5063E1D}"/>
              </a:ext>
            </a:extLst>
          </p:cNvPr>
          <p:cNvSpPr/>
          <p:nvPr userDrawn="1"/>
        </p:nvSpPr>
        <p:spPr>
          <a:xfrm>
            <a:off x="-35860" y="1700469"/>
            <a:ext cx="4246123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9B997BC-C8F3-45F5-AE1B-B6941C11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44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9A7BA7-C33A-4105-8F53-B8940C0A3F83}"/>
              </a:ext>
            </a:extLst>
          </p:cNvPr>
          <p:cNvSpPr/>
          <p:nvPr userDrawn="1"/>
        </p:nvSpPr>
        <p:spPr>
          <a:xfrm>
            <a:off x="4408227" y="-9144"/>
            <a:ext cx="13533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5FDDE8-E604-43B2-9010-7650176DFE1B}"/>
              </a:ext>
            </a:extLst>
          </p:cNvPr>
          <p:cNvSpPr/>
          <p:nvPr userDrawn="1"/>
        </p:nvSpPr>
        <p:spPr>
          <a:xfrm>
            <a:off x="6051420" y="0"/>
            <a:ext cx="20391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0413" y="0"/>
            <a:ext cx="2971800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571999"/>
            <a:ext cx="4422014" cy="150882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08227" y="2494818"/>
            <a:ext cx="1353314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779480" y="1520399"/>
            <a:ext cx="1982060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984239" y="4599296"/>
            <a:ext cx="5367974" cy="1019338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F95E71-8CFB-47D8-857E-5CF7D091CCF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639221" y="2494818"/>
            <a:ext cx="1353314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220BB32-08C4-4A57-831F-A25F6DD5F66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10474" y="1520399"/>
            <a:ext cx="1982060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94EBB8B-63BC-49D7-A4A6-810321F08EC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50851" y="2494818"/>
            <a:ext cx="1401361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DC8524C-8473-476B-9727-B88579F5C6D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339466" y="1520399"/>
            <a:ext cx="2401321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08227" y="3684893"/>
            <a:ext cx="1353314" cy="612000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732363" y="3684893"/>
            <a:ext cx="1353314" cy="612000"/>
          </a:xfrm>
        </p:spPr>
        <p:txBody>
          <a:bodyPr lIns="0" tIns="0" rIns="0" bIns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2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DC3FB435-A0E9-4DB4-97CD-CD4676D2A6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66893" y="3684893"/>
            <a:ext cx="1401361" cy="612000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3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1" name="Rectangle 31" descr="Rectangle shape">
            <a:extLst>
              <a:ext uri="{FF2B5EF4-FFF2-40B4-BE49-F238E27FC236}">
                <a16:creationId xmlns:a16="http://schemas.microsoft.com/office/drawing/2014/main" id="{98B8BA77-4925-481F-93A8-D07826A9C50C}"/>
              </a:ext>
            </a:extLst>
          </p:cNvPr>
          <p:cNvSpPr/>
          <p:nvPr userDrawn="1"/>
        </p:nvSpPr>
        <p:spPr>
          <a:xfrm>
            <a:off x="0" y="4252116"/>
            <a:ext cx="278618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38E9285C-6AD6-4712-BC08-9B8385F3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91EA2B96-9E13-4014-8D81-C6082B6CA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0" y="814742"/>
            <a:ext cx="4422014" cy="619448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5346" y="3015916"/>
            <a:ext cx="4371473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486281" y="3015916"/>
            <a:ext cx="2716437" cy="478800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345" y="3585385"/>
            <a:ext cx="4371473" cy="221444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62C7EF8-2FB4-4ED0-A661-3328AF0A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600" y="1979605"/>
            <a:ext cx="4412151" cy="100633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A0F49E4-92A1-4E95-B557-32CC712F2097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486281" y="3585385"/>
            <a:ext cx="4865932" cy="221444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ED378A25-FE08-44AF-92FB-13B2B5EC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BC3A9782-56F9-4C9D-B3B1-7C6F78D6D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0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7EC15B-6ADB-43E7-8D3D-9CA1B60F918F}"/>
              </a:ext>
            </a:extLst>
          </p:cNvPr>
          <p:cNvCxnSpPr/>
          <p:nvPr userDrawn="1"/>
        </p:nvCxnSpPr>
        <p:spPr>
          <a:xfrm>
            <a:off x="-1" y="4642338"/>
            <a:ext cx="11731752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6D8E99-1988-42A8-9F1C-95B986DC31E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649981" y="4411980"/>
            <a:ext cx="4892040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1" descr="Competitors logos quadrant">
            <a:extLst>
              <a:ext uri="{FF2B5EF4-FFF2-40B4-BE49-F238E27FC236}">
                <a16:creationId xmlns:a16="http://schemas.microsoft.com/office/drawing/2014/main" id="{9E7B5F5C-D6CB-40DA-9AEA-4945FD670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30305" y="294838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0" name="Picture Placeholder 11" descr="Competitors logos quadrant">
            <a:extLst>
              <a:ext uri="{FF2B5EF4-FFF2-40B4-BE49-F238E27FC236}">
                <a16:creationId xmlns:a16="http://schemas.microsoft.com/office/drawing/2014/main" id="{5E7FCEE1-8543-48D2-92BF-C15B856518F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72933" y="2218387"/>
            <a:ext cx="1655064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F1D6EC72-CD23-4FB2-B57B-639BD132182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1461" y="4889390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Picture Placeholder 11" descr="Competitors logos quadrant">
            <a:extLst>
              <a:ext uri="{FF2B5EF4-FFF2-40B4-BE49-F238E27FC236}">
                <a16:creationId xmlns:a16="http://schemas.microsoft.com/office/drawing/2014/main" id="{9ECFB104-72C8-4C8F-9892-D63C32BDB4C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4" name="Picture Placeholder 11" descr="Competitors logos quadrant">
            <a:extLst>
              <a:ext uri="{FF2B5EF4-FFF2-40B4-BE49-F238E27FC236}">
                <a16:creationId xmlns:a16="http://schemas.microsoft.com/office/drawing/2014/main" id="{EB1BE7C2-D7E1-44FC-9E2F-07D83234A2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96986" y="502628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CC78793E-2DD2-4C95-911F-5128AE36DF8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5289302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42F0CC5-5779-42DA-8794-6726B62CC7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4089581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A1687596-F4AA-47A2-B151-DE1D2D317A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4089581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70B300A8-8F26-4803-B75B-4109631B8A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16416" y="6208556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652D52EF-59ED-4ADC-B2F9-DFFB875F5A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16416" y="1876140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2126427F-C54E-4B7F-9641-938D9541923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013409" y="1981647"/>
            <a:ext cx="2331720" cy="539496"/>
          </a:xfrm>
          <a:solidFill>
            <a:schemeClr val="bg1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380669B6-FEFD-4E90-A6B3-22207026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9" name="Picture 28" descr="Text&#10;&#10;Description automatically generated">
            <a:extLst>
              <a:ext uri="{FF2B5EF4-FFF2-40B4-BE49-F238E27FC236}">
                <a16:creationId xmlns:a16="http://schemas.microsoft.com/office/drawing/2014/main" id="{FCE0F45A-A145-42A9-A21C-06758D84C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4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ep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4660"/>
            <a:ext cx="6121400" cy="761540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 dirty="0"/>
              <a:t>CLICK TO EDIT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863" y="2904565"/>
            <a:ext cx="3528000" cy="395343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9896" y="3829204"/>
            <a:ext cx="2737417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701" y="4617038"/>
            <a:ext cx="2741612" cy="1463785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9" y="1827982"/>
            <a:ext cx="3432374" cy="8454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50C9FB-EE54-4D19-932C-4EF9C7CC93B4}"/>
              </a:ext>
            </a:extLst>
          </p:cNvPr>
          <p:cNvSpPr/>
          <p:nvPr userDrawn="1"/>
        </p:nvSpPr>
        <p:spPr>
          <a:xfrm>
            <a:off x="4368666" y="2146188"/>
            <a:ext cx="3510000" cy="3953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DA829CB-8433-4580-B34A-C48512DF477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813818" y="3070827"/>
            <a:ext cx="2718357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B17A0E8-5FE1-4EDB-9912-D15DE0F515CA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809623" y="3858661"/>
            <a:ext cx="2718358" cy="2077777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78EA48-44FB-466C-808A-654F878A2BE5}"/>
              </a:ext>
            </a:extLst>
          </p:cNvPr>
          <p:cNvSpPr/>
          <p:nvPr userDrawn="1"/>
        </p:nvSpPr>
        <p:spPr>
          <a:xfrm>
            <a:off x="7860213" y="-148291"/>
            <a:ext cx="3492000" cy="52597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58E05EE-476C-464F-97E9-AB4404E1031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301247" y="1040284"/>
            <a:ext cx="2728138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2B7032-E785-4A36-9ADB-097498F9D09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292856" y="1828117"/>
            <a:ext cx="2731930" cy="3112371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79896" y="4348591"/>
            <a:ext cx="2741611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F3182A3-A2A8-4CAF-9CB8-8D2AFF31639B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813818" y="3590214"/>
            <a:ext cx="2718357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AE2A6B1-5D4C-4E87-A1F9-92B4CC63D18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301247" y="1559671"/>
            <a:ext cx="2728138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7" name="Rectangle 30" descr="Rectangle shape">
            <a:extLst>
              <a:ext uri="{FF2B5EF4-FFF2-40B4-BE49-F238E27FC236}">
                <a16:creationId xmlns:a16="http://schemas.microsoft.com/office/drawing/2014/main" id="{3FD4F881-8EF1-46B0-A01F-F145F6EA85C6}"/>
              </a:ext>
            </a:extLst>
          </p:cNvPr>
          <p:cNvSpPr/>
          <p:nvPr userDrawn="1"/>
        </p:nvSpPr>
        <p:spPr>
          <a:xfrm>
            <a:off x="0" y="1483688"/>
            <a:ext cx="551837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489DEE7C-5762-41DE-A687-9FDAE2772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71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481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67819" y="2345281"/>
            <a:ext cx="4399506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45711" y="2345281"/>
            <a:ext cx="5078469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8C1D2FC-82D4-4984-A285-D297EC46F0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2013" y="2998120"/>
            <a:ext cx="4818062" cy="2687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C7746309-5494-4FAF-8640-D18D81C82FC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30001" y="2998120"/>
            <a:ext cx="5122211" cy="268763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Rectangle 17" descr="Rectangle shape">
            <a:extLst>
              <a:ext uri="{FF2B5EF4-FFF2-40B4-BE49-F238E27FC236}">
                <a16:creationId xmlns:a16="http://schemas.microsoft.com/office/drawing/2014/main" id="{42F2CA37-EDD0-4C79-960F-D8E91A8352FB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371203C-2413-43DB-9246-30CDCB00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9395B597-B46A-40D2-9F06-DB950734B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3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74398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BE302E7-5C2F-4624-AD0C-D1495C751B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0E84C90-8C85-4EBD-A0A8-BE416170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0C2D7C7-DBCB-4597-8620-C8C9C5A76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9124C08-3E86-444D-B5D0-F3F9BB16C98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56B47F-3E0D-42C1-966E-767F85C6CF80}"/>
              </a:ext>
            </a:extLst>
          </p:cNvPr>
          <p:cNvSpPr/>
          <p:nvPr userDrawn="1"/>
        </p:nvSpPr>
        <p:spPr>
          <a:xfrm>
            <a:off x="0" y="4039354"/>
            <a:ext cx="12192000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CE94E73-2035-4848-A777-57D121957C5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4D2653B7-297D-4579-B765-779B78649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F0FDA4BB-A1AC-401D-BF49-12BA8C00A7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01C09CA-AD2D-489D-8280-D5D5CA6F8E0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1C95C8F-A3B1-4034-8C7E-60D92AD5A5A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D64408A-F4D2-4911-A50C-294A6E12963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714426FB-8D1F-48A3-87B1-6E44756261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13A947D-3189-4C34-A151-25B6735B576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DFAD3D9-CF77-4D07-8D3C-6946F80F500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4307172"/>
            <a:ext cx="1803644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3A1A4549-1CA1-4925-A715-C3356C3B538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692262"/>
            <a:ext cx="1803644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12C4698-25FA-4C20-A9E3-847CD97AEC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24762162-855D-415D-AF6A-C44F05CE788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89D11E9-B94E-4CFA-B405-7F22D3AF9794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95BF5016-E7B0-47AC-BFE0-E776F860AF3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3228A294-7EF5-49C2-B215-AF1AC293EB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FF32ED7-F60E-49AC-91A1-3034E8EB0B3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29BCBD-EC3D-4652-99F1-83BD8B568FF6}"/>
              </a:ext>
            </a:extLst>
          </p:cNvPr>
          <p:cNvSpPr/>
          <p:nvPr userDrawn="1"/>
        </p:nvSpPr>
        <p:spPr>
          <a:xfrm>
            <a:off x="89729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2ADE57E-F0D9-4D76-B243-DAC787E66091}"/>
              </a:ext>
            </a:extLst>
          </p:cNvPr>
          <p:cNvSpPr/>
          <p:nvPr userDrawn="1"/>
        </p:nvSpPr>
        <p:spPr>
          <a:xfrm>
            <a:off x="963674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8F9527-D6F7-47B7-93E6-729FA654E51A}"/>
              </a:ext>
            </a:extLst>
          </p:cNvPr>
          <p:cNvSpPr/>
          <p:nvPr userDrawn="1"/>
        </p:nvSpPr>
        <p:spPr>
          <a:xfrm>
            <a:off x="3082161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3242D9B-895E-4D79-8BC2-6A934BD109F6}"/>
              </a:ext>
            </a:extLst>
          </p:cNvPr>
          <p:cNvSpPr/>
          <p:nvPr userDrawn="1"/>
        </p:nvSpPr>
        <p:spPr>
          <a:xfrm>
            <a:off x="5267024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B79B76-7626-4584-AE9A-4CDF7F0F6430}"/>
              </a:ext>
            </a:extLst>
          </p:cNvPr>
          <p:cNvSpPr/>
          <p:nvPr userDrawn="1"/>
        </p:nvSpPr>
        <p:spPr>
          <a:xfrm>
            <a:off x="7451887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Rectangle 27" descr="Rectangle shape">
            <a:extLst>
              <a:ext uri="{FF2B5EF4-FFF2-40B4-BE49-F238E27FC236}">
                <a16:creationId xmlns:a16="http://schemas.microsoft.com/office/drawing/2014/main" id="{DE069B8B-CA4A-46A5-901F-F2C7F60C0C24}"/>
              </a:ext>
            </a:extLst>
          </p:cNvPr>
          <p:cNvSpPr/>
          <p:nvPr userDrawn="1"/>
        </p:nvSpPr>
        <p:spPr>
          <a:xfrm>
            <a:off x="-1" y="1525500"/>
            <a:ext cx="722887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8" name="Slide Number Placeholder 4">
            <a:extLst>
              <a:ext uri="{FF2B5EF4-FFF2-40B4-BE49-F238E27FC236}">
                <a16:creationId xmlns:a16="http://schemas.microsoft.com/office/drawing/2014/main" id="{43B12A36-CAED-4CC4-BD49-0C024D26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59" name="Picture 58" descr="Text&#10;&#10;Description automatically generated">
            <a:extLst>
              <a:ext uri="{FF2B5EF4-FFF2-40B4-BE49-F238E27FC236}">
                <a16:creationId xmlns:a16="http://schemas.microsoft.com/office/drawing/2014/main" id="{4CFCBB06-212C-4750-8121-26B4C0A4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2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71531890-A142-4CE0-8BD5-856FACD08E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656217" y="404813"/>
            <a:ext cx="5673771" cy="56530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0" name="Rectangle 8" descr="Rectangle shape">
            <a:extLst>
              <a:ext uri="{FF2B5EF4-FFF2-40B4-BE49-F238E27FC236}">
                <a16:creationId xmlns:a16="http://schemas.microsoft.com/office/drawing/2014/main" id="{B429AA89-05C8-451C-B390-2E809555BA84}"/>
              </a:ext>
            </a:extLst>
          </p:cNvPr>
          <p:cNvSpPr/>
          <p:nvPr userDrawn="1"/>
        </p:nvSpPr>
        <p:spPr>
          <a:xfrm>
            <a:off x="0" y="3341010"/>
            <a:ext cx="372317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45CA12D-AA13-4452-8AE5-1509672B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24939E30-1E37-47FB-A706-552D3C527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BCE1DF-09FE-457A-9D5E-E7A8E0F5E7AA}"/>
              </a:ext>
            </a:extLst>
          </p:cNvPr>
          <p:cNvSpPr/>
          <p:nvPr userDrawn="1"/>
        </p:nvSpPr>
        <p:spPr>
          <a:xfrm>
            <a:off x="3956795" y="301179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508111-4A36-4CF7-86F5-0AD3FDEEDDDF}"/>
              </a:ext>
            </a:extLst>
          </p:cNvPr>
          <p:cNvSpPr/>
          <p:nvPr userDrawn="1"/>
        </p:nvSpPr>
        <p:spPr>
          <a:xfrm>
            <a:off x="9066213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4E182D-C697-44DF-A090-F131D0302405}"/>
              </a:ext>
            </a:extLst>
          </p:cNvPr>
          <p:cNvSpPr/>
          <p:nvPr userDrawn="1"/>
        </p:nvSpPr>
        <p:spPr>
          <a:xfrm>
            <a:off x="6511504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4812501"/>
            <a:ext cx="2939721" cy="668619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27646"/>
            <a:ext cx="296257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3FB6CB-7DC7-42AB-937B-FACFE1A28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213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CE5AE5F8-F053-47AB-BCB2-70F2BF5C44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56795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D86E9819-052E-4932-AD4D-2E6844D40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11504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9CD767-2C5C-4922-8EC2-4DFCB6ECF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6537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1851AA2-C176-47A9-A949-3837A394C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7139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156B3-E019-4A41-8242-F0D70D502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7139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CB3B3928-67D4-498A-9DED-4FF10BE1A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1246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464C0AB-BE10-429A-A453-247A538F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848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41848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ACFBCF6D-5E27-4808-BA1C-6F72DDAAC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5955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8755E469-9B43-406E-BB68-F691A4DF4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6557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6557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Rectangle 13" descr="Rectangle shape">
            <a:extLst>
              <a:ext uri="{FF2B5EF4-FFF2-40B4-BE49-F238E27FC236}">
                <a16:creationId xmlns:a16="http://schemas.microsoft.com/office/drawing/2014/main" id="{4FBD15D4-B1D1-4D03-9259-CE4D7AA955DF}"/>
              </a:ext>
            </a:extLst>
          </p:cNvPr>
          <p:cNvSpPr/>
          <p:nvPr userDrawn="1"/>
        </p:nvSpPr>
        <p:spPr>
          <a:xfrm>
            <a:off x="0" y="4461207"/>
            <a:ext cx="2092411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38BBD76C-E492-444B-A237-89DA5E44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36" name="Picture 35" descr="Text&#10;&#10;Description automatically generated">
            <a:extLst>
              <a:ext uri="{FF2B5EF4-FFF2-40B4-BE49-F238E27FC236}">
                <a16:creationId xmlns:a16="http://schemas.microsoft.com/office/drawing/2014/main" id="{D12F0144-8D7B-4418-B918-A10C334B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7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07EA497-80B1-41E2-8E50-4193B3DBB4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EA39902-3138-4686-85B5-3FE813B7BD36}"/>
              </a:ext>
            </a:extLst>
          </p:cNvPr>
          <p:cNvSpPr/>
          <p:nvPr userDrawn="1"/>
        </p:nvSpPr>
        <p:spPr>
          <a:xfrm>
            <a:off x="1798320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7D767E78-191D-404C-98CB-C65C651DC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 Name</a:t>
            </a:r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6474358B-E609-4F26-8A11-64E0DC41AD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75335C46-548C-42F2-89FC-909F3B24282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66A588B-BA73-49FD-9E1E-1F1C51FD3850}"/>
              </a:ext>
            </a:extLst>
          </p:cNvPr>
          <p:cNvSpPr/>
          <p:nvPr userDrawn="1"/>
        </p:nvSpPr>
        <p:spPr>
          <a:xfrm>
            <a:off x="8937529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15790237-9A5F-4A9F-A5BB-E4FF0712C5E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3 Name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A0554067-4F62-4CE7-AF48-55BBD708AC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5" name="Picture Placeholder 7">
            <a:extLst>
              <a:ext uri="{FF2B5EF4-FFF2-40B4-BE49-F238E27FC236}">
                <a16:creationId xmlns:a16="http://schemas.microsoft.com/office/drawing/2014/main" id="{AA1B0DE9-602F-4ECB-AF1E-00D45491BC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43DD23D-9D79-4667-BB9E-A3A54505AEDA}"/>
              </a:ext>
            </a:extLst>
          </p:cNvPr>
          <p:cNvSpPr/>
          <p:nvPr userDrawn="1"/>
        </p:nvSpPr>
        <p:spPr>
          <a:xfrm>
            <a:off x="5364036" y="3126698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FFDAE67E-CF93-4600-BFAE-AF6B317A9EB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2 Name</a:t>
            </a:r>
          </a:p>
        </p:txBody>
      </p:sp>
      <p:sp>
        <p:nvSpPr>
          <p:cNvPr id="68" name="Text Placeholder 17">
            <a:extLst>
              <a:ext uri="{FF2B5EF4-FFF2-40B4-BE49-F238E27FC236}">
                <a16:creationId xmlns:a16="http://schemas.microsoft.com/office/drawing/2014/main" id="{0F0E3D9A-B0CE-4BF9-A274-1FB704C416E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6B2F594-9AB1-4C33-86BE-4732609D6B0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278466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7FB6684-D013-48BC-9926-29E0BCA889B1}"/>
              </a:ext>
            </a:extLst>
          </p:cNvPr>
          <p:cNvSpPr/>
          <p:nvPr userDrawn="1"/>
        </p:nvSpPr>
        <p:spPr>
          <a:xfrm>
            <a:off x="2238586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1" name="Text Placeholder 17">
            <a:extLst>
              <a:ext uri="{FF2B5EF4-FFF2-40B4-BE49-F238E27FC236}">
                <a16:creationId xmlns:a16="http://schemas.microsoft.com/office/drawing/2014/main" id="{EECC50BE-82E8-4ECC-B642-5C11A927A7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61519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4 Name</a:t>
            </a:r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4D96D406-D0F6-4E2D-BAE8-7B011D620F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63098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5668E7D0-A78F-45EC-BEC4-CAB0E6F96F3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417675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02DAEE6-8B1C-4222-949F-830F7C3A4E16}"/>
              </a:ext>
            </a:extLst>
          </p:cNvPr>
          <p:cNvSpPr/>
          <p:nvPr userDrawn="1"/>
        </p:nvSpPr>
        <p:spPr>
          <a:xfrm>
            <a:off x="9377795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id="{3CE9A073-35B5-4F1C-85E3-4BB12A5F43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500728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6 Name</a:t>
            </a:r>
          </a:p>
        </p:txBody>
      </p:sp>
      <p:sp>
        <p:nvSpPr>
          <p:cNvPr id="76" name="Text Placeholder 17">
            <a:extLst>
              <a:ext uri="{FF2B5EF4-FFF2-40B4-BE49-F238E27FC236}">
                <a16:creationId xmlns:a16="http://schemas.microsoft.com/office/drawing/2014/main" id="{F7309B33-C344-4C68-8156-822D38F43F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02307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77" name="Picture Placeholder 7">
            <a:extLst>
              <a:ext uri="{FF2B5EF4-FFF2-40B4-BE49-F238E27FC236}">
                <a16:creationId xmlns:a16="http://schemas.microsoft.com/office/drawing/2014/main" id="{D6B0782E-8C48-4FC4-B086-A5606E01F5DB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844182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8A195F5-3125-484A-954D-EB0E743F6947}"/>
              </a:ext>
            </a:extLst>
          </p:cNvPr>
          <p:cNvSpPr/>
          <p:nvPr userDrawn="1"/>
        </p:nvSpPr>
        <p:spPr>
          <a:xfrm>
            <a:off x="5804302" y="4316113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9" name="Text Placeholder 17">
            <a:extLst>
              <a:ext uri="{FF2B5EF4-FFF2-40B4-BE49-F238E27FC236}">
                <a16:creationId xmlns:a16="http://schemas.microsoft.com/office/drawing/2014/main" id="{428D2D4B-ED0B-40E0-9ECD-C95A1903990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27235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5 Name</a:t>
            </a:r>
          </a:p>
        </p:txBody>
      </p:sp>
      <p:sp>
        <p:nvSpPr>
          <p:cNvPr id="80" name="Text Placeholder 17">
            <a:extLst>
              <a:ext uri="{FF2B5EF4-FFF2-40B4-BE49-F238E27FC236}">
                <a16:creationId xmlns:a16="http://schemas.microsoft.com/office/drawing/2014/main" id="{35125C72-EAD5-4723-BBD0-6B22FA07855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28814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33" name="Rectangle 63" descr="Rectangle shape">
            <a:extLst>
              <a:ext uri="{FF2B5EF4-FFF2-40B4-BE49-F238E27FC236}">
                <a16:creationId xmlns:a16="http://schemas.microsoft.com/office/drawing/2014/main" id="{ACFA1245-86BF-45AA-B492-5CE7275AFF80}"/>
              </a:ext>
            </a:extLst>
          </p:cNvPr>
          <p:cNvSpPr/>
          <p:nvPr userDrawn="1"/>
        </p:nvSpPr>
        <p:spPr>
          <a:xfrm>
            <a:off x="0" y="1516317"/>
            <a:ext cx="8076794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223E479B-9679-47A3-B3F1-B23B4B3F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37" name="Picture 36" descr="Text&#10;&#10;Description automatically generated">
            <a:extLst>
              <a:ext uri="{FF2B5EF4-FFF2-40B4-BE49-F238E27FC236}">
                <a16:creationId xmlns:a16="http://schemas.microsoft.com/office/drawing/2014/main" id="{77952A6F-53F3-4FB2-B24B-52AEA9DAC8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ke view surrounded with greenery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9856" y="0"/>
            <a:ext cx="7682144" cy="6858000"/>
          </a:xfrm>
          <a:prstGeom prst="rect">
            <a:avLst/>
          </a:prstGeom>
        </p:spPr>
      </p:pic>
      <p:sp>
        <p:nvSpPr>
          <p:cNvPr id="12" name="Прямоугольник 3">
            <a:extLst>
              <a:ext uri="{FF2B5EF4-FFF2-40B4-BE49-F238E27FC236}">
                <a16:creationId xmlns:a16="http://schemas.microsoft.com/office/drawing/2014/main" id="{033AE30D-02A5-431C-BDBD-B1FA00DDB7EB}"/>
              </a:ext>
            </a:extLst>
          </p:cNvPr>
          <p:cNvSpPr/>
          <p:nvPr userDrawn="1"/>
        </p:nvSpPr>
        <p:spPr>
          <a:xfrm>
            <a:off x="808503" y="2839694"/>
            <a:ext cx="5950885" cy="35360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5"/>
            <a:ext cx="5879592" cy="2113385"/>
          </a:xfrm>
          <a:noFill/>
        </p:spPr>
        <p:txBody>
          <a:bodyPr lIns="432000" tIns="1332000" rIns="288000" bIns="118800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EDIT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5CBDFFE-A853-4C67-8FC4-53F81449E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158018"/>
            <a:ext cx="5879592" cy="899882"/>
          </a:xfrm>
          <a:noFill/>
        </p:spPr>
        <p:txBody>
          <a:bodyPr lIns="432000" tIns="144000" rIns="144000" bIns="144000" anchor="ctr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600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8" name="Rectangle 6" descr="Rectangle shape">
            <a:extLst>
              <a:ext uri="{FF2B5EF4-FFF2-40B4-BE49-F238E27FC236}">
                <a16:creationId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6EEB265A-BC46-4756-9F3E-F8629262468A}"/>
              </a:ext>
            </a:extLst>
          </p:cNvPr>
          <p:cNvSpPr txBox="1">
            <a:spLocks/>
          </p:cNvSpPr>
          <p:nvPr userDrawn="1"/>
        </p:nvSpPr>
        <p:spPr>
          <a:xfrm>
            <a:off x="-7953935" y="589799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rgbClr val="006F8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BB3731-526F-4638-85F8-715D717FF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518F2774-7345-454E-BC49-EE119347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17C16A3B-445A-4B6A-87ED-23C4AB68A5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650"/>
          <a:stretch/>
        </p:blipFill>
        <p:spPr>
          <a:xfrm>
            <a:off x="446380" y="242283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62258" y="4101739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8" y="2739982"/>
            <a:ext cx="6097341" cy="76154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2258" y="4463100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9061FDA-6F12-4C6E-8374-F8ED0FF2932A}"/>
              </a:ext>
            </a:extLst>
          </p:cNvPr>
          <p:cNvSpPr>
            <a:spLocks noGrp="1"/>
          </p:cNvSpPr>
          <p:nvPr>
            <p:ph type="chart" sz="quarter" idx="44"/>
          </p:nvPr>
        </p:nvSpPr>
        <p:spPr>
          <a:xfrm>
            <a:off x="6959600" y="765175"/>
            <a:ext cx="4370388" cy="510063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C89AD31-EDB3-409A-BB3D-9A2263EA5F9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869583" y="4101739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ECE7C29-B0CF-4459-9010-99944A9D372B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869583" y="4463100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AA503CE-740E-471A-BE66-70EF1E5ED0DF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4874046" y="4106224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ABC95E5-FC26-42BE-B500-AFB5F7AA358F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874046" y="4467585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3D6BF30-B139-4A44-8D70-E8B58153D59D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62258" y="5110152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DC5F966-21F2-4236-8AE2-F83B8916800F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62258" y="5471513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F9094085-3B39-4A4F-B421-083BD603E08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869583" y="5110152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87EE246-B30D-4246-BBE0-0BC8EBA9925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69583" y="5471513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2833A53-1031-4E59-BB69-C21555C45940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874046" y="5114637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898A319-33AA-48F0-9D9D-2196528CD257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874046" y="5475998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8" name="Rectangle 25" descr="Rectangle shape">
            <a:extLst>
              <a:ext uri="{FF2B5EF4-FFF2-40B4-BE49-F238E27FC236}">
                <a16:creationId xmlns:a16="http://schemas.microsoft.com/office/drawing/2014/main" id="{536DDC95-2245-400E-87D9-78ACE3EB0369}"/>
              </a:ext>
            </a:extLst>
          </p:cNvPr>
          <p:cNvSpPr/>
          <p:nvPr userDrawn="1"/>
        </p:nvSpPr>
        <p:spPr>
          <a:xfrm>
            <a:off x="1" y="2374094"/>
            <a:ext cx="3042204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A6D5876E-A784-4460-A158-FBF14D71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97AF6DFC-A301-4ABB-803D-06FA9EC18C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0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04545"/>
            <a:ext cx="5267789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614" y="3148026"/>
            <a:ext cx="52762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34740" y="3880032"/>
            <a:ext cx="5536134" cy="2025307"/>
          </a:xfrm>
        </p:spPr>
        <p:txBody>
          <a:bodyPr lIns="0" tIns="0" rIns="0" bIns="0" anchor="t" anchorCtr="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67325" cy="58293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Rectangle 9" descr="Rectangle shape">
            <a:extLst>
              <a:ext uri="{FF2B5EF4-FFF2-40B4-BE49-F238E27FC236}">
                <a16:creationId xmlns:a16="http://schemas.microsoft.com/office/drawing/2014/main" id="{64F4FFEA-1C3D-4C3A-895A-590F2E29B849}"/>
              </a:ext>
            </a:extLst>
          </p:cNvPr>
          <p:cNvSpPr/>
          <p:nvPr userDrawn="1"/>
        </p:nvSpPr>
        <p:spPr>
          <a:xfrm>
            <a:off x="5267325" y="2815120"/>
            <a:ext cx="323278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1DB71BD5-DED6-48B5-9655-FFD7E551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7DF04EE7-AA5C-4532-8193-2B0B4D4E14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62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5240"/>
            <a:ext cx="12169141" cy="6904616"/>
          </a:xfrm>
          <a:prstGeom prst="rect">
            <a:avLst/>
          </a:prstGeom>
        </p:spPr>
      </p:pic>
      <p:sp>
        <p:nvSpPr>
          <p:cNvPr id="28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2"/>
            <a:ext cx="4005072" cy="53878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292963"/>
          </a:xfrm>
          <a:noFill/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20" name="Rectangle 18" descr="Rectangle shape">
            <a:extLst>
              <a:ext uri="{FF2B5EF4-FFF2-40B4-BE49-F238E27FC236}">
                <a16:creationId xmlns:a16="http://schemas.microsoft.com/office/drawing/2014/main" id="{456AD312-1A1E-4043-B08C-1410D3EDEC27}"/>
              </a:ext>
            </a:extLst>
          </p:cNvPr>
          <p:cNvSpPr/>
          <p:nvPr userDrawn="1"/>
        </p:nvSpPr>
        <p:spPr>
          <a:xfrm>
            <a:off x="-1" y="5262290"/>
            <a:ext cx="12191999" cy="777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ACAC3-4604-4C09-A60E-353A71E93E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8038" y="4541163"/>
            <a:ext cx="3038475" cy="590550"/>
          </a:xfrm>
        </p:spPr>
        <p:txBody>
          <a:bodyPr/>
          <a:lstStyle>
            <a:lvl1pPr marL="0" indent="0" algn="ctr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Presenter Name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D20ADC7-EE42-4D0E-B17A-883FE693D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8011" y="537793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Email: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9FFFDD-8708-4CDD-974F-8A022BB26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8011" y="5657711"/>
            <a:ext cx="3684587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name@bia.gov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CDE37318-4A32-4233-997C-CE244B16F5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8536" y="537793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1F818617-24CC-4E07-ABE4-A23E89FC13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8536" y="5657711"/>
            <a:ext cx="3240000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www.indianaffairs.gov</a:t>
            </a:r>
          </a:p>
        </p:txBody>
      </p:sp>
      <p:sp>
        <p:nvSpPr>
          <p:cNvPr id="31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1" y="2066088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8D20ADC7-EE42-4D0E-B17A-883FE693D6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492" y="5376723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Phone: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AD9FFFDD-8708-4CDD-974F-8A022BB26A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5492" y="5656500"/>
            <a:ext cx="3684587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123.456.7890</a:t>
            </a:r>
          </a:p>
        </p:txBody>
      </p:sp>
      <p:pic>
        <p:nvPicPr>
          <p:cNvPr id="24" name="Picture 2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6D79ECE-2FFA-419F-90D8-16CA687268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32599" y="578078"/>
            <a:ext cx="1393794" cy="1371600"/>
          </a:xfrm>
          <a:prstGeom prst="rect">
            <a:avLst/>
          </a:prstGeom>
        </p:spPr>
      </p:pic>
      <p:pic>
        <p:nvPicPr>
          <p:cNvPr id="22" name="Picture Placeholder 5">
            <a:extLst>
              <a:ext uri="{FF2B5EF4-FFF2-40B4-BE49-F238E27FC236}">
                <a16:creationId xmlns:a16="http://schemas.microsoft.com/office/drawing/2014/main" id="{4A8900B6-39E8-419E-B8D9-CC8C1E78B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6" b="-2919"/>
          <a:stretch/>
        </p:blipFill>
        <p:spPr>
          <a:xfrm>
            <a:off x="6137275" y="549385"/>
            <a:ext cx="1404195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3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B528C4-392E-41C2-861C-D3DC218489B8}"/>
              </a:ext>
            </a:extLst>
          </p:cNvPr>
          <p:cNvSpPr/>
          <p:nvPr userDrawn="1"/>
        </p:nvSpPr>
        <p:spPr>
          <a:xfrm>
            <a:off x="3919728" y="1"/>
            <a:ext cx="4352544" cy="2299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2299716"/>
          </a:xfrm>
          <a:noFill/>
        </p:spPr>
        <p:txBody>
          <a:bodyPr lIns="0" tIns="684000" rIns="0" bIns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9" name="Rectangle 8" descr="Rectangle shape">
            <a:extLst>
              <a:ext uri="{FF2B5EF4-FFF2-40B4-BE49-F238E27FC236}">
                <a16:creationId xmlns:a16="http://schemas.microsoft.com/office/drawing/2014/main" id="{7427677C-C3DE-49C7-84BE-71D9DB22D7F2}"/>
              </a:ext>
            </a:extLst>
          </p:cNvPr>
          <p:cNvSpPr/>
          <p:nvPr userDrawn="1"/>
        </p:nvSpPr>
        <p:spPr>
          <a:xfrm>
            <a:off x="4868562" y="1548553"/>
            <a:ext cx="732343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93AA487-954B-429E-A0AE-211D5B9A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EA5F94FB-8A9E-40A8-A92F-C5B944ABE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8855181" y="5986143"/>
            <a:ext cx="2274501" cy="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1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07217"/>
            <a:ext cx="5679831" cy="606677"/>
          </a:xfrm>
        </p:spPr>
        <p:txBody>
          <a:bodyPr lIns="0" tIns="0" rIns="0" bIns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152EDA90-0CC6-4B73-9282-68EB15F1A49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CB94CB14-CAFC-4576-85C2-5FE8C5FAC8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 Name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E2FAB85F-45F7-47E2-AB0A-6B37853139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9D546B0D-E7A6-4E09-A1E7-4D5FFF42AB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BB7C7924-7CD4-4A42-9820-18C41FD725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3 Name</a:t>
            </a:r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16EDFFF7-6CB3-47B7-B8FF-4AD51EBB5F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998C45EE-D467-409F-8315-0F7C3F55116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A51F22CB-38F0-4351-97D5-2D8EAFB4F3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2 Name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A766E770-E9C2-42A0-B447-1B804F2A2F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1174E98C-B520-4B09-B2E4-AA73B46C6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65313"/>
            <a:ext cx="3529013" cy="2578100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29C8CAB-8459-47A3-A66A-8D12B810225F}"/>
              </a:ext>
            </a:extLst>
          </p:cNvPr>
          <p:cNvSpPr/>
          <p:nvPr userDrawn="1"/>
        </p:nvSpPr>
        <p:spPr>
          <a:xfrm>
            <a:off x="4368002" y="2414016"/>
            <a:ext cx="3529011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7" name="Text Placeholder 11">
            <a:extLst>
              <a:ext uri="{FF2B5EF4-FFF2-40B4-BE49-F238E27FC236}">
                <a16:creationId xmlns:a16="http://schemas.microsoft.com/office/drawing/2014/main" id="{6F2EC285-6BFE-478F-A272-ED692974D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7688" y="2400300"/>
            <a:ext cx="3529012" cy="2043113"/>
          </a:xfrm>
        </p:spPr>
        <p:txBody>
          <a:bodyPr lIns="288000" tIns="288000" rIns="288000" bIns="288000"/>
          <a:lstStyle>
            <a:lvl1pPr marL="0" indent="0"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4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C67992FA-0F54-4DA6-AACA-039E6E09D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6700" y="2212277"/>
            <a:ext cx="3467102" cy="2231136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Rectangle 18" descr="Rectangle shape">
            <a:extLst>
              <a:ext uri="{FF2B5EF4-FFF2-40B4-BE49-F238E27FC236}">
                <a16:creationId xmlns:a16="http://schemas.microsoft.com/office/drawing/2014/main" id="{B791C558-0522-446C-B7FE-6CCCB2676E89}"/>
              </a:ext>
            </a:extLst>
          </p:cNvPr>
          <p:cNvSpPr/>
          <p:nvPr userDrawn="1"/>
        </p:nvSpPr>
        <p:spPr>
          <a:xfrm>
            <a:off x="4304523" y="1373103"/>
            <a:ext cx="788747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2E95B3F-3785-421C-9C8F-844CC344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8ED2BEEC-B62F-492B-844E-05763CB55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8855181" y="5986143"/>
            <a:ext cx="2274501" cy="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58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36831"/>
            <a:ext cx="2939721" cy="1844288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51976"/>
            <a:ext cx="296257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7325" y="1588458"/>
            <a:ext cx="6084888" cy="2118127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67325" y="3932556"/>
            <a:ext cx="6084888" cy="1548563"/>
          </a:xfrm>
        </p:spPr>
        <p:txBody>
          <a:bodyPr>
            <a:noAutofit/>
          </a:bodyPr>
          <a:lstStyle>
            <a:lvl1pPr marL="216000" indent="-216000" algn="l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9" descr="Rectangle shape">
            <a:extLst>
              <a:ext uri="{FF2B5EF4-FFF2-40B4-BE49-F238E27FC236}">
                <a16:creationId xmlns:a16="http://schemas.microsoft.com/office/drawing/2014/main" id="{BAFA4FEF-7A90-4960-976C-29791A7BE2C2}"/>
              </a:ext>
            </a:extLst>
          </p:cNvPr>
          <p:cNvSpPr/>
          <p:nvPr userDrawn="1"/>
        </p:nvSpPr>
        <p:spPr>
          <a:xfrm>
            <a:off x="0" y="3292402"/>
            <a:ext cx="370971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CF09776-4EAD-40DD-887F-D3CBE03E7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464BB675-EBB6-419E-86A9-94F074288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8855181" y="5986143"/>
            <a:ext cx="2274501" cy="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6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ectangle shape">
            <a:extLst>
              <a:ext uri="{FF2B5EF4-FFF2-40B4-BE49-F238E27FC236}">
                <a16:creationId xmlns:a16="http://schemas.microsoft.com/office/drawing/2014/main" id="{9FF20888-4CCD-4546-BBEE-8012B7FF897A}"/>
              </a:ext>
            </a:extLst>
          </p:cNvPr>
          <p:cNvSpPr/>
          <p:nvPr userDrawn="1"/>
        </p:nvSpPr>
        <p:spPr>
          <a:xfrm>
            <a:off x="862258" y="2808480"/>
            <a:ext cx="1132974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Rectangle 1" descr="Phone Device">
            <a:extLst>
              <a:ext uri="{FF2B5EF4-FFF2-40B4-BE49-F238E27FC236}">
                <a16:creationId xmlns:a16="http://schemas.microsoft.com/office/drawing/2014/main" id="{04338E56-892A-4A7D-A723-312505412F26}"/>
              </a:ext>
            </a:extLst>
          </p:cNvPr>
          <p:cNvSpPr/>
          <p:nvPr userDrawn="1"/>
        </p:nvSpPr>
        <p:spPr>
          <a:xfrm>
            <a:off x="6757260" y="636516"/>
            <a:ext cx="3291840" cy="5522976"/>
          </a:xfrm>
          <a:prstGeom prst="rect">
            <a:avLst/>
          </a:prstGeom>
          <a:blipFill>
            <a:blip r:embed="rId2"/>
            <a:stretch>
              <a:fillRect l="-1125" r="-1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14111" y="1485605"/>
            <a:ext cx="2075688" cy="3639312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7E1279C-F2FC-49E0-AA8A-E99F00BB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04BCF987-4323-499B-A905-81D6AA3B0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650"/>
          <a:stretch/>
        </p:blipFill>
        <p:spPr>
          <a:xfrm>
            <a:off x="8855181" y="5986143"/>
            <a:ext cx="2274501" cy="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54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ree growing in sandston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0480"/>
            <a:ext cx="12184603" cy="68427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5" descr="Rectangle shape">
            <a:extLst>
              <a:ext uri="{FF2B5EF4-FFF2-40B4-BE49-F238E27FC236}">
                <a16:creationId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6BBECC5-64BD-44F1-A950-4C2D9B61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62" y="5296342"/>
            <a:ext cx="4005073" cy="1561658"/>
          </a:xfr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algn="ctr">
              <a:spcBef>
                <a:spcPts val="600"/>
              </a:spcBef>
            </a:pPr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0075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sert with a rural rao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7503" y="0"/>
            <a:ext cx="8069580" cy="6858000"/>
          </a:xfrm>
          <a:prstGeom prst="rect">
            <a:avLst/>
          </a:prstGeom>
        </p:spPr>
      </p:pic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1631576"/>
            <a:ext cx="5919599" cy="4426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3408507"/>
            <a:ext cx="5879592" cy="2136164"/>
          </a:xfrm>
          <a:noFill/>
        </p:spPr>
        <p:txBody>
          <a:bodyPr lIns="432000" tIns="1332000" rIns="288000" bIns="118800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EDIT</a:t>
            </a:r>
          </a:p>
        </p:txBody>
      </p:sp>
      <p:sp>
        <p:nvSpPr>
          <p:cNvPr id="8" name="Rectangle 6" descr="Rectangle shape">
            <a:extLst>
              <a:ext uri="{FF2B5EF4-FFF2-40B4-BE49-F238E27FC236}">
                <a16:creationId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153941" y="2895278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DCA489B-C5F7-4E9C-B3E3-881B0B99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796" y="1935878"/>
            <a:ext cx="5879592" cy="892341"/>
          </a:xfrm>
          <a:noFill/>
        </p:spPr>
        <p:txBody>
          <a:bodyPr vert="horz" lIns="432000" tIns="144000" rIns="144000" bIns="144000" rtlCol="0" anchor="ctr" anchorCtr="0">
            <a:normAutofit/>
          </a:bodyPr>
          <a:lstStyle>
            <a:lvl1pPr marL="0" indent="0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85000"/>
              </a:lnSpc>
              <a:spcBef>
                <a:spcPts val="0"/>
              </a:spcBef>
            </a:pPr>
            <a:r>
              <a:rPr lang="en-US" noProof="0" dirty="0"/>
              <a:t>Edit Master text styles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539BE7C2-326C-4291-9FC2-6B20347C0641}"/>
              </a:ext>
            </a:extLst>
          </p:cNvPr>
          <p:cNvSpPr txBox="1">
            <a:spLocks/>
          </p:cNvSpPr>
          <p:nvPr userDrawn="1"/>
        </p:nvSpPr>
        <p:spPr>
          <a:xfrm>
            <a:off x="11405347" y="6392122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rgbClr val="006F8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BB3731-526F-4638-85F8-715D717FFC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7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9C5C32A-5788-45B9-9EE4-6043A12F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3275" y="242271"/>
            <a:ext cx="4405067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5981" y="2188584"/>
            <a:ext cx="4412151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65981" y="3046805"/>
            <a:ext cx="4405066" cy="1159884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28700"/>
            <a:ext cx="6103084" cy="48006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Rectangle 22" descr="Rectangle shape">
            <a:extLst>
              <a:ext uri="{FF2B5EF4-FFF2-40B4-BE49-F238E27FC236}">
                <a16:creationId xmlns:a16="http://schemas.microsoft.com/office/drawing/2014/main" id="{7BAA7414-D7E1-4BB4-98C3-E169FD560880}"/>
              </a:ext>
            </a:extLst>
          </p:cNvPr>
          <p:cNvSpPr/>
          <p:nvPr userDrawn="1"/>
        </p:nvSpPr>
        <p:spPr>
          <a:xfrm>
            <a:off x="6096000" y="1752363"/>
            <a:ext cx="326440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6350429-2BA7-4B4D-B7D5-5E9A3F27C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D7E270-C747-45FB-A97F-14B73F53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B39A0C-6C9B-424E-B638-435C971B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68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50A0897-12BD-44B8-A42A-3A5C2AF4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38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B3B52FC-6C01-4691-8A4C-515E4AD91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5405"/>
            <a:ext cx="5183188" cy="6290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A7E6861-785E-404A-A922-8C16D9A3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8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5A918AA-979F-4672-80CF-28680D60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5405"/>
            <a:ext cx="5157787" cy="62901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b="1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1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4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312BFB-BA84-40BC-BBA2-C29418931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1593" y="2297906"/>
            <a:ext cx="9168815" cy="22621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17" descr="Rectangle shape">
            <a:extLst>
              <a:ext uri="{FF2B5EF4-FFF2-40B4-BE49-F238E27FC236}">
                <a16:creationId xmlns:a16="http://schemas.microsoft.com/office/drawing/2014/main" id="{15D87A62-16A6-44B8-898B-65CFFD5782A1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44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B196433-397C-4024-BB40-8EDB0697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4" y="457201"/>
            <a:ext cx="6088063" cy="54038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32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644D3B2-87EE-4E9C-BEEE-DBEAEB85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457201"/>
            <a:ext cx="608806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3093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07217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16512" cy="519503"/>
          </a:xfrm>
        </p:spPr>
        <p:txBody>
          <a:bodyPr lIns="0" tIns="0" r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465609" y="2023413"/>
            <a:ext cx="2752023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12629" y="3054194"/>
            <a:ext cx="1623978" cy="519503"/>
          </a:xfrm>
        </p:spPr>
        <p:txBody>
          <a:bodyPr lIns="0" tIns="0" r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12823" y="3054194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75353" y="2023413"/>
            <a:ext cx="1622417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12823" y="3677189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873425" y="3054194"/>
            <a:ext cx="2197044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535245" y="2023413"/>
            <a:ext cx="1622417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197044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12823" y="4776173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73424" y="3677189"/>
            <a:ext cx="2331720" cy="539496"/>
          </a:xfrm>
          <a:ln>
            <a:solidFill>
              <a:srgbClr val="000000">
                <a:alpha val="30196"/>
              </a:srgb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9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847" y="1994862"/>
            <a:ext cx="52421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7746" y="2891189"/>
            <a:ext cx="5233742" cy="2175392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764" y="191827"/>
            <a:ext cx="5262327" cy="87049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Rectangle 9" descr="Rectangle shape">
            <a:extLst>
              <a:ext uri="{FF2B5EF4-FFF2-40B4-BE49-F238E27FC236}">
                <a16:creationId xmlns:a16="http://schemas.microsoft.com/office/drawing/2014/main" id="{A7050B34-5735-49CB-A564-B50456B9E4D8}"/>
              </a:ext>
            </a:extLst>
          </p:cNvPr>
          <p:cNvSpPr/>
          <p:nvPr userDrawn="1"/>
        </p:nvSpPr>
        <p:spPr>
          <a:xfrm>
            <a:off x="0" y="1217982"/>
            <a:ext cx="306447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554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eft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 descr="Rectangle shape">
            <a:extLst>
              <a:ext uri="{FF2B5EF4-FFF2-40B4-BE49-F238E27FC236}">
                <a16:creationId xmlns:a16="http://schemas.microsoft.com/office/drawing/2014/main" id="{D2154103-FC4F-4381-B8F8-EBD2FE883B77}"/>
              </a:ext>
            </a:extLst>
          </p:cNvPr>
          <p:cNvSpPr/>
          <p:nvPr userDrawn="1"/>
        </p:nvSpPr>
        <p:spPr>
          <a:xfrm>
            <a:off x="0" y="1756275"/>
            <a:ext cx="852334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BF30168-0B34-44BC-AACE-89DE62358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1617" y="2746"/>
            <a:ext cx="4429125" cy="6092825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3275" y="210708"/>
            <a:ext cx="5252202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EB1C6EE-FA97-4634-A102-9B45058E9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20791" y="2595282"/>
            <a:ext cx="5310472" cy="3488321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1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721639"/>
            <a:ext cx="4405067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1648384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85383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95403" y="1303786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AFA18C9-04D0-44DF-808A-2C34FCE9E7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5403" y="4838737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588C383-1FFC-421F-B64D-C20A8FF1D9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5403" y="3660420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41C4D3D8-E6E7-4E66-B661-6F7F594B2B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95403" y="2482103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1026327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F24AAA0-C33F-4C49-B5BA-CCA4DF164082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84490" y="5186182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15EA430-9504-4CC7-90B9-8BAC49418BC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84490" y="4564125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452F643-0A90-42B8-A436-966F84D9136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4490" y="4006916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8A7C240-D1B7-4005-B9AF-81E3B026A24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84490" y="3384859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E6F2B4F-B958-4180-9985-068471C0E34E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284490" y="2827650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9A84110-1CE1-45A4-BFE9-E44A4D9F4FF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84490" y="2205593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Rectangle 13" descr="Rectangle shape">
            <a:extLst>
              <a:ext uri="{FF2B5EF4-FFF2-40B4-BE49-F238E27FC236}">
                <a16:creationId xmlns:a16="http://schemas.microsoft.com/office/drawing/2014/main" id="{4553F3B7-CCC3-488E-B551-867E00CF0DB6}"/>
              </a:ext>
            </a:extLst>
          </p:cNvPr>
          <p:cNvSpPr/>
          <p:nvPr userDrawn="1"/>
        </p:nvSpPr>
        <p:spPr>
          <a:xfrm>
            <a:off x="0" y="3442217"/>
            <a:ext cx="309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32" name="Picture 31" descr="Text&#10;&#10;Description automatically generated">
            <a:extLst>
              <a:ext uri="{FF2B5EF4-FFF2-40B4-BE49-F238E27FC236}">
                <a16:creationId xmlns:a16="http://schemas.microsoft.com/office/drawing/2014/main" id="{8BAC526D-C21A-4AF6-81E3-B0368D1CF5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4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ectangle shape">
            <a:extLst>
              <a:ext uri="{FF2B5EF4-FFF2-40B4-BE49-F238E27FC236}">
                <a16:creationId xmlns:a16="http://schemas.microsoft.com/office/drawing/2014/main" id="{0348B992-DA91-41CC-A9C7-B1E6405BB768}"/>
              </a:ext>
            </a:extLst>
          </p:cNvPr>
          <p:cNvSpPr/>
          <p:nvPr userDrawn="1"/>
        </p:nvSpPr>
        <p:spPr>
          <a:xfrm>
            <a:off x="0" y="1874132"/>
            <a:ext cx="922396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5" name="Picture 14" descr="Computer monito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64" y="871857"/>
            <a:ext cx="5076191" cy="51142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1" y="409924"/>
            <a:ext cx="4405067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1" y="2249657"/>
            <a:ext cx="4412151" cy="539496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42679" y="2933538"/>
            <a:ext cx="4405066" cy="115988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4270" y="1243173"/>
            <a:ext cx="4387066" cy="242787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BD38C849-E282-4D83-9B48-9F5C8782D8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52D122-994D-483A-BEAE-EB42A0E0961E}"/>
              </a:ext>
            </a:extLst>
          </p:cNvPr>
          <p:cNvSpPr/>
          <p:nvPr userDrawn="1"/>
        </p:nvSpPr>
        <p:spPr>
          <a:xfrm>
            <a:off x="3919728" y="-1"/>
            <a:ext cx="4352400" cy="1819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1737360"/>
          </a:xfrm>
          <a:noFill/>
        </p:spPr>
        <p:txBody>
          <a:bodyPr lIns="0" tIns="180000" rIns="0" bIns="0" anchor="ctr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85A6CA-852E-4D31-8861-0347B4869D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9728" y="1732572"/>
            <a:ext cx="4352400" cy="1404000"/>
          </a:xfrm>
          <a:solidFill>
            <a:schemeClr val="tx1"/>
          </a:solidFill>
        </p:spPr>
        <p:txBody>
          <a:bodyPr lIns="180000" tIns="360000" rIns="180000" bIns="0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</a:defRPr>
            </a:lvl1pPr>
            <a:lvl2pPr marL="457200" indent="0">
              <a:buNone/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Rectangle 23" descr="Rectangle shape">
            <a:extLst>
              <a:ext uri="{FF2B5EF4-FFF2-40B4-BE49-F238E27FC236}">
                <a16:creationId xmlns:a16="http://schemas.microsoft.com/office/drawing/2014/main" id="{A5229D97-30B4-42B0-8D6E-5BE4A017D8F7}"/>
              </a:ext>
            </a:extLst>
          </p:cNvPr>
          <p:cNvSpPr/>
          <p:nvPr userDrawn="1"/>
        </p:nvSpPr>
        <p:spPr>
          <a:xfrm>
            <a:off x="5089200" y="1528090"/>
            <a:ext cx="71028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A55E8D46-9554-46DB-813B-2A530C63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64BC4D55-D0A8-43AC-8E91-9326F8E76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4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939606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6020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16020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9DB526-D20B-406D-B9C4-1B2FE49223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58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6963D45-FFEE-47B2-BF3C-EF83D09DA71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834375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834375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6217025-86DB-4E40-9AE4-98C2F14CA8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0613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CDA6EA2-A642-4AE3-88FA-F776A7BE3CA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452731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CF657BA-97D6-465F-8436-31FB0B884C8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452731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BAA4180-32A5-4A82-BFBA-8673723FAA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8969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18" name="Rectangle 16" descr="Rectangle shape">
            <a:extLst>
              <a:ext uri="{FF2B5EF4-FFF2-40B4-BE49-F238E27FC236}">
                <a16:creationId xmlns:a16="http://schemas.microsoft.com/office/drawing/2014/main" id="{8F2E6E6B-AE50-42CD-844F-3408DB11EFCE}"/>
              </a:ext>
            </a:extLst>
          </p:cNvPr>
          <p:cNvSpPr/>
          <p:nvPr userDrawn="1"/>
        </p:nvSpPr>
        <p:spPr>
          <a:xfrm>
            <a:off x="0" y="1380173"/>
            <a:ext cx="500552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FBB200CC-26DA-4647-BB26-A7132A18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62492509-05EA-430C-8A9A-14FEC883F8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29453-E4C7-46CA-BEF5-0E2A92C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noProof="0"/>
              <a:t>CLICK TO EDIT MASTER TITLE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ADBBF-AAD4-4971-A7E7-A5D5720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9995-22AA-4982-8BC6-63933E69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5571"/>
            <a:ext cx="2743200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B33D2-B564-49D1-84C1-0C8A19C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3628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94BD2-D6A7-476C-B277-0BD3FFAD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262758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i="0">
                <a:solidFill>
                  <a:srgbClr val="006F83"/>
                </a:solidFill>
              </a:defRPr>
            </a:lvl1pPr>
          </a:lstStyle>
          <a:p>
            <a:fld id="{D9BB3731-526F-4638-85F8-715D717FFC1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43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6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4" r:id="rId27"/>
    <p:sldLayoutId id="2147483685" r:id="rId28"/>
    <p:sldLayoutId id="2147483686" r:id="rId29"/>
    <p:sldLayoutId id="2147483689" r:id="rId30"/>
    <p:sldLayoutId id="2147483690" r:id="rId31"/>
    <p:sldLayoutId id="2147483691" r:id="rId32"/>
    <p:sldLayoutId id="2147483694" r:id="rId33"/>
    <p:sldLayoutId id="2147483692" r:id="rId34"/>
    <p:sldLayoutId id="2147483687" r:id="rId35"/>
    <p:sldLayoutId id="2147483693" r:id="rId36"/>
    <p:sldLayoutId id="2147483683" r:id="rId3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318" userDrawn="1">
          <p15:clr>
            <a:srgbClr val="F26B43"/>
          </p15:clr>
        </p15:guide>
        <p15:guide id="10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a.gov/bia/ots/dtlc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tonya.almaraz@bia.gov" TargetMode="External"/><Relationship Id="rId4" Type="http://schemas.openxmlformats.org/officeDocument/2006/relationships/hyperlink" Target="mailto:lorna.babby@bia.go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CDF2CC42-ED6C-48CF-B6C9-D28B128F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624" y="3429000"/>
            <a:ext cx="9467849" cy="1661034"/>
          </a:xfrm>
        </p:spPr>
        <p:txBody>
          <a:bodyPr>
            <a:noAutofit/>
          </a:bodyPr>
          <a:lstStyle/>
          <a:p>
            <a:pPr marL="12065" marR="5080" indent="1270">
              <a:lnSpc>
                <a:spcPct val="115841"/>
              </a:lnSpc>
              <a:spcBef>
                <a:spcPts val="905"/>
              </a:spcBef>
            </a:pPr>
            <a:br>
              <a:rPr lang="en-US" sz="3600" dirty="0">
                <a:solidFill>
                  <a:schemeClr val="bg1"/>
                </a:solidFill>
                <a:latin typeface="Public Sans"/>
              </a:rPr>
            </a:br>
            <a:br>
              <a:rPr lang="en-US" sz="3600" dirty="0">
                <a:solidFill>
                  <a:schemeClr val="bg1"/>
                </a:solidFill>
                <a:latin typeface="Public Sans"/>
              </a:rPr>
            </a:br>
            <a:br>
              <a:rPr lang="en-US" sz="3600" dirty="0">
                <a:solidFill>
                  <a:schemeClr val="bg1"/>
                </a:solidFill>
                <a:latin typeface="Public Sans"/>
              </a:rPr>
            </a:br>
            <a:br>
              <a:rPr lang="en-US" sz="3600" dirty="0">
                <a:solidFill>
                  <a:schemeClr val="bg1"/>
                </a:solidFill>
                <a:latin typeface="Public Sans"/>
              </a:rPr>
            </a:br>
            <a:br>
              <a:rPr lang="en-US" sz="3600" dirty="0">
                <a:solidFill>
                  <a:schemeClr val="bg1"/>
                </a:solidFill>
                <a:latin typeface="Public Sans"/>
              </a:rPr>
            </a:br>
            <a:br>
              <a:rPr lang="en-US" sz="3600" dirty="0">
                <a:solidFill>
                  <a:schemeClr val="bg1"/>
                </a:solidFill>
                <a:latin typeface="Public Sans"/>
              </a:rPr>
            </a:br>
            <a:r>
              <a:rPr lang="en-US" sz="3400" dirty="0">
                <a:solidFill>
                  <a:schemeClr val="bg1"/>
                </a:solidFill>
                <a:latin typeface="Calibri"/>
                <a:cs typeface="Calibri"/>
              </a:rPr>
              <a:t>Trust Land Consolidation </a:t>
            </a:r>
            <a:br>
              <a:rPr lang="en-US" sz="3400" dirty="0">
                <a:solidFill>
                  <a:schemeClr val="bg1"/>
                </a:solidFill>
                <a:latin typeface="Calibri"/>
              </a:rPr>
            </a:br>
            <a:r>
              <a:rPr lang="en-US" sz="3400">
                <a:solidFill>
                  <a:schemeClr val="bg1"/>
                </a:solidFill>
                <a:latin typeface="Calibri"/>
                <a:cs typeface="Calibri"/>
              </a:rPr>
              <a:t>Implementation Strategy</a:t>
            </a:r>
            <a:br>
              <a:rPr lang="en-US" sz="3400" dirty="0">
                <a:solidFill>
                  <a:schemeClr val="bg1"/>
                </a:solidFill>
                <a:latin typeface="Calibri"/>
                <a:cs typeface="Calibri"/>
              </a:rPr>
            </a:br>
            <a:br>
              <a:rPr lang="en-US" sz="3400" spc="-50" dirty="0">
                <a:solidFill>
                  <a:schemeClr val="bg1"/>
                </a:solidFill>
                <a:latin typeface="Calibri"/>
                <a:cs typeface="Calibri Light"/>
              </a:rPr>
            </a:br>
            <a:r>
              <a:rPr lang="en-US" sz="3400" b="0" spc="-50" dirty="0">
                <a:solidFill>
                  <a:schemeClr val="bg1"/>
                </a:solidFill>
                <a:latin typeface="Calibri"/>
                <a:cs typeface="Calibri Light"/>
              </a:rPr>
              <a:t>Tribal Consultation</a:t>
            </a:r>
            <a:endParaRPr lang="en-US" sz="3400" b="0" dirty="0">
              <a:solidFill>
                <a:schemeClr val="bg1"/>
              </a:solidFill>
              <a:latin typeface="Calibri"/>
              <a:cs typeface="Calibri Light"/>
            </a:endParaRPr>
          </a:p>
        </p:txBody>
      </p:sp>
      <p:sp>
        <p:nvSpPr>
          <p:cNvPr id="3" name="Tagline">
            <a:extLst>
              <a:ext uri="{FF2B5EF4-FFF2-40B4-BE49-F238E27FC236}">
                <a16:creationId xmlns:a16="http://schemas.microsoft.com/office/drawing/2014/main" id="{207A4895-FD99-4E27-98FF-7558F17D6A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8702" y="5804331"/>
            <a:ext cx="7010400" cy="80927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200"/>
              </a:spcBef>
            </a:pPr>
            <a:r>
              <a:rPr lang="en-US" dirty="0"/>
              <a:t>Session 1 – July 16, 2024 (1-3p EST)</a:t>
            </a:r>
            <a:endParaRPr lang="en-US" dirty="0">
              <a:cs typeface="Calibri"/>
            </a:endParaRPr>
          </a:p>
          <a:p>
            <a:pPr algn="l">
              <a:lnSpc>
                <a:spcPct val="100000"/>
              </a:lnSpc>
              <a:spcBef>
                <a:spcPts val="200"/>
              </a:spcBef>
            </a:pPr>
            <a:r>
              <a:rPr lang="en-US" dirty="0"/>
              <a:t>Session 2 - July 17, 2024 (1-3p EST)</a:t>
            </a:r>
            <a:endParaRPr lang="en-US" dirty="0">
              <a:cs typeface="Calibri"/>
            </a:endParaRPr>
          </a:p>
          <a:p>
            <a:pPr algn="l">
              <a:lnSpc>
                <a:spcPct val="100000"/>
              </a:lnSpc>
              <a:spcBef>
                <a:spcPts val="200"/>
              </a:spcBef>
            </a:pPr>
            <a:r>
              <a:rPr lang="en-US" dirty="0"/>
              <a:t>Session 3 – July 18, 2024 (1-3p EST)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2118A-0EEB-4CF7-8847-97DD4550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26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DE6EAC-21F3-4AF5-ACB7-1D6C012E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45" y="492854"/>
            <a:ext cx="8517325" cy="90278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bri Light"/>
                <a:cs typeface="Calibri"/>
              </a:rPr>
              <a:t>Proposed Strategy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C7A0ED-B720-C8B1-CA72-268D28CBC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242" y="5527"/>
            <a:ext cx="3331411" cy="18605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2398FE-D52E-5BD7-9FFC-E81AED221428}"/>
              </a:ext>
            </a:extLst>
          </p:cNvPr>
          <p:cNvSpPr txBox="1"/>
          <p:nvPr/>
        </p:nvSpPr>
        <p:spPr>
          <a:xfrm>
            <a:off x="755106" y="2276699"/>
            <a:ext cx="10921184" cy="43894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defRPr/>
            </a:pPr>
            <a:r>
              <a:rPr lang="en-US" sz="3000" b="1" dirty="0">
                <a:cs typeface="Calibri"/>
              </a:rPr>
              <a:t>Conduct the Trust Land Consolidation Program in a Manner That:</a:t>
            </a:r>
            <a:endParaRPr lang="en-US" sz="2800" dirty="0"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Wingdings,Sans-Serif"/>
              <a:buChar char="§"/>
              <a:defRPr/>
            </a:pPr>
            <a:endParaRPr lang="en-US" sz="2800" dirty="0"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Wingdings,Sans-Serif"/>
              <a:buChar char="§"/>
              <a:defRPr/>
            </a:pPr>
            <a:r>
              <a:rPr lang="en-US" sz="2800" dirty="0">
                <a:cs typeface="Calibri"/>
              </a:rPr>
              <a:t>Supports Tribal Sovereignty &amp; Self-Determination (</a:t>
            </a:r>
            <a:r>
              <a:rPr lang="en-US" sz="2800" b="1" dirty="0">
                <a:cs typeface="Calibri"/>
              </a:rPr>
              <a:t>Strategic Goal 1</a:t>
            </a:r>
            <a:r>
              <a:rPr lang="en-US" sz="2800" dirty="0">
                <a:cs typeface="Calibri"/>
              </a:rPr>
              <a:t>)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defRPr/>
            </a:pPr>
            <a:endParaRPr lang="en-US" sz="2800" dirty="0"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Wingdings,Sans-Serif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Minimizes Administrative Costs (</a:t>
            </a:r>
            <a:r>
              <a:rPr lang="en-US" sz="2800" b="1" dirty="0">
                <a:latin typeface="Calibri"/>
                <a:cs typeface="Calibri"/>
              </a:rPr>
              <a:t>Strategic Goal 2</a:t>
            </a:r>
            <a:r>
              <a:rPr lang="en-US" sz="2800" dirty="0">
                <a:latin typeface="Calibri"/>
                <a:cs typeface="Calibri"/>
              </a:rPr>
              <a:t>)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defRPr/>
            </a:pPr>
            <a:endParaRPr lang="en-US" sz="2800" dirty="0">
              <a:latin typeface="Calibri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Wingdings,Sans-Serif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Complements Existing Probate Rules (</a:t>
            </a:r>
            <a:r>
              <a:rPr lang="en-US" sz="2800" b="1" dirty="0">
                <a:latin typeface="Calibri"/>
                <a:cs typeface="Calibri"/>
              </a:rPr>
              <a:t>Strategic Goal 3</a:t>
            </a:r>
            <a:r>
              <a:rPr lang="en-US" sz="2800" dirty="0"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defRPr/>
            </a:pPr>
            <a:endParaRPr lang="en-US" sz="28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68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DE6EAC-21F3-4AF5-ACB7-1D6C012E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59" y="412794"/>
            <a:ext cx="8517325" cy="90278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bri Light"/>
                <a:cs typeface="Calibri"/>
              </a:rPr>
              <a:t>Proposed Strategy (Continued)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C57870-4304-A916-BBE1-78C7B092F002}"/>
              </a:ext>
            </a:extLst>
          </p:cNvPr>
          <p:cNvSpPr txBox="1"/>
          <p:nvPr/>
        </p:nvSpPr>
        <p:spPr>
          <a:xfrm>
            <a:off x="260592" y="2317999"/>
            <a:ext cx="11380720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>
              <a:defRPr/>
            </a:pPr>
            <a:r>
              <a:rPr lang="en-US" sz="2800" b="1" dirty="0">
                <a:solidFill>
                  <a:srgbClr val="006599"/>
                </a:solidFill>
                <a:latin typeface="Calibri"/>
                <a:cs typeface="Calibri"/>
              </a:rPr>
              <a:t>Strategic Goal 1</a:t>
            </a:r>
            <a:r>
              <a:rPr lang="en-US" sz="2800" dirty="0">
                <a:solidFill>
                  <a:srgbClr val="006599"/>
                </a:solidFill>
                <a:latin typeface="Calibri"/>
                <a:cs typeface="Calibri"/>
              </a:rPr>
              <a:t>: </a:t>
            </a:r>
            <a:r>
              <a:rPr lang="en-US" sz="2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Consolidate fractionated land in a manner that enhances Tribal sovereignty and promotes Tribal self-determination</a:t>
            </a:r>
            <a:r>
              <a:rPr lang="en-US" sz="2800" dirty="0">
                <a:solidFill>
                  <a:srgbClr val="006599"/>
                </a:solidFill>
                <a:latin typeface="Calibri"/>
                <a:cs typeface="Calibri"/>
              </a:rPr>
              <a:t>. </a:t>
            </a:r>
          </a:p>
          <a:p>
            <a:pPr lvl="1">
              <a:defRPr/>
            </a:pPr>
            <a:endParaRPr lang="en-US" sz="2800" dirty="0">
              <a:solidFill>
                <a:srgbClr val="006599"/>
              </a:solidFill>
              <a:latin typeface="Calibri"/>
              <a:cs typeface="Calibri"/>
            </a:endParaRPr>
          </a:p>
          <a:p>
            <a:pPr marL="1371600" lvl="2" indent="-457200">
              <a:buFont typeface="Wingdings,Sans-Serif"/>
              <a:buChar char="§"/>
              <a:defRPr/>
            </a:pPr>
            <a:r>
              <a:rPr lang="en-US" sz="2800" b="1" dirty="0">
                <a:solidFill>
                  <a:srgbClr val="006599"/>
                </a:solidFill>
                <a:latin typeface="Calibri"/>
                <a:cs typeface="Calibri"/>
              </a:rPr>
              <a:t>Objective 1.1:</a:t>
            </a:r>
            <a:r>
              <a:rPr lang="en-US" sz="2800" dirty="0">
                <a:solidFill>
                  <a:srgbClr val="006599"/>
                </a:solidFill>
                <a:latin typeface="Calibri"/>
                <a:cs typeface="Calibri"/>
              </a:rPr>
              <a:t> Meaningful Tribal Consultation on land consolidation strategy going forward.</a:t>
            </a:r>
          </a:p>
          <a:p>
            <a:pPr lvl="2">
              <a:defRPr/>
            </a:pPr>
            <a:endParaRPr lang="en-US" sz="2800" dirty="0">
              <a:solidFill>
                <a:srgbClr val="006599"/>
              </a:solidFill>
              <a:latin typeface="Calibri"/>
              <a:cs typeface="Calibri"/>
            </a:endParaRPr>
          </a:p>
          <a:p>
            <a:pPr marL="1371600" lvl="2" indent="-457200">
              <a:buFont typeface="Wingdings,Sans-Serif"/>
              <a:buChar char="§"/>
              <a:defRPr/>
            </a:pPr>
            <a:r>
              <a:rPr lang="en-US" sz="2800" b="1" dirty="0">
                <a:solidFill>
                  <a:srgbClr val="006599"/>
                </a:solidFill>
                <a:latin typeface="Calibri"/>
                <a:cs typeface="Calibri"/>
              </a:rPr>
              <a:t>Objective 1.2:</a:t>
            </a:r>
            <a:r>
              <a:rPr lang="en-US" sz="2800" dirty="0">
                <a:solidFill>
                  <a:srgbClr val="006599"/>
                </a:solidFill>
                <a:latin typeface="Calibri"/>
                <a:cs typeface="Calibri"/>
              </a:rPr>
              <a:t> Close coordination and collaboration with participating Tribes.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86503-AF82-F430-DF34-0949DFC9A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382" y="0"/>
            <a:ext cx="3004618" cy="170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5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DE6EAC-21F3-4AF5-ACB7-1D6C012E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29" y="288564"/>
            <a:ext cx="8565129" cy="90278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bri Light"/>
                <a:cs typeface="Calibri"/>
              </a:rPr>
              <a:t>Proposed Strategy (Continued)</a:t>
            </a:r>
            <a:endParaRPr lang="en-US" sz="4400" dirty="0">
              <a:latin typeface="Calibri Light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C57870-4304-A916-BBE1-78C7B092F002}"/>
              </a:ext>
            </a:extLst>
          </p:cNvPr>
          <p:cNvSpPr txBox="1"/>
          <p:nvPr/>
        </p:nvSpPr>
        <p:spPr>
          <a:xfrm>
            <a:off x="291903" y="2144010"/>
            <a:ext cx="11387828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>
              <a:defRPr/>
            </a:pPr>
            <a:r>
              <a:rPr lang="en-US" sz="2800" b="1" dirty="0">
                <a:latin typeface="Calibri"/>
                <a:cs typeface="Calibri"/>
              </a:rPr>
              <a:t>Strategic Goal 2</a:t>
            </a:r>
            <a:r>
              <a:rPr lang="en-US" sz="2800" dirty="0">
                <a:latin typeface="Calibri"/>
                <a:cs typeface="Calibri"/>
              </a:rPr>
              <a:t>: </a:t>
            </a:r>
            <a:r>
              <a:rPr lang="en-US" sz="2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Consolidate fractionated land in an efficient and effective manner that minimizes associated administrative costs.</a:t>
            </a:r>
          </a:p>
          <a:p>
            <a:pPr lvl="1">
              <a:defRPr/>
            </a:pPr>
            <a:endParaRPr lang="en-US" sz="2800" dirty="0">
              <a:latin typeface="Calibri"/>
              <a:cs typeface="Calibri"/>
            </a:endParaRPr>
          </a:p>
          <a:p>
            <a:pPr marL="1371600" lvl="2" indent="-457200">
              <a:buFont typeface="Wingdings,Sans-Serif"/>
              <a:buChar char="§"/>
              <a:defRPr/>
            </a:pPr>
            <a:r>
              <a:rPr lang="en-US" sz="2800" b="1" dirty="0">
                <a:latin typeface="Calibri"/>
                <a:cs typeface="Calibri"/>
              </a:rPr>
              <a:t>Objective 2.1:</a:t>
            </a:r>
            <a:r>
              <a:rPr lang="en-US" sz="2800" dirty="0">
                <a:latin typeface="Calibri"/>
                <a:cs typeface="Calibri"/>
              </a:rPr>
              <a:t> Utilize streamlined and improved land acquisition policies and procedures.</a:t>
            </a:r>
          </a:p>
          <a:p>
            <a:pPr lvl="2">
              <a:defRPr/>
            </a:pPr>
            <a:endParaRPr lang="en-US" sz="2800" dirty="0">
              <a:latin typeface="Calibri"/>
              <a:cs typeface="Calibri"/>
            </a:endParaRPr>
          </a:p>
          <a:p>
            <a:pPr marL="1371600" lvl="2" indent="-457200">
              <a:buFont typeface="Wingdings,Sans-Serif"/>
              <a:buChar char="§"/>
              <a:defRPr/>
            </a:pPr>
            <a:r>
              <a:rPr lang="en-US" sz="2800" b="1" dirty="0">
                <a:latin typeface="Calibri"/>
                <a:cs typeface="Calibri"/>
              </a:rPr>
              <a:t>Objective 2.2:</a:t>
            </a:r>
            <a:r>
              <a:rPr lang="en-US" sz="2800" dirty="0">
                <a:latin typeface="Calibri"/>
                <a:cs typeface="Calibri"/>
              </a:rPr>
              <a:t> Utilize efficient and cost-effective appraisal methods.</a:t>
            </a:r>
          </a:p>
          <a:p>
            <a:pPr lvl="2">
              <a:defRPr/>
            </a:pPr>
            <a:endParaRPr lang="en-US" sz="2800" dirty="0">
              <a:latin typeface="Calibri"/>
              <a:cs typeface="Calibri"/>
            </a:endParaRPr>
          </a:p>
          <a:p>
            <a:pPr marL="1371600" lvl="2" indent="-457200">
              <a:buFont typeface="Wingdings,Sans-Serif"/>
              <a:buChar char="§"/>
              <a:defRPr/>
            </a:pPr>
            <a:r>
              <a:rPr lang="en-US" sz="2800" b="1" dirty="0">
                <a:latin typeface="Calibri"/>
                <a:cs typeface="Calibri"/>
              </a:rPr>
              <a:t>Objective 2.3:</a:t>
            </a:r>
            <a:r>
              <a:rPr lang="en-US" sz="2800" dirty="0">
                <a:latin typeface="Calibri"/>
                <a:cs typeface="Calibri"/>
              </a:rPr>
              <a:t> Target cost-effective locations, tracts, and interests.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63026C-B5EA-A47A-50CF-A1BA3E2CE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821" y="3076"/>
            <a:ext cx="3176179" cy="18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30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DE6EAC-21F3-4AF5-ACB7-1D6C012E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29" y="288564"/>
            <a:ext cx="8565129" cy="90278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bri Light"/>
                <a:cs typeface="Calibri"/>
              </a:rPr>
              <a:t>Proposed Strategy (Cont’d)</a:t>
            </a:r>
            <a:endParaRPr lang="en-US" sz="4400" dirty="0">
              <a:latin typeface="Calibri Light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C57870-4304-A916-BBE1-78C7B092F002}"/>
              </a:ext>
            </a:extLst>
          </p:cNvPr>
          <p:cNvSpPr txBox="1"/>
          <p:nvPr/>
        </p:nvSpPr>
        <p:spPr>
          <a:xfrm>
            <a:off x="135614" y="2046096"/>
            <a:ext cx="11742994" cy="46628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>
              <a:defRPr/>
            </a:pPr>
            <a:r>
              <a:rPr lang="en-US" sz="2800" b="1" dirty="0">
                <a:latin typeface="Calibri"/>
                <a:cs typeface="Calibri"/>
              </a:rPr>
              <a:t>Strategic Goal 3</a:t>
            </a:r>
            <a:r>
              <a:rPr lang="en-US" sz="2800" dirty="0">
                <a:latin typeface="Calibri"/>
                <a:cs typeface="Calibri"/>
              </a:rPr>
              <a:t>: </a:t>
            </a:r>
            <a:r>
              <a:rPr lang="en-US" sz="2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Consolidate fractionated land in a manner that complements existing probate provisions aimed at slowing future fractionation</a:t>
            </a:r>
            <a:r>
              <a:rPr lang="en-US" sz="28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latin typeface="Calibri"/>
                <a:cs typeface="Calibri"/>
              </a:rPr>
              <a:t> </a:t>
            </a:r>
          </a:p>
          <a:p>
            <a:pPr lvl="1">
              <a:defRPr/>
            </a:pPr>
            <a:endParaRPr lang="en-US" dirty="0"/>
          </a:p>
          <a:p>
            <a:pPr marL="1371600" lvl="2" indent="-457200">
              <a:buFont typeface="Wingdings,Sans-Serif"/>
              <a:buChar char="§"/>
              <a:defRPr/>
            </a:pPr>
            <a:r>
              <a:rPr lang="en-US" sz="2800" b="1" dirty="0">
                <a:latin typeface="Calibri"/>
                <a:cs typeface="Calibri"/>
              </a:rPr>
              <a:t>Objective 3.1:</a:t>
            </a:r>
            <a:r>
              <a:rPr lang="en-US" sz="2800" dirty="0">
                <a:latin typeface="Calibri"/>
                <a:cs typeface="Calibri"/>
              </a:rPr>
              <a:t> Target interests that are not subject to AIPRA’s “Single Heir Rule.”</a:t>
            </a:r>
          </a:p>
          <a:p>
            <a:pPr lvl="2">
              <a:defRPr/>
            </a:pPr>
            <a:endParaRPr lang="en-US" sz="2800" dirty="0">
              <a:latin typeface="Calibri"/>
              <a:cs typeface="Calibri"/>
            </a:endParaRPr>
          </a:p>
          <a:p>
            <a:pPr marL="1371600" lvl="2" indent="-457200">
              <a:buFont typeface="Wingdings,Sans-Serif"/>
              <a:buChar char="§"/>
              <a:defRPr/>
            </a:pPr>
            <a:r>
              <a:rPr lang="en-US" sz="2800" b="1" dirty="0">
                <a:latin typeface="Calibri"/>
                <a:cs typeface="Calibri"/>
              </a:rPr>
              <a:t>Objective 3.2:</a:t>
            </a:r>
            <a:r>
              <a:rPr lang="en-US" sz="2800" dirty="0">
                <a:latin typeface="Calibri"/>
                <a:cs typeface="Calibri"/>
              </a:rPr>
              <a:t> Target interests and tracts owned by willing sellers.</a:t>
            </a:r>
          </a:p>
          <a:p>
            <a:pPr lvl="2">
              <a:defRPr/>
            </a:pPr>
            <a:endParaRPr lang="en-US" sz="2800" dirty="0">
              <a:latin typeface="Calibri"/>
              <a:cs typeface="Calibri"/>
            </a:endParaRPr>
          </a:p>
          <a:p>
            <a:pPr marL="1371600" lvl="2" indent="-457200">
              <a:buFont typeface="Wingdings,Sans-Serif"/>
              <a:buChar char="§"/>
              <a:defRPr/>
            </a:pPr>
            <a:r>
              <a:rPr lang="en-US" sz="2800" b="1" dirty="0">
                <a:latin typeface="Calibri"/>
                <a:cs typeface="Calibri"/>
              </a:rPr>
              <a:t>Objective 3.3:</a:t>
            </a:r>
            <a:r>
              <a:rPr lang="en-US" sz="2800" dirty="0">
                <a:latin typeface="Calibri"/>
                <a:cs typeface="Calibri"/>
              </a:rPr>
              <a:t> Target tracts with large interests to gain. </a:t>
            </a:r>
            <a:endParaRPr lang="en-US" sz="2800" b="1" dirty="0">
              <a:latin typeface="Calibri"/>
              <a:cs typeface="Arial"/>
            </a:endParaRPr>
          </a:p>
          <a:p>
            <a:pPr marL="1371600" lvl="2" indent="-457200">
              <a:buFont typeface="Wingdings"/>
              <a:buChar char="§"/>
              <a:defRPr/>
            </a:pPr>
            <a:endParaRPr lang="en-US" sz="2700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359FCF-76CD-5326-92A1-D94E7194F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44"/>
          <a:stretch/>
        </p:blipFill>
        <p:spPr>
          <a:xfrm>
            <a:off x="8112070" y="0"/>
            <a:ext cx="4079930" cy="176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32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DE6EAC-21F3-4AF5-ACB7-1D6C012E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59" y="412794"/>
            <a:ext cx="8517325" cy="90278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bri Light"/>
                <a:cs typeface="Calibri"/>
              </a:rPr>
              <a:t>Proposed Strategy (Cont’d)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C57870-4304-A916-BBE1-78C7B092F002}"/>
              </a:ext>
            </a:extLst>
          </p:cNvPr>
          <p:cNvSpPr txBox="1"/>
          <p:nvPr/>
        </p:nvSpPr>
        <p:spPr>
          <a:xfrm>
            <a:off x="260591" y="2317999"/>
            <a:ext cx="11670817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>
              <a:defRPr/>
            </a:pPr>
            <a:r>
              <a:rPr lang="en-US" sz="2800" b="1" dirty="0">
                <a:solidFill>
                  <a:srgbClr val="006599"/>
                </a:solidFill>
                <a:latin typeface="Calibri"/>
                <a:cs typeface="Calibri"/>
              </a:rPr>
              <a:t>Proposed Strategy is intended to be:</a:t>
            </a:r>
            <a:endParaRPr lang="en-US" sz="2800" dirty="0">
              <a:solidFill>
                <a:srgbClr val="006599"/>
              </a:solidFill>
              <a:latin typeface="Calibri"/>
              <a:cs typeface="Calibri"/>
            </a:endParaRPr>
          </a:p>
          <a:p>
            <a:pPr lvl="1">
              <a:defRPr/>
            </a:pPr>
            <a:endParaRPr lang="en-US" sz="2800" dirty="0">
              <a:solidFill>
                <a:srgbClr val="006599"/>
              </a:solidFill>
              <a:latin typeface="Calibri"/>
              <a:cs typeface="Calibri"/>
            </a:endParaRPr>
          </a:p>
          <a:p>
            <a:pPr marL="1371600" lvl="2" indent="-457200">
              <a:buFont typeface="Wingdings,Sans-Serif"/>
              <a:buChar char="§"/>
              <a:defRPr/>
            </a:pPr>
            <a:r>
              <a:rPr lang="en-US" sz="2800" dirty="0">
                <a:solidFill>
                  <a:srgbClr val="006599"/>
                </a:solidFill>
                <a:latin typeface="Calibri"/>
                <a:cs typeface="Calibri"/>
              </a:rPr>
              <a:t>Flexible</a:t>
            </a:r>
          </a:p>
          <a:p>
            <a:pPr lvl="2">
              <a:defRPr/>
            </a:pPr>
            <a:endParaRPr lang="en-US" sz="2800" dirty="0">
              <a:solidFill>
                <a:srgbClr val="006599"/>
              </a:solidFill>
              <a:latin typeface="Calibri"/>
              <a:cs typeface="Calibri"/>
            </a:endParaRPr>
          </a:p>
          <a:p>
            <a:pPr marL="1371600" lvl="2" indent="-457200">
              <a:buFont typeface="Wingdings,Sans-Serif"/>
              <a:buChar char="§"/>
              <a:defRPr/>
            </a:pPr>
            <a:r>
              <a:rPr lang="en-US" sz="2800" dirty="0">
                <a:solidFill>
                  <a:srgbClr val="006599"/>
                </a:solidFill>
                <a:latin typeface="Calibri"/>
                <a:cs typeface="Calibri"/>
              </a:rPr>
              <a:t>Subject to modification and refinement</a:t>
            </a:r>
          </a:p>
          <a:p>
            <a:pPr lvl="2">
              <a:defRPr/>
            </a:pPr>
            <a:endParaRPr lang="en-US" sz="2800" dirty="0">
              <a:solidFill>
                <a:srgbClr val="006599"/>
              </a:solidFill>
              <a:latin typeface="Calibri"/>
              <a:cs typeface="Calibri"/>
            </a:endParaRPr>
          </a:p>
          <a:p>
            <a:pPr marL="1371600" lvl="2" indent="-457200">
              <a:buFont typeface="Wingdings,Sans-Serif"/>
              <a:buChar char="§"/>
              <a:defRPr/>
            </a:pPr>
            <a:r>
              <a:rPr lang="en-US" sz="2800" dirty="0">
                <a:solidFill>
                  <a:srgbClr val="006599"/>
                </a:solidFill>
                <a:latin typeface="Calibri"/>
                <a:cs typeface="Calibri"/>
              </a:rPr>
              <a:t>Updated as needed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5A6FA-F32F-F754-2443-CBA4ACF7E0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28"/>
          <a:stretch/>
        </p:blipFill>
        <p:spPr>
          <a:xfrm>
            <a:off x="8648414" y="-3000"/>
            <a:ext cx="3543586" cy="143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15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DE6EAC-21F3-4AF5-ACB7-1D6C012E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369" y="411167"/>
            <a:ext cx="7387185" cy="902789"/>
          </a:xfrm>
        </p:spPr>
        <p:txBody>
          <a:bodyPr>
            <a:noAutofit/>
          </a:bodyPr>
          <a:lstStyle/>
          <a:p>
            <a:r>
              <a:rPr lang="en-US" sz="5400" dirty="0">
                <a:cs typeface="Calibri"/>
              </a:rPr>
              <a:t> </a:t>
            </a:r>
            <a:br>
              <a:rPr lang="en-US" sz="5400" dirty="0">
                <a:cs typeface="Calibri"/>
              </a:rPr>
            </a:br>
            <a:r>
              <a:rPr lang="en-US" sz="5400" dirty="0">
                <a:cs typeface="Calibri"/>
              </a:rPr>
              <a:t>Questions for Feedback</a:t>
            </a:r>
            <a:endParaRPr lang="en-US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5E0CEF-676E-4448-B0FF-D827DE3C3A8D}"/>
              </a:ext>
            </a:extLst>
          </p:cNvPr>
          <p:cNvSpPr txBox="1"/>
          <p:nvPr/>
        </p:nvSpPr>
        <p:spPr>
          <a:xfrm>
            <a:off x="865346" y="2293626"/>
            <a:ext cx="10268820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Calibri"/>
                <a:cs typeface="Calibri"/>
              </a:rPr>
              <a:t>Are the proposed goals and objectives for Trust Land Consolidation appropriate?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Calibri"/>
                <a:cs typeface="Calibri"/>
              </a:rPr>
              <a:t>What other factors should be considered in determining locations for implementation?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Calibri"/>
                <a:cs typeface="Calibri"/>
              </a:rPr>
              <a:t>What other factors should be considered in determining tracts and interests for acquisition?</a:t>
            </a:r>
          </a:p>
        </p:txBody>
      </p:sp>
      <p:pic>
        <p:nvPicPr>
          <p:cNvPr id="3" name="Picture 2" descr="Close-up of question mark on a hardwood floor against a wall">
            <a:extLst>
              <a:ext uri="{FF2B5EF4-FFF2-40B4-BE49-F238E27FC236}">
                <a16:creationId xmlns:a16="http://schemas.microsoft.com/office/drawing/2014/main" id="{55732AC8-62D1-41D0-8EDC-66AA39C12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104" y="167147"/>
            <a:ext cx="3483429" cy="17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19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8745B-415F-419C-9964-80C1ED4BA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73" y="3296111"/>
            <a:ext cx="6635557" cy="22980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b="0" dirty="0"/>
              <a:t>Please submit comments or questions by 11:59 pm Eastern Time on </a:t>
            </a:r>
            <a:br>
              <a:rPr lang="en-US" sz="2800" b="0" dirty="0">
                <a:solidFill>
                  <a:srgbClr val="FFFFFF"/>
                </a:solidFill>
              </a:rPr>
            </a:br>
            <a:r>
              <a:rPr lang="en-US" sz="2800" b="0" dirty="0">
                <a:solidFill>
                  <a:srgbClr val="FFFF00"/>
                </a:solidFill>
              </a:rPr>
              <a:t>Wednesday,</a:t>
            </a:r>
            <a:r>
              <a:rPr lang="en-US" sz="2800" b="0" dirty="0">
                <a:solidFill>
                  <a:srgbClr val="FFFFFF"/>
                </a:solidFill>
              </a:rPr>
              <a:t> </a:t>
            </a:r>
            <a:r>
              <a:rPr lang="en-US" sz="2800" b="0" dirty="0">
                <a:solidFill>
                  <a:srgbClr val="FFFF00"/>
                </a:solidFill>
              </a:rPr>
              <a:t>September 18</a:t>
            </a:r>
            <a:r>
              <a:rPr lang="en-US" sz="2800" dirty="0">
                <a:solidFill>
                  <a:srgbClr val="FFFF00"/>
                </a:solidFill>
              </a:rPr>
              <a:t>, 2024 </a:t>
            </a:r>
            <a:r>
              <a:rPr lang="en-US" sz="2800" b="0"/>
              <a:t>to: </a:t>
            </a:r>
            <a:r>
              <a:rPr lang="en-US" sz="2800" b="0">
                <a:solidFill>
                  <a:srgbClr val="FFFF00"/>
                </a:solidFill>
              </a:rPr>
              <a:t>consultation@bia.gov </a:t>
            </a:r>
            <a:endParaRPr lang="en-US" sz="2800" b="0">
              <a:solidFill>
                <a:srgbClr val="FFFF00"/>
              </a:solidFill>
              <a:cs typeface="Calibri Ligh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3A0DFD-F5C7-4A1A-86D5-EE91F418BF0F}"/>
              </a:ext>
            </a:extLst>
          </p:cNvPr>
          <p:cNvSpPr txBox="1">
            <a:spLocks/>
          </p:cNvSpPr>
          <p:nvPr/>
        </p:nvSpPr>
        <p:spPr>
          <a:xfrm>
            <a:off x="1158725" y="1908629"/>
            <a:ext cx="5454952" cy="805543"/>
          </a:xfrm>
          <a:prstGeom prst="rect">
            <a:avLst/>
          </a:prstGeom>
          <a:noFill/>
        </p:spPr>
        <p:txBody>
          <a:bodyPr vert="horz" lIns="432000" tIns="1332000" rIns="288000" bIns="1188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4800" dirty="0"/>
              <a:t>Written Comments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CC403C4-DF0C-4391-9119-53782762C7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50"/>
          <a:stretch/>
        </p:blipFill>
        <p:spPr>
          <a:xfrm>
            <a:off x="773884" y="412801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93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DE6EAC-21F3-4AF5-ACB7-1D6C012E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37" y="255501"/>
            <a:ext cx="9840239" cy="90278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cs typeface="Calibri"/>
              </a:rPr>
              <a:t>Additional Resources and Contacts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735F82-AA47-4B76-8702-5B1D3FFFCAC0}"/>
              </a:ext>
            </a:extLst>
          </p:cNvPr>
          <p:cNvSpPr txBox="1"/>
          <p:nvPr/>
        </p:nvSpPr>
        <p:spPr>
          <a:xfrm>
            <a:off x="729937" y="2551172"/>
            <a:ext cx="11372850" cy="32932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600" b="1" dirty="0">
                <a:cs typeface="Calibri"/>
              </a:rPr>
              <a:t>Background Information </a:t>
            </a:r>
          </a:p>
          <a:p>
            <a:pPr marL="800100" lvl="1" indent="-342900">
              <a:buFont typeface="Wingdings" panose="020B0604020202020204" pitchFamily="34" charset="0"/>
              <a:buChar char="§"/>
            </a:pPr>
            <a:r>
              <a:rPr lang="en-US" sz="2600" dirty="0">
                <a:cs typeface="Calibri"/>
              </a:rPr>
              <a:t>BIA-OTS Division of Trust Land Consolidation is available on the web at: </a:t>
            </a:r>
            <a:r>
              <a:rPr lang="en-US" sz="2600" dirty="0"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Division of Trust Land Consolidation | Indian Affairs (bia.gov)</a:t>
            </a:r>
            <a:endParaRPr lang="en-US" sz="2600" dirty="0">
              <a:cs typeface="Calibri"/>
            </a:endParaRPr>
          </a:p>
          <a:p>
            <a:pPr lvl="1"/>
            <a:endParaRPr lang="en-US" sz="2600" dirty="0">
              <a:solidFill>
                <a:srgbClr val="0070C0"/>
              </a:solidFill>
              <a:ea typeface="+mn-lt"/>
              <a:cs typeface="+mn-lt"/>
            </a:endParaRPr>
          </a:p>
          <a:p>
            <a:r>
              <a:rPr lang="en-US" sz="2600" b="1" dirty="0">
                <a:cs typeface="Calibri"/>
              </a:rPr>
              <a:t>Contacts for Questions - Division of Trust Land Consolidation, BIA</a:t>
            </a:r>
          </a:p>
          <a:p>
            <a:pPr lvl="2"/>
            <a:r>
              <a:rPr lang="en-US" sz="2600" dirty="0">
                <a:cs typeface="Calibri"/>
              </a:rPr>
              <a:t>Lorna Babby, Division Chief: </a:t>
            </a:r>
            <a:r>
              <a:rPr lang="en-US" sz="2600" dirty="0">
                <a:cs typeface="Calibri"/>
                <a:hlinkClick r:id="rId4"/>
              </a:rPr>
              <a:t>lorna.babby@bia.gov</a:t>
            </a:r>
            <a:endParaRPr lang="en-US" sz="2600" dirty="0">
              <a:cs typeface="Calibri"/>
            </a:endParaRPr>
          </a:p>
          <a:p>
            <a:pPr lvl="2"/>
            <a:r>
              <a:rPr lang="en-US" sz="2600" dirty="0"/>
              <a:t>Tonya Almaraz, Tribal Relations Advisor: </a:t>
            </a:r>
            <a:r>
              <a:rPr lang="en-US" sz="2600" dirty="0">
                <a:hlinkClick r:id="rId5"/>
              </a:rPr>
              <a:t>tonya.almaraz@bia.gov</a:t>
            </a:r>
            <a:endParaRPr lang="en-US" sz="2600" dirty="0"/>
          </a:p>
          <a:p>
            <a:pPr lvl="2"/>
            <a:endParaRPr lang="en-US" sz="2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250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9FEBCF-C81C-4F2F-9CC4-C66EF18B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464" y="2521330"/>
            <a:ext cx="4005072" cy="2019834"/>
          </a:xfrm>
        </p:spPr>
        <p:txBody>
          <a:bodyPr/>
          <a:lstStyle/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181907-ED54-40A8-BFDF-6EA13291E8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www.indianaffairs.gov</a:t>
            </a:r>
          </a:p>
        </p:txBody>
      </p:sp>
    </p:spTree>
    <p:extLst>
      <p:ext uri="{BB962C8B-B14F-4D97-AF65-F5344CB8AC3E}">
        <p14:creationId xmlns:p14="http://schemas.microsoft.com/office/powerpoint/2010/main" val="395384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DE663A-AC90-4FE9-BF3E-F8B0DCA3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696" y="649010"/>
            <a:ext cx="5963248" cy="693398"/>
          </a:xfrm>
        </p:spPr>
        <p:txBody>
          <a:bodyPr>
            <a:noAutofit/>
          </a:bodyPr>
          <a:lstStyle/>
          <a:p>
            <a:r>
              <a:rPr lang="en-US" sz="5400"/>
              <a:t>Welcome &amp;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8250A-8591-418B-B7CB-D29314FECF1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595724" y="2328262"/>
            <a:ext cx="6363876" cy="4189575"/>
          </a:xfrm>
        </p:spPr>
        <p:txBody>
          <a:bodyPr vert="horz" lIns="0" tIns="0" rIns="0" bIns="0" rtlCol="0" anchor="t" anchorCtr="0">
            <a:noAutofit/>
          </a:bodyPr>
          <a:lstStyle/>
          <a:p>
            <a:pPr marL="215900" indent="-2159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/>
              <a:buChar char="•"/>
            </a:pPr>
            <a:r>
              <a:rPr lang="en-US" sz="2600" dirty="0">
                <a:solidFill>
                  <a:schemeClr val="accent3"/>
                </a:solidFill>
                <a:cs typeface="Calibri"/>
              </a:rPr>
              <a:t>Welcome</a:t>
            </a:r>
          </a:p>
          <a:p>
            <a:pPr marL="215900" indent="-2159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/>
              <a:buChar char="•"/>
            </a:pPr>
            <a:r>
              <a:rPr lang="en-US" sz="2600" dirty="0">
                <a:solidFill>
                  <a:schemeClr val="accent3"/>
                </a:solidFill>
                <a:cs typeface="Calibri"/>
              </a:rPr>
              <a:t>Introduction </a:t>
            </a:r>
          </a:p>
          <a:p>
            <a:pPr marL="215900" indent="-2159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/>
              <a:buChar char="•"/>
            </a:pPr>
            <a:r>
              <a:rPr lang="en-US" sz="2600" dirty="0">
                <a:solidFill>
                  <a:schemeClr val="accent3"/>
                </a:solidFill>
                <a:cs typeface="Calibri"/>
              </a:rPr>
              <a:t>DTLC Overview</a:t>
            </a:r>
          </a:p>
          <a:p>
            <a:pPr marL="215900" indent="-2159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/>
              <a:buChar char="•"/>
            </a:pPr>
            <a:r>
              <a:rPr lang="en-US" sz="2600" dirty="0">
                <a:solidFill>
                  <a:schemeClr val="accent3"/>
                </a:solidFill>
                <a:cs typeface="Calibri"/>
              </a:rPr>
              <a:t>Proposed Strategy</a:t>
            </a:r>
          </a:p>
          <a:p>
            <a:pPr marL="215900" indent="-2159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/>
              <a:buChar char="•"/>
            </a:pPr>
            <a:r>
              <a:rPr lang="en-US" sz="2600" dirty="0">
                <a:solidFill>
                  <a:schemeClr val="accent3"/>
                </a:solidFill>
                <a:cs typeface="Calibri"/>
              </a:rPr>
              <a:t>Tribal Leader Comments &amp; Questions</a:t>
            </a:r>
          </a:p>
          <a:p>
            <a:pPr marL="215900" indent="-2159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/>
              <a:buChar char="•"/>
            </a:pPr>
            <a:r>
              <a:rPr lang="en-US" sz="2600" dirty="0">
                <a:solidFill>
                  <a:schemeClr val="accent3"/>
                </a:solidFill>
                <a:cs typeface="Calibri"/>
              </a:rPr>
              <a:t>Closing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ECCE76E-667C-5195-3C03-E94B76DFF6A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698" r="1698"/>
          <a:stretch/>
        </p:blipFill>
        <p:spPr>
          <a:xfrm>
            <a:off x="771617" y="106218"/>
            <a:ext cx="4429125" cy="5885880"/>
          </a:xfrm>
        </p:spPr>
      </p:pic>
    </p:spTree>
    <p:extLst>
      <p:ext uri="{BB962C8B-B14F-4D97-AF65-F5344CB8AC3E}">
        <p14:creationId xmlns:p14="http://schemas.microsoft.com/office/powerpoint/2010/main" val="256454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DE663A-AC90-4FE9-BF3E-F8B0DCA3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99" y="371620"/>
            <a:ext cx="9868422" cy="1187811"/>
          </a:xfrm>
        </p:spPr>
        <p:txBody>
          <a:bodyPr>
            <a:noAutofit/>
          </a:bodyPr>
          <a:lstStyle/>
          <a:p>
            <a:r>
              <a:rPr lang="en-US" sz="5400" dirty="0"/>
              <a:t>Introductions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8250A-8591-418B-B7CB-D29314FEC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811" y="2022990"/>
            <a:ext cx="10482502" cy="36567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sz="2800" b="1" dirty="0">
              <a:solidFill>
                <a:schemeClr val="accent3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3000" dirty="0">
                <a:solidFill>
                  <a:schemeClr val="accent3"/>
                </a:solidFill>
                <a:cs typeface="Calibri"/>
              </a:rPr>
              <a:t>Johnna </a:t>
            </a:r>
            <a:r>
              <a:rPr lang="en-US" sz="3000" dirty="0" err="1">
                <a:solidFill>
                  <a:schemeClr val="accent3"/>
                </a:solidFill>
                <a:cs typeface="Calibri"/>
              </a:rPr>
              <a:t>Blackhair</a:t>
            </a:r>
            <a:r>
              <a:rPr lang="en-US" sz="3000" dirty="0">
                <a:solidFill>
                  <a:schemeClr val="accent3"/>
                </a:solidFill>
                <a:cs typeface="Calibri"/>
              </a:rPr>
              <a:t>, Deputy Bureau Director - Office of Trust Services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3000" dirty="0">
                <a:solidFill>
                  <a:schemeClr val="accent3"/>
                </a:solidFill>
                <a:cs typeface="Calibri"/>
              </a:rPr>
              <a:t>Lorna Babby, Division Chief - Trust Land Consolidation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3000" dirty="0">
                <a:solidFill>
                  <a:schemeClr val="accent3"/>
                </a:solidFill>
                <a:cs typeface="Calibri"/>
              </a:rPr>
              <a:t>Tonya Almaraz, Tribal Relations Advisor - Trust Land Consolidation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3000" dirty="0">
                <a:solidFill>
                  <a:schemeClr val="accent3"/>
                </a:solidFill>
                <a:cs typeface="Calibri"/>
              </a:rPr>
              <a:t>Staci Shelton, Management Analyst - Trust Land Consolidation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3000" dirty="0">
                <a:solidFill>
                  <a:schemeClr val="accent3"/>
                </a:solidFill>
                <a:cs typeface="Calibri"/>
              </a:rPr>
              <a:t>Amber Green, Management Analyst - Trust Land Consolidation</a:t>
            </a:r>
          </a:p>
          <a:p>
            <a:pPr>
              <a:buNone/>
            </a:pPr>
            <a:endParaRPr lang="en-US" sz="2800" dirty="0">
              <a:solidFill>
                <a:schemeClr val="accent3"/>
              </a:solidFill>
              <a:cs typeface="Calibri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b="1" dirty="0">
              <a:solidFill>
                <a:srgbClr val="666666"/>
              </a:solidFill>
              <a:cs typeface="Calibri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400" b="1" dirty="0"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380A29-E577-7F5E-2BAB-8AB4275D1C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36"/>
          <a:stretch/>
        </p:blipFill>
        <p:spPr>
          <a:xfrm>
            <a:off x="8320208" y="0"/>
            <a:ext cx="3871792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1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0B26B-982B-4D0A-BA8E-87AD46EB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79" y="404049"/>
            <a:ext cx="7168428" cy="641892"/>
          </a:xfrm>
        </p:spPr>
        <p:txBody>
          <a:bodyPr>
            <a:noAutofit/>
          </a:bodyPr>
          <a:lstStyle/>
          <a:p>
            <a:r>
              <a:rPr lang="en-US" sz="5400" dirty="0">
                <a:cs typeface="Calibri"/>
              </a:rPr>
              <a:t>DTLC Overview</a:t>
            </a:r>
            <a:endParaRPr lang="en-US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BE09D-0867-48F5-B1B6-379728A997AD}"/>
              </a:ext>
            </a:extLst>
          </p:cNvPr>
          <p:cNvSpPr txBox="1"/>
          <p:nvPr/>
        </p:nvSpPr>
        <p:spPr>
          <a:xfrm>
            <a:off x="856946" y="2432844"/>
            <a:ext cx="10918142" cy="3288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spcAft>
                <a:spcPts val="500"/>
              </a:spcAft>
              <a:buFont typeface="Wingdings"/>
              <a:buChar char="§"/>
            </a:pPr>
            <a:r>
              <a:rPr lang="en-US" sz="2800" dirty="0">
                <a:solidFill>
                  <a:srgbClr val="006599"/>
                </a:solidFill>
                <a:latin typeface="Calibri"/>
                <a:cs typeface="Calibri"/>
              </a:rPr>
              <a:t>The Division of Trust Land Consolidation (DTLC) was created in the BIA Office of Trust Services (OTS) to build upon the success of the Land Buy-Back Program for Tribal Nations </a:t>
            </a:r>
            <a:r>
              <a:rPr lang="en-US" sz="2800" dirty="0">
                <a:solidFill>
                  <a:srgbClr val="006599"/>
                </a:solidFill>
                <a:ea typeface="+mn-lt"/>
                <a:cs typeface="+mn-lt"/>
              </a:rPr>
              <a:t>(Buy-Back Program).</a:t>
            </a:r>
            <a:r>
              <a:rPr lang="en-US" sz="2800" dirty="0">
                <a:solidFill>
                  <a:srgbClr val="006599"/>
                </a:solidFill>
                <a:latin typeface="Calibri"/>
                <a:cs typeface="Calibri"/>
              </a:rPr>
              <a:t> </a:t>
            </a:r>
          </a:p>
          <a:p>
            <a:pPr>
              <a:spcAft>
                <a:spcPts val="500"/>
              </a:spcAft>
            </a:pPr>
            <a:r>
              <a:rPr lang="en-US" sz="2800" dirty="0">
                <a:solidFill>
                  <a:srgbClr val="006599"/>
                </a:solidFill>
                <a:latin typeface="Calibri"/>
                <a:cs typeface="Calibri"/>
              </a:rPr>
              <a:t> </a:t>
            </a:r>
            <a:endParaRPr lang="en-US" sz="2800" dirty="0">
              <a:cs typeface="Calibri"/>
            </a:endParaRPr>
          </a:p>
          <a:p>
            <a:pPr marL="457200" indent="-457200">
              <a:buFont typeface="Wingdings"/>
              <a:buChar char="§"/>
            </a:pPr>
            <a:r>
              <a:rPr lang="en-US" sz="2800" dirty="0">
                <a:solidFill>
                  <a:schemeClr val="accent3"/>
                </a:solidFill>
                <a:latin typeface="Calibri"/>
                <a:ea typeface="Calibri" panose="020F0502020204030204" pitchFamily="34" charset="0"/>
                <a:cs typeface="Calibri"/>
              </a:rPr>
              <a:t>DTLC assumed the lead for the Interior Department's fractional interest acquisition program after the Buy-Back Program ended.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 typeface="Wingdings,Sans-Serif"/>
              <a:buChar char="§"/>
            </a:pPr>
            <a:endParaRPr lang="en-US" sz="28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3FA67A-714A-9C8D-CA24-0972A43BB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170" y="0"/>
            <a:ext cx="3600830" cy="145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0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EBE09D-0867-48F5-B1B6-379728A997AD}"/>
              </a:ext>
            </a:extLst>
          </p:cNvPr>
          <p:cNvSpPr txBox="1"/>
          <p:nvPr/>
        </p:nvSpPr>
        <p:spPr>
          <a:xfrm>
            <a:off x="580579" y="1955874"/>
            <a:ext cx="11417046" cy="42267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spcBef>
                <a:spcPts val="400"/>
              </a:spcBef>
              <a:spcAft>
                <a:spcPts val="400"/>
              </a:spcAft>
              <a:buFont typeface="Wingdings"/>
              <a:buChar char="§"/>
            </a:pPr>
            <a:r>
              <a:rPr lang="en-US" sz="2800" dirty="0">
                <a:latin typeface="Calibri"/>
                <a:cs typeface="Calibri"/>
              </a:rPr>
              <a:t>Consolidated Appropriations Act </a:t>
            </a:r>
            <a:r>
              <a:rPr lang="en-US" sz="2800" i="0" u="none" baseline="0" dirty="0">
                <a:latin typeface="Calibri"/>
                <a:cs typeface="Calibri"/>
              </a:rPr>
              <a:t>of </a:t>
            </a:r>
            <a:r>
              <a:rPr lang="en-US" sz="2800" dirty="0">
                <a:latin typeface="Calibri"/>
                <a:cs typeface="Calibri"/>
              </a:rPr>
              <a:t>2022 (Public Law 117–103) authorized BIA to continue land consolidation efforts and provided an initial $7 million </a:t>
            </a:r>
            <a:r>
              <a:rPr lang="en-US" sz="2800" dirty="0">
                <a:latin typeface="Calibri"/>
                <a:cs typeface="Arial"/>
              </a:rPr>
              <a:t>to be available until expended</a:t>
            </a:r>
            <a:endParaRPr lang="en-US" sz="2800" dirty="0">
              <a:latin typeface="Calibri"/>
              <a:cs typeface="Calibri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dirty="0">
              <a:latin typeface="Calibri"/>
              <a:cs typeface="Calibri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 typeface="Wingdings"/>
              <a:buChar char="§"/>
            </a:pPr>
            <a:r>
              <a:rPr lang="en-US" sz="2800" dirty="0">
                <a:latin typeface="Calibri"/>
                <a:cs typeface="Arial"/>
              </a:rPr>
              <a:t>Consolidated Appropriations Act, 2023 (Public Law 117-328) provided an additional $8 million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800" dirty="0">
              <a:latin typeface="Calibri"/>
              <a:cs typeface="Arial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 typeface="Wingdings"/>
              <a:buChar char="§"/>
            </a:pPr>
            <a:r>
              <a:rPr lang="en-US" sz="2800" dirty="0">
                <a:latin typeface="Calibri"/>
                <a:cs typeface="Arial"/>
              </a:rPr>
              <a:t>Consolidated Appropriations Act, 2024 (Public Law 118-42 ) provided an additional $4 million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385947-AB51-C69C-91E3-49277D1E1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438" y="2928"/>
            <a:ext cx="3639426" cy="137393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7AB9479-B033-C2B7-A2EC-5EF5FB6DA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" y="161309"/>
            <a:ext cx="7619523" cy="870492"/>
          </a:xfrm>
        </p:spPr>
        <p:txBody>
          <a:bodyPr>
            <a:normAutofit/>
          </a:bodyPr>
          <a:lstStyle/>
          <a:p>
            <a:r>
              <a:rPr lang="en-US" sz="5400" dirty="0">
                <a:cs typeface="Calibri Light"/>
              </a:rPr>
              <a:t>DTLC Overview (Continued)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5087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EBE09D-0867-48F5-B1B6-379728A997AD}"/>
              </a:ext>
            </a:extLst>
          </p:cNvPr>
          <p:cNvSpPr txBox="1"/>
          <p:nvPr/>
        </p:nvSpPr>
        <p:spPr>
          <a:xfrm>
            <a:off x="387477" y="2254751"/>
            <a:ext cx="11417046" cy="27494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6599"/>
                </a:solidFill>
                <a:latin typeface="Calibri"/>
                <a:cs typeface="Calibri"/>
              </a:rPr>
              <a:t>Statutory Authorization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659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 typeface="Wingdings"/>
              <a:buChar char="§"/>
            </a:pPr>
            <a:r>
              <a:rPr lang="en-US" sz="2800" dirty="0">
                <a:latin typeface="Calibri"/>
                <a:cs typeface="Calibri"/>
              </a:rPr>
              <a:t>Indian Land Consolidation Act Amendments of 2000 (Public Law 106–462)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latin typeface="Calibri"/>
                <a:cs typeface="Calibri"/>
              </a:rPr>
              <a:t>​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 typeface="Wingdings"/>
              <a:buChar char="§"/>
            </a:pPr>
            <a:r>
              <a:rPr lang="en-US" sz="2800" dirty="0">
                <a:latin typeface="Calibri"/>
                <a:cs typeface="Calibri"/>
              </a:rPr>
              <a:t>American Indian Probate Reform Act of 2004 (Public Law 108–374)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B9479-B033-C2B7-A2EC-5EF5FB6DA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" y="161309"/>
            <a:ext cx="7619523" cy="870492"/>
          </a:xfrm>
        </p:spPr>
        <p:txBody>
          <a:bodyPr>
            <a:normAutofit/>
          </a:bodyPr>
          <a:lstStyle/>
          <a:p>
            <a:r>
              <a:rPr lang="en-US" sz="5400" dirty="0">
                <a:cs typeface="Calibri Light"/>
              </a:rPr>
              <a:t>DTLC Overview (Continued)</a:t>
            </a:r>
            <a:endParaRPr lang="en-US" sz="5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3EF29C-1FB7-4FBC-F20D-3A4ED4E07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073" y="2140"/>
            <a:ext cx="3654927" cy="171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12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0B26B-982B-4D0A-BA8E-87AD46EB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6" y="447667"/>
            <a:ext cx="7723021" cy="641892"/>
          </a:xfrm>
        </p:spPr>
        <p:txBody>
          <a:bodyPr>
            <a:noAutofit/>
          </a:bodyPr>
          <a:lstStyle/>
          <a:p>
            <a:r>
              <a:rPr lang="en-US" sz="5400" dirty="0">
                <a:cs typeface="Calibri"/>
              </a:rPr>
              <a:t>DTLC Overview (Continued)</a:t>
            </a:r>
            <a:endParaRPr lang="en-US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BE09D-0867-48F5-B1B6-379728A997AD}"/>
              </a:ext>
            </a:extLst>
          </p:cNvPr>
          <p:cNvSpPr txBox="1"/>
          <p:nvPr/>
        </p:nvSpPr>
        <p:spPr>
          <a:xfrm>
            <a:off x="555319" y="2177157"/>
            <a:ext cx="11081362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atin typeface="Calibri"/>
                <a:cs typeface="Calibri"/>
              </a:rPr>
              <a:t>Mission Statement</a:t>
            </a:r>
          </a:p>
          <a:p>
            <a:pPr algn="ctr"/>
            <a:endParaRPr lang="en-US" sz="3600" b="1" dirty="0">
              <a:latin typeface="Calibri"/>
              <a:cs typeface="Calibri"/>
            </a:endParaRPr>
          </a:p>
          <a:p>
            <a:pPr algn="ctr"/>
            <a:r>
              <a:rPr lang="en-US" sz="3200" dirty="0">
                <a:latin typeface="Calibri"/>
                <a:cs typeface="Calibri"/>
              </a:rPr>
              <a:t>The mission of DTLC is to facilitate sound land management and administration, support Tribal sovereignty and self-determination, and promote economic opportunity in Indian Country by reducing Indian land fractionation. </a:t>
            </a:r>
            <a:endParaRPr lang="en-US" sz="3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2800" dirty="0">
              <a:cs typeface="Arial"/>
            </a:endParaRPr>
          </a:p>
          <a:p>
            <a:endParaRPr lang="en-US" sz="2800" dirty="0">
              <a:latin typeface="Calibri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B5EA7E-4C27-9263-1BC8-15B51CE58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838" y="0"/>
            <a:ext cx="3800162" cy="142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2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0B26B-982B-4D0A-BA8E-87AD46EB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6" y="447667"/>
            <a:ext cx="8110671" cy="641892"/>
          </a:xfrm>
        </p:spPr>
        <p:txBody>
          <a:bodyPr>
            <a:noAutofit/>
          </a:bodyPr>
          <a:lstStyle/>
          <a:p>
            <a:r>
              <a:rPr lang="en-US" sz="5400" dirty="0">
                <a:cs typeface="Calibri"/>
              </a:rPr>
              <a:t>DTLC Overview (Continued)</a:t>
            </a:r>
            <a:endParaRPr lang="en-US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BE09D-0867-48F5-B1B6-379728A997AD}"/>
              </a:ext>
            </a:extLst>
          </p:cNvPr>
          <p:cNvSpPr txBox="1"/>
          <p:nvPr/>
        </p:nvSpPr>
        <p:spPr>
          <a:xfrm>
            <a:off x="505469" y="1875538"/>
            <a:ext cx="11181062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dirty="0">
                <a:latin typeface="Calibri"/>
                <a:cs typeface="Calibri"/>
              </a:rPr>
              <a:t>Best Practices:</a:t>
            </a:r>
          </a:p>
          <a:p>
            <a:pPr marL="914400" lvl="1" indent="-457200">
              <a:buFont typeface="Wingdings,Sans-Serif"/>
              <a:buChar char="§"/>
            </a:pPr>
            <a:r>
              <a:rPr lang="en-US" sz="2800" dirty="0">
                <a:ea typeface="+mn-lt"/>
                <a:cs typeface="+mn-lt"/>
              </a:rPr>
              <a:t>Streamlined, standardized and automated processes and procedures </a:t>
            </a:r>
          </a:p>
          <a:p>
            <a:pPr marL="914400" lvl="1" indent="-457200">
              <a:buFont typeface="Wingdings,Sans-Serif"/>
              <a:buChar char="§"/>
            </a:pPr>
            <a:r>
              <a:rPr lang="en-US" sz="2800" dirty="0">
                <a:ea typeface="+mn-lt"/>
                <a:cs typeface="+mn-lt"/>
              </a:rPr>
              <a:t>Efficient and cost-effective appraisal methods</a:t>
            </a:r>
          </a:p>
          <a:p>
            <a:pPr marL="914400" lvl="1" indent="-457200">
              <a:buFont typeface="Wingdings,Sans-Serif"/>
              <a:buChar char="§"/>
            </a:pPr>
            <a:r>
              <a:rPr lang="en-US" sz="2800" dirty="0">
                <a:ea typeface="+mn-lt"/>
                <a:cs typeface="+mn-lt"/>
              </a:rPr>
              <a:t>Close coordination and collaboration with Tribes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b="1" dirty="0">
                <a:latin typeface="Calibri"/>
                <a:cs typeface="Calibri"/>
              </a:rPr>
              <a:t>Key decisions:</a:t>
            </a:r>
          </a:p>
          <a:p>
            <a:pPr marL="914400" lvl="1" indent="-457200">
              <a:buFont typeface="Wingdings,Sans-Serif"/>
              <a:buChar char="§"/>
            </a:pPr>
            <a:r>
              <a:rPr lang="en-US" sz="2800" dirty="0">
                <a:ea typeface="+mn-lt"/>
                <a:cs typeface="+mn-lt"/>
              </a:rPr>
              <a:t>The reservation locations at which to acquire fractional land interests;</a:t>
            </a:r>
          </a:p>
          <a:p>
            <a:pPr marL="914400" lvl="1" indent="-457200">
              <a:buFont typeface="Wingdings,Sans-Serif"/>
              <a:buChar char="§"/>
            </a:pPr>
            <a:r>
              <a:rPr lang="en-US" sz="2800" dirty="0">
                <a:ea typeface="+mn-lt"/>
                <a:cs typeface="+mn-lt"/>
              </a:rPr>
              <a:t>The tracts and/or interests to offer to purchase at each location; and</a:t>
            </a:r>
          </a:p>
          <a:p>
            <a:pPr marL="914400" lvl="1" indent="-457200">
              <a:buFont typeface="Wingdings,Sans-Serif"/>
              <a:buChar char="§"/>
            </a:pPr>
            <a:r>
              <a:rPr lang="en-US" sz="2800" dirty="0">
                <a:ea typeface="+mn-lt"/>
                <a:cs typeface="+mn-lt"/>
              </a:rPr>
              <a:t>The amount of funding to allocate for acquisition of fractional interests at each location.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CA99D-835F-A2B2-2B7B-218CCF0D6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488" y="-3163"/>
            <a:ext cx="3412032" cy="142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7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7A9E08-2915-5EEA-BF11-5F632CFFE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5A39E2D-5963-E6F6-06CD-977C20FE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95" y="594041"/>
            <a:ext cx="7832671" cy="902789"/>
          </a:xfrm>
        </p:spPr>
        <p:txBody>
          <a:bodyPr>
            <a:normAutofit/>
          </a:bodyPr>
          <a:lstStyle/>
          <a:p>
            <a:r>
              <a:rPr lang="en-US" sz="5400" dirty="0">
                <a:cs typeface="Calibri"/>
              </a:rPr>
              <a:t>DTLC Overview (Continued)</a:t>
            </a:r>
            <a:r>
              <a:rPr lang="en-US" sz="5400" dirty="0">
                <a:latin typeface="Calibri Light"/>
                <a:cs typeface="Calibri"/>
              </a:rPr>
              <a:t> 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1DA0F3-A765-6635-3F3A-D373169800CE}"/>
              </a:ext>
            </a:extLst>
          </p:cNvPr>
          <p:cNvSpPr txBox="1"/>
          <p:nvPr/>
        </p:nvSpPr>
        <p:spPr>
          <a:xfrm>
            <a:off x="755106" y="2276699"/>
            <a:ext cx="10921184" cy="32526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defRPr/>
            </a:pPr>
            <a:r>
              <a:rPr lang="en-US" sz="2800" b="1" dirty="0">
                <a:cs typeface="Calibri"/>
              </a:rPr>
              <a:t>Initial Steps: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Wingdings,Sans-Serif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Tribal Listening Sessions - September 2022</a:t>
            </a:r>
            <a:endParaRPr lang="en-US" sz="2800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Wingdings,Sans-Serif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Initial Implementation Plan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Wingdings,Sans-Serif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Pilot Implementations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Wingdings,Sans-Serif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Tribal Consultation on Proposed Strategy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defRPr/>
            </a:pPr>
            <a:endParaRPr lang="en-US" sz="2800" b="1" dirty="0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E3C951-655E-0604-9B19-F6404FA3A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566" y="-548"/>
            <a:ext cx="3602662" cy="16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84174"/>
      </p:ext>
    </p:extLst>
  </p:cSld>
  <p:clrMapOvr>
    <a:masterClrMapping/>
  </p:clrMapOvr>
</p:sld>
</file>

<file path=ppt/theme/theme1.xml><?xml version="1.0" encoding="utf-8"?>
<a:theme xmlns:a="http://schemas.openxmlformats.org/drawingml/2006/main" name="Financial_PitchDeck_MO-v6">
  <a:themeElements>
    <a:clrScheme name="OPA-IA">
      <a:dk1>
        <a:srgbClr val="006599"/>
      </a:dk1>
      <a:lt1>
        <a:srgbClr val="FFFFFF"/>
      </a:lt1>
      <a:dk2>
        <a:srgbClr val="666666"/>
      </a:dk2>
      <a:lt2>
        <a:srgbClr val="FFFFFF"/>
      </a:lt2>
      <a:accent1>
        <a:srgbClr val="FFBE2E"/>
      </a:accent1>
      <a:accent2>
        <a:srgbClr val="666666"/>
      </a:accent2>
      <a:accent3>
        <a:srgbClr val="006599"/>
      </a:accent3>
      <a:accent4>
        <a:srgbClr val="F2F2F2"/>
      </a:accent4>
      <a:accent5>
        <a:srgbClr val="181818"/>
      </a:accent5>
      <a:accent6>
        <a:srgbClr val="D8D8D8"/>
      </a:accent6>
      <a:hlink>
        <a:srgbClr val="006599"/>
      </a:hlink>
      <a:folHlink>
        <a:srgbClr val="9B33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78270744_Financial pitch deck_AAS_v4" id="{6B56449C-CC63-4FF3-BE4A-64780CE1EAAB}" vid="{648F9AC5-FF4B-45EC-957E-86958EA969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d1edd3-f646-4d9a-9b37-d721365a28bb" xsi:nil="true"/>
    <lcf76f155ced4ddcb4097134ff3c332f xmlns="e04bee3e-d170-4bdb-81b3-35ca6458d69c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  <SharedWithUsers xmlns="6fd1edd3-f646-4d9a-9b37-d721365a28bb">
      <UserInfo>
        <DisplayName>Livermont, Luree</DisplayName>
        <AccountId>69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F87B1DC652B544B2278F3B651D272C" ma:contentTypeVersion="16" ma:contentTypeDescription="Create a new document." ma:contentTypeScope="" ma:versionID="782b3e1192d494a40da6d57d80f9ae65">
  <xsd:schema xmlns:xsd="http://www.w3.org/2001/XMLSchema" xmlns:xs="http://www.w3.org/2001/XMLSchema" xmlns:p="http://schemas.microsoft.com/office/2006/metadata/properties" xmlns:ns1="http://schemas.microsoft.com/sharepoint/v3" xmlns:ns2="e04bee3e-d170-4bdb-81b3-35ca6458d69c" xmlns:ns3="6fd1edd3-f646-4d9a-9b37-d721365a28bb" targetNamespace="http://schemas.microsoft.com/office/2006/metadata/properties" ma:root="true" ma:fieldsID="9a0863deb28e0cf3a56799e7be4586ad" ns1:_="" ns2:_="" ns3:_="">
    <xsd:import namespace="http://schemas.microsoft.com/sharepoint/v3"/>
    <xsd:import namespace="e04bee3e-d170-4bdb-81b3-35ca6458d69c"/>
    <xsd:import namespace="6fd1edd3-f646-4d9a-9b37-d721365a28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PublishingStartDate" minOccurs="0"/>
                <xsd:element ref="ns1:PublishingExpirationDate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4bee3e-d170-4bdb-81b3-35ca6458d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1edd3-f646-4d9a-9b37-d721365a28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0a232f5-0dde-4115-be23-3c4059d162a2}" ma:internalName="TaxCatchAll" ma:showField="CatchAllData" ma:web="6fd1edd3-f646-4d9a-9b37-d721365a28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739797-27F4-4220-8F17-A405DEB061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F6F94C-93F8-43D6-B73E-B2623F426E77}">
  <ds:schemaRefs>
    <ds:schemaRef ds:uri="d5f98d57-eb89-4383-a124-19afdf7d36dc"/>
    <ds:schemaRef ds:uri="http://schemas.microsoft.com/office/infopath/2007/PartnerControls"/>
    <ds:schemaRef ds:uri="http://www.w3.org/XML/1998/namespace"/>
    <ds:schemaRef ds:uri="77a0bc06-f079-4adc-a9a2-2075cadfe791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6fd1edd3-f646-4d9a-9b37-d721365a28bb"/>
    <ds:schemaRef ds:uri="e04bee3e-d170-4bdb-81b3-35ca6458d69c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5741B32-5FBF-4BF6-B53D-AD29D9BF23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04bee3e-d170-4bdb-81b3-35ca6458d69c"/>
    <ds:schemaRef ds:uri="6fd1edd3-f646-4d9a-9b37-d721365a28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Financial pitch deck</Template>
  <TotalTime>0</TotalTime>
  <Words>805</Words>
  <Application>Microsoft Office PowerPoint</Application>
  <PresentationFormat>Widescreen</PresentationFormat>
  <Paragraphs>129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Public Sans</vt:lpstr>
      <vt:lpstr>Symbol,Sans-Serif</vt:lpstr>
      <vt:lpstr>Tahoma</vt:lpstr>
      <vt:lpstr>Wingdings</vt:lpstr>
      <vt:lpstr>Wingdings,Sans-Serif</vt:lpstr>
      <vt:lpstr>Financial_PitchDeck_MO-v6</vt:lpstr>
      <vt:lpstr>      Trust Land Consolidation  Implementation Strategy  Tribal Consultation</vt:lpstr>
      <vt:lpstr>Welcome &amp; Agenda</vt:lpstr>
      <vt:lpstr>Introductions</vt:lpstr>
      <vt:lpstr>DTLC Overview</vt:lpstr>
      <vt:lpstr>DTLC Overview (Continued)</vt:lpstr>
      <vt:lpstr>DTLC Overview (Continued)</vt:lpstr>
      <vt:lpstr>DTLC Overview (Continued)</vt:lpstr>
      <vt:lpstr>DTLC Overview (Continued)</vt:lpstr>
      <vt:lpstr>DTLC Overview (Continued)  </vt:lpstr>
      <vt:lpstr>Proposed Strategy</vt:lpstr>
      <vt:lpstr>Proposed Strategy (Continued)</vt:lpstr>
      <vt:lpstr>Proposed Strategy (Continued)</vt:lpstr>
      <vt:lpstr>Proposed Strategy (Cont’d)</vt:lpstr>
      <vt:lpstr>Proposed Strategy (Cont’d)</vt:lpstr>
      <vt:lpstr>  Questions for Feedback</vt:lpstr>
      <vt:lpstr>Please submit comments or questions by 11:59 pm Eastern Time on  Wednesday, September 18, 2024 to: consultation@bia.gov </vt:lpstr>
      <vt:lpstr>Additional Resources and Contacts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and Water Conservation Fund Tribal Land Acquisition  Tribal Consultation</dc:title>
  <dc:creator/>
  <cp:keywords>American Rescue Plan;Tribal Consultation</cp:keywords>
  <cp:lastModifiedBy/>
  <cp:revision>4169</cp:revision>
  <dcterms:created xsi:type="dcterms:W3CDTF">2021-03-24T18:09:03Z</dcterms:created>
  <dcterms:modified xsi:type="dcterms:W3CDTF">2024-07-18T17:22:31Z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0x010100D3F87B1DC652B544B2278F3B651D272C</vt:lpwstr>
  </property>
  <property fmtid="{D5CDD505-2E9C-101B-9397-08002B2CF9AE}" pid="3" name="Order">
    <vt:r8>17000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