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4"/>
  </p:sldMasterIdLst>
  <p:notesMasterIdLst>
    <p:notesMasterId r:id="rId22"/>
  </p:notesMasterIdLst>
  <p:sldIdLst>
    <p:sldId id="256" r:id="rId5"/>
    <p:sldId id="258" r:id="rId6"/>
    <p:sldId id="260" r:id="rId7"/>
    <p:sldId id="257" r:id="rId8"/>
    <p:sldId id="270" r:id="rId9"/>
    <p:sldId id="259" r:id="rId10"/>
    <p:sldId id="261" r:id="rId11"/>
    <p:sldId id="271" r:id="rId12"/>
    <p:sldId id="262" r:id="rId13"/>
    <p:sldId id="263" r:id="rId14"/>
    <p:sldId id="264" r:id="rId15"/>
    <p:sldId id="265" r:id="rId16"/>
    <p:sldId id="266" r:id="rId17"/>
    <p:sldId id="267" r:id="rId18"/>
    <p:sldId id="268" r:id="rId19"/>
    <p:sldId id="273" r:id="rId20"/>
    <p:sldId id="26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D8C8117-D030-F3ED-3E00-FE3D7B624FBA}" name="Freeman, Sharee" initials="FS" userId="S::sharee.freeman@indianaffairs.gov::9e560f60-87ac-455e-a1c7-173c2ae8dbda" providerId="AD"/>
  <p188:author id="{9F6CFE3B-7854-3519-D48C-8B3A146936E2}" name="Regina Gilbert" initials="RG" userId="4637cc828473fe98" providerId="Windows Live"/>
  <p188:author id="{4EA0D998-2C38-9613-39EA-D04B65E72766}" name="Gilbert, Regina" initials="GR" userId="S::regina.gilbert@indianaffairs.gov::13321130-a12b-4290-8bcf-30387057bd7b" providerId="AD"/>
  <p188:author id="{79CEB6E7-D84E-5D03-D500-3A21CD1B1D35}" name="Kohn, Samuel E" initials="SK" userId="S::Samuel.Kohn@indianaffairs.gov::7bfc7af5-5dda-4ae8-811c-2887898411a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385" autoAdjust="0"/>
  </p:normalViewPr>
  <p:slideViewPr>
    <p:cSldViewPr snapToGrid="0">
      <p:cViewPr varScale="1">
        <p:scale>
          <a:sx n="81" d="100"/>
          <a:sy n="81" d="100"/>
        </p:scale>
        <p:origin x="126" y="474"/>
      </p:cViewPr>
      <p:guideLst/>
    </p:cSldViewPr>
  </p:slideViewPr>
  <p:outlineViewPr>
    <p:cViewPr>
      <p:scale>
        <a:sx n="33" d="100"/>
        <a:sy n="33" d="100"/>
      </p:scale>
      <p:origin x="0" y="-553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5C8315-9C05-4675-8009-1EBAD3A6D76C}" type="datetimeFigureOut">
              <a:rPr lang="en-US" smtClean="0"/>
              <a:t>7/22/2024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23FBF9-9E30-4ADD-9FDB-86ECD7912FDF}" type="slidenum">
              <a:rPr lang="en-US" smtClean="0"/>
              <a:t>‹#›</a:t>
            </a:fld>
            <a:endParaRPr lang="en-US"/>
          </a:p>
        </p:txBody>
      </p:sp>
    </p:spTree>
    <p:extLst>
      <p:ext uri="{BB962C8B-B14F-4D97-AF65-F5344CB8AC3E}">
        <p14:creationId xmlns:p14="http://schemas.microsoft.com/office/powerpoint/2010/main" val="664554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823FBF9-9E30-4ADD-9FDB-86ECD7912FDF}" type="slidenum">
              <a:rPr lang="en-US" smtClean="0"/>
              <a:t>1</a:t>
            </a:fld>
            <a:endParaRPr lang="en-US"/>
          </a:p>
        </p:txBody>
      </p:sp>
    </p:spTree>
    <p:extLst>
      <p:ext uri="{BB962C8B-B14F-4D97-AF65-F5344CB8AC3E}">
        <p14:creationId xmlns:p14="http://schemas.microsoft.com/office/powerpoint/2010/main" val="685620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00100" lvl="1" indent="-342900">
              <a:spcBef>
                <a:spcPts val="0"/>
              </a:spcBef>
              <a:buFont typeface="Symbol" panose="05050102010706020507" pitchFamily="18" charset="2"/>
              <a:buChar char=""/>
            </a:pPr>
            <a:r>
              <a:rPr lang="en-US" sz="1200" strike="sngStrike">
                <a:solidFill>
                  <a:schemeClr val="tx1"/>
                </a:solidFill>
                <a:latin typeface="Times New Roman" panose="02020603050405020304" pitchFamily="18" charset="0"/>
                <a:ea typeface="Aptos" panose="020B0004020202020204" pitchFamily="34" charset="0"/>
              </a:rPr>
              <a:t>Wizipan Garriott, Principal Deputy Assistant Secretary – Indian Affairs</a:t>
            </a:r>
          </a:p>
          <a:p>
            <a:pPr marL="800100" lvl="1" indent="-342900">
              <a:spcBef>
                <a:spcPts val="0"/>
              </a:spcBef>
              <a:buFont typeface="Symbol" panose="05050102010706020507" pitchFamily="18" charset="2"/>
              <a:buChar char=""/>
            </a:pPr>
            <a:r>
              <a:rPr lang="en-US" sz="1200" strike="sngStrike">
                <a:solidFill>
                  <a:schemeClr val="tx1"/>
                </a:solidFill>
                <a:effectLst/>
                <a:latin typeface="Times New Roman" panose="02020603050405020304" pitchFamily="18" charset="0"/>
                <a:ea typeface="Aptos" panose="020B0004020202020204" pitchFamily="34" charset="0"/>
              </a:rPr>
              <a:t>Kathryn Isom-Clause, Deputy Assistant Secretary – Indian Affairs for Policy and Economic Development</a:t>
            </a:r>
          </a:p>
          <a:p>
            <a:endParaRPr lang="en-US"/>
          </a:p>
        </p:txBody>
      </p:sp>
      <p:sp>
        <p:nvSpPr>
          <p:cNvPr id="4" name="Slide Number Placeholder 3"/>
          <p:cNvSpPr>
            <a:spLocks noGrp="1"/>
          </p:cNvSpPr>
          <p:nvPr>
            <p:ph type="sldNum" sz="quarter" idx="5"/>
          </p:nvPr>
        </p:nvSpPr>
        <p:spPr/>
        <p:txBody>
          <a:bodyPr/>
          <a:lstStyle/>
          <a:p>
            <a:fld id="{8823FBF9-9E30-4ADD-9FDB-86ECD7912FDF}" type="slidenum">
              <a:rPr lang="en-US" smtClean="0"/>
              <a:t>3</a:t>
            </a:fld>
            <a:endParaRPr lang="en-US"/>
          </a:p>
        </p:txBody>
      </p:sp>
    </p:spTree>
    <p:extLst>
      <p:ext uri="{BB962C8B-B14F-4D97-AF65-F5344CB8AC3E}">
        <p14:creationId xmlns:p14="http://schemas.microsoft.com/office/powerpoint/2010/main" val="2217870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823FBF9-9E30-4ADD-9FDB-86ECD7912FDF}" type="slidenum">
              <a:rPr lang="en-US" smtClean="0"/>
              <a:t>14</a:t>
            </a:fld>
            <a:endParaRPr lang="en-US"/>
          </a:p>
        </p:txBody>
      </p:sp>
    </p:spTree>
    <p:extLst>
      <p:ext uri="{BB962C8B-B14F-4D97-AF65-F5344CB8AC3E}">
        <p14:creationId xmlns:p14="http://schemas.microsoft.com/office/powerpoint/2010/main" val="2621114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7/22/2024</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1612832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7/22/2024</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978510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7/22/2024</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815094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7/22/2024</a:t>
            </a:fld>
            <a:endParaRPr lang="en-US"/>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9039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7/22/2024</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14752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7/22/2024</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9401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7/22/2024</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344247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7/22/2024</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118955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7/22/2024</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47266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7/22/2024</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63079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7/22/2024</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49454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7/22/2024</a:t>
            </a:fld>
            <a:endParaRPr lang="en-US"/>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3078530979"/>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7" r:id="rId7"/>
    <p:sldLayoutId id="2147483783" r:id="rId8"/>
    <p:sldLayoutId id="2147483784" r:id="rId9"/>
    <p:sldLayoutId id="2147483785" r:id="rId10"/>
    <p:sldLayoutId id="2147483786"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mailto:consultation@bia.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www.bia.gov/sites/default/files/dup/tcinfo/appx_c_membership_appendix_6.28.24_508_1).pdf"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310E06F9-9F12-4D1B-92C0-4B30818D09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39" name="Rectangle 38">
            <a:extLst>
              <a:ext uri="{FF2B5EF4-FFF2-40B4-BE49-F238E27FC236}">
                <a16:creationId xmlns:a16="http://schemas.microsoft.com/office/drawing/2014/main" id="{8F5EFE88-F6A7-4B53-AF99-227DFC56A0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4D179CA5-3144-9C93-6B4B-6603BEDEDA53}"/>
              </a:ext>
            </a:extLst>
          </p:cNvPr>
          <p:cNvSpPr>
            <a:spLocks noGrp="1"/>
          </p:cNvSpPr>
          <p:nvPr>
            <p:ph type="ctrTitle"/>
          </p:nvPr>
        </p:nvSpPr>
        <p:spPr>
          <a:xfrm>
            <a:off x="838200" y="744909"/>
            <a:ext cx="4785546" cy="3155419"/>
          </a:xfrm>
        </p:spPr>
        <p:txBody>
          <a:bodyPr anchor="b">
            <a:normAutofit fontScale="90000"/>
          </a:bodyPr>
          <a:lstStyle/>
          <a:p>
            <a:pPr algn="l">
              <a:spcBef>
                <a:spcPts val="10"/>
              </a:spcBef>
            </a:pPr>
            <a:r>
              <a:rPr lang="en-US" spc="-5" dirty="0">
                <a:solidFill>
                  <a:schemeClr val="tx2"/>
                </a:solidFill>
                <a:latin typeface="Calibri"/>
                <a:cs typeface="Calibri"/>
              </a:rPr>
              <a:t>Tribal Consultation</a:t>
            </a:r>
            <a:br>
              <a:rPr lang="en-US" spc="-5" dirty="0">
                <a:solidFill>
                  <a:schemeClr val="tx2"/>
                </a:solidFill>
                <a:latin typeface="Calibri"/>
                <a:cs typeface="Calibri"/>
              </a:rPr>
            </a:br>
            <a:r>
              <a:rPr lang="en-US" spc="-5" dirty="0">
                <a:solidFill>
                  <a:schemeClr val="tx2"/>
                </a:solidFill>
                <a:latin typeface="Calibri"/>
                <a:cs typeface="Calibri"/>
              </a:rPr>
              <a:t>PROGRESS Act Proposed Regulations</a:t>
            </a:r>
            <a:br>
              <a:rPr lang="en-US" spc="-5" dirty="0">
                <a:solidFill>
                  <a:schemeClr val="tx2"/>
                </a:solidFill>
                <a:latin typeface="Calibri"/>
                <a:cs typeface="Calibri"/>
              </a:rPr>
            </a:br>
            <a:r>
              <a:rPr lang="en-US" sz="3600" spc="-5" dirty="0">
                <a:solidFill>
                  <a:schemeClr val="tx2"/>
                </a:solidFill>
                <a:latin typeface="Calibri"/>
                <a:cs typeface="Calibri"/>
              </a:rPr>
              <a:t>25 CFR Part 1000</a:t>
            </a:r>
            <a:r>
              <a:rPr lang="en-US" dirty="0">
                <a:solidFill>
                  <a:schemeClr val="tx2"/>
                </a:solidFill>
                <a:latin typeface="Calibri"/>
                <a:cs typeface="Calibri"/>
              </a:rPr>
              <a:t> </a:t>
            </a:r>
            <a:r>
              <a:rPr lang="en-US" spc="-440" dirty="0">
                <a:solidFill>
                  <a:schemeClr val="tx2"/>
                </a:solidFill>
                <a:latin typeface="Calibri"/>
                <a:cs typeface="Calibri"/>
              </a:rPr>
              <a:t> </a:t>
            </a:r>
          </a:p>
        </p:txBody>
      </p:sp>
      <p:sp>
        <p:nvSpPr>
          <p:cNvPr id="3" name="Subtitle 2">
            <a:extLst>
              <a:ext uri="{FF2B5EF4-FFF2-40B4-BE49-F238E27FC236}">
                <a16:creationId xmlns:a16="http://schemas.microsoft.com/office/drawing/2014/main" id="{15E566B9-C279-687A-E551-CAA591368F9F}"/>
              </a:ext>
            </a:extLst>
          </p:cNvPr>
          <p:cNvSpPr>
            <a:spLocks noGrp="1"/>
          </p:cNvSpPr>
          <p:nvPr>
            <p:ph type="subTitle" idx="1"/>
          </p:nvPr>
        </p:nvSpPr>
        <p:spPr>
          <a:xfrm>
            <a:off x="838200" y="4074784"/>
            <a:ext cx="4785545" cy="2054306"/>
          </a:xfrm>
        </p:spPr>
        <p:txBody>
          <a:bodyPr anchor="t">
            <a:normAutofit/>
          </a:bodyPr>
          <a:lstStyle/>
          <a:p>
            <a:pPr algn="l"/>
            <a:r>
              <a:rPr lang="en-US" sz="2200">
                <a:solidFill>
                  <a:schemeClr val="tx2"/>
                </a:solidFill>
              </a:rPr>
              <a:t>July 2024</a:t>
            </a:r>
          </a:p>
        </p:txBody>
      </p:sp>
      <p:sp>
        <p:nvSpPr>
          <p:cNvPr id="41" name="Rectangle 40">
            <a:extLst>
              <a:ext uri="{FF2B5EF4-FFF2-40B4-BE49-F238E27FC236}">
                <a16:creationId xmlns:a16="http://schemas.microsoft.com/office/drawing/2014/main" id="{BF9AF5CF-AE21-453A-8D3F-6D9FC64A1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8283" y="0"/>
            <a:ext cx="6193717"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43" name="Rectangle 42">
            <a:extLst>
              <a:ext uri="{FF2B5EF4-FFF2-40B4-BE49-F238E27FC236}">
                <a16:creationId xmlns:a16="http://schemas.microsoft.com/office/drawing/2014/main" id="{F18A41FE-6F14-49D2-8C0F-56A351A9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998281" y="-3"/>
            <a:ext cx="6193718" cy="6857999"/>
          </a:xfrm>
          <a:prstGeom prst="rect">
            <a:avLst/>
          </a:prstGeom>
          <a:blipFill dpi="0" rotWithShape="1">
            <a:blip r:embed="rId3">
              <a:alphaModFix amt="35000"/>
              <a:duotone>
                <a:schemeClr val="accent1">
                  <a:shade val="45000"/>
                  <a:satMod val="135000"/>
                </a:schemeClr>
                <a:prstClr val="white"/>
              </a:duotone>
            </a:blip>
            <a:srcRect/>
            <a:tile tx="889000" ty="0" sx="100000" sy="100000" flip="xy" algn="t"/>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object 6" descr="Department of Interior seal.">
            <a:extLst>
              <a:ext uri="{FF2B5EF4-FFF2-40B4-BE49-F238E27FC236}">
                <a16:creationId xmlns:a16="http://schemas.microsoft.com/office/drawing/2014/main" id="{58ECD8C1-409B-ADE3-E57C-B391E8473912}"/>
              </a:ext>
            </a:extLst>
          </p:cNvPr>
          <p:cNvPicPr/>
          <p:nvPr/>
        </p:nvPicPr>
        <p:blipFill>
          <a:blip r:embed="rId4" cstate="print"/>
          <a:stretch>
            <a:fillRect/>
          </a:stretch>
        </p:blipFill>
        <p:spPr>
          <a:xfrm>
            <a:off x="6732218" y="1068580"/>
            <a:ext cx="4817466" cy="4715585"/>
          </a:xfrm>
          <a:prstGeom prst="rect">
            <a:avLst/>
          </a:prstGeom>
        </p:spPr>
      </p:pic>
    </p:spTree>
    <p:extLst>
      <p:ext uri="{BB962C8B-B14F-4D97-AF65-F5344CB8AC3E}">
        <p14:creationId xmlns:p14="http://schemas.microsoft.com/office/powerpoint/2010/main" val="2133094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ABC85329-66C7-BFC7-98B5-0394B0FFD5FD}"/>
              </a:ext>
            </a:extLst>
          </p:cNvPr>
          <p:cNvSpPr>
            <a:spLocks noGrp="1"/>
          </p:cNvSpPr>
          <p:nvPr>
            <p:ph type="title"/>
          </p:nvPr>
        </p:nvSpPr>
        <p:spPr>
          <a:xfrm>
            <a:off x="433682" y="1512757"/>
            <a:ext cx="9988166" cy="585866"/>
          </a:xfrm>
        </p:spPr>
        <p:txBody>
          <a:bodyPr anchor="b">
            <a:normAutofit/>
          </a:bodyPr>
          <a:lstStyle/>
          <a:p>
            <a:r>
              <a:rPr lang="en-US" sz="3200">
                <a:solidFill>
                  <a:schemeClr val="tx1"/>
                </a:solidFill>
                <a:latin typeface="Calibri" panose="020F0502020204030204" pitchFamily="34" charset="0"/>
                <a:cs typeface="Calibri" panose="020F0502020204030204" pitchFamily="34" charset="0"/>
              </a:rPr>
              <a:t>The Committee reached consensus on most of the rule:</a:t>
            </a: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0F223AE-E3E4-8CAE-A99B-3B1120DB40C8}"/>
              </a:ext>
            </a:extLst>
          </p:cNvPr>
          <p:cNvSpPr>
            <a:spLocks noGrp="1"/>
          </p:cNvSpPr>
          <p:nvPr>
            <p:ph idx="1"/>
          </p:nvPr>
        </p:nvSpPr>
        <p:spPr>
          <a:xfrm>
            <a:off x="433682" y="2098624"/>
            <a:ext cx="10988823" cy="4287186"/>
          </a:xfrm>
        </p:spPr>
        <p:txBody>
          <a:bodyPr numCol="2">
            <a:normAutofit fontScale="92500" lnSpcReduction="20000"/>
          </a:bodyPr>
          <a:lstStyle/>
          <a:p>
            <a:pPr>
              <a:spcBef>
                <a:spcPts val="0"/>
              </a:spcBef>
            </a:pPr>
            <a:r>
              <a:rPr lang="en-US" dirty="0">
                <a:solidFill>
                  <a:schemeClr val="tx1"/>
                </a:solidFill>
                <a:latin typeface="Times New Roman" panose="02020603050405020304" pitchFamily="18" charset="0"/>
                <a:ea typeface="Aptos" panose="020B0004020202020204" pitchFamily="34" charset="0"/>
              </a:rPr>
              <a:t>Subpart A – General Provisions</a:t>
            </a:r>
          </a:p>
          <a:p>
            <a:pPr>
              <a:spcBef>
                <a:spcPts val="0"/>
              </a:spcBef>
            </a:pPr>
            <a:r>
              <a:rPr lang="en-US" dirty="0">
                <a:solidFill>
                  <a:schemeClr val="tx1"/>
                </a:solidFill>
                <a:latin typeface="Times New Roman" panose="02020603050405020304" pitchFamily="18" charset="0"/>
                <a:ea typeface="Aptos" panose="020B0004020202020204" pitchFamily="34" charset="0"/>
              </a:rPr>
              <a:t>Subpart B – Selection of Additional Tribes for Participation in Tribal Self-Governance</a:t>
            </a:r>
          </a:p>
          <a:p>
            <a:pPr>
              <a:spcBef>
                <a:spcPts val="0"/>
              </a:spcBef>
            </a:pPr>
            <a:r>
              <a:rPr lang="en-US" dirty="0">
                <a:solidFill>
                  <a:schemeClr val="tx1"/>
                </a:solidFill>
                <a:latin typeface="Times New Roman" panose="02020603050405020304" pitchFamily="18" charset="0"/>
                <a:ea typeface="Aptos" panose="020B0004020202020204" pitchFamily="34" charset="0"/>
              </a:rPr>
              <a:t>Subpart C – Planning and Negotiation Grants for BIA Programs</a:t>
            </a:r>
          </a:p>
          <a:p>
            <a:pPr>
              <a:spcBef>
                <a:spcPts val="0"/>
              </a:spcBef>
            </a:pPr>
            <a:r>
              <a:rPr lang="en-US" dirty="0">
                <a:solidFill>
                  <a:schemeClr val="tx1"/>
                </a:solidFill>
                <a:latin typeface="Times New Roman" panose="02020603050405020304" pitchFamily="18" charset="0"/>
                <a:ea typeface="Aptos" panose="020B0004020202020204" pitchFamily="34" charset="0"/>
              </a:rPr>
              <a:t>Subpart D – Financial Assistance for Planning and Negotiations Activities for Non-BIA Programs</a:t>
            </a:r>
          </a:p>
          <a:p>
            <a:pPr>
              <a:spcBef>
                <a:spcPts val="0"/>
              </a:spcBef>
            </a:pPr>
            <a:r>
              <a:rPr lang="en-US" dirty="0">
                <a:solidFill>
                  <a:schemeClr val="tx1"/>
                </a:solidFill>
                <a:latin typeface="Times New Roman" panose="02020603050405020304" pitchFamily="18" charset="0"/>
                <a:ea typeface="Aptos" panose="020B0004020202020204" pitchFamily="34" charset="0"/>
              </a:rPr>
              <a:t>Subpart H – Negotiation Process</a:t>
            </a:r>
          </a:p>
          <a:p>
            <a:pPr>
              <a:spcBef>
                <a:spcPts val="0"/>
              </a:spcBef>
            </a:pPr>
            <a:r>
              <a:rPr lang="en-US" dirty="0">
                <a:solidFill>
                  <a:schemeClr val="tx1"/>
                </a:solidFill>
                <a:latin typeface="Times New Roman" panose="02020603050405020304" pitchFamily="18" charset="0"/>
                <a:ea typeface="Aptos" panose="020B0004020202020204" pitchFamily="34" charset="0"/>
              </a:rPr>
              <a:t>Subpart I – Final Offer</a:t>
            </a:r>
          </a:p>
          <a:p>
            <a:pPr>
              <a:spcBef>
                <a:spcPts val="0"/>
              </a:spcBef>
            </a:pPr>
            <a:r>
              <a:rPr lang="en-US" dirty="0">
                <a:solidFill>
                  <a:schemeClr val="tx1"/>
                </a:solidFill>
                <a:latin typeface="Times New Roman" panose="02020603050405020304" pitchFamily="18" charset="0"/>
                <a:ea typeface="Aptos" panose="020B0004020202020204" pitchFamily="34" charset="0"/>
              </a:rPr>
              <a:t>Subpart J – Waiver of Regulation</a:t>
            </a:r>
          </a:p>
          <a:p>
            <a:pPr>
              <a:spcBef>
                <a:spcPts val="0"/>
              </a:spcBef>
            </a:pPr>
            <a:r>
              <a:rPr lang="en-US" dirty="0">
                <a:solidFill>
                  <a:schemeClr val="tx1"/>
                </a:solidFill>
                <a:latin typeface="Times New Roman" panose="02020603050405020304" pitchFamily="18" charset="0"/>
                <a:ea typeface="Aptos" panose="020B0004020202020204" pitchFamily="34" charset="0"/>
              </a:rPr>
              <a:t>Subpart L – Federal Tort Claims</a:t>
            </a:r>
          </a:p>
          <a:p>
            <a:pPr>
              <a:spcBef>
                <a:spcPts val="0"/>
              </a:spcBef>
            </a:pPr>
            <a:r>
              <a:rPr lang="en-US" dirty="0">
                <a:solidFill>
                  <a:schemeClr val="tx1"/>
                </a:solidFill>
                <a:latin typeface="Times New Roman" panose="02020603050405020304" pitchFamily="18" charset="0"/>
                <a:ea typeface="Aptos" panose="020B0004020202020204" pitchFamily="34" charset="0"/>
              </a:rPr>
              <a:t>Subpart M – Reassumption</a:t>
            </a:r>
          </a:p>
          <a:p>
            <a:pPr>
              <a:spcBef>
                <a:spcPts val="0"/>
              </a:spcBef>
            </a:pPr>
            <a:r>
              <a:rPr lang="en-US" dirty="0">
                <a:solidFill>
                  <a:schemeClr val="tx1"/>
                </a:solidFill>
                <a:latin typeface="Times New Roman" panose="02020603050405020304" pitchFamily="18" charset="0"/>
                <a:ea typeface="Aptos" panose="020B0004020202020204" pitchFamily="34" charset="0"/>
              </a:rPr>
              <a:t>Subpart N – Retrocession</a:t>
            </a:r>
          </a:p>
          <a:p>
            <a:pPr>
              <a:spcBef>
                <a:spcPts val="0"/>
              </a:spcBef>
            </a:pPr>
            <a:r>
              <a:rPr lang="en-US" dirty="0">
                <a:solidFill>
                  <a:schemeClr val="tx1"/>
                </a:solidFill>
                <a:latin typeface="Times New Roman" panose="02020603050405020304" pitchFamily="18" charset="0"/>
                <a:ea typeface="Aptos" panose="020B0004020202020204" pitchFamily="34" charset="0"/>
              </a:rPr>
              <a:t>Subpart O – Trust Evaluation</a:t>
            </a:r>
          </a:p>
          <a:p>
            <a:pPr>
              <a:spcBef>
                <a:spcPts val="0"/>
              </a:spcBef>
            </a:pPr>
            <a:r>
              <a:rPr lang="en-US" dirty="0">
                <a:solidFill>
                  <a:schemeClr val="tx1"/>
                </a:solidFill>
                <a:latin typeface="Times New Roman" panose="02020603050405020304" pitchFamily="18" charset="0"/>
                <a:ea typeface="Aptos" panose="020B0004020202020204" pitchFamily="34" charset="0"/>
              </a:rPr>
              <a:t>Subpart P – Reports</a:t>
            </a:r>
          </a:p>
          <a:p>
            <a:pPr>
              <a:spcBef>
                <a:spcPts val="0"/>
              </a:spcBef>
            </a:pPr>
            <a:r>
              <a:rPr lang="en-US" dirty="0">
                <a:solidFill>
                  <a:schemeClr val="tx1"/>
                </a:solidFill>
                <a:latin typeface="Times New Roman" panose="02020603050405020304" pitchFamily="18" charset="0"/>
                <a:ea typeface="Aptos" panose="020B0004020202020204" pitchFamily="34" charset="0"/>
              </a:rPr>
              <a:t>Subpart Q – Operational Provisions</a:t>
            </a:r>
          </a:p>
          <a:p>
            <a:pPr>
              <a:spcBef>
                <a:spcPts val="0"/>
              </a:spcBef>
            </a:pPr>
            <a:r>
              <a:rPr lang="en-US" dirty="0">
                <a:solidFill>
                  <a:schemeClr val="tx1"/>
                </a:solidFill>
                <a:latin typeface="Times New Roman" panose="02020603050405020304" pitchFamily="18" charset="0"/>
                <a:ea typeface="Aptos" panose="020B0004020202020204" pitchFamily="34" charset="0"/>
              </a:rPr>
              <a:t>Subpart S – Conflicts of Interest</a:t>
            </a:r>
          </a:p>
          <a:p>
            <a:pPr>
              <a:spcBef>
                <a:spcPts val="0"/>
              </a:spcBef>
            </a:pPr>
            <a:r>
              <a:rPr lang="en-US" dirty="0">
                <a:solidFill>
                  <a:schemeClr val="tx1"/>
                </a:solidFill>
                <a:latin typeface="Times New Roman" panose="02020603050405020304" pitchFamily="18" charset="0"/>
                <a:ea typeface="Aptos" panose="020B0004020202020204" pitchFamily="34" charset="0"/>
              </a:rPr>
              <a:t>Subpart T – Tribal Consultation Process</a:t>
            </a:r>
          </a:p>
          <a:p>
            <a:pPr marL="800100" lvl="1" indent="-342900">
              <a:spcBef>
                <a:spcPts val="0"/>
              </a:spcBef>
              <a:buFont typeface="Symbol" panose="05050102010706020507" pitchFamily="18" charset="2"/>
              <a:buChar char=""/>
            </a:pPr>
            <a:endParaRPr lang="en-US" sz="2000" dirty="0">
              <a:solidFill>
                <a:schemeClr val="tx1"/>
              </a:solidFill>
              <a:latin typeface="Times New Roman" panose="02020603050405020304" pitchFamily="18" charset="0"/>
              <a:ea typeface="Aptos" panose="020B0004020202020204" pitchFamily="34" charset="0"/>
            </a:endParaRPr>
          </a:p>
          <a:p>
            <a:pPr algn="ctr"/>
            <a:endParaRPr lang="en-US" sz="1800" dirty="0">
              <a:solidFill>
                <a:schemeClr val="tx2"/>
              </a:solidFill>
            </a:endParaRP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3" cstate="print"/>
          <a:stretch>
            <a:fillRect/>
          </a:stretch>
        </p:blipFill>
        <p:spPr>
          <a:xfrm>
            <a:off x="10047111" y="294991"/>
            <a:ext cx="1888576" cy="1803632"/>
          </a:xfrm>
          <a:prstGeom prst="rect">
            <a:avLst/>
          </a:prstGeom>
        </p:spPr>
      </p:pic>
    </p:spTree>
    <p:extLst>
      <p:ext uri="{BB962C8B-B14F-4D97-AF65-F5344CB8AC3E}">
        <p14:creationId xmlns:p14="http://schemas.microsoft.com/office/powerpoint/2010/main" val="1470273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ABC85329-66C7-BFC7-98B5-0394B0FFD5FD}"/>
              </a:ext>
            </a:extLst>
          </p:cNvPr>
          <p:cNvSpPr>
            <a:spLocks noGrp="1"/>
          </p:cNvSpPr>
          <p:nvPr>
            <p:ph type="title"/>
          </p:nvPr>
        </p:nvSpPr>
        <p:spPr>
          <a:xfrm>
            <a:off x="433682" y="1512757"/>
            <a:ext cx="9988166" cy="585866"/>
          </a:xfrm>
        </p:spPr>
        <p:txBody>
          <a:bodyPr anchor="b">
            <a:normAutofit/>
          </a:bodyPr>
          <a:lstStyle/>
          <a:p>
            <a:r>
              <a:rPr lang="en-US" sz="3200">
                <a:solidFill>
                  <a:schemeClr val="tx1"/>
                </a:solidFill>
                <a:latin typeface="Calibri" panose="020F0502020204030204" pitchFamily="34" charset="0"/>
                <a:cs typeface="Calibri" panose="020F0502020204030204" pitchFamily="34" charset="0"/>
              </a:rPr>
              <a:t>The Committee did not reach consensus on:</a:t>
            </a: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0F223AE-E3E4-8CAE-A99B-3B1120DB40C8}"/>
              </a:ext>
            </a:extLst>
          </p:cNvPr>
          <p:cNvSpPr>
            <a:spLocks noGrp="1"/>
          </p:cNvSpPr>
          <p:nvPr>
            <p:ph idx="1"/>
          </p:nvPr>
        </p:nvSpPr>
        <p:spPr>
          <a:xfrm>
            <a:off x="433682" y="2098624"/>
            <a:ext cx="10988823" cy="4287186"/>
          </a:xfrm>
        </p:spPr>
        <p:txBody>
          <a:bodyPr>
            <a:normAutofit fontScale="92500"/>
          </a:bodyPr>
          <a:lstStyle/>
          <a:p>
            <a:pPr marL="0" indent="0">
              <a:spcBef>
                <a:spcPts val="0"/>
              </a:spcBef>
              <a:buNone/>
            </a:pPr>
            <a:r>
              <a:rPr lang="en-US" sz="2600" dirty="0">
                <a:solidFill>
                  <a:schemeClr val="tx1"/>
                </a:solidFill>
                <a:latin typeface="Times New Roman" panose="02020603050405020304" pitchFamily="18" charset="0"/>
                <a:ea typeface="Aptos" panose="020B0004020202020204" pitchFamily="34" charset="0"/>
              </a:rPr>
              <a:t>Subpart E – Compacts and </a:t>
            </a:r>
          </a:p>
          <a:p>
            <a:pPr marL="0" indent="0">
              <a:spcBef>
                <a:spcPts val="0"/>
              </a:spcBef>
              <a:buNone/>
            </a:pPr>
            <a:r>
              <a:rPr lang="en-US" sz="2600" dirty="0">
                <a:solidFill>
                  <a:schemeClr val="tx1"/>
                </a:solidFill>
                <a:latin typeface="Times New Roman" panose="02020603050405020304" pitchFamily="18" charset="0"/>
                <a:ea typeface="Aptos" panose="020B0004020202020204" pitchFamily="34" charset="0"/>
              </a:rPr>
              <a:t>Subpart F – Funding Agreements for BIA Programs</a:t>
            </a:r>
          </a:p>
          <a:p>
            <a:pPr marL="0" indent="0">
              <a:spcBef>
                <a:spcPts val="0"/>
              </a:spcBef>
              <a:buNone/>
            </a:pPr>
            <a:endParaRPr lang="en-US" sz="2600" dirty="0">
              <a:solidFill>
                <a:schemeClr val="tx1"/>
              </a:solidFill>
              <a:latin typeface="Times New Roman" panose="02020603050405020304" pitchFamily="18" charset="0"/>
              <a:ea typeface="Aptos" panose="020B0004020202020204" pitchFamily="34" charset="0"/>
            </a:endParaRPr>
          </a:p>
          <a:p>
            <a:pPr marL="0" indent="0">
              <a:spcBef>
                <a:spcPts val="0"/>
              </a:spcBef>
              <a:spcAft>
                <a:spcPts val="600"/>
              </a:spcAft>
              <a:buNone/>
            </a:pPr>
            <a:r>
              <a:rPr lang="en-US" sz="2600" dirty="0">
                <a:solidFill>
                  <a:schemeClr val="tx1"/>
                </a:solidFill>
                <a:latin typeface="Times New Roman" panose="02020603050405020304" pitchFamily="18" charset="0"/>
                <a:ea typeface="Aptos" panose="020B0004020202020204" pitchFamily="34" charset="0"/>
              </a:rPr>
              <a:t>There was a disagreement between the Tribal and Federal representatives concerning the minimum content that must be included in a compact and in a funding agreement to reflect the requirements of Title IV.  Disagreement was on these provisions:</a:t>
            </a:r>
          </a:p>
          <a:p>
            <a:pPr marL="800100" lvl="1" indent="-342900">
              <a:spcBef>
                <a:spcPts val="0"/>
              </a:spcBef>
              <a:spcAft>
                <a:spcPts val="1800"/>
              </a:spcAft>
              <a:buFont typeface="Symbol" panose="05050102010706020507" pitchFamily="18" charset="2"/>
              <a:buChar char=""/>
            </a:pPr>
            <a:r>
              <a:rPr lang="en-US" dirty="0">
                <a:solidFill>
                  <a:schemeClr val="tx1"/>
                </a:solidFill>
                <a:latin typeface="Times New Roman" panose="02020603050405020304" pitchFamily="18" charset="0"/>
                <a:ea typeface="Aptos" panose="020B0004020202020204" pitchFamily="34" charset="0"/>
              </a:rPr>
              <a:t>1000.510 – What is included in a self-governance compact?</a:t>
            </a:r>
          </a:p>
          <a:p>
            <a:pPr marL="800100" lvl="1" indent="-342900">
              <a:spcBef>
                <a:spcPts val="0"/>
              </a:spcBef>
              <a:spcAft>
                <a:spcPts val="1800"/>
              </a:spcAft>
              <a:buFont typeface="Symbol" panose="05050102010706020507" pitchFamily="18" charset="2"/>
              <a:buChar char=""/>
            </a:pPr>
            <a:r>
              <a:rPr lang="en-US" dirty="0">
                <a:solidFill>
                  <a:schemeClr val="tx1"/>
                </a:solidFill>
                <a:latin typeface="Times New Roman" panose="02020603050405020304" pitchFamily="18" charset="0"/>
                <a:ea typeface="Aptos" panose="020B0004020202020204" pitchFamily="34" charset="0"/>
              </a:rPr>
              <a:t>1000.515 – What provisions must be included in either a compact or funding agreement?</a:t>
            </a:r>
          </a:p>
          <a:p>
            <a:pPr marL="800100" lvl="1" indent="-342900">
              <a:spcBef>
                <a:spcPts val="0"/>
              </a:spcBef>
              <a:buFont typeface="Symbol" panose="05050102010706020507" pitchFamily="18" charset="2"/>
              <a:buChar char=""/>
            </a:pPr>
            <a:r>
              <a:rPr lang="en-US" dirty="0">
                <a:solidFill>
                  <a:schemeClr val="tx1"/>
                </a:solidFill>
                <a:latin typeface="Times New Roman" panose="02020603050405020304" pitchFamily="18" charset="0"/>
                <a:ea typeface="Aptos" panose="020B0004020202020204" pitchFamily="34" charset="0"/>
              </a:rPr>
              <a:t>1000.610 – What must be included in a funding agreement?</a:t>
            </a:r>
          </a:p>
          <a:p>
            <a:pPr marL="800100" lvl="1" indent="-342900">
              <a:spcBef>
                <a:spcPts val="0"/>
              </a:spcBef>
              <a:buFont typeface="Symbol" panose="05050102010706020507" pitchFamily="18" charset="2"/>
              <a:buChar char=""/>
            </a:pPr>
            <a:endParaRPr lang="en-US" sz="2000" dirty="0">
              <a:solidFill>
                <a:schemeClr val="tx1"/>
              </a:solidFill>
              <a:latin typeface="Times New Roman" panose="02020603050405020304" pitchFamily="18" charset="0"/>
              <a:ea typeface="Aptos" panose="020B0004020202020204" pitchFamily="34" charset="0"/>
            </a:endParaRPr>
          </a:p>
          <a:p>
            <a:pPr algn="ctr"/>
            <a:endParaRPr lang="en-US" sz="1800" dirty="0">
              <a:solidFill>
                <a:schemeClr val="tx2"/>
              </a:solidFill>
            </a:endParaRP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3" cstate="print"/>
          <a:stretch>
            <a:fillRect/>
          </a:stretch>
        </p:blipFill>
        <p:spPr>
          <a:xfrm>
            <a:off x="10056839" y="294991"/>
            <a:ext cx="1888576" cy="1803632"/>
          </a:xfrm>
          <a:prstGeom prst="rect">
            <a:avLst/>
          </a:prstGeom>
        </p:spPr>
      </p:pic>
    </p:spTree>
    <p:extLst>
      <p:ext uri="{BB962C8B-B14F-4D97-AF65-F5344CB8AC3E}">
        <p14:creationId xmlns:p14="http://schemas.microsoft.com/office/powerpoint/2010/main" val="3126753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ABC85329-66C7-BFC7-98B5-0394B0FFD5FD}"/>
              </a:ext>
            </a:extLst>
          </p:cNvPr>
          <p:cNvSpPr>
            <a:spLocks noGrp="1"/>
          </p:cNvSpPr>
          <p:nvPr>
            <p:ph type="title"/>
          </p:nvPr>
        </p:nvSpPr>
        <p:spPr>
          <a:xfrm>
            <a:off x="433682" y="1512757"/>
            <a:ext cx="9988166" cy="585866"/>
          </a:xfrm>
        </p:spPr>
        <p:txBody>
          <a:bodyPr anchor="b">
            <a:normAutofit/>
          </a:bodyPr>
          <a:lstStyle/>
          <a:p>
            <a:r>
              <a:rPr lang="en-US" sz="3200" dirty="0">
                <a:solidFill>
                  <a:schemeClr val="tx1"/>
                </a:solidFill>
                <a:latin typeface="Calibri" panose="020F0502020204030204" pitchFamily="34" charset="0"/>
                <a:cs typeface="Calibri" panose="020F0502020204030204" pitchFamily="34" charset="0"/>
              </a:rPr>
              <a:t>The Committee did not reach consensus on:</a:t>
            </a: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0F223AE-E3E4-8CAE-A99B-3B1120DB40C8}"/>
              </a:ext>
            </a:extLst>
          </p:cNvPr>
          <p:cNvSpPr>
            <a:spLocks noGrp="1"/>
          </p:cNvSpPr>
          <p:nvPr>
            <p:ph idx="1"/>
          </p:nvPr>
        </p:nvSpPr>
        <p:spPr>
          <a:xfrm>
            <a:off x="433682" y="2867486"/>
            <a:ext cx="10988823" cy="3518323"/>
          </a:xfrm>
        </p:spPr>
        <p:txBody>
          <a:bodyPr>
            <a:normAutofit/>
          </a:bodyPr>
          <a:lstStyle/>
          <a:p>
            <a:pPr marL="0" indent="0">
              <a:spcBef>
                <a:spcPts val="0"/>
              </a:spcBef>
              <a:buNone/>
            </a:pPr>
            <a:r>
              <a:rPr lang="en-US" sz="2400" dirty="0">
                <a:solidFill>
                  <a:schemeClr val="tx1"/>
                </a:solidFill>
                <a:latin typeface="Times New Roman" panose="02020603050405020304" pitchFamily="18" charset="0"/>
                <a:ea typeface="Aptos" panose="020B0004020202020204" pitchFamily="34" charset="0"/>
              </a:rPr>
              <a:t>Subpart F – Funding Agreements for BIA Programs</a:t>
            </a:r>
          </a:p>
          <a:p>
            <a:pPr marL="0" indent="0">
              <a:spcBef>
                <a:spcPts val="0"/>
              </a:spcBef>
              <a:buNone/>
            </a:pPr>
            <a:endParaRPr lang="en-US" sz="2400" dirty="0">
              <a:solidFill>
                <a:schemeClr val="tx1"/>
              </a:solidFill>
              <a:latin typeface="Times New Roman" panose="02020603050405020304" pitchFamily="18" charset="0"/>
              <a:ea typeface="Aptos" panose="020B0004020202020204" pitchFamily="34" charset="0"/>
            </a:endParaRPr>
          </a:p>
          <a:p>
            <a:pPr marL="0" indent="0">
              <a:spcBef>
                <a:spcPts val="0"/>
              </a:spcBef>
              <a:spcAft>
                <a:spcPts val="1800"/>
              </a:spcAft>
              <a:buNone/>
            </a:pPr>
            <a:r>
              <a:rPr lang="en-US" sz="2400" dirty="0">
                <a:solidFill>
                  <a:schemeClr val="tx1"/>
                </a:solidFill>
                <a:latin typeface="Times New Roman" panose="02020603050405020304" pitchFamily="18" charset="0"/>
                <a:ea typeface="Aptos" panose="020B0004020202020204" pitchFamily="34" charset="0"/>
              </a:rPr>
              <a:t>There was a disagreement between the Tribal and Federal representatives regarding negotiations about inherent Federal functions. Disagreement was on these provisions:</a:t>
            </a:r>
          </a:p>
          <a:p>
            <a:pPr marL="800100" lvl="1" indent="-342900">
              <a:spcBef>
                <a:spcPts val="0"/>
              </a:spcBef>
              <a:buFont typeface="Symbol" panose="05050102010706020507" pitchFamily="18" charset="2"/>
              <a:buChar char=""/>
            </a:pPr>
            <a:r>
              <a:rPr lang="en-US" sz="2200" dirty="0">
                <a:solidFill>
                  <a:schemeClr val="tx1"/>
                </a:solidFill>
                <a:latin typeface="Times New Roman" panose="02020603050405020304" pitchFamily="18" charset="0"/>
                <a:ea typeface="Aptos" panose="020B0004020202020204" pitchFamily="34" charset="0"/>
              </a:rPr>
              <a:t>1000.695 – Is the amount of funds withheld by the Secretary to cover the cost of inherent Federal functions subject to negotiation?</a:t>
            </a:r>
          </a:p>
          <a:p>
            <a:pPr algn="ctr"/>
            <a:endParaRPr lang="en-US" sz="1800" dirty="0">
              <a:solidFill>
                <a:schemeClr val="tx2"/>
              </a:solidFill>
            </a:endParaRP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3" cstate="print"/>
          <a:stretch>
            <a:fillRect/>
          </a:stretch>
        </p:blipFill>
        <p:spPr>
          <a:xfrm>
            <a:off x="10047111" y="294991"/>
            <a:ext cx="1888576" cy="1803632"/>
          </a:xfrm>
          <a:prstGeom prst="rect">
            <a:avLst/>
          </a:prstGeom>
        </p:spPr>
      </p:pic>
    </p:spTree>
    <p:extLst>
      <p:ext uri="{BB962C8B-B14F-4D97-AF65-F5344CB8AC3E}">
        <p14:creationId xmlns:p14="http://schemas.microsoft.com/office/powerpoint/2010/main" val="4044156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ABC85329-66C7-BFC7-98B5-0394B0FFD5FD}"/>
              </a:ext>
            </a:extLst>
          </p:cNvPr>
          <p:cNvSpPr>
            <a:spLocks noGrp="1"/>
          </p:cNvSpPr>
          <p:nvPr>
            <p:ph type="title"/>
          </p:nvPr>
        </p:nvSpPr>
        <p:spPr>
          <a:xfrm>
            <a:off x="433682" y="1512757"/>
            <a:ext cx="9988166" cy="585866"/>
          </a:xfrm>
        </p:spPr>
        <p:txBody>
          <a:bodyPr anchor="b">
            <a:normAutofit/>
          </a:bodyPr>
          <a:lstStyle/>
          <a:p>
            <a:r>
              <a:rPr lang="en-US" sz="3200" dirty="0">
                <a:solidFill>
                  <a:schemeClr val="tx1"/>
                </a:solidFill>
                <a:latin typeface="Calibri" panose="020F0502020204030204" pitchFamily="34" charset="0"/>
                <a:cs typeface="Calibri" panose="020F0502020204030204" pitchFamily="34" charset="0"/>
              </a:rPr>
              <a:t>The Committee did not reach consensus on:</a:t>
            </a: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0F223AE-E3E4-8CAE-A99B-3B1120DB40C8}"/>
              </a:ext>
            </a:extLst>
          </p:cNvPr>
          <p:cNvSpPr>
            <a:spLocks noGrp="1"/>
          </p:cNvSpPr>
          <p:nvPr>
            <p:ph idx="1"/>
          </p:nvPr>
        </p:nvSpPr>
        <p:spPr>
          <a:xfrm>
            <a:off x="433682" y="2098624"/>
            <a:ext cx="10988823" cy="4287186"/>
          </a:xfrm>
        </p:spPr>
        <p:txBody>
          <a:bodyPr>
            <a:normAutofit/>
          </a:bodyPr>
          <a:lstStyle/>
          <a:p>
            <a:pPr marL="0" indent="0">
              <a:spcBef>
                <a:spcPts val="0"/>
              </a:spcBef>
              <a:buNone/>
            </a:pPr>
            <a:r>
              <a:rPr lang="en-US" sz="2400" dirty="0">
                <a:solidFill>
                  <a:schemeClr val="tx1"/>
                </a:solidFill>
                <a:latin typeface="Times New Roman" panose="02020603050405020304" pitchFamily="18" charset="0"/>
                <a:ea typeface="Aptos" panose="020B0004020202020204" pitchFamily="34" charset="0"/>
              </a:rPr>
              <a:t>Subpart G – Funding Agreements for Non-BIA Bureaus</a:t>
            </a:r>
          </a:p>
          <a:p>
            <a:pPr marL="0" indent="0">
              <a:spcBef>
                <a:spcPts val="0"/>
              </a:spcBef>
              <a:buNone/>
            </a:pPr>
            <a:endParaRPr lang="en-US" sz="2400" dirty="0">
              <a:solidFill>
                <a:schemeClr val="tx1"/>
              </a:solidFill>
              <a:latin typeface="Times New Roman" panose="02020603050405020304" pitchFamily="18" charset="0"/>
              <a:ea typeface="Aptos" panose="020B0004020202020204" pitchFamily="34" charset="0"/>
            </a:endParaRPr>
          </a:p>
          <a:p>
            <a:pPr marL="0" indent="0">
              <a:spcBef>
                <a:spcPts val="0"/>
              </a:spcBef>
              <a:spcAft>
                <a:spcPts val="1800"/>
              </a:spcAft>
              <a:buNone/>
            </a:pPr>
            <a:r>
              <a:rPr lang="en-US" sz="2400" dirty="0">
                <a:solidFill>
                  <a:schemeClr val="tx1"/>
                </a:solidFill>
                <a:latin typeface="Times New Roman" panose="02020603050405020304" pitchFamily="18" charset="0"/>
                <a:ea typeface="Aptos" panose="020B0004020202020204" pitchFamily="34" charset="0"/>
              </a:rPr>
              <a:t>There was a disagreement between the Tribal and Federal representatives on which functions may be inherent Federal functions in Non-BIA negotiations, and on language involving contract support costs for Non-BIA funding agreements. Disagreement was on these provisions:</a:t>
            </a:r>
          </a:p>
          <a:p>
            <a:pPr marL="800100" lvl="1" indent="-342900">
              <a:spcBef>
                <a:spcPts val="0"/>
              </a:spcBef>
              <a:spcAft>
                <a:spcPts val="1800"/>
              </a:spcAft>
              <a:buFont typeface="Symbol" panose="05050102010706020507" pitchFamily="18" charset="2"/>
              <a:buChar char=""/>
            </a:pPr>
            <a:r>
              <a:rPr lang="en-US" sz="2200" dirty="0">
                <a:solidFill>
                  <a:schemeClr val="tx1"/>
                </a:solidFill>
                <a:latin typeface="Times New Roman" panose="02020603050405020304" pitchFamily="18" charset="0"/>
                <a:ea typeface="Aptos" panose="020B0004020202020204" pitchFamily="34" charset="0"/>
              </a:rPr>
              <a:t>1000.845 – Are there any non-BIA programs that may not be included in a funding agreement? </a:t>
            </a:r>
          </a:p>
          <a:p>
            <a:pPr marL="800100" lvl="1" indent="-342900">
              <a:spcBef>
                <a:spcPts val="0"/>
              </a:spcBef>
              <a:buFont typeface="Symbol" panose="05050102010706020507" pitchFamily="18" charset="2"/>
              <a:buChar char=""/>
            </a:pPr>
            <a:r>
              <a:rPr lang="en-US" sz="2200" dirty="0">
                <a:solidFill>
                  <a:schemeClr val="tx1"/>
                </a:solidFill>
                <a:latin typeface="Times New Roman" panose="02020603050405020304" pitchFamily="18" charset="0"/>
                <a:ea typeface="Aptos" panose="020B0004020202020204" pitchFamily="34" charset="0"/>
              </a:rPr>
              <a:t>1000.885 – What funds are included in a non-BIA funding agreement?</a:t>
            </a:r>
          </a:p>
          <a:p>
            <a:pPr algn="ctr"/>
            <a:endParaRPr lang="en-US" sz="1800" dirty="0">
              <a:solidFill>
                <a:schemeClr val="tx2"/>
              </a:solidFill>
            </a:endParaRP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3" cstate="print"/>
          <a:stretch>
            <a:fillRect/>
          </a:stretch>
        </p:blipFill>
        <p:spPr>
          <a:xfrm>
            <a:off x="10047111" y="294991"/>
            <a:ext cx="1888576" cy="1803632"/>
          </a:xfrm>
          <a:prstGeom prst="rect">
            <a:avLst/>
          </a:prstGeom>
        </p:spPr>
      </p:pic>
    </p:spTree>
    <p:extLst>
      <p:ext uri="{BB962C8B-B14F-4D97-AF65-F5344CB8AC3E}">
        <p14:creationId xmlns:p14="http://schemas.microsoft.com/office/powerpoint/2010/main" val="748330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ABC85329-66C7-BFC7-98B5-0394B0FFD5FD}"/>
              </a:ext>
            </a:extLst>
          </p:cNvPr>
          <p:cNvSpPr>
            <a:spLocks noGrp="1"/>
          </p:cNvSpPr>
          <p:nvPr>
            <p:ph type="title"/>
          </p:nvPr>
        </p:nvSpPr>
        <p:spPr>
          <a:xfrm>
            <a:off x="433682" y="1512757"/>
            <a:ext cx="9988166" cy="585866"/>
          </a:xfrm>
        </p:spPr>
        <p:txBody>
          <a:bodyPr anchor="b">
            <a:normAutofit/>
          </a:bodyPr>
          <a:lstStyle/>
          <a:p>
            <a:r>
              <a:rPr lang="en-US" sz="3200" dirty="0">
                <a:solidFill>
                  <a:schemeClr val="tx1"/>
                </a:solidFill>
                <a:latin typeface="Calibri" panose="020F0502020204030204" pitchFamily="34" charset="0"/>
                <a:cs typeface="Calibri" panose="020F0502020204030204" pitchFamily="34" charset="0"/>
              </a:rPr>
              <a:t>The Committee did not reach consensus on:</a:t>
            </a: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3">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0F223AE-E3E4-8CAE-A99B-3B1120DB40C8}"/>
              </a:ext>
            </a:extLst>
          </p:cNvPr>
          <p:cNvSpPr>
            <a:spLocks noGrp="1"/>
          </p:cNvSpPr>
          <p:nvPr>
            <p:ph idx="1"/>
          </p:nvPr>
        </p:nvSpPr>
        <p:spPr>
          <a:xfrm>
            <a:off x="433682" y="2098624"/>
            <a:ext cx="10988823" cy="4653184"/>
          </a:xfrm>
        </p:spPr>
        <p:txBody>
          <a:bodyPr vert="horz" lIns="91440" tIns="45720" rIns="91440" bIns="45720" rtlCol="0" anchor="t">
            <a:normAutofit fontScale="77500" lnSpcReduction="20000"/>
          </a:bodyPr>
          <a:lstStyle/>
          <a:p>
            <a:pPr marL="0" indent="0">
              <a:spcBef>
                <a:spcPts val="0"/>
              </a:spcBef>
              <a:buNone/>
            </a:pPr>
            <a:r>
              <a:rPr lang="en-US" sz="3100" dirty="0">
                <a:solidFill>
                  <a:schemeClr val="tx1"/>
                </a:solidFill>
                <a:latin typeface="Times New Roman"/>
                <a:ea typeface="Aptos" panose="020B0004020202020204" pitchFamily="34" charset="0"/>
                <a:cs typeface="Times New Roman"/>
              </a:rPr>
              <a:t>Subpart K – Construction</a:t>
            </a:r>
          </a:p>
          <a:p>
            <a:pPr marL="0" indent="0">
              <a:spcBef>
                <a:spcPts val="0"/>
              </a:spcBef>
              <a:buNone/>
            </a:pPr>
            <a:endParaRPr lang="en-US" sz="2400" dirty="0">
              <a:solidFill>
                <a:schemeClr val="tx1"/>
              </a:solidFill>
              <a:latin typeface="Times New Roman" panose="02020603050405020304" pitchFamily="18" charset="0"/>
              <a:ea typeface="Aptos" panose="020B0004020202020204" pitchFamily="34" charset="0"/>
            </a:endParaRPr>
          </a:p>
          <a:p>
            <a:pPr marL="0" indent="0">
              <a:spcBef>
                <a:spcPts val="0"/>
              </a:spcBef>
              <a:spcAft>
                <a:spcPts val="1800"/>
              </a:spcAft>
              <a:buNone/>
            </a:pPr>
            <a:r>
              <a:rPr lang="en-US" sz="3100" dirty="0">
                <a:solidFill>
                  <a:schemeClr val="tx1"/>
                </a:solidFill>
                <a:latin typeface="Times New Roman" panose="02020603050405020304" pitchFamily="18" charset="0"/>
                <a:ea typeface="Aptos" panose="020B0004020202020204" pitchFamily="34" charset="0"/>
              </a:rPr>
              <a:t>There was a disagreement between the Tribal and Federal representatives on adding a definition of Categorical Exclusion. Disagreement was on these provisions:</a:t>
            </a:r>
          </a:p>
          <a:p>
            <a:pPr marL="800100" lvl="1" indent="-342900">
              <a:spcBef>
                <a:spcPts val="0"/>
              </a:spcBef>
              <a:buFont typeface="Symbol" panose="05050102010706020507" pitchFamily="18" charset="2"/>
              <a:buChar char=""/>
            </a:pPr>
            <a:r>
              <a:rPr lang="en-US" sz="2800" dirty="0">
                <a:solidFill>
                  <a:schemeClr val="tx1"/>
                </a:solidFill>
                <a:latin typeface="Times New Roman"/>
                <a:ea typeface="Aptos" panose="020B0004020202020204" pitchFamily="34" charset="0"/>
                <a:cs typeface="Times New Roman"/>
              </a:rPr>
              <a:t>1000.1301 – What key construction terms do I need to know?</a:t>
            </a:r>
          </a:p>
          <a:p>
            <a:pPr marL="800100" lvl="1" indent="-342900">
              <a:spcBef>
                <a:spcPts val="0"/>
              </a:spcBef>
              <a:buFont typeface="Symbol" panose="05050102010706020507" pitchFamily="18" charset="2"/>
              <a:buChar char=""/>
            </a:pPr>
            <a:endParaRPr lang="en-US" sz="2000" dirty="0">
              <a:solidFill>
                <a:schemeClr val="tx1"/>
              </a:solidFill>
              <a:latin typeface="Times New Roman" panose="02020603050405020304" pitchFamily="18" charset="0"/>
              <a:ea typeface="Aptos" panose="020B0004020202020204" pitchFamily="34" charset="0"/>
              <a:cs typeface="Times New Roman"/>
            </a:endParaRPr>
          </a:p>
          <a:p>
            <a:pPr marL="0" indent="0">
              <a:spcBef>
                <a:spcPts val="0"/>
              </a:spcBef>
              <a:spcAft>
                <a:spcPts val="1800"/>
              </a:spcAft>
              <a:buNone/>
            </a:pPr>
            <a:r>
              <a:rPr lang="en-US" sz="3100" dirty="0">
                <a:solidFill>
                  <a:schemeClr val="tx1"/>
                </a:solidFill>
                <a:latin typeface="Times New Roman"/>
                <a:ea typeface="+mn-lt"/>
                <a:cs typeface="Times New Roman"/>
              </a:rPr>
              <a:t>There</a:t>
            </a:r>
            <a:r>
              <a:rPr lang="en-US" sz="3100" dirty="0">
                <a:solidFill>
                  <a:schemeClr val="tx1"/>
                </a:solidFill>
                <a:latin typeface="Times New Roman"/>
                <a:ea typeface="+mn-lt"/>
                <a:cs typeface="+mn-lt"/>
              </a:rPr>
              <a:t> was a disagreement between the Tribal and Federal representatives on who is authorized to approve NEPA and NHPA compliance for a project.</a:t>
            </a:r>
          </a:p>
          <a:p>
            <a:pPr marL="0" indent="0">
              <a:spcBef>
                <a:spcPts val="0"/>
              </a:spcBef>
              <a:spcAft>
                <a:spcPts val="1800"/>
              </a:spcAft>
              <a:buNone/>
            </a:pPr>
            <a:r>
              <a:rPr lang="en-US" sz="3100" dirty="0">
                <a:solidFill>
                  <a:schemeClr val="tx1"/>
                </a:solidFill>
                <a:latin typeface="Times New Roman" panose="02020603050405020304" pitchFamily="18" charset="0"/>
                <a:ea typeface="Aptos" panose="020B0004020202020204" pitchFamily="34" charset="0"/>
              </a:rPr>
              <a:t>There was a disagreement between the Tribal and Federal representatives regarding how a Tribe/Consortium is recognized for lead agency status for environmental determinations relating to a construction project or program performed by a Tribe/Consortium.</a:t>
            </a: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4" cstate="print"/>
          <a:stretch>
            <a:fillRect/>
          </a:stretch>
        </p:blipFill>
        <p:spPr>
          <a:xfrm>
            <a:off x="10047111" y="106192"/>
            <a:ext cx="1888576" cy="1803632"/>
          </a:xfrm>
          <a:prstGeom prst="rect">
            <a:avLst/>
          </a:prstGeom>
        </p:spPr>
      </p:pic>
    </p:spTree>
    <p:extLst>
      <p:ext uri="{BB962C8B-B14F-4D97-AF65-F5344CB8AC3E}">
        <p14:creationId xmlns:p14="http://schemas.microsoft.com/office/powerpoint/2010/main" val="2062870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ABC85329-66C7-BFC7-98B5-0394B0FFD5FD}"/>
              </a:ext>
            </a:extLst>
          </p:cNvPr>
          <p:cNvSpPr>
            <a:spLocks noGrp="1"/>
          </p:cNvSpPr>
          <p:nvPr>
            <p:ph type="title"/>
          </p:nvPr>
        </p:nvSpPr>
        <p:spPr>
          <a:xfrm>
            <a:off x="433682" y="1512757"/>
            <a:ext cx="9988166" cy="585866"/>
          </a:xfrm>
        </p:spPr>
        <p:txBody>
          <a:bodyPr anchor="b">
            <a:normAutofit/>
          </a:bodyPr>
          <a:lstStyle/>
          <a:p>
            <a:r>
              <a:rPr lang="en-US" sz="3200">
                <a:solidFill>
                  <a:schemeClr val="tx1"/>
                </a:solidFill>
                <a:latin typeface="Calibri" panose="020F0502020204030204" pitchFamily="34" charset="0"/>
                <a:cs typeface="Calibri" panose="020F0502020204030204" pitchFamily="34" charset="0"/>
              </a:rPr>
              <a:t>The Committee did not reach consensus on:</a:t>
            </a: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0F223AE-E3E4-8CAE-A99B-3B1120DB40C8}"/>
              </a:ext>
            </a:extLst>
          </p:cNvPr>
          <p:cNvSpPr>
            <a:spLocks noGrp="1"/>
          </p:cNvSpPr>
          <p:nvPr>
            <p:ph idx="1"/>
          </p:nvPr>
        </p:nvSpPr>
        <p:spPr>
          <a:xfrm>
            <a:off x="433682" y="2098624"/>
            <a:ext cx="10988823" cy="4287186"/>
          </a:xfrm>
        </p:spPr>
        <p:txBody>
          <a:bodyPr>
            <a:normAutofit lnSpcReduction="10000"/>
          </a:bodyPr>
          <a:lstStyle/>
          <a:p>
            <a:pPr marL="0" indent="0">
              <a:spcBef>
                <a:spcPts val="0"/>
              </a:spcBef>
              <a:buNone/>
            </a:pPr>
            <a:r>
              <a:rPr lang="en-US" sz="2400" dirty="0">
                <a:solidFill>
                  <a:schemeClr val="tx1"/>
                </a:solidFill>
                <a:latin typeface="Times New Roman" panose="02020603050405020304" pitchFamily="18" charset="0"/>
                <a:ea typeface="Aptos" panose="020B0004020202020204" pitchFamily="34" charset="0"/>
              </a:rPr>
              <a:t>Subpart R – Appeals</a:t>
            </a:r>
          </a:p>
          <a:p>
            <a:pPr marL="0" indent="0">
              <a:spcBef>
                <a:spcPts val="0"/>
              </a:spcBef>
              <a:buNone/>
            </a:pPr>
            <a:endParaRPr lang="en-US" sz="2400" dirty="0">
              <a:solidFill>
                <a:schemeClr val="tx1"/>
              </a:solidFill>
              <a:latin typeface="Times New Roman" panose="02020603050405020304" pitchFamily="18" charset="0"/>
              <a:ea typeface="Aptos" panose="020B0004020202020204" pitchFamily="34" charset="0"/>
            </a:endParaRPr>
          </a:p>
          <a:p>
            <a:pPr marL="0" indent="0">
              <a:spcBef>
                <a:spcPts val="0"/>
              </a:spcBef>
              <a:spcAft>
                <a:spcPts val="1800"/>
              </a:spcAft>
              <a:buNone/>
            </a:pPr>
            <a:r>
              <a:rPr lang="en-US" sz="2400" dirty="0">
                <a:solidFill>
                  <a:schemeClr val="tx1"/>
                </a:solidFill>
                <a:latin typeface="Times New Roman" panose="02020603050405020304" pitchFamily="18" charset="0"/>
                <a:ea typeface="Aptos" panose="020B0004020202020204" pitchFamily="34" charset="0"/>
              </a:rPr>
              <a:t>There was a disagreement between the Tribal and Federal representatives on whether a BIA Title I eligible program/PSFA dispute may be administratively appealed to a Bureau head/Assistant Secretary as an alternate to the Interior Board of Indian Appeals (IBIA). Disagreement was on these provisions:</a:t>
            </a:r>
          </a:p>
          <a:p>
            <a:pPr marL="800100" lvl="1" indent="-342900">
              <a:spcBef>
                <a:spcPts val="0"/>
              </a:spcBef>
              <a:spcAft>
                <a:spcPts val="1800"/>
              </a:spcAft>
              <a:buFont typeface="Symbol" panose="05050102010706020507" pitchFamily="18" charset="2"/>
              <a:buChar char=""/>
            </a:pPr>
            <a:r>
              <a:rPr lang="en-US" sz="2200" dirty="0">
                <a:solidFill>
                  <a:schemeClr val="tx1"/>
                </a:solidFill>
                <a:latin typeface="Times New Roman" panose="02020603050405020304" pitchFamily="18" charset="0"/>
                <a:ea typeface="Aptos" panose="020B0004020202020204" pitchFamily="34" charset="0"/>
              </a:rPr>
              <a:t>1000.2302 – What does ‘title-I eligible programs” mean in this subpart?</a:t>
            </a:r>
          </a:p>
          <a:p>
            <a:pPr marL="800100" lvl="1" indent="-342900">
              <a:spcBef>
                <a:spcPts val="0"/>
              </a:spcBef>
              <a:spcAft>
                <a:spcPts val="1800"/>
              </a:spcAft>
              <a:buFont typeface="Symbol" panose="05050102010706020507" pitchFamily="18" charset="2"/>
              <a:buChar char=""/>
            </a:pPr>
            <a:r>
              <a:rPr lang="en-US" sz="2200" dirty="0">
                <a:solidFill>
                  <a:schemeClr val="tx1"/>
                </a:solidFill>
                <a:latin typeface="Times New Roman" panose="02020603050405020304" pitchFamily="18" charset="0"/>
                <a:ea typeface="Aptos" panose="020B0004020202020204" pitchFamily="34" charset="0"/>
              </a:rPr>
              <a:t>1000.2351 – To whom may a Tribe/Consortium appeal a decision made before the funding agreement, amendment to the funding agreement, or compact is signed</a:t>
            </a:r>
          </a:p>
          <a:p>
            <a:pPr marL="800100" lvl="1" indent="-342900">
              <a:spcBef>
                <a:spcPts val="0"/>
              </a:spcBef>
              <a:buFont typeface="Symbol" panose="05050102010706020507" pitchFamily="18" charset="2"/>
              <a:buChar char=""/>
            </a:pPr>
            <a:endParaRPr lang="en-US" sz="2000" dirty="0">
              <a:solidFill>
                <a:schemeClr val="tx1"/>
              </a:solidFill>
              <a:latin typeface="Times New Roman" panose="02020603050405020304" pitchFamily="18" charset="0"/>
              <a:ea typeface="Aptos" panose="020B0004020202020204" pitchFamily="34" charset="0"/>
            </a:endParaRPr>
          </a:p>
          <a:p>
            <a:pPr algn="ctr"/>
            <a:endParaRPr lang="en-US" sz="1800" dirty="0">
              <a:solidFill>
                <a:schemeClr val="tx2"/>
              </a:solidFill>
            </a:endParaRP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3" cstate="print"/>
          <a:stretch>
            <a:fillRect/>
          </a:stretch>
        </p:blipFill>
        <p:spPr>
          <a:xfrm>
            <a:off x="10047111" y="106192"/>
            <a:ext cx="1888576" cy="1803632"/>
          </a:xfrm>
          <a:prstGeom prst="rect">
            <a:avLst/>
          </a:prstGeom>
        </p:spPr>
      </p:pic>
    </p:spTree>
    <p:extLst>
      <p:ext uri="{BB962C8B-B14F-4D97-AF65-F5344CB8AC3E}">
        <p14:creationId xmlns:p14="http://schemas.microsoft.com/office/powerpoint/2010/main" val="1260647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ABC85329-66C7-BFC7-98B5-0394B0FFD5FD}"/>
              </a:ext>
            </a:extLst>
          </p:cNvPr>
          <p:cNvSpPr>
            <a:spLocks noGrp="1"/>
          </p:cNvSpPr>
          <p:nvPr>
            <p:ph type="title"/>
          </p:nvPr>
        </p:nvSpPr>
        <p:spPr>
          <a:xfrm>
            <a:off x="433682" y="1512757"/>
            <a:ext cx="9988166" cy="585866"/>
          </a:xfrm>
        </p:spPr>
        <p:txBody>
          <a:bodyPr anchor="b">
            <a:normAutofit/>
          </a:bodyPr>
          <a:lstStyle/>
          <a:p>
            <a:r>
              <a:rPr lang="en-US" sz="3200">
                <a:solidFill>
                  <a:schemeClr val="tx1"/>
                </a:solidFill>
                <a:latin typeface="Calibri"/>
                <a:cs typeface="Calibri"/>
              </a:rPr>
              <a:t>Framing Question:</a:t>
            </a: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0F223AE-E3E4-8CAE-A99B-3B1120DB40C8}"/>
              </a:ext>
            </a:extLst>
          </p:cNvPr>
          <p:cNvSpPr>
            <a:spLocks noGrp="1"/>
          </p:cNvSpPr>
          <p:nvPr>
            <p:ph idx="1"/>
          </p:nvPr>
        </p:nvSpPr>
        <p:spPr>
          <a:xfrm>
            <a:off x="433682" y="2098624"/>
            <a:ext cx="10988823" cy="4287186"/>
          </a:xfrm>
        </p:spPr>
        <p:txBody>
          <a:bodyPr>
            <a:normAutofit/>
          </a:bodyPr>
          <a:lstStyle/>
          <a:p>
            <a:pPr marL="0" indent="0">
              <a:spcBef>
                <a:spcPts val="0"/>
              </a:spcBef>
              <a:buNone/>
            </a:pPr>
            <a:r>
              <a:rPr lang="en-US" sz="2400" dirty="0">
                <a:solidFill>
                  <a:schemeClr val="tx1"/>
                </a:solidFill>
                <a:latin typeface="Times New Roman" panose="02020603050405020304" pitchFamily="18" charset="0"/>
                <a:ea typeface="Aptos" panose="020B0004020202020204" pitchFamily="34" charset="0"/>
              </a:rPr>
              <a:t>Given the nature of collaborative drafting inherent to the Committee’s work, the Department seeks any comments on the Proposed Rule, including input on the following question:</a:t>
            </a:r>
          </a:p>
          <a:p>
            <a:pPr marL="0" indent="0">
              <a:spcBef>
                <a:spcPts val="0"/>
              </a:spcBef>
              <a:buNone/>
            </a:pPr>
            <a:endParaRPr lang="en-US" sz="2400" dirty="0">
              <a:solidFill>
                <a:schemeClr val="tx1"/>
              </a:solidFill>
              <a:latin typeface="Times New Roman" panose="02020603050405020304" pitchFamily="18" charset="0"/>
              <a:ea typeface="Aptos" panose="020B0004020202020204" pitchFamily="34" charset="0"/>
            </a:endParaRPr>
          </a:p>
          <a:p>
            <a:pPr marL="457200" lvl="1" indent="0">
              <a:spcBef>
                <a:spcPts val="0"/>
              </a:spcBef>
              <a:spcAft>
                <a:spcPts val="1800"/>
              </a:spcAft>
              <a:buNone/>
            </a:pPr>
            <a:r>
              <a:rPr lang="en-US" sz="2800" b="1" dirty="0">
                <a:solidFill>
                  <a:schemeClr val="tx1"/>
                </a:solidFill>
                <a:latin typeface="Times New Roman" panose="02020603050405020304" pitchFamily="18" charset="0"/>
                <a:ea typeface="Aptos" panose="020B0004020202020204" pitchFamily="34" charset="0"/>
              </a:rPr>
              <a:t>Are there further revisions to the Proposed Rule that the Committee could undertake to support Tribal Self-Governance?</a:t>
            </a:r>
          </a:p>
          <a:p>
            <a:pPr marL="0" indent="0" algn="ctr">
              <a:buNone/>
            </a:pPr>
            <a:endParaRPr lang="en-US" sz="1800" dirty="0">
              <a:solidFill>
                <a:schemeClr val="tx2"/>
              </a:solidFill>
            </a:endParaRP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3" cstate="print"/>
          <a:stretch>
            <a:fillRect/>
          </a:stretch>
        </p:blipFill>
        <p:spPr>
          <a:xfrm>
            <a:off x="10047111" y="106192"/>
            <a:ext cx="1888576" cy="1803632"/>
          </a:xfrm>
          <a:prstGeom prst="rect">
            <a:avLst/>
          </a:prstGeom>
        </p:spPr>
      </p:pic>
    </p:spTree>
    <p:extLst>
      <p:ext uri="{BB962C8B-B14F-4D97-AF65-F5344CB8AC3E}">
        <p14:creationId xmlns:p14="http://schemas.microsoft.com/office/powerpoint/2010/main" val="3473836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ABC85329-66C7-BFC7-98B5-0394B0FFD5FD}"/>
              </a:ext>
            </a:extLst>
          </p:cNvPr>
          <p:cNvSpPr>
            <a:spLocks noGrp="1"/>
          </p:cNvSpPr>
          <p:nvPr>
            <p:ph type="title"/>
          </p:nvPr>
        </p:nvSpPr>
        <p:spPr>
          <a:xfrm>
            <a:off x="433682" y="1512757"/>
            <a:ext cx="9988166" cy="585866"/>
          </a:xfrm>
        </p:spPr>
        <p:txBody>
          <a:bodyPr anchor="b">
            <a:normAutofit/>
          </a:bodyPr>
          <a:lstStyle/>
          <a:p>
            <a:r>
              <a:rPr lang="en-US" sz="3200" dirty="0">
                <a:solidFill>
                  <a:schemeClr val="tx1"/>
                </a:solidFill>
                <a:latin typeface="Calibri" panose="020F0502020204030204" pitchFamily="34" charset="0"/>
              </a:rPr>
              <a:t>Comment Period</a:t>
            </a:r>
            <a:endParaRPr lang="en-US" sz="3200" dirty="0">
              <a:solidFill>
                <a:schemeClr val="tx1"/>
              </a:solidFill>
            </a:endParaRP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descr="During the comment period, Tribal leaders and elected officials will be invited to provide comments. Please state your name and Tribal affiliation for the court reporter.&#10;Any written comments must be submitted by email to consultation@bia.gov by 11:59 pm ET on Thursday, August 22, 2024. Please submit written comments as early as possible.&#10;On September 30, 2023, Congress extended the expiration of authority provision to expire on December 21, 2024.  Due to our timeline, the Department does not anticipate adding more consultation sessions or extending the comment period on this Proposed Rule.&#10;">
            <a:extLst>
              <a:ext uri="{FF2B5EF4-FFF2-40B4-BE49-F238E27FC236}">
                <a16:creationId xmlns:a16="http://schemas.microsoft.com/office/drawing/2014/main" id="{40F223AE-E3E4-8CAE-A99B-3B1120DB40C8}"/>
              </a:ext>
            </a:extLst>
          </p:cNvPr>
          <p:cNvSpPr>
            <a:spLocks noGrp="1"/>
          </p:cNvSpPr>
          <p:nvPr>
            <p:ph idx="1"/>
          </p:nvPr>
        </p:nvSpPr>
        <p:spPr>
          <a:xfrm>
            <a:off x="433682" y="2098624"/>
            <a:ext cx="10988823" cy="4287186"/>
          </a:xfrm>
        </p:spPr>
        <p:txBody>
          <a:bodyPr>
            <a:normAutofit/>
          </a:bodyPr>
          <a:lstStyle/>
          <a:p>
            <a:pPr marL="342900" marR="0" lvl="0" indent="-342900">
              <a:spcBef>
                <a:spcPts val="0"/>
              </a:spcBef>
              <a:spcAft>
                <a:spcPts val="0"/>
              </a:spcAft>
              <a:buFont typeface="Symbol" panose="05050102010706020507" pitchFamily="18" charset="2"/>
              <a:buChar char=""/>
            </a:pPr>
            <a:endParaRPr lang="en-US" sz="2400">
              <a:solidFill>
                <a:schemeClr val="tx1"/>
              </a:solidFill>
              <a:latin typeface="Times New Roman" panose="02020603050405020304" pitchFamily="18"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endParaRPr lang="en-US" sz="2400">
              <a:solidFill>
                <a:schemeClr val="tx1"/>
              </a:solidFill>
              <a:effectLst/>
              <a:latin typeface="Times New Roman" panose="02020603050405020304" pitchFamily="18"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endParaRPr lang="en-US" sz="2400">
              <a:solidFill>
                <a:schemeClr val="tx1"/>
              </a:solidFill>
              <a:latin typeface="Times New Roman" panose="02020603050405020304" pitchFamily="18" charset="0"/>
              <a:ea typeface="Aptos" panose="020B0004020202020204" pitchFamily="34" charset="0"/>
            </a:endParaRP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3" cstate="print"/>
          <a:stretch>
            <a:fillRect/>
          </a:stretch>
        </p:blipFill>
        <p:spPr>
          <a:xfrm>
            <a:off x="10047111" y="106192"/>
            <a:ext cx="1888576" cy="1803632"/>
          </a:xfrm>
          <a:prstGeom prst="rect">
            <a:avLst/>
          </a:prstGeom>
        </p:spPr>
      </p:pic>
      <p:sp>
        <p:nvSpPr>
          <p:cNvPr id="4" name="Content Placeholder 2">
            <a:extLst>
              <a:ext uri="{FF2B5EF4-FFF2-40B4-BE49-F238E27FC236}">
                <a16:creationId xmlns:a16="http://schemas.microsoft.com/office/drawing/2014/main" id="{0086421F-DE39-EC33-5C32-A2EC780DD883}"/>
              </a:ext>
            </a:extLst>
          </p:cNvPr>
          <p:cNvSpPr txBox="1">
            <a:spLocks/>
          </p:cNvSpPr>
          <p:nvPr/>
        </p:nvSpPr>
        <p:spPr>
          <a:xfrm>
            <a:off x="586082" y="2251024"/>
            <a:ext cx="10988823" cy="4287186"/>
          </a:xfrm>
          <a:prstGeom prst="rect">
            <a:avLst/>
          </a:prstGeom>
        </p:spPr>
        <p:txBody>
          <a:bodyPr vert="horz" lIns="91440" tIns="45720" rIns="91440" bIns="45720" rtlCol="0" anchor="t">
            <a:normAutofit/>
          </a:bodyPr>
          <a:lst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ts val="0"/>
              </a:spcBef>
              <a:buFont typeface="Symbol" panose="05050102010706020507" pitchFamily="18" charset="2"/>
              <a:buChar char=""/>
            </a:pPr>
            <a:r>
              <a:rPr lang="en-US" sz="2400" dirty="0">
                <a:solidFill>
                  <a:schemeClr val="tx1"/>
                </a:solidFill>
                <a:latin typeface="Times New Roman" panose="02020603050405020304" pitchFamily="18" charset="0"/>
                <a:ea typeface="Aptos" panose="020B0004020202020204" pitchFamily="34" charset="0"/>
              </a:rPr>
              <a:t>During the comment period, T</a:t>
            </a:r>
            <a:r>
              <a:rPr lang="en-US" sz="2400" dirty="0">
                <a:solidFill>
                  <a:schemeClr val="tx1"/>
                </a:solidFill>
                <a:latin typeface="Times New Roman"/>
                <a:ea typeface="Aptos" panose="020B0004020202020204" pitchFamily="34" charset="0"/>
                <a:cs typeface="Times New Roman"/>
              </a:rPr>
              <a:t>ribal leaders and elected officials </a:t>
            </a:r>
            <a:r>
              <a:rPr lang="en-US" sz="2400" dirty="0">
                <a:solidFill>
                  <a:schemeClr val="tx1"/>
                </a:solidFill>
                <a:latin typeface="Times New Roman" panose="02020603050405020304" pitchFamily="18" charset="0"/>
                <a:ea typeface="Aptos" panose="020B0004020202020204" pitchFamily="34" charset="0"/>
              </a:rPr>
              <a:t>will be invited to provide comments. Please state your name and Tribal affiliation for the court reporter.</a:t>
            </a:r>
          </a:p>
          <a:p>
            <a:pPr marL="342900" indent="-342900">
              <a:spcBef>
                <a:spcPts val="0"/>
              </a:spcBef>
              <a:buFont typeface="Symbol" panose="05050102010706020507" pitchFamily="18" charset="2"/>
              <a:buChar char=""/>
            </a:pPr>
            <a:r>
              <a:rPr lang="en-US" sz="2400" dirty="0">
                <a:solidFill>
                  <a:schemeClr val="tx1"/>
                </a:solidFill>
                <a:latin typeface="Times New Roman"/>
                <a:ea typeface="Aptos" panose="020B0004020202020204" pitchFamily="34" charset="0"/>
                <a:cs typeface="Times New Roman"/>
              </a:rPr>
              <a:t>Any written comments must be submitted by email to </a:t>
            </a:r>
            <a:r>
              <a:rPr lang="en-US" sz="2400" dirty="0">
                <a:solidFill>
                  <a:schemeClr val="tx1"/>
                </a:solidFill>
                <a:latin typeface="Times New Roman"/>
                <a:ea typeface="Aptos" panose="020B0004020202020204" pitchFamily="34" charset="0"/>
                <a:cs typeface="Times New Roman"/>
                <a:hlinkClick r:id="rId4">
                  <a:extLst>
                    <a:ext uri="{A12FA001-AC4F-418D-AE19-62706E023703}">
                      <ahyp:hlinkClr xmlns:ahyp="http://schemas.microsoft.com/office/drawing/2018/hyperlinkcolor" val="tx"/>
                    </a:ext>
                  </a:extLst>
                </a:hlinkClick>
              </a:rPr>
              <a:t>consultation@bia.gov</a:t>
            </a:r>
            <a:r>
              <a:rPr lang="en-US" sz="2400" dirty="0">
                <a:solidFill>
                  <a:schemeClr val="tx1"/>
                </a:solidFill>
                <a:latin typeface="Times New Roman"/>
                <a:ea typeface="Aptos" panose="020B0004020202020204" pitchFamily="34" charset="0"/>
                <a:cs typeface="Times New Roman"/>
              </a:rPr>
              <a:t> by 11:59 pm ET on Thursday, August 22, 2024. </a:t>
            </a:r>
            <a:r>
              <a:rPr lang="en-US" sz="2400" b="1" dirty="0">
                <a:solidFill>
                  <a:schemeClr val="tx1"/>
                </a:solidFill>
                <a:latin typeface="Times New Roman"/>
                <a:ea typeface="Aptos" panose="020B0004020202020204" pitchFamily="34" charset="0"/>
                <a:cs typeface="Times New Roman"/>
              </a:rPr>
              <a:t>Please submit written comments as early as possible.</a:t>
            </a:r>
          </a:p>
          <a:p>
            <a:pPr marL="342900" indent="-342900">
              <a:spcBef>
                <a:spcPts val="0"/>
              </a:spcBef>
              <a:buFont typeface="Symbol" panose="05050102010706020507" pitchFamily="18" charset="2"/>
              <a:buChar char=""/>
            </a:pPr>
            <a:r>
              <a:rPr lang="en-US" sz="2400" dirty="0">
                <a:solidFill>
                  <a:schemeClr val="tx1"/>
                </a:solidFill>
                <a:latin typeface="Times New Roman" panose="02020603050405020304" pitchFamily="18" charset="0"/>
                <a:ea typeface="Aptos" panose="020B0004020202020204" pitchFamily="34" charset="0"/>
              </a:rPr>
              <a:t>On September 30, 2023, Congress extended the expiration of authority provision to expire on December 21, 2024.  </a:t>
            </a:r>
            <a:r>
              <a:rPr lang="en-US" sz="2400" b="1" dirty="0">
                <a:solidFill>
                  <a:schemeClr val="tx1"/>
                </a:solidFill>
                <a:latin typeface="Times New Roman" panose="02020603050405020304" pitchFamily="18" charset="0"/>
                <a:ea typeface="Aptos" panose="020B0004020202020204" pitchFamily="34" charset="0"/>
              </a:rPr>
              <a:t>Due to our timeline, the Department does not anticipate adding more consultation sessions or extending the comment period on this Proposed Rule.</a:t>
            </a:r>
          </a:p>
          <a:p>
            <a:pPr marL="342900" indent="-342900">
              <a:spcBef>
                <a:spcPts val="0"/>
              </a:spcBef>
              <a:buFont typeface="Symbol" panose="05050102010706020507" pitchFamily="18" charset="2"/>
              <a:buChar char=""/>
            </a:pPr>
            <a:endParaRPr lang="en-US" sz="2400" dirty="0">
              <a:solidFill>
                <a:schemeClr val="tx1"/>
              </a:solidFill>
              <a:latin typeface="Times New Roman" panose="02020603050405020304" pitchFamily="18" charset="0"/>
              <a:ea typeface="Aptos" panose="020B0004020202020204" pitchFamily="34" charset="0"/>
            </a:endParaRPr>
          </a:p>
          <a:p>
            <a:pPr marL="342900" indent="-342900">
              <a:spcBef>
                <a:spcPts val="0"/>
              </a:spcBef>
              <a:buFont typeface="Symbol" panose="05050102010706020507" pitchFamily="18" charset="2"/>
              <a:buChar char=""/>
            </a:pPr>
            <a:endParaRPr lang="en-US" sz="2400" dirty="0">
              <a:solidFill>
                <a:schemeClr val="tx1"/>
              </a:solidFill>
              <a:latin typeface="Times New Roman" panose="02020603050405020304" pitchFamily="18" charset="0"/>
              <a:ea typeface="Aptos" panose="020B0004020202020204" pitchFamily="34" charset="0"/>
            </a:endParaRPr>
          </a:p>
          <a:p>
            <a:pPr marL="342900" indent="-342900">
              <a:spcBef>
                <a:spcPts val="0"/>
              </a:spcBef>
              <a:buFont typeface="Symbol" panose="05050102010706020507" pitchFamily="18" charset="2"/>
              <a:buChar char=""/>
            </a:pPr>
            <a:endParaRPr lang="en-US" sz="2400" dirty="0">
              <a:solidFill>
                <a:schemeClr val="tx1"/>
              </a:solidFill>
              <a:latin typeface="Times New Roman" panose="02020603050405020304" pitchFamily="18" charset="0"/>
              <a:ea typeface="Aptos" panose="020B0004020202020204" pitchFamily="34" charset="0"/>
            </a:endParaRPr>
          </a:p>
          <a:p>
            <a:pPr marL="342900" indent="-342900">
              <a:spcBef>
                <a:spcPts val="0"/>
              </a:spcBef>
              <a:buFont typeface="Symbol" panose="05050102010706020507" pitchFamily="18" charset="2"/>
              <a:buChar char=""/>
            </a:pPr>
            <a:endParaRPr lang="en-US" sz="2400" dirty="0">
              <a:solidFill>
                <a:schemeClr val="tx1"/>
              </a:solidFill>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2391218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ABC85329-66C7-BFC7-98B5-0394B0FFD5FD}"/>
              </a:ext>
            </a:extLst>
          </p:cNvPr>
          <p:cNvSpPr>
            <a:spLocks noGrp="1"/>
          </p:cNvSpPr>
          <p:nvPr>
            <p:ph type="title"/>
          </p:nvPr>
        </p:nvSpPr>
        <p:spPr>
          <a:xfrm>
            <a:off x="433682" y="1512757"/>
            <a:ext cx="9988166" cy="585866"/>
          </a:xfrm>
        </p:spPr>
        <p:txBody>
          <a:bodyPr anchor="b">
            <a:normAutofit/>
          </a:bodyPr>
          <a:lstStyle/>
          <a:p>
            <a:r>
              <a:rPr lang="en-US" sz="3200">
                <a:solidFill>
                  <a:schemeClr val="tx1"/>
                </a:solidFill>
                <a:latin typeface="Calibri" panose="020F0502020204030204" pitchFamily="34" charset="0"/>
              </a:rPr>
              <a:t>Government-to-Government Tribal Consultation</a:t>
            </a:r>
            <a:endParaRPr lang="en-US" sz="3200">
              <a:solidFill>
                <a:schemeClr val="tx1"/>
              </a:solidFill>
            </a:endParaRP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0F223AE-E3E4-8CAE-A99B-3B1120DB40C8}"/>
              </a:ext>
            </a:extLst>
          </p:cNvPr>
          <p:cNvSpPr>
            <a:spLocks noGrp="1"/>
          </p:cNvSpPr>
          <p:nvPr>
            <p:ph idx="1"/>
          </p:nvPr>
        </p:nvSpPr>
        <p:spPr>
          <a:xfrm>
            <a:off x="433682" y="2098624"/>
            <a:ext cx="10988823" cy="4287186"/>
          </a:xfrm>
        </p:spPr>
        <p:txBody>
          <a:bodyPr vert="horz" lIns="91440" tIns="45720" rIns="91440" bIns="45720" rtlCol="0" anchor="t">
            <a:normAutofit/>
          </a:bodyPr>
          <a:lstStyle/>
          <a:p>
            <a:pPr marL="0" marR="0" lvl="0" indent="0">
              <a:spcBef>
                <a:spcPts val="0"/>
              </a:spcBef>
              <a:spcAft>
                <a:spcPts val="0"/>
              </a:spcAft>
              <a:buNone/>
            </a:pPr>
            <a:endParaRPr lang="en-US" sz="2600" dirty="0">
              <a:solidFill>
                <a:schemeClr val="tx1"/>
              </a:solidFill>
              <a:latin typeface="Times New Roman" panose="02020603050405020304" pitchFamily="18" charset="0"/>
              <a:ea typeface="Aptos" panose="020B0004020202020204" pitchFamily="34" charset="0"/>
            </a:endParaRPr>
          </a:p>
          <a:p>
            <a:pPr marL="342900" indent="-342900">
              <a:spcBef>
                <a:spcPts val="0"/>
              </a:spcBef>
              <a:buFont typeface="Symbol" panose="05050102010706020507" pitchFamily="18" charset="2"/>
              <a:buChar char=""/>
            </a:pPr>
            <a:r>
              <a:rPr lang="en-US" sz="2600" b="1" dirty="0">
                <a:solidFill>
                  <a:schemeClr val="tx1"/>
                </a:solidFill>
                <a:latin typeface="Times New Roman"/>
                <a:cs typeface="Times New Roman"/>
              </a:rPr>
              <a:t>Topic for Consultation</a:t>
            </a:r>
            <a:r>
              <a:rPr lang="en-US" sz="2600" dirty="0">
                <a:solidFill>
                  <a:schemeClr val="tx1"/>
                </a:solidFill>
                <a:latin typeface="Times New Roman"/>
                <a:cs typeface="Times New Roman"/>
              </a:rPr>
              <a:t>:  Proposed Rule implementing 25 CFR 1000 – Annual Funding Agreements Under the Tribal Self-Government Act Amendments to the Indian Self-Determination and Education Act</a:t>
            </a:r>
            <a:endParaRPr lang="en-US" sz="2400" dirty="0"/>
          </a:p>
          <a:p>
            <a:pPr marL="342900" indent="-342900">
              <a:spcBef>
                <a:spcPts val="0"/>
              </a:spcBef>
              <a:buFont typeface="Symbol" panose="05050102010706020507" pitchFamily="18" charset="2"/>
              <a:buChar char=""/>
            </a:pPr>
            <a:r>
              <a:rPr lang="en-US" sz="2600" dirty="0">
                <a:solidFill>
                  <a:schemeClr val="tx1"/>
                </a:solidFill>
                <a:latin typeface="Times New Roman"/>
                <a:ea typeface="Aptos" panose="020B0004020202020204" pitchFamily="34" charset="0"/>
                <a:cs typeface="Times New Roman"/>
              </a:rPr>
              <a:t>DOI Tribal Consultations are </a:t>
            </a:r>
            <a:r>
              <a:rPr lang="en-US" sz="2600" b="1" dirty="0">
                <a:solidFill>
                  <a:schemeClr val="tx1"/>
                </a:solidFill>
                <a:latin typeface="Times New Roman"/>
                <a:ea typeface="Aptos" panose="020B0004020202020204" pitchFamily="34" charset="0"/>
                <a:cs typeface="Times New Roman"/>
              </a:rPr>
              <a:t>closed to the Public</a:t>
            </a:r>
            <a:r>
              <a:rPr lang="en-US" sz="2600" dirty="0">
                <a:solidFill>
                  <a:schemeClr val="tx1"/>
                </a:solidFill>
                <a:latin typeface="Times New Roman"/>
                <a:ea typeface="Aptos" panose="020B0004020202020204" pitchFamily="34" charset="0"/>
                <a:cs typeface="Times New Roman"/>
              </a:rPr>
              <a:t>. Press please self-identify.</a:t>
            </a:r>
            <a:endParaRPr lang="en-US" sz="2600" dirty="0">
              <a:solidFill>
                <a:schemeClr val="tx1"/>
              </a:solidFill>
              <a:latin typeface="Times New Roman" panose="02020603050405020304" pitchFamily="18" charset="0"/>
              <a:ea typeface="Aptos" panose="020B0004020202020204" pitchFamily="34" charset="0"/>
              <a:cs typeface="Times New Roman"/>
            </a:endParaRPr>
          </a:p>
          <a:p>
            <a:pPr marL="342900" marR="0" lvl="0" indent="-342900">
              <a:spcBef>
                <a:spcPts val="0"/>
              </a:spcBef>
              <a:spcAft>
                <a:spcPts val="0"/>
              </a:spcAft>
              <a:buFont typeface="Symbol" panose="05050102010706020507" pitchFamily="18" charset="2"/>
              <a:buChar char=""/>
            </a:pPr>
            <a:r>
              <a:rPr lang="en-US" sz="2600" b="1" dirty="0">
                <a:solidFill>
                  <a:schemeClr val="tx1"/>
                </a:solidFill>
                <a:latin typeface="Times New Roman"/>
                <a:ea typeface="Aptos" panose="020B0004020202020204" pitchFamily="34" charset="0"/>
                <a:cs typeface="Times New Roman"/>
              </a:rPr>
              <a:t>Court reporter will create transcript </a:t>
            </a:r>
            <a:r>
              <a:rPr lang="en-US" sz="2600" dirty="0">
                <a:solidFill>
                  <a:schemeClr val="tx1"/>
                </a:solidFill>
                <a:latin typeface="Times New Roman"/>
                <a:ea typeface="Aptos" panose="020B0004020202020204" pitchFamily="34" charset="0"/>
                <a:cs typeface="Times New Roman"/>
              </a:rPr>
              <a:t>to ensure we respond to comments.</a:t>
            </a:r>
            <a:endParaRPr lang="en-US" sz="2600" dirty="0">
              <a:solidFill>
                <a:schemeClr val="tx1"/>
              </a:solidFill>
              <a:latin typeface="Times New Roman" panose="02020603050405020304" pitchFamily="18" charset="0"/>
              <a:ea typeface="Aptos" panose="020B0004020202020204" pitchFamily="34" charset="0"/>
              <a:cs typeface="Times New Roman"/>
            </a:endParaRPr>
          </a:p>
          <a:p>
            <a:pPr marL="342900" marR="0" lvl="0" indent="-342900">
              <a:spcBef>
                <a:spcPts val="0"/>
              </a:spcBef>
              <a:spcAft>
                <a:spcPts val="0"/>
              </a:spcAft>
              <a:buFont typeface="Symbol" panose="05050102010706020507" pitchFamily="18" charset="2"/>
              <a:buChar char=""/>
            </a:pPr>
            <a:r>
              <a:rPr lang="en-US" sz="2600" dirty="0">
                <a:solidFill>
                  <a:schemeClr val="tx1"/>
                </a:solidFill>
                <a:effectLst/>
                <a:latin typeface="Times New Roman"/>
                <a:ea typeface="Aptos" panose="020B0004020202020204" pitchFamily="34" charset="0"/>
                <a:cs typeface="Times New Roman"/>
              </a:rPr>
              <a:t>During today’s session, we will ask </a:t>
            </a:r>
            <a:r>
              <a:rPr lang="en-US" sz="2600" dirty="0">
                <a:solidFill>
                  <a:schemeClr val="tx1"/>
                </a:solidFill>
                <a:latin typeface="Times New Roman"/>
                <a:ea typeface="Aptos" panose="020B0004020202020204" pitchFamily="34" charset="0"/>
                <a:cs typeface="Times New Roman"/>
              </a:rPr>
              <a:t>Tribal leaders and elected officials to provide comments.  </a:t>
            </a:r>
            <a:r>
              <a:rPr lang="en-US" sz="2600" b="1" dirty="0">
                <a:solidFill>
                  <a:schemeClr val="tx1"/>
                </a:solidFill>
                <a:latin typeface="Times New Roman"/>
                <a:ea typeface="Aptos" panose="020B0004020202020204" pitchFamily="34" charset="0"/>
                <a:cs typeface="Times New Roman"/>
              </a:rPr>
              <a:t>When commenting, please begin with your name and Tribal affiliation for the court reporter.</a:t>
            </a:r>
            <a:endParaRPr lang="en-US" sz="2600" b="1" dirty="0">
              <a:solidFill>
                <a:schemeClr val="tx1"/>
              </a:solidFill>
              <a:latin typeface="Times New Roman" panose="02020603050405020304" pitchFamily="18" charset="0"/>
              <a:ea typeface="Aptos" panose="020B0004020202020204" pitchFamily="34" charset="0"/>
              <a:cs typeface="Times New Roman"/>
            </a:endParaRPr>
          </a:p>
          <a:p>
            <a:pPr marL="342900" marR="0" lvl="0" indent="-342900">
              <a:spcBef>
                <a:spcPts val="0"/>
              </a:spcBef>
              <a:spcAft>
                <a:spcPts val="0"/>
              </a:spcAft>
              <a:buFont typeface="Symbol" panose="05050102010706020507" pitchFamily="18" charset="2"/>
              <a:buChar char=""/>
            </a:pPr>
            <a:endParaRPr lang="en-US" sz="2400" dirty="0">
              <a:solidFill>
                <a:schemeClr val="tx1"/>
              </a:solidFill>
              <a:latin typeface="Times New Roman" panose="02020603050405020304" pitchFamily="18"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endParaRPr lang="en-US" sz="2400" dirty="0">
              <a:solidFill>
                <a:schemeClr val="tx1"/>
              </a:solidFill>
              <a:effectLst/>
              <a:latin typeface="Times New Roman" panose="02020603050405020304" pitchFamily="18"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endParaRPr lang="en-US" sz="2400" dirty="0">
              <a:solidFill>
                <a:schemeClr val="tx1"/>
              </a:solidFill>
              <a:latin typeface="Times New Roman" panose="02020603050405020304" pitchFamily="18" charset="0"/>
              <a:ea typeface="Aptos" panose="020B0004020202020204" pitchFamily="34" charset="0"/>
            </a:endParaRP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3" cstate="print"/>
          <a:stretch>
            <a:fillRect/>
          </a:stretch>
        </p:blipFill>
        <p:spPr>
          <a:xfrm>
            <a:off x="10047111" y="294991"/>
            <a:ext cx="1888576" cy="1803632"/>
          </a:xfrm>
          <a:prstGeom prst="rect">
            <a:avLst/>
          </a:prstGeom>
        </p:spPr>
      </p:pic>
    </p:spTree>
    <p:extLst>
      <p:ext uri="{BB962C8B-B14F-4D97-AF65-F5344CB8AC3E}">
        <p14:creationId xmlns:p14="http://schemas.microsoft.com/office/powerpoint/2010/main" val="1142170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ABC85329-66C7-BFC7-98B5-0394B0FFD5FD}"/>
              </a:ext>
            </a:extLst>
          </p:cNvPr>
          <p:cNvSpPr>
            <a:spLocks noGrp="1"/>
          </p:cNvSpPr>
          <p:nvPr>
            <p:ph type="title"/>
          </p:nvPr>
        </p:nvSpPr>
        <p:spPr>
          <a:xfrm>
            <a:off x="433682" y="1512757"/>
            <a:ext cx="9988166" cy="585866"/>
          </a:xfrm>
        </p:spPr>
        <p:txBody>
          <a:bodyPr anchor="b">
            <a:normAutofit/>
          </a:bodyPr>
          <a:lstStyle/>
          <a:p>
            <a:r>
              <a:rPr lang="en-US" sz="3200">
                <a:solidFill>
                  <a:schemeClr val="tx1"/>
                </a:solidFill>
                <a:latin typeface="Calibri" panose="020F0502020204030204" pitchFamily="34" charset="0"/>
              </a:rPr>
              <a:t>Tribal Consultation on PROGRESS Act Proposed Rule</a:t>
            </a:r>
            <a:endParaRPr lang="en-US" sz="3200">
              <a:solidFill>
                <a:schemeClr val="tx1"/>
              </a:solidFill>
            </a:endParaRP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3">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0F223AE-E3E4-8CAE-A99B-3B1120DB40C8}"/>
              </a:ext>
            </a:extLst>
          </p:cNvPr>
          <p:cNvSpPr>
            <a:spLocks noGrp="1"/>
          </p:cNvSpPr>
          <p:nvPr>
            <p:ph idx="1"/>
          </p:nvPr>
        </p:nvSpPr>
        <p:spPr>
          <a:xfrm>
            <a:off x="433682" y="2098624"/>
            <a:ext cx="10988823" cy="4287186"/>
          </a:xfrm>
        </p:spPr>
        <p:txBody>
          <a:bodyPr vert="horz" lIns="91440" tIns="45720" rIns="91440" bIns="45720" rtlCol="0" anchor="t">
            <a:normAutofit fontScale="92500" lnSpcReduction="20000"/>
          </a:bodyPr>
          <a:lstStyle/>
          <a:p>
            <a:pPr marL="0" marR="0" lvl="0" indent="0">
              <a:spcBef>
                <a:spcPts val="0"/>
              </a:spcBef>
              <a:spcAft>
                <a:spcPts val="0"/>
              </a:spcAft>
              <a:buNone/>
            </a:pPr>
            <a:r>
              <a:rPr lang="en-US" dirty="0">
                <a:solidFill>
                  <a:schemeClr val="tx1"/>
                </a:solidFill>
                <a:latin typeface="Times New Roman" panose="02020603050405020304" pitchFamily="18" charset="0"/>
                <a:ea typeface="Aptos" panose="020B0004020202020204" pitchFamily="34" charset="0"/>
              </a:rPr>
              <a:t>Department Officials</a:t>
            </a:r>
          </a:p>
          <a:p>
            <a:pPr marL="800100" lvl="1" indent="-342900">
              <a:spcBef>
                <a:spcPts val="0"/>
              </a:spcBef>
              <a:buFont typeface="Symbol" panose="05050102010706020507" pitchFamily="18" charset="2"/>
              <a:buChar char=""/>
            </a:pPr>
            <a:r>
              <a:rPr lang="en-US" sz="2500" dirty="0">
                <a:solidFill>
                  <a:schemeClr val="tx1"/>
                </a:solidFill>
                <a:effectLst/>
                <a:latin typeface="Times New Roman" panose="02020603050405020304" pitchFamily="18" charset="0"/>
                <a:ea typeface="Aptos" panose="020B0004020202020204" pitchFamily="34" charset="0"/>
              </a:rPr>
              <a:t>Bryan Newland, Assistant Secretary – Indian Affairs</a:t>
            </a:r>
          </a:p>
          <a:p>
            <a:pPr marL="800100" lvl="1" indent="-342900">
              <a:spcBef>
                <a:spcPts val="0"/>
              </a:spcBef>
              <a:buFont typeface="Symbol" panose="05050102010706020507" pitchFamily="18" charset="2"/>
              <a:buChar char=""/>
            </a:pPr>
            <a:r>
              <a:rPr lang="en-US" sz="2500" dirty="0" err="1">
                <a:solidFill>
                  <a:schemeClr val="tx1"/>
                </a:solidFill>
                <a:effectLst/>
                <a:latin typeface="Times New Roman" panose="02020603050405020304" pitchFamily="18" charset="0"/>
                <a:ea typeface="Aptos" panose="020B0004020202020204" pitchFamily="34" charset="0"/>
              </a:rPr>
              <a:t>Wizipan</a:t>
            </a:r>
            <a:r>
              <a:rPr lang="en-US" sz="2500" dirty="0">
                <a:solidFill>
                  <a:schemeClr val="tx1"/>
                </a:solidFill>
                <a:effectLst/>
                <a:latin typeface="Times New Roman" panose="02020603050405020304" pitchFamily="18" charset="0"/>
                <a:ea typeface="Aptos" panose="020B0004020202020204" pitchFamily="34" charset="0"/>
              </a:rPr>
              <a:t> Garriott, Principal Deputy Assistant Secretary – Indian Affairs</a:t>
            </a:r>
          </a:p>
          <a:p>
            <a:pPr marL="800100" lvl="1" indent="-342900">
              <a:spcBef>
                <a:spcPts val="0"/>
              </a:spcBef>
              <a:buFont typeface="Symbol" panose="05050102010706020507" pitchFamily="18" charset="2"/>
              <a:buChar char=""/>
            </a:pPr>
            <a:r>
              <a:rPr lang="en-US" sz="2500" dirty="0">
                <a:solidFill>
                  <a:schemeClr val="tx1"/>
                </a:solidFill>
                <a:effectLst/>
                <a:latin typeface="Times New Roman" panose="02020603050405020304" pitchFamily="18" charset="0"/>
                <a:ea typeface="Aptos" panose="020B0004020202020204" pitchFamily="34" charset="0"/>
              </a:rPr>
              <a:t>Kathryn Isom-Clause, Deputy Assistant Secretary – Indian Affairs for Policy and Economic Development</a:t>
            </a:r>
          </a:p>
          <a:p>
            <a:pPr marL="800100" lvl="1" indent="-342900">
              <a:spcBef>
                <a:spcPts val="0"/>
              </a:spcBef>
              <a:buFont typeface="Symbol" panose="05050102010706020507" pitchFamily="18" charset="2"/>
              <a:buChar char=""/>
            </a:pPr>
            <a:r>
              <a:rPr lang="en-US" sz="2500" dirty="0">
                <a:solidFill>
                  <a:schemeClr val="tx1"/>
                </a:solidFill>
                <a:latin typeface="Times New Roman" panose="02020603050405020304" pitchFamily="18" charset="0"/>
                <a:ea typeface="Aptos" panose="020B0004020202020204" pitchFamily="34" charset="0"/>
              </a:rPr>
              <a:t>Sharee Freeman – Director for the Office of Self-Governance, DOI</a:t>
            </a:r>
          </a:p>
          <a:p>
            <a:pPr marL="0" marR="0" lvl="0" indent="0">
              <a:spcBef>
                <a:spcPts val="0"/>
              </a:spcBef>
              <a:spcAft>
                <a:spcPts val="0"/>
              </a:spcAft>
              <a:buNone/>
            </a:pPr>
            <a:r>
              <a:rPr lang="en-US" dirty="0">
                <a:solidFill>
                  <a:schemeClr val="tx1"/>
                </a:solidFill>
                <a:latin typeface="Times New Roman" panose="02020603050405020304" pitchFamily="18" charset="0"/>
                <a:ea typeface="Aptos" panose="020B0004020202020204" pitchFamily="34" charset="0"/>
              </a:rPr>
              <a:t>Tribal Officials</a:t>
            </a:r>
          </a:p>
          <a:p>
            <a:pPr marL="800100" lvl="1" indent="-342900">
              <a:spcBef>
                <a:spcPts val="0"/>
              </a:spcBef>
              <a:buFont typeface="Symbol" panose="05050102010706020507" pitchFamily="18" charset="2"/>
              <a:buChar char=""/>
            </a:pPr>
            <a:r>
              <a:rPr lang="en-US" sz="2500" dirty="0">
                <a:solidFill>
                  <a:schemeClr val="tx1"/>
                </a:solidFill>
                <a:latin typeface="Times New Roman" panose="02020603050405020304" pitchFamily="18" charset="0"/>
                <a:ea typeface="Aptos" panose="020B0004020202020204" pitchFamily="34" charset="0"/>
              </a:rPr>
              <a:t>W. Ron Allen, Chairman/CEO, Jamestown S’Klallam Tribe</a:t>
            </a:r>
          </a:p>
          <a:p>
            <a:pPr marL="800100" lvl="1" indent="-342900">
              <a:spcBef>
                <a:spcPts val="0"/>
              </a:spcBef>
              <a:buFont typeface="Symbol" panose="05050102010706020507" pitchFamily="18" charset="2"/>
              <a:buChar char=""/>
            </a:pPr>
            <a:r>
              <a:rPr lang="en-US" sz="2500" dirty="0">
                <a:solidFill>
                  <a:schemeClr val="tx1"/>
                </a:solidFill>
                <a:latin typeface="Times New Roman" panose="02020603050405020304" pitchFamily="18" charset="0"/>
                <a:ea typeface="Aptos" panose="020B0004020202020204" pitchFamily="34" charset="0"/>
              </a:rPr>
              <a:t>Melanie </a:t>
            </a:r>
            <a:r>
              <a:rPr lang="en-US" sz="2500" dirty="0" err="1">
                <a:solidFill>
                  <a:schemeClr val="tx1"/>
                </a:solidFill>
                <a:latin typeface="Times New Roman" panose="02020603050405020304" pitchFamily="18" charset="0"/>
                <a:ea typeface="Aptos" panose="020B0004020202020204" pitchFamily="34" charset="0"/>
              </a:rPr>
              <a:t>Fourkiller</a:t>
            </a:r>
            <a:r>
              <a:rPr lang="en-US" sz="2500" dirty="0">
                <a:solidFill>
                  <a:schemeClr val="tx1"/>
                </a:solidFill>
                <a:latin typeface="Times New Roman" panose="02020603050405020304" pitchFamily="18" charset="0"/>
                <a:ea typeface="Aptos" panose="020B0004020202020204" pitchFamily="34" charset="0"/>
              </a:rPr>
              <a:t>, Director of Self-Governance and Health Policy, Choctaw Nation of Oklahoma</a:t>
            </a:r>
            <a:endParaRPr lang="en-US" sz="2500" dirty="0">
              <a:solidFill>
                <a:schemeClr val="tx1"/>
              </a:solidFill>
              <a:effectLst/>
              <a:latin typeface="Times New Roman"/>
              <a:ea typeface="Aptos" panose="020B0004020202020204" pitchFamily="34" charset="0"/>
              <a:cs typeface="Times New Roman"/>
            </a:endParaRPr>
          </a:p>
          <a:p>
            <a:pPr marL="0" marR="0" lvl="0" indent="0">
              <a:spcBef>
                <a:spcPts val="0"/>
              </a:spcBef>
              <a:spcAft>
                <a:spcPts val="0"/>
              </a:spcAft>
              <a:buNone/>
            </a:pPr>
            <a:r>
              <a:rPr lang="en-US" dirty="0">
                <a:solidFill>
                  <a:schemeClr val="tx1"/>
                </a:solidFill>
                <a:latin typeface="Times New Roman"/>
                <a:ea typeface="Aptos" panose="020B0004020202020204" pitchFamily="34" charset="0"/>
                <a:cs typeface="Times New Roman"/>
              </a:rPr>
              <a:t>Facilitation Team</a:t>
            </a:r>
            <a:endParaRPr lang="en-US" dirty="0">
              <a:solidFill>
                <a:schemeClr val="tx1"/>
              </a:solidFill>
              <a:latin typeface="Times New Roman" panose="02020603050405020304" pitchFamily="18" charset="0"/>
              <a:ea typeface="Aptos" panose="020B0004020202020204" pitchFamily="34" charset="0"/>
            </a:endParaRPr>
          </a:p>
          <a:p>
            <a:pPr marL="800100" lvl="1" indent="-342900">
              <a:spcBef>
                <a:spcPts val="0"/>
              </a:spcBef>
              <a:buFont typeface="Symbol" panose="05050102010706020507" pitchFamily="18" charset="2"/>
              <a:buChar char=""/>
            </a:pPr>
            <a:r>
              <a:rPr lang="en-US" sz="2500" dirty="0">
                <a:solidFill>
                  <a:schemeClr val="tx1"/>
                </a:solidFill>
                <a:latin typeface="Times New Roman" panose="02020603050405020304" pitchFamily="18" charset="0"/>
                <a:ea typeface="Aptos" panose="020B0004020202020204" pitchFamily="34" charset="0"/>
              </a:rPr>
              <a:t>Kearns &amp; West</a:t>
            </a:r>
            <a:endParaRPr lang="en-US" sz="2500" dirty="0">
              <a:solidFill>
                <a:schemeClr val="tx1"/>
              </a:solidFill>
              <a:effectLst/>
              <a:latin typeface="Calibri" panose="020F0502020204030204" pitchFamily="34" charset="0"/>
              <a:ea typeface="Aptos" panose="020B0004020202020204" pitchFamily="34" charset="0"/>
            </a:endParaRPr>
          </a:p>
          <a:p>
            <a:pPr algn="ctr"/>
            <a:endParaRPr lang="en-US" sz="1800" dirty="0">
              <a:solidFill>
                <a:schemeClr val="tx2"/>
              </a:solidFill>
            </a:endParaRP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4" cstate="print"/>
          <a:stretch>
            <a:fillRect/>
          </a:stretch>
        </p:blipFill>
        <p:spPr>
          <a:xfrm>
            <a:off x="10038488" y="294991"/>
            <a:ext cx="1888576" cy="1803632"/>
          </a:xfrm>
          <a:prstGeom prst="rect">
            <a:avLst/>
          </a:prstGeom>
        </p:spPr>
      </p:pic>
    </p:spTree>
    <p:extLst>
      <p:ext uri="{BB962C8B-B14F-4D97-AF65-F5344CB8AC3E}">
        <p14:creationId xmlns:p14="http://schemas.microsoft.com/office/powerpoint/2010/main" val="4226717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ABC85329-66C7-BFC7-98B5-0394B0FFD5FD}"/>
              </a:ext>
            </a:extLst>
          </p:cNvPr>
          <p:cNvSpPr>
            <a:spLocks noGrp="1"/>
          </p:cNvSpPr>
          <p:nvPr>
            <p:ph type="title"/>
          </p:nvPr>
        </p:nvSpPr>
        <p:spPr>
          <a:xfrm>
            <a:off x="433682" y="1512757"/>
            <a:ext cx="9988166" cy="585866"/>
          </a:xfrm>
        </p:spPr>
        <p:txBody>
          <a:bodyPr anchor="b">
            <a:normAutofit/>
          </a:bodyPr>
          <a:lstStyle/>
          <a:p>
            <a:r>
              <a:rPr lang="en-US" sz="3200">
                <a:solidFill>
                  <a:schemeClr val="tx1"/>
                </a:solidFill>
                <a:effectLst/>
                <a:latin typeface="Calibri" panose="020F0502020204030204" pitchFamily="34" charset="0"/>
                <a:ea typeface="Aptos" panose="020B0004020202020204" pitchFamily="34" charset="0"/>
              </a:rPr>
              <a:t>Process used for Negotiated </a:t>
            </a:r>
            <a:r>
              <a:rPr lang="en-US" sz="3200">
                <a:solidFill>
                  <a:schemeClr val="tx1"/>
                </a:solidFill>
                <a:latin typeface="Calibri" panose="020F0502020204030204" pitchFamily="34" charset="0"/>
                <a:ea typeface="Aptos" panose="020B0004020202020204" pitchFamily="34" charset="0"/>
              </a:rPr>
              <a:t>R</a:t>
            </a:r>
            <a:r>
              <a:rPr lang="en-US" sz="3200">
                <a:solidFill>
                  <a:schemeClr val="tx1"/>
                </a:solidFill>
                <a:effectLst/>
                <a:latin typeface="Calibri" panose="020F0502020204030204" pitchFamily="34" charset="0"/>
                <a:ea typeface="Aptos" panose="020B0004020202020204" pitchFamily="34" charset="0"/>
              </a:rPr>
              <a:t>ulemaking </a:t>
            </a:r>
            <a:endParaRPr lang="en-US" sz="3200">
              <a:solidFill>
                <a:schemeClr val="tx1"/>
              </a:solidFill>
            </a:endParaRP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0F223AE-E3E4-8CAE-A99B-3B1120DB40C8}"/>
              </a:ext>
            </a:extLst>
          </p:cNvPr>
          <p:cNvSpPr>
            <a:spLocks noGrp="1"/>
          </p:cNvSpPr>
          <p:nvPr>
            <p:ph idx="1"/>
          </p:nvPr>
        </p:nvSpPr>
        <p:spPr>
          <a:xfrm>
            <a:off x="433682" y="2341063"/>
            <a:ext cx="10988823" cy="4169395"/>
          </a:xfrm>
        </p:spPr>
        <p:txBody>
          <a:bodyPr>
            <a:noAutofit/>
          </a:bodyPr>
          <a:lstStyle/>
          <a:p>
            <a:pPr marL="342900" marR="0" lvl="0" indent="-342900">
              <a:spcBef>
                <a:spcPts val="0"/>
              </a:spcBef>
              <a:spcAft>
                <a:spcPts val="2400"/>
              </a:spcAft>
              <a:buFont typeface="Symbol" panose="05050102010706020507" pitchFamily="18" charset="2"/>
              <a:buChar char=""/>
            </a:pPr>
            <a:r>
              <a:rPr lang="en-US" sz="2600" dirty="0">
                <a:solidFill>
                  <a:schemeClr val="tx1"/>
                </a:solidFill>
                <a:effectLst/>
                <a:latin typeface="Times New Roman" panose="02020603050405020304" pitchFamily="18" charset="0"/>
                <a:ea typeface="Aptos" panose="020B0004020202020204" pitchFamily="34" charset="0"/>
              </a:rPr>
              <a:t>On October 21, 2020, the Practical Reforms &amp; Other Goals to Reinforce the Effectiveness of Self Governance &amp; Self Determination for Indian Tribes (PROGRESS) Act was signed into law to amend subchapter IV of the Indian Self-Determination and Education Assistance Act (ISDEAA) and the Department’s Tribal Self-Governance Program. </a:t>
            </a:r>
            <a:endParaRPr lang="en-US" sz="2600" dirty="0">
              <a:solidFill>
                <a:schemeClr val="tx1"/>
              </a:solidFill>
              <a:effectLst/>
              <a:latin typeface="Calibri" panose="020F0502020204030204" pitchFamily="34"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sz="2600" dirty="0">
                <a:solidFill>
                  <a:schemeClr val="tx1"/>
                </a:solidFill>
                <a:effectLst/>
                <a:latin typeface="Times New Roman" panose="02020603050405020304" pitchFamily="18" charset="0"/>
                <a:ea typeface="Aptos" panose="020B0004020202020204" pitchFamily="34" charset="0"/>
              </a:rPr>
              <a:t>The PROGRESS Act called for a negotiated rulemaking committee (Committee) to be established, with membership comprised only of representatives of Federal and Tribal governments, and the Director of OSG serving as the lead for the Department.</a:t>
            </a: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3" cstate="print"/>
          <a:stretch>
            <a:fillRect/>
          </a:stretch>
        </p:blipFill>
        <p:spPr>
          <a:xfrm>
            <a:off x="10037383" y="294991"/>
            <a:ext cx="1888576" cy="1803632"/>
          </a:xfrm>
          <a:prstGeom prst="rect">
            <a:avLst/>
          </a:prstGeom>
        </p:spPr>
      </p:pic>
    </p:spTree>
    <p:extLst>
      <p:ext uri="{BB962C8B-B14F-4D97-AF65-F5344CB8AC3E}">
        <p14:creationId xmlns:p14="http://schemas.microsoft.com/office/powerpoint/2010/main" val="3951042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ABC85329-66C7-BFC7-98B5-0394B0FFD5FD}"/>
              </a:ext>
            </a:extLst>
          </p:cNvPr>
          <p:cNvSpPr>
            <a:spLocks noGrp="1"/>
          </p:cNvSpPr>
          <p:nvPr>
            <p:ph type="title"/>
          </p:nvPr>
        </p:nvSpPr>
        <p:spPr>
          <a:xfrm>
            <a:off x="433682" y="1512757"/>
            <a:ext cx="9988166" cy="585866"/>
          </a:xfrm>
        </p:spPr>
        <p:txBody>
          <a:bodyPr anchor="b">
            <a:normAutofit/>
          </a:bodyPr>
          <a:lstStyle/>
          <a:p>
            <a:r>
              <a:rPr lang="en-US" sz="3200" dirty="0">
                <a:solidFill>
                  <a:schemeClr val="tx1"/>
                </a:solidFill>
                <a:effectLst/>
                <a:latin typeface="Calibri" panose="020F0502020204030204" pitchFamily="34" charset="0"/>
                <a:ea typeface="Aptos" panose="020B0004020202020204" pitchFamily="34" charset="0"/>
              </a:rPr>
              <a:t>Process used for Negotiated </a:t>
            </a:r>
            <a:r>
              <a:rPr lang="en-US" sz="3200" dirty="0">
                <a:solidFill>
                  <a:schemeClr val="tx1"/>
                </a:solidFill>
                <a:latin typeface="Calibri" panose="020F0502020204030204" pitchFamily="34" charset="0"/>
                <a:ea typeface="Aptos" panose="020B0004020202020204" pitchFamily="34" charset="0"/>
              </a:rPr>
              <a:t>R</a:t>
            </a:r>
            <a:r>
              <a:rPr lang="en-US" sz="3200" dirty="0">
                <a:solidFill>
                  <a:schemeClr val="tx1"/>
                </a:solidFill>
                <a:effectLst/>
                <a:latin typeface="Calibri" panose="020F0502020204030204" pitchFamily="34" charset="0"/>
                <a:ea typeface="Aptos" panose="020B0004020202020204" pitchFamily="34" charset="0"/>
              </a:rPr>
              <a:t>ulemaking </a:t>
            </a:r>
            <a:endParaRPr lang="en-US" sz="3200" dirty="0">
              <a:solidFill>
                <a:schemeClr val="tx1"/>
              </a:solidFill>
            </a:endParaRP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0F223AE-E3E4-8CAE-A99B-3B1120DB40C8}"/>
              </a:ext>
            </a:extLst>
          </p:cNvPr>
          <p:cNvSpPr>
            <a:spLocks noGrp="1"/>
          </p:cNvSpPr>
          <p:nvPr>
            <p:ph idx="1"/>
          </p:nvPr>
        </p:nvSpPr>
        <p:spPr>
          <a:xfrm>
            <a:off x="433682" y="2601156"/>
            <a:ext cx="10988823" cy="3784653"/>
          </a:xfrm>
        </p:spPr>
        <p:txBody>
          <a:bodyPr>
            <a:normAutofit/>
          </a:bodyPr>
          <a:lstStyle/>
          <a:p>
            <a:pPr marL="342900" marR="0" lvl="0" indent="-342900">
              <a:spcBef>
                <a:spcPts val="0"/>
              </a:spcBef>
              <a:spcAft>
                <a:spcPts val="0"/>
              </a:spcAft>
              <a:buFont typeface="Symbol" panose="05050102010706020507" pitchFamily="18" charset="2"/>
              <a:buChar char=""/>
            </a:pPr>
            <a:r>
              <a:rPr lang="en-US" dirty="0">
                <a:solidFill>
                  <a:schemeClr val="tx1"/>
                </a:solidFill>
                <a:latin typeface="Times New Roman" panose="02020603050405020304" pitchFamily="18" charset="0"/>
                <a:ea typeface="Aptos" panose="020B0004020202020204" pitchFamily="34" charset="0"/>
              </a:rPr>
              <a:t>The Committee met 15 times between August 2022 and April 2024 to negotiate and generate text of the Proposed Rule.</a:t>
            </a:r>
          </a:p>
          <a:p>
            <a:pPr marL="457200" lvl="1" indent="0">
              <a:spcBef>
                <a:spcPts val="0"/>
              </a:spcBef>
              <a:buNone/>
            </a:pPr>
            <a:endParaRPr lang="en-US" sz="2800" dirty="0">
              <a:solidFill>
                <a:schemeClr val="tx1"/>
              </a:solidFill>
              <a:effectLst/>
              <a:latin typeface="Times New Roman" panose="02020603050405020304" pitchFamily="18" charset="0"/>
              <a:ea typeface="Aptos" panose="020B0004020202020204" pitchFamily="34" charset="0"/>
            </a:endParaRPr>
          </a:p>
          <a:p>
            <a:pPr marL="342900" indent="-342900">
              <a:spcBef>
                <a:spcPts val="0"/>
              </a:spcBef>
              <a:buFont typeface="Symbol" panose="05050102010706020507" pitchFamily="18" charset="2"/>
              <a:buChar char=""/>
            </a:pPr>
            <a:r>
              <a:rPr lang="en-US" dirty="0">
                <a:solidFill>
                  <a:schemeClr val="tx1"/>
                </a:solidFill>
                <a:latin typeface="Times New Roman" panose="02020603050405020304" pitchFamily="18" charset="0"/>
                <a:ea typeface="Aptos" panose="020B0004020202020204" pitchFamily="34" charset="0"/>
              </a:rPr>
              <a:t>Each meeting was open to the public and the public had the opportunity to provide comment. The Committee received no public comments during its meetings.</a:t>
            </a:r>
          </a:p>
          <a:p>
            <a:pPr marL="342900" indent="-342900">
              <a:spcBef>
                <a:spcPts val="0"/>
              </a:spcBef>
              <a:buFont typeface="Symbol" panose="05050102010706020507" pitchFamily="18" charset="2"/>
              <a:buChar char=""/>
            </a:pPr>
            <a:endParaRPr lang="en-US" sz="2400" dirty="0">
              <a:solidFill>
                <a:schemeClr val="tx1"/>
              </a:solidFill>
              <a:effectLst/>
              <a:latin typeface="Calibri" panose="020F0502020204030204" pitchFamily="34" charset="0"/>
              <a:ea typeface="Aptos" panose="020B0004020202020204" pitchFamily="34" charset="0"/>
            </a:endParaRPr>
          </a:p>
          <a:p>
            <a:pPr algn="ctr"/>
            <a:endParaRPr lang="en-US" sz="1800" dirty="0">
              <a:solidFill>
                <a:schemeClr val="tx2"/>
              </a:solidFill>
            </a:endParaRP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3" cstate="print"/>
          <a:stretch>
            <a:fillRect/>
          </a:stretch>
        </p:blipFill>
        <p:spPr>
          <a:xfrm>
            <a:off x="10037383" y="294991"/>
            <a:ext cx="1888576" cy="1803632"/>
          </a:xfrm>
          <a:prstGeom prst="rect">
            <a:avLst/>
          </a:prstGeom>
        </p:spPr>
      </p:pic>
    </p:spTree>
    <p:extLst>
      <p:ext uri="{BB962C8B-B14F-4D97-AF65-F5344CB8AC3E}">
        <p14:creationId xmlns:p14="http://schemas.microsoft.com/office/powerpoint/2010/main" val="1758768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ABC85329-66C7-BFC7-98B5-0394B0FFD5FD}"/>
              </a:ext>
            </a:extLst>
          </p:cNvPr>
          <p:cNvSpPr>
            <a:spLocks noGrp="1"/>
          </p:cNvSpPr>
          <p:nvPr>
            <p:ph type="title"/>
          </p:nvPr>
        </p:nvSpPr>
        <p:spPr>
          <a:xfrm>
            <a:off x="433682" y="1512757"/>
            <a:ext cx="9988166" cy="585866"/>
          </a:xfrm>
        </p:spPr>
        <p:txBody>
          <a:bodyPr anchor="b">
            <a:normAutofit/>
          </a:bodyPr>
          <a:lstStyle/>
          <a:p>
            <a:r>
              <a:rPr lang="en-US" sz="3200" dirty="0">
                <a:solidFill>
                  <a:schemeClr val="tx1"/>
                </a:solidFill>
                <a:latin typeface="Calibri" panose="020F0502020204030204" pitchFamily="34" charset="0"/>
              </a:rPr>
              <a:t>Self-Governance Negotiated Rulemaking Committee</a:t>
            </a:r>
            <a:endParaRPr lang="en-US" sz="3200" dirty="0">
              <a:solidFill>
                <a:schemeClr val="tx1"/>
              </a:solidFill>
            </a:endParaRP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3" cstate="print"/>
          <a:stretch>
            <a:fillRect/>
          </a:stretch>
        </p:blipFill>
        <p:spPr>
          <a:xfrm>
            <a:off x="9977889" y="294991"/>
            <a:ext cx="1888576" cy="1803632"/>
          </a:xfrm>
          <a:prstGeom prst="rect">
            <a:avLst/>
          </a:prstGeom>
        </p:spPr>
      </p:pic>
      <p:sp>
        <p:nvSpPr>
          <p:cNvPr id="15" name="Content Placeholder 2">
            <a:extLst>
              <a:ext uri="{FF2B5EF4-FFF2-40B4-BE49-F238E27FC236}">
                <a16:creationId xmlns:a16="http://schemas.microsoft.com/office/drawing/2014/main" id="{A2BDED25-FCA0-5638-FC62-CC88BA100158}"/>
              </a:ext>
            </a:extLst>
          </p:cNvPr>
          <p:cNvSpPr>
            <a:spLocks noGrp="1"/>
          </p:cNvSpPr>
          <p:nvPr>
            <p:ph idx="1"/>
          </p:nvPr>
        </p:nvSpPr>
        <p:spPr>
          <a:xfrm>
            <a:off x="433682" y="2098624"/>
            <a:ext cx="10988823" cy="585866"/>
          </a:xfrm>
        </p:spPr>
        <p:txBody>
          <a:bodyPr vert="horz" lIns="91440" tIns="45720" rIns="91440" bIns="45720" rtlCol="0" anchor="t">
            <a:normAutofit/>
          </a:bodyPr>
          <a:lstStyle/>
          <a:p>
            <a:pPr marL="0" indent="0">
              <a:spcBef>
                <a:spcPts val="0"/>
              </a:spcBef>
              <a:buNone/>
            </a:pPr>
            <a:r>
              <a:rPr lang="en-US" sz="1800">
                <a:solidFill>
                  <a:schemeClr val="tx1"/>
                </a:solidFill>
                <a:latin typeface="Times New Roman"/>
                <a:cs typeface="Times New Roman"/>
              </a:rPr>
              <a:t>See </a:t>
            </a:r>
            <a:r>
              <a:rPr lang="en-US" sz="1800">
                <a:solidFill>
                  <a:schemeClr val="tx1"/>
                </a:solidFill>
                <a:latin typeface="Times New Roman"/>
                <a:cs typeface="Times New Roman"/>
                <a:hlinkClick r:id="rId4">
                  <a:extLst>
                    <a:ext uri="{A12FA001-AC4F-418D-AE19-62706E023703}">
                      <ahyp:hlinkClr xmlns:ahyp="http://schemas.microsoft.com/office/drawing/2018/hyperlinkcolor" val="tx"/>
                    </a:ext>
                  </a:extLst>
                </a:hlinkClick>
              </a:rPr>
              <a:t>https://www.bia.gov/sites/default/files/dup/tcinfo/appx_c_membership_appendix_6.28.24_508_1%29.pdf</a:t>
            </a:r>
            <a:r>
              <a:rPr lang="en-US" sz="1800">
                <a:solidFill>
                  <a:schemeClr val="tx1"/>
                </a:solidFill>
                <a:latin typeface="Times New Roman"/>
                <a:cs typeface="Times New Roman"/>
              </a:rPr>
              <a:t> </a:t>
            </a:r>
            <a:endParaRPr lang="en-US" sz="1800">
              <a:solidFill>
                <a:schemeClr val="tx1"/>
              </a:solidFill>
            </a:endParaRPr>
          </a:p>
        </p:txBody>
      </p:sp>
      <p:graphicFrame>
        <p:nvGraphicFramePr>
          <p:cNvPr id="4" name="Table 3">
            <a:extLst>
              <a:ext uri="{FF2B5EF4-FFF2-40B4-BE49-F238E27FC236}">
                <a16:creationId xmlns:a16="http://schemas.microsoft.com/office/drawing/2014/main" id="{54E19631-BC5F-A431-E923-CD741EB458DA}"/>
              </a:ext>
            </a:extLst>
          </p:cNvPr>
          <p:cNvGraphicFramePr>
            <a:graphicFrameLocks noGrp="1"/>
          </p:cNvGraphicFramePr>
          <p:nvPr>
            <p:extLst>
              <p:ext uri="{D42A27DB-BD31-4B8C-83A1-F6EECF244321}">
                <p14:modId xmlns:p14="http://schemas.microsoft.com/office/powerpoint/2010/main" val="3512860092"/>
              </p:ext>
            </p:extLst>
          </p:nvPr>
        </p:nvGraphicFramePr>
        <p:xfrm>
          <a:off x="262089" y="2098624"/>
          <a:ext cx="11332008" cy="4686252"/>
        </p:xfrm>
        <a:graphic>
          <a:graphicData uri="http://schemas.openxmlformats.org/drawingml/2006/table">
            <a:tbl>
              <a:tblPr firstRow="1" bandRow="1">
                <a:tableStyleId>{5C22544A-7EE6-4342-B048-85BDC9FD1C3A}</a:tableStyleId>
              </a:tblPr>
              <a:tblGrid>
                <a:gridCol w="2833002">
                  <a:extLst>
                    <a:ext uri="{9D8B030D-6E8A-4147-A177-3AD203B41FA5}">
                      <a16:colId xmlns:a16="http://schemas.microsoft.com/office/drawing/2014/main" val="1288330132"/>
                    </a:ext>
                  </a:extLst>
                </a:gridCol>
                <a:gridCol w="2833002">
                  <a:extLst>
                    <a:ext uri="{9D8B030D-6E8A-4147-A177-3AD203B41FA5}">
                      <a16:colId xmlns:a16="http://schemas.microsoft.com/office/drawing/2014/main" val="2031875083"/>
                    </a:ext>
                  </a:extLst>
                </a:gridCol>
                <a:gridCol w="2833002">
                  <a:extLst>
                    <a:ext uri="{9D8B030D-6E8A-4147-A177-3AD203B41FA5}">
                      <a16:colId xmlns:a16="http://schemas.microsoft.com/office/drawing/2014/main" val="2648512081"/>
                    </a:ext>
                  </a:extLst>
                </a:gridCol>
                <a:gridCol w="2833002">
                  <a:extLst>
                    <a:ext uri="{9D8B030D-6E8A-4147-A177-3AD203B41FA5}">
                      <a16:colId xmlns:a16="http://schemas.microsoft.com/office/drawing/2014/main" val="3852031721"/>
                    </a:ext>
                  </a:extLst>
                </a:gridCol>
              </a:tblGrid>
              <a:tr h="307170">
                <a:tc gridSpan="4">
                  <a:txBody>
                    <a:bodyPr/>
                    <a:lstStyle/>
                    <a:p>
                      <a:pPr algn="ctr"/>
                      <a:r>
                        <a:rPr lang="en-US" sz="1400" baseline="0" dirty="0">
                          <a:solidFill>
                            <a:schemeClr val="tx1"/>
                          </a:solidFill>
                        </a:rPr>
                        <a:t>Tribal Members of Self-Governance Negotiated Rulemaking Committee</a:t>
                      </a:r>
                    </a:p>
                  </a:txBody>
                  <a:tcPr>
                    <a:solidFill>
                      <a:schemeClr val="accent2">
                        <a:lumMod val="60000"/>
                        <a:lumOff val="40000"/>
                      </a:schemeClr>
                    </a:solidFill>
                  </a:tcPr>
                </a:tc>
                <a:tc hMerge="1">
                  <a:txBody>
                    <a:bodyPr/>
                    <a:lstStyle/>
                    <a:p>
                      <a:endParaRPr lang="en-US" sz="1400"/>
                    </a:p>
                  </a:txBody>
                  <a:tcPr/>
                </a:tc>
                <a:tc hMerge="1">
                  <a:txBody>
                    <a:bodyPr/>
                    <a:lstStyle/>
                    <a:p>
                      <a:endParaRPr lang="en-US" sz="1400"/>
                    </a:p>
                  </a:txBody>
                  <a:tcPr/>
                </a:tc>
                <a:tc hMerge="1">
                  <a:txBody>
                    <a:bodyPr/>
                    <a:lstStyle/>
                    <a:p>
                      <a:endParaRPr lang="en-US" sz="1400"/>
                    </a:p>
                  </a:txBody>
                  <a:tcPr/>
                </a:tc>
                <a:extLst>
                  <a:ext uri="{0D108BD9-81ED-4DB2-BD59-A6C34878D82A}">
                    <a16:rowId xmlns:a16="http://schemas.microsoft.com/office/drawing/2014/main" val="1799306879"/>
                  </a:ext>
                </a:extLst>
              </a:tr>
              <a:tr h="522190">
                <a:tc>
                  <a:txBody>
                    <a:bodyPr/>
                    <a:lstStyle/>
                    <a:p>
                      <a:r>
                        <a:rPr lang="en-US" sz="1400"/>
                        <a:t>W. Ron Allen, Chairman/CEO</a:t>
                      </a:r>
                    </a:p>
                  </a:txBody>
                  <a:tcPr anchor="ctr"/>
                </a:tc>
                <a:tc>
                  <a:txBody>
                    <a:bodyPr/>
                    <a:lstStyle/>
                    <a:p>
                      <a:r>
                        <a:rPr lang="en-US" sz="1400" dirty="0"/>
                        <a:t>Jamestown S'Klallam Tribe</a:t>
                      </a:r>
                    </a:p>
                  </a:txBody>
                  <a:tcPr anchor="ctr"/>
                </a:tc>
                <a:tc>
                  <a:txBody>
                    <a:bodyPr/>
                    <a:lstStyle/>
                    <a:p>
                      <a:r>
                        <a:rPr lang="en-US" sz="1400"/>
                        <a:t>Sandra Sampson, Board Treasurer</a:t>
                      </a:r>
                    </a:p>
                  </a:txBody>
                  <a:tcPr anchor="ctr"/>
                </a:tc>
                <a:tc>
                  <a:txBody>
                    <a:bodyPr/>
                    <a:lstStyle/>
                    <a:p>
                      <a:r>
                        <a:rPr lang="en-US" sz="1400" dirty="0"/>
                        <a:t>Confederated Tribes of the Umatilla Indian Reservation</a:t>
                      </a:r>
                    </a:p>
                  </a:txBody>
                  <a:tcPr anchor="ctr"/>
                </a:tc>
                <a:extLst>
                  <a:ext uri="{0D108BD9-81ED-4DB2-BD59-A6C34878D82A}">
                    <a16:rowId xmlns:a16="http://schemas.microsoft.com/office/drawing/2014/main" val="2959172266"/>
                  </a:ext>
                </a:extLst>
              </a:tr>
              <a:tr h="522190">
                <a:tc>
                  <a:txBody>
                    <a:bodyPr/>
                    <a:lstStyle/>
                    <a:p>
                      <a:r>
                        <a:rPr lang="en-US" sz="1400"/>
                        <a:t>Melanie Benjamin, Chief Executive</a:t>
                      </a:r>
                    </a:p>
                  </a:txBody>
                  <a:tcPr anchor="ctr"/>
                </a:tc>
                <a:tc>
                  <a:txBody>
                    <a:bodyPr/>
                    <a:lstStyle/>
                    <a:p>
                      <a:r>
                        <a:rPr lang="en-US" sz="1400" dirty="0"/>
                        <a:t>Mille Lacs Band of Ojibwe</a:t>
                      </a:r>
                    </a:p>
                  </a:txBody>
                  <a:tcPr anchor="ctr"/>
                </a:tc>
                <a:tc>
                  <a:txBody>
                    <a:bodyPr/>
                    <a:lstStyle/>
                    <a:p>
                      <a:r>
                        <a:rPr lang="en-US" sz="1400"/>
                        <a:t>Jennifer Webster, Councilwoman</a:t>
                      </a:r>
                    </a:p>
                  </a:txBody>
                  <a:tcPr anchor="ctr"/>
                </a:tc>
                <a:tc>
                  <a:txBody>
                    <a:bodyPr/>
                    <a:lstStyle/>
                    <a:p>
                      <a:r>
                        <a:rPr lang="en-US" sz="1400" dirty="0"/>
                        <a:t>Oneida Nation</a:t>
                      </a:r>
                    </a:p>
                  </a:txBody>
                  <a:tcPr anchor="ctr"/>
                </a:tc>
                <a:extLst>
                  <a:ext uri="{0D108BD9-81ED-4DB2-BD59-A6C34878D82A}">
                    <a16:rowId xmlns:a16="http://schemas.microsoft.com/office/drawing/2014/main" val="3671735693"/>
                  </a:ext>
                </a:extLst>
              </a:tr>
              <a:tr h="737209">
                <a:tc>
                  <a:txBody>
                    <a:bodyPr/>
                    <a:lstStyle/>
                    <a:p>
                      <a:r>
                        <a:rPr lang="en-US" sz="1400"/>
                        <a:t>Richard Peterson, President</a:t>
                      </a:r>
                    </a:p>
                  </a:txBody>
                  <a:tcPr anchor="ctr"/>
                </a:tc>
                <a:tc>
                  <a:txBody>
                    <a:bodyPr/>
                    <a:lstStyle/>
                    <a:p>
                      <a:r>
                        <a:rPr lang="en-US" sz="1400" dirty="0"/>
                        <a:t>Central Council of the Tlingit and Haida Indian Tribes of Alaska</a:t>
                      </a:r>
                    </a:p>
                  </a:txBody>
                  <a:tcPr anchor="ctr"/>
                </a:tc>
                <a:tc>
                  <a:txBody>
                    <a:bodyPr/>
                    <a:lstStyle/>
                    <a:p>
                      <a:r>
                        <a:rPr lang="en-US" sz="1400"/>
                        <a:t>Gerry Hope, Transportation Director, Former Tribal Leader</a:t>
                      </a:r>
                    </a:p>
                  </a:txBody>
                  <a:tcPr anchor="ctr"/>
                </a:tc>
                <a:tc>
                  <a:txBody>
                    <a:bodyPr/>
                    <a:lstStyle/>
                    <a:p>
                      <a:r>
                        <a:rPr lang="en-US" sz="1400" dirty="0"/>
                        <a:t>Sitka Tribe of Alaska</a:t>
                      </a:r>
                    </a:p>
                  </a:txBody>
                  <a:tcPr anchor="ctr"/>
                </a:tc>
                <a:extLst>
                  <a:ext uri="{0D108BD9-81ED-4DB2-BD59-A6C34878D82A}">
                    <a16:rowId xmlns:a16="http://schemas.microsoft.com/office/drawing/2014/main" val="4192514337"/>
                  </a:ext>
                </a:extLst>
              </a:tr>
              <a:tr h="737209">
                <a:tc>
                  <a:txBody>
                    <a:bodyPr/>
                    <a:lstStyle/>
                    <a:p>
                      <a:r>
                        <a:rPr lang="en-US" sz="1400" dirty="0"/>
                        <a:t>Michael Dolson, Chairman</a:t>
                      </a:r>
                    </a:p>
                  </a:txBody>
                  <a:tcPr anchor="ctr"/>
                </a:tc>
                <a:tc>
                  <a:txBody>
                    <a:bodyPr/>
                    <a:lstStyle/>
                    <a:p>
                      <a:r>
                        <a:rPr lang="en-US" sz="1400" dirty="0"/>
                        <a:t>The Confederated Salish and Kootenai Tribes of the Flathead Reservation</a:t>
                      </a:r>
                    </a:p>
                  </a:txBody>
                  <a:tcPr anchor="ctr"/>
                </a:tc>
                <a:tc>
                  <a:txBody>
                    <a:bodyPr/>
                    <a:lstStyle/>
                    <a:p>
                      <a:r>
                        <a:rPr lang="en-US" sz="1400"/>
                        <a:t>Jody LaMere, Councilwoman</a:t>
                      </a:r>
                    </a:p>
                  </a:txBody>
                  <a:tcPr anchor="ctr"/>
                </a:tc>
                <a:tc>
                  <a:txBody>
                    <a:bodyPr/>
                    <a:lstStyle/>
                    <a:p>
                      <a:r>
                        <a:rPr lang="en-US" sz="1400" dirty="0"/>
                        <a:t>Chippewa Cree Indians of the Rocky Boy's Reservation</a:t>
                      </a:r>
                    </a:p>
                  </a:txBody>
                  <a:tcPr anchor="ctr"/>
                </a:tc>
                <a:extLst>
                  <a:ext uri="{0D108BD9-81ED-4DB2-BD59-A6C34878D82A}">
                    <a16:rowId xmlns:a16="http://schemas.microsoft.com/office/drawing/2014/main" val="2387409108"/>
                  </a:ext>
                </a:extLst>
              </a:tr>
              <a:tr h="600885">
                <a:tc>
                  <a:txBody>
                    <a:bodyPr/>
                    <a:lstStyle/>
                    <a:p>
                      <a:r>
                        <a:rPr lang="en-US" sz="1400" dirty="0"/>
                        <a:t>Melanie </a:t>
                      </a:r>
                      <a:r>
                        <a:rPr lang="en-US" sz="1400" dirty="0" err="1"/>
                        <a:t>Fourkiller</a:t>
                      </a:r>
                      <a:r>
                        <a:rPr lang="en-US" sz="1400" dirty="0"/>
                        <a:t>, Director of Self-Governance</a:t>
                      </a:r>
                    </a:p>
                  </a:txBody>
                  <a:tcPr anchor="ctr"/>
                </a:tc>
                <a:tc>
                  <a:txBody>
                    <a:bodyPr/>
                    <a:lstStyle/>
                    <a:p>
                      <a:r>
                        <a:rPr lang="en-US" sz="1400" dirty="0"/>
                        <a:t>Choctaw Nation of Oklahoma</a:t>
                      </a:r>
                    </a:p>
                  </a:txBody>
                  <a:tcPr anchor="ctr"/>
                </a:tc>
                <a:tc>
                  <a:txBody>
                    <a:bodyPr/>
                    <a:lstStyle/>
                    <a:p>
                      <a:r>
                        <a:rPr lang="en-US" sz="1400"/>
                        <a:t>Lana Butler, Secretary</a:t>
                      </a:r>
                    </a:p>
                  </a:txBody>
                  <a:tcPr anchor="ctr"/>
                </a:tc>
                <a:tc>
                  <a:txBody>
                    <a:bodyPr/>
                    <a:lstStyle/>
                    <a:p>
                      <a:r>
                        <a:rPr lang="en-US" sz="1400" dirty="0"/>
                        <a:t>Sac and Fox Nation</a:t>
                      </a:r>
                    </a:p>
                  </a:txBody>
                  <a:tcPr anchor="ctr"/>
                </a:tc>
                <a:extLst>
                  <a:ext uri="{0D108BD9-81ED-4DB2-BD59-A6C34878D82A}">
                    <a16:rowId xmlns:a16="http://schemas.microsoft.com/office/drawing/2014/main" val="72717688"/>
                  </a:ext>
                </a:extLst>
              </a:tr>
              <a:tr h="737209">
                <a:tc>
                  <a:txBody>
                    <a:bodyPr/>
                    <a:lstStyle/>
                    <a:p>
                      <a:r>
                        <a:rPr lang="en-US" sz="1400"/>
                        <a:t>Russel (Buster) Attebery, Chairman</a:t>
                      </a:r>
                    </a:p>
                  </a:txBody>
                  <a:tcPr anchor="ctr"/>
                </a:tc>
                <a:tc>
                  <a:txBody>
                    <a:bodyPr/>
                    <a:lstStyle/>
                    <a:p>
                      <a:r>
                        <a:rPr lang="en-US" sz="1400" dirty="0"/>
                        <a:t>Karuk Tribe</a:t>
                      </a:r>
                    </a:p>
                  </a:txBody>
                  <a:tcPr anchor="ctr"/>
                </a:tc>
                <a:tc>
                  <a:txBody>
                    <a:bodyPr/>
                    <a:lstStyle/>
                    <a:p>
                      <a:r>
                        <a:rPr lang="en-US" sz="1400"/>
                        <a:t>Will </a:t>
                      </a:r>
                      <a:r>
                        <a:rPr lang="en-US" sz="1400" err="1"/>
                        <a:t>Micklin</a:t>
                      </a:r>
                      <a:r>
                        <a:rPr lang="en-US" sz="1400"/>
                        <a:t>, Second Vice President</a:t>
                      </a:r>
                    </a:p>
                  </a:txBody>
                  <a:tcPr anchor="ctr"/>
                </a:tc>
                <a:tc>
                  <a:txBody>
                    <a:bodyPr/>
                    <a:lstStyle/>
                    <a:p>
                      <a:r>
                        <a:rPr lang="en-US" sz="1400" dirty="0"/>
                        <a:t>Central Council of the Tlingit and Haida Indian Tribes of Alaska</a:t>
                      </a:r>
                    </a:p>
                  </a:txBody>
                  <a:tcPr anchor="ctr"/>
                </a:tc>
                <a:extLst>
                  <a:ext uri="{0D108BD9-81ED-4DB2-BD59-A6C34878D82A}">
                    <a16:rowId xmlns:a16="http://schemas.microsoft.com/office/drawing/2014/main" val="1022648742"/>
                  </a:ext>
                </a:extLst>
              </a:tr>
              <a:tr h="522190">
                <a:tc>
                  <a:txBody>
                    <a:bodyPr/>
                    <a:lstStyle/>
                    <a:p>
                      <a:r>
                        <a:rPr lang="en-US" sz="1400"/>
                        <a:t>Karen Fierro, Self-Governance Director</a:t>
                      </a:r>
                    </a:p>
                  </a:txBody>
                  <a:tcPr anchor="ctr"/>
                </a:tc>
                <a:tc>
                  <a:txBody>
                    <a:bodyPr/>
                    <a:lstStyle/>
                    <a:p>
                      <a:r>
                        <a:rPr lang="en-US" sz="1400" dirty="0"/>
                        <a:t>Ak-Chin Indian Community</a:t>
                      </a:r>
                    </a:p>
                  </a:txBody>
                  <a:tcPr anchor="ctr"/>
                </a:tc>
                <a:tc>
                  <a:txBody>
                    <a:bodyPr/>
                    <a:lstStyle/>
                    <a:p>
                      <a:r>
                        <a:rPr lang="en-US" sz="1400"/>
                        <a:t>Annette Bryan, Council Member</a:t>
                      </a:r>
                    </a:p>
                  </a:txBody>
                  <a:tcPr anchor="ctr"/>
                </a:tc>
                <a:tc>
                  <a:txBody>
                    <a:bodyPr/>
                    <a:lstStyle/>
                    <a:p>
                      <a:r>
                        <a:rPr lang="en-US" sz="1400" dirty="0"/>
                        <a:t>Puyallup Tribes of Indians</a:t>
                      </a:r>
                    </a:p>
                  </a:txBody>
                  <a:tcPr anchor="ctr"/>
                </a:tc>
                <a:extLst>
                  <a:ext uri="{0D108BD9-81ED-4DB2-BD59-A6C34878D82A}">
                    <a16:rowId xmlns:a16="http://schemas.microsoft.com/office/drawing/2014/main" val="2643909271"/>
                  </a:ext>
                </a:extLst>
              </a:tr>
            </a:tbl>
          </a:graphicData>
        </a:graphic>
      </p:graphicFrame>
    </p:spTree>
    <p:extLst>
      <p:ext uri="{BB962C8B-B14F-4D97-AF65-F5344CB8AC3E}">
        <p14:creationId xmlns:p14="http://schemas.microsoft.com/office/powerpoint/2010/main" val="920834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le 1">
            <a:extLst>
              <a:ext uri="{FF2B5EF4-FFF2-40B4-BE49-F238E27FC236}">
                <a16:creationId xmlns:a16="http://schemas.microsoft.com/office/drawing/2014/main" id="{ABC85329-66C7-BFC7-98B5-0394B0FFD5FD}"/>
              </a:ext>
            </a:extLst>
          </p:cNvPr>
          <p:cNvSpPr>
            <a:spLocks noGrp="1"/>
          </p:cNvSpPr>
          <p:nvPr>
            <p:ph type="title"/>
          </p:nvPr>
        </p:nvSpPr>
        <p:spPr>
          <a:xfrm>
            <a:off x="328582" y="1512757"/>
            <a:ext cx="10486566" cy="585866"/>
          </a:xfrm>
        </p:spPr>
        <p:txBody>
          <a:bodyPr anchor="b">
            <a:normAutofit/>
          </a:bodyPr>
          <a:lstStyle/>
          <a:p>
            <a:r>
              <a:rPr lang="en-US" sz="3200" dirty="0">
                <a:solidFill>
                  <a:schemeClr val="tx1"/>
                </a:solidFill>
                <a:latin typeface="Calibri" panose="020F0502020204030204" pitchFamily="34" charset="0"/>
                <a:cs typeface="Calibri" panose="020F0502020204030204" pitchFamily="34" charset="0"/>
              </a:rPr>
              <a:t>Major Provisions of the PROGRESS Act and Proposed Rule:</a:t>
            </a: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0F223AE-E3E4-8CAE-A99B-3B1120DB40C8}"/>
              </a:ext>
            </a:extLst>
          </p:cNvPr>
          <p:cNvSpPr>
            <a:spLocks noGrp="1"/>
          </p:cNvSpPr>
          <p:nvPr>
            <p:ph idx="1"/>
          </p:nvPr>
        </p:nvSpPr>
        <p:spPr>
          <a:xfrm>
            <a:off x="433682" y="2098624"/>
            <a:ext cx="10988823" cy="4287186"/>
          </a:xfrm>
        </p:spPr>
        <p:txBody>
          <a:bodyPr vert="horz" lIns="91440" tIns="45720" rIns="91440" bIns="45720" rtlCol="0" anchor="t">
            <a:normAutofit/>
          </a:bodyPr>
          <a:lstStyle/>
          <a:p>
            <a:pPr marL="0" marR="0" lvl="0" indent="0">
              <a:spcBef>
                <a:spcPts val="0"/>
              </a:spcBef>
              <a:spcAft>
                <a:spcPts val="0"/>
              </a:spcAft>
              <a:buNone/>
            </a:pPr>
            <a:r>
              <a:rPr lang="en-US" sz="2600" dirty="0">
                <a:solidFill>
                  <a:schemeClr val="tx1"/>
                </a:solidFill>
                <a:latin typeface="Times New Roman" panose="02020603050405020304" pitchFamily="18" charset="0"/>
                <a:ea typeface="Aptos" panose="020B0004020202020204" pitchFamily="34" charset="0"/>
              </a:rPr>
              <a:t>The PROGRESS Act’s amendments to Title IV include:</a:t>
            </a:r>
          </a:p>
          <a:p>
            <a:pPr marL="0" marR="0" lvl="0" indent="0">
              <a:spcBef>
                <a:spcPts val="0"/>
              </a:spcBef>
              <a:spcAft>
                <a:spcPts val="0"/>
              </a:spcAft>
              <a:buNone/>
            </a:pPr>
            <a:endParaRPr lang="en-US" sz="2600" dirty="0">
              <a:solidFill>
                <a:schemeClr val="tx1"/>
              </a:solidFill>
              <a:effectLst/>
              <a:latin typeface="Times New Roman" panose="02020603050405020304" pitchFamily="18" charset="0"/>
              <a:ea typeface="Aptos" panose="020B0004020202020204" pitchFamily="34" charset="0"/>
            </a:endParaRPr>
          </a:p>
          <a:p>
            <a:pPr marL="342900" indent="-342900">
              <a:spcBef>
                <a:spcPts val="0"/>
              </a:spcBef>
              <a:spcAft>
                <a:spcPts val="2400"/>
              </a:spcAft>
              <a:buFont typeface="Symbol" panose="05050102010706020507" pitchFamily="18" charset="2"/>
              <a:buChar char=""/>
            </a:pPr>
            <a:r>
              <a:rPr lang="en-US" sz="2600" dirty="0">
                <a:solidFill>
                  <a:schemeClr val="tx1"/>
                </a:solidFill>
                <a:latin typeface="Times New Roman"/>
                <a:ea typeface="Aptos" panose="020B0004020202020204" pitchFamily="34" charset="0"/>
                <a:cs typeface="Times New Roman"/>
              </a:rPr>
              <a:t>25 U.S.C. § 5363 – Eligibility – Will allow more Tribes to join Self Governance, a more relaxed standard regarding Tribal audits.</a:t>
            </a:r>
            <a:endParaRPr lang="en-US" sz="2600" dirty="0">
              <a:solidFill>
                <a:schemeClr val="tx1"/>
              </a:solidFill>
              <a:latin typeface="Times New Roman" panose="02020603050405020304" pitchFamily="18" charset="0"/>
              <a:ea typeface="Aptos" panose="020B0004020202020204" pitchFamily="34" charset="0"/>
              <a:cs typeface="Times New Roman"/>
            </a:endParaRPr>
          </a:p>
          <a:p>
            <a:pPr marL="342900" indent="-342900">
              <a:spcBef>
                <a:spcPts val="0"/>
              </a:spcBef>
              <a:spcAft>
                <a:spcPts val="2400"/>
              </a:spcAft>
              <a:buFont typeface="Symbol" panose="05050102010706020507" pitchFamily="18" charset="2"/>
              <a:buChar char=""/>
            </a:pPr>
            <a:r>
              <a:rPr lang="en-US" sz="2600" dirty="0">
                <a:solidFill>
                  <a:schemeClr val="tx1"/>
                </a:solidFill>
                <a:latin typeface="Times New Roman"/>
                <a:ea typeface="Aptos" panose="020B0004020202020204" pitchFamily="34" charset="0"/>
                <a:cs typeface="Times New Roman"/>
              </a:rPr>
              <a:t>25 U.S.C. § 5364 – Compacts are now required.</a:t>
            </a:r>
            <a:endParaRPr lang="en-US" sz="2600" dirty="0">
              <a:solidFill>
                <a:schemeClr val="tx1"/>
              </a:solidFill>
              <a:latin typeface="Times New Roman" panose="02020603050405020304" pitchFamily="18" charset="0"/>
              <a:ea typeface="Aptos" panose="020B0004020202020204" pitchFamily="34" charset="0"/>
              <a:cs typeface="Times New Roman"/>
            </a:endParaRPr>
          </a:p>
          <a:p>
            <a:pPr marL="342900" indent="-342900">
              <a:spcBef>
                <a:spcPts val="0"/>
              </a:spcBef>
              <a:spcAft>
                <a:spcPts val="2400"/>
              </a:spcAft>
              <a:buFont typeface="Symbol" panose="05050102010706020507" pitchFamily="18" charset="2"/>
              <a:buChar char=""/>
            </a:pPr>
            <a:r>
              <a:rPr lang="en-US" sz="2600" dirty="0">
                <a:solidFill>
                  <a:schemeClr val="tx1"/>
                </a:solidFill>
                <a:latin typeface="Times New Roman"/>
                <a:ea typeface="Aptos" panose="020B0004020202020204" pitchFamily="34" charset="0"/>
                <a:cs typeface="Times New Roman"/>
              </a:rPr>
              <a:t>25 U.S.C. § 5363(p) – Existing and Subsequent Funding Agreements – indefinite agreements are now possible by Tribal option.</a:t>
            </a:r>
            <a:endParaRPr lang="en-US" sz="2600" dirty="0">
              <a:solidFill>
                <a:schemeClr val="tx1"/>
              </a:solidFill>
              <a:latin typeface="Times New Roman" panose="02020603050405020304" pitchFamily="18" charset="0"/>
              <a:ea typeface="Aptos" panose="020B0004020202020204" pitchFamily="34" charset="0"/>
              <a:cs typeface="Times New Roman"/>
            </a:endParaRPr>
          </a:p>
          <a:p>
            <a:pPr algn="ctr"/>
            <a:endParaRPr lang="en-US" sz="1800" dirty="0">
              <a:solidFill>
                <a:schemeClr val="tx2"/>
              </a:solidFill>
            </a:endParaRP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3" cstate="print"/>
          <a:stretch>
            <a:fillRect/>
          </a:stretch>
        </p:blipFill>
        <p:spPr>
          <a:xfrm>
            <a:off x="10047111" y="294991"/>
            <a:ext cx="1888576" cy="1803632"/>
          </a:xfrm>
          <a:prstGeom prst="rect">
            <a:avLst/>
          </a:prstGeom>
        </p:spPr>
      </p:pic>
    </p:spTree>
    <p:extLst>
      <p:ext uri="{BB962C8B-B14F-4D97-AF65-F5344CB8AC3E}">
        <p14:creationId xmlns:p14="http://schemas.microsoft.com/office/powerpoint/2010/main" val="225580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D9A1F1A1-920C-00CE-A000-8A3161FCB099}"/>
              </a:ext>
              <a:ext uri="{C183D7F6-B498-43B3-948B-1728B52AA6E4}">
                <adec:decorative xmlns:adec="http://schemas.microsoft.com/office/drawing/2017/decorative" val="0"/>
              </a:ext>
            </a:extLst>
          </p:cNvPr>
          <p:cNvSpPr txBox="1">
            <a:spLocks noGrp="1"/>
          </p:cNvSpPr>
          <p:nvPr>
            <p:ph type="title" idx="4294967295"/>
          </p:nvPr>
        </p:nvSpPr>
        <p:spPr>
          <a:xfrm>
            <a:off x="328582" y="1512757"/>
            <a:ext cx="10486566" cy="5858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Calibri" panose="020F0502020204030204" pitchFamily="34" charset="0"/>
                <a:ea typeface="+mj-ea"/>
                <a:cs typeface="Calibri" panose="020F0502020204030204" pitchFamily="34" charset="0"/>
              </a:rPr>
              <a:t>Major Provisions of the PROGRESS Act and Proposed Rule:</a:t>
            </a:r>
          </a:p>
        </p:txBody>
      </p:sp>
      <p:sp>
        <p:nvSpPr>
          <p:cNvPr id="3" name="Content Placeholder 2">
            <a:extLst>
              <a:ext uri="{FF2B5EF4-FFF2-40B4-BE49-F238E27FC236}">
                <a16:creationId xmlns:a16="http://schemas.microsoft.com/office/drawing/2014/main" id="{40F223AE-E3E4-8CAE-A99B-3B1120DB40C8}"/>
              </a:ext>
              <a:ext uri="{C183D7F6-B498-43B3-948B-1728B52AA6E4}">
                <adec:decorative xmlns:adec="http://schemas.microsoft.com/office/drawing/2017/decorative" val="0"/>
              </a:ext>
            </a:extLst>
          </p:cNvPr>
          <p:cNvSpPr>
            <a:spLocks noGrp="1"/>
          </p:cNvSpPr>
          <p:nvPr>
            <p:ph idx="1"/>
          </p:nvPr>
        </p:nvSpPr>
        <p:spPr>
          <a:xfrm>
            <a:off x="433682" y="2098624"/>
            <a:ext cx="10988823" cy="4287186"/>
          </a:xfrm>
        </p:spPr>
        <p:txBody>
          <a:bodyPr vert="horz" lIns="91440" tIns="45720" rIns="91440" bIns="45720" rtlCol="0" anchor="t">
            <a:normAutofit lnSpcReduction="10000"/>
          </a:bodyPr>
          <a:lstStyle/>
          <a:p>
            <a:pPr marL="0" marR="0" lvl="0" indent="0">
              <a:spcBef>
                <a:spcPts val="0"/>
              </a:spcBef>
              <a:spcAft>
                <a:spcPts val="0"/>
              </a:spcAft>
              <a:buNone/>
            </a:pPr>
            <a:r>
              <a:rPr lang="en-US" sz="2600" dirty="0">
                <a:solidFill>
                  <a:schemeClr val="tx1"/>
                </a:solidFill>
                <a:latin typeface="Times New Roman" panose="02020603050405020304" pitchFamily="18" charset="0"/>
                <a:ea typeface="Aptos" panose="020B0004020202020204" pitchFamily="34" charset="0"/>
              </a:rPr>
              <a:t>The PROGRESS Act’s amendments to Title IV include:</a:t>
            </a:r>
          </a:p>
          <a:p>
            <a:pPr marL="0" marR="0" lvl="0" indent="0">
              <a:spcBef>
                <a:spcPts val="0"/>
              </a:spcBef>
              <a:spcAft>
                <a:spcPts val="0"/>
              </a:spcAft>
              <a:buNone/>
            </a:pPr>
            <a:endParaRPr lang="en-US" sz="2600" dirty="0">
              <a:solidFill>
                <a:schemeClr val="tx1"/>
              </a:solidFill>
              <a:effectLst/>
              <a:latin typeface="Times New Roman" panose="02020603050405020304" pitchFamily="18" charset="0"/>
              <a:ea typeface="Aptos" panose="020B0004020202020204" pitchFamily="34" charset="0"/>
            </a:endParaRPr>
          </a:p>
          <a:p>
            <a:pPr marL="342900" indent="-342900">
              <a:spcBef>
                <a:spcPts val="0"/>
              </a:spcBef>
              <a:buFont typeface="Symbol" panose="05050102010706020507" pitchFamily="18" charset="2"/>
              <a:buChar char=""/>
            </a:pPr>
            <a:r>
              <a:rPr lang="en-US" sz="2600" dirty="0">
                <a:solidFill>
                  <a:schemeClr val="tx1"/>
                </a:solidFill>
                <a:latin typeface="Times New Roman" panose="02020603050405020304" pitchFamily="18" charset="0"/>
                <a:ea typeface="Aptos" panose="020B0004020202020204" pitchFamily="34" charset="0"/>
              </a:rPr>
              <a:t>25 U.S.C. § 5366 – Final Offer (new provision)</a:t>
            </a:r>
          </a:p>
          <a:p>
            <a:pPr marL="800100" lvl="1" indent="-342900">
              <a:spcBef>
                <a:spcPts val="0"/>
              </a:spcBef>
              <a:buFont typeface="Symbol" panose="05050102010706020507" pitchFamily="18" charset="2"/>
              <a:buChar char=""/>
            </a:pPr>
            <a:r>
              <a:rPr lang="en-US" sz="2200" dirty="0">
                <a:solidFill>
                  <a:schemeClr val="tx1"/>
                </a:solidFill>
                <a:latin typeface="Times New Roman"/>
                <a:ea typeface="Aptos" panose="020B0004020202020204" pitchFamily="34" charset="0"/>
                <a:cs typeface="Times New Roman"/>
              </a:rPr>
              <a:t>Secretary has 60 days to act on a Tribal final offer, or may request, if a Tribe agrees additional time. </a:t>
            </a:r>
            <a:endParaRPr lang="en-US" sz="2200" dirty="0">
              <a:solidFill>
                <a:schemeClr val="tx1"/>
              </a:solidFill>
              <a:latin typeface="Times New Roman" panose="02020603050405020304" pitchFamily="18" charset="0"/>
              <a:ea typeface="Aptos" panose="020B0004020202020204" pitchFamily="34" charset="0"/>
              <a:cs typeface="Times New Roman"/>
            </a:endParaRPr>
          </a:p>
          <a:p>
            <a:pPr marL="800100" lvl="1" indent="-342900">
              <a:spcBef>
                <a:spcPts val="0"/>
              </a:spcBef>
              <a:spcAft>
                <a:spcPts val="1800"/>
              </a:spcAft>
              <a:buFont typeface="Symbol" panose="05050102010706020507" pitchFamily="18" charset="2"/>
              <a:buChar char=""/>
            </a:pPr>
            <a:r>
              <a:rPr lang="en-US" sz="2200" dirty="0">
                <a:solidFill>
                  <a:schemeClr val="tx1"/>
                </a:solidFill>
                <a:latin typeface="Times New Roman"/>
                <a:ea typeface="Aptos" panose="020B0004020202020204" pitchFamily="34" charset="0"/>
                <a:cs typeface="Times New Roman"/>
              </a:rPr>
              <a:t>BIA final offer inaction will result in a “deemed approved” offer.</a:t>
            </a:r>
            <a:endParaRPr lang="en-US" sz="2200" dirty="0">
              <a:solidFill>
                <a:schemeClr val="tx1"/>
              </a:solidFill>
              <a:latin typeface="Times New Roman" panose="02020603050405020304" pitchFamily="18" charset="0"/>
              <a:ea typeface="Aptos" panose="020B0004020202020204" pitchFamily="34" charset="0"/>
              <a:cs typeface="Times New Roman"/>
            </a:endParaRPr>
          </a:p>
          <a:p>
            <a:pPr marL="342900" indent="-342900">
              <a:spcBef>
                <a:spcPts val="0"/>
              </a:spcBef>
              <a:buFont typeface="Symbol" panose="05050102010706020507" pitchFamily="18" charset="2"/>
              <a:buChar char=""/>
            </a:pPr>
            <a:r>
              <a:rPr lang="en-US" sz="2600" dirty="0">
                <a:solidFill>
                  <a:schemeClr val="tx1"/>
                </a:solidFill>
                <a:latin typeface="Times New Roman" panose="02020603050405020304" pitchFamily="18" charset="0"/>
                <a:ea typeface="Aptos" panose="020B0004020202020204" pitchFamily="34" charset="0"/>
              </a:rPr>
              <a:t>25 U.S.C. § 5365 – Final Offer Non-BIA</a:t>
            </a:r>
          </a:p>
          <a:p>
            <a:pPr marL="800100" lvl="1" indent="-342900">
              <a:spcBef>
                <a:spcPts val="0"/>
              </a:spcBef>
              <a:spcAft>
                <a:spcPts val="1800"/>
              </a:spcAft>
              <a:buFont typeface="Symbol" panose="05050102010706020507" pitchFamily="18" charset="2"/>
              <a:buChar char=""/>
            </a:pPr>
            <a:r>
              <a:rPr lang="en-US" sz="2200" dirty="0">
                <a:solidFill>
                  <a:schemeClr val="tx1"/>
                </a:solidFill>
                <a:latin typeface="Times New Roman"/>
                <a:ea typeface="Aptos" panose="020B0004020202020204" pitchFamily="34" charset="0"/>
                <a:cs typeface="Times New Roman"/>
              </a:rPr>
              <a:t>Final offer no action, Secretary is deemed to have rejected the offer for special geographic, historical, or cultural significant programs.</a:t>
            </a:r>
            <a:endParaRPr lang="en-US" sz="2200" dirty="0">
              <a:solidFill>
                <a:schemeClr val="tx1"/>
              </a:solidFill>
              <a:latin typeface="Times New Roman" panose="02020603050405020304" pitchFamily="18" charset="0"/>
              <a:ea typeface="Aptos" panose="020B0004020202020204" pitchFamily="34" charset="0"/>
              <a:cs typeface="Times New Roman"/>
            </a:endParaRPr>
          </a:p>
          <a:p>
            <a:pPr marL="342900" indent="-342900">
              <a:spcBef>
                <a:spcPts val="0"/>
              </a:spcBef>
              <a:buFont typeface="Symbol" panose="05050102010706020507" pitchFamily="18" charset="2"/>
              <a:buChar char=""/>
            </a:pPr>
            <a:r>
              <a:rPr lang="en-US" sz="2600" dirty="0">
                <a:solidFill>
                  <a:schemeClr val="tx1"/>
                </a:solidFill>
                <a:latin typeface="Times New Roman"/>
                <a:ea typeface="Aptos" panose="020B0004020202020204" pitchFamily="34" charset="0"/>
                <a:cs typeface="Times New Roman"/>
              </a:rPr>
              <a:t>25 U.S.C. § 5367 – Construction (all new provisions)</a:t>
            </a:r>
            <a:endParaRPr lang="en-US" sz="2600" dirty="0">
              <a:solidFill>
                <a:schemeClr val="tx1"/>
              </a:solidFill>
              <a:latin typeface="Times New Roman" panose="02020603050405020304" pitchFamily="18" charset="0"/>
              <a:ea typeface="Aptos" panose="020B0004020202020204" pitchFamily="34" charset="0"/>
              <a:cs typeface="Times New Roman"/>
            </a:endParaRPr>
          </a:p>
          <a:p>
            <a:pPr marL="342900" indent="-342900">
              <a:spcBef>
                <a:spcPts val="0"/>
              </a:spcBef>
              <a:buFont typeface="Symbol" panose="05050102010706020507" pitchFamily="18" charset="2"/>
              <a:buChar char=""/>
            </a:pPr>
            <a:endParaRPr lang="en-US" sz="2400" dirty="0">
              <a:solidFill>
                <a:schemeClr val="tx1"/>
              </a:solidFill>
              <a:latin typeface="Times New Roman" panose="02020603050405020304" pitchFamily="18" charset="0"/>
              <a:ea typeface="Aptos" panose="020B0004020202020204" pitchFamily="34" charset="0"/>
            </a:endParaRP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3" cstate="print"/>
          <a:stretch>
            <a:fillRect/>
          </a:stretch>
        </p:blipFill>
        <p:spPr>
          <a:xfrm>
            <a:off x="10047111" y="294991"/>
            <a:ext cx="1888576" cy="1803632"/>
          </a:xfrm>
          <a:prstGeom prst="rect">
            <a:avLst/>
          </a:prstGeom>
        </p:spPr>
      </p:pic>
    </p:spTree>
    <p:extLst>
      <p:ext uri="{BB962C8B-B14F-4D97-AF65-F5344CB8AC3E}">
        <p14:creationId xmlns:p14="http://schemas.microsoft.com/office/powerpoint/2010/main" val="1237566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 name="Rectangle 9">
            <a:extLst>
              <a:ext uri="{FF2B5EF4-FFF2-40B4-BE49-F238E27FC236}">
                <a16:creationId xmlns:a16="http://schemas.microsoft.com/office/drawing/2014/main" id="{37962AE0-6A1C-4B76-9D52-10E5E6D7D3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2" name="Rectangle 11">
            <a:extLst>
              <a:ext uri="{FF2B5EF4-FFF2-40B4-BE49-F238E27FC236}">
                <a16:creationId xmlns:a16="http://schemas.microsoft.com/office/drawing/2014/main" id="{BF49D5AE-15AF-4BC1-8AC5-F5FA95199E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95048" cy="12954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608A5E7-BD2D-419A-8079-3103083AB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1295400"/>
          </a:xfrm>
          <a:prstGeom prst="rect">
            <a:avLst/>
          </a:prstGeom>
          <a:blipFill dpi="0" rotWithShape="1">
            <a:blip r:embed="rId2">
              <a:alphaModFix amt="24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a:extLst>
              <a:ext uri="{FF2B5EF4-FFF2-40B4-BE49-F238E27FC236}">
                <a16:creationId xmlns:a16="http://schemas.microsoft.com/office/drawing/2014/main" id="{0B346772-F464-E0B1-E28A-465D29810048}"/>
              </a:ext>
              <a:ext uri="{C183D7F6-B498-43B3-948B-1728B52AA6E4}">
                <adec:decorative xmlns:adec="http://schemas.microsoft.com/office/drawing/2017/decorative" val="0"/>
              </a:ext>
            </a:extLst>
          </p:cNvPr>
          <p:cNvSpPr txBox="1">
            <a:spLocks noGrp="1"/>
          </p:cNvSpPr>
          <p:nvPr>
            <p:ph type="title" idx="4294967295"/>
          </p:nvPr>
        </p:nvSpPr>
        <p:spPr>
          <a:xfrm>
            <a:off x="328582" y="1512757"/>
            <a:ext cx="10486566" cy="585866"/>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chemeClr val="tx1"/>
                </a:solidFill>
                <a:effectLst/>
                <a:uLnTx/>
                <a:uFillTx/>
                <a:latin typeface="Calibri" panose="020F0502020204030204" pitchFamily="34" charset="0"/>
                <a:ea typeface="+mj-ea"/>
                <a:cs typeface="Calibri" panose="020F0502020204030204" pitchFamily="34" charset="0"/>
              </a:rPr>
              <a:t>Major Provisions of the PROGRESS Act and Proposed Rule:</a:t>
            </a:r>
          </a:p>
        </p:txBody>
      </p:sp>
      <p:sp>
        <p:nvSpPr>
          <p:cNvPr id="3" name="Content Placeholder 2">
            <a:extLst>
              <a:ext uri="{FF2B5EF4-FFF2-40B4-BE49-F238E27FC236}">
                <a16:creationId xmlns:a16="http://schemas.microsoft.com/office/drawing/2014/main" id="{40F223AE-E3E4-8CAE-A99B-3B1120DB40C8}"/>
              </a:ext>
              <a:ext uri="{C183D7F6-B498-43B3-948B-1728B52AA6E4}">
                <adec:decorative xmlns:adec="http://schemas.microsoft.com/office/drawing/2017/decorative" val="0"/>
              </a:ext>
            </a:extLst>
          </p:cNvPr>
          <p:cNvSpPr>
            <a:spLocks noGrp="1"/>
          </p:cNvSpPr>
          <p:nvPr>
            <p:ph idx="1"/>
          </p:nvPr>
        </p:nvSpPr>
        <p:spPr>
          <a:xfrm>
            <a:off x="433682" y="2098624"/>
            <a:ext cx="10988823" cy="4287186"/>
          </a:xfrm>
        </p:spPr>
        <p:txBody>
          <a:bodyPr vert="horz" lIns="91440" tIns="45720" rIns="91440" bIns="45720" rtlCol="0" anchor="t">
            <a:noAutofit/>
          </a:bodyPr>
          <a:lstStyle/>
          <a:p>
            <a:pPr marL="342900" indent="-342900">
              <a:spcBef>
                <a:spcPts val="0"/>
              </a:spcBef>
              <a:spcAft>
                <a:spcPts val="600"/>
              </a:spcAft>
              <a:buFont typeface="Symbol" panose="05050102010706020507" pitchFamily="18" charset="2"/>
              <a:buChar char=""/>
            </a:pPr>
            <a:r>
              <a:rPr lang="en-US" sz="2600" dirty="0">
                <a:solidFill>
                  <a:schemeClr val="tx1"/>
                </a:solidFill>
                <a:latin typeface="Times New Roman"/>
                <a:ea typeface="Aptos" panose="020B0004020202020204" pitchFamily="34" charset="0"/>
                <a:cs typeface="Times New Roman"/>
              </a:rPr>
              <a:t>25 U.S.C. § 5368 – Investment Standard has changed to "prudent investment standard".</a:t>
            </a:r>
            <a:endParaRPr lang="en-US" sz="2600" dirty="0">
              <a:solidFill>
                <a:schemeClr val="tx1"/>
              </a:solidFill>
              <a:latin typeface="Times New Roman" panose="02020603050405020304" pitchFamily="18" charset="0"/>
              <a:ea typeface="Aptos" panose="020B0004020202020204" pitchFamily="34" charset="0"/>
              <a:cs typeface="Times New Roman"/>
            </a:endParaRPr>
          </a:p>
          <a:p>
            <a:pPr marL="342900" indent="-342900">
              <a:spcBef>
                <a:spcPts val="0"/>
              </a:spcBef>
              <a:spcAft>
                <a:spcPts val="600"/>
              </a:spcAft>
              <a:buFont typeface="Symbol" panose="05050102010706020507" pitchFamily="18" charset="2"/>
              <a:buChar char=""/>
            </a:pPr>
            <a:r>
              <a:rPr lang="en-US" sz="2600" dirty="0">
                <a:solidFill>
                  <a:schemeClr val="tx1"/>
                </a:solidFill>
                <a:latin typeface="Times New Roman" panose="02020603050405020304" pitchFamily="18" charset="0"/>
                <a:ea typeface="Aptos" panose="020B0004020202020204" pitchFamily="34" charset="0"/>
              </a:rPr>
              <a:t>25 U.S.C. § 5963(b) – Waiver of regulations - 120 days for decision, if no decision, it is deemed approved. For non-BIA it is deemed denied. </a:t>
            </a:r>
          </a:p>
          <a:p>
            <a:pPr marL="342900" indent="-342900">
              <a:spcBef>
                <a:spcPts val="0"/>
              </a:spcBef>
              <a:spcAft>
                <a:spcPts val="600"/>
              </a:spcAft>
              <a:buFont typeface="Symbol" panose="05050102010706020507" pitchFamily="18" charset="2"/>
              <a:buChar char=""/>
            </a:pPr>
            <a:r>
              <a:rPr lang="en-US" sz="2600" dirty="0">
                <a:solidFill>
                  <a:schemeClr val="tx1"/>
                </a:solidFill>
                <a:latin typeface="Times New Roman"/>
                <a:ea typeface="Aptos" panose="020B0004020202020204" pitchFamily="34" charset="0"/>
                <a:cs typeface="Times New Roman"/>
              </a:rPr>
              <a:t>Amends Title IV to be similar to Indian Health Service (IHS) Title V and allows for administrative efficiencies by enabling Tribes to operate under similar statutory frameworks for self-governance.  </a:t>
            </a:r>
          </a:p>
          <a:p>
            <a:pPr marL="342900" indent="-342900">
              <a:spcBef>
                <a:spcPts val="0"/>
              </a:spcBef>
              <a:spcAft>
                <a:spcPts val="600"/>
              </a:spcAft>
              <a:buFont typeface="Symbol" panose="05050102010706020507" pitchFamily="18" charset="2"/>
              <a:buChar char=""/>
            </a:pPr>
            <a:r>
              <a:rPr lang="en-US" sz="2600" dirty="0">
                <a:solidFill>
                  <a:schemeClr val="tx1"/>
                </a:solidFill>
                <a:latin typeface="Times New Roman" panose="02020603050405020304" pitchFamily="18" charset="0"/>
                <a:ea typeface="Aptos" panose="020B0004020202020204" pitchFamily="34" charset="0"/>
              </a:rPr>
              <a:t>Tribes requested and the Department agreed to codify the Executive Orders consultation process in the proposed regulation for all matters involving self-governance.</a:t>
            </a:r>
          </a:p>
        </p:txBody>
      </p:sp>
      <p:pic>
        <p:nvPicPr>
          <p:cNvPr id="6" name="object 6">
            <a:extLst>
              <a:ext uri="{FF2B5EF4-FFF2-40B4-BE49-F238E27FC236}">
                <a16:creationId xmlns:a16="http://schemas.microsoft.com/office/drawing/2014/main" id="{26F1691E-3D53-51DA-B235-CD7A56A347D1}"/>
              </a:ext>
              <a:ext uri="{C183D7F6-B498-43B3-948B-1728B52AA6E4}">
                <adec:decorative xmlns:adec="http://schemas.microsoft.com/office/drawing/2017/decorative" val="1"/>
              </a:ext>
            </a:extLst>
          </p:cNvPr>
          <p:cNvPicPr/>
          <p:nvPr/>
        </p:nvPicPr>
        <p:blipFill>
          <a:blip r:embed="rId3" cstate="print"/>
          <a:stretch>
            <a:fillRect/>
          </a:stretch>
        </p:blipFill>
        <p:spPr>
          <a:xfrm>
            <a:off x="10047110" y="294991"/>
            <a:ext cx="1888576" cy="1803632"/>
          </a:xfrm>
          <a:prstGeom prst="rect">
            <a:avLst/>
          </a:prstGeom>
        </p:spPr>
      </p:pic>
    </p:spTree>
    <p:extLst>
      <p:ext uri="{BB962C8B-B14F-4D97-AF65-F5344CB8AC3E}">
        <p14:creationId xmlns:p14="http://schemas.microsoft.com/office/powerpoint/2010/main" val="1700565942"/>
      </p:ext>
    </p:extLst>
  </p:cSld>
  <p:clrMapOvr>
    <a:masterClrMapping/>
  </p:clrMapOvr>
</p:sld>
</file>

<file path=ppt/theme/theme1.xml><?xml version="1.0" encoding="utf-8"?>
<a:theme xmlns:a="http://schemas.openxmlformats.org/drawingml/2006/main" name="Blockprint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1CF03B8088D924489456A4503814B0B" ma:contentTypeVersion="10" ma:contentTypeDescription="Create a new document." ma:contentTypeScope="" ma:versionID="bdcd12670e17c04965e018c4405e9518">
  <xsd:schema xmlns:xsd="http://www.w3.org/2001/XMLSchema" xmlns:xs="http://www.w3.org/2001/XMLSchema" xmlns:p="http://schemas.microsoft.com/office/2006/metadata/properties" xmlns:ns2="bce4669d-3ee8-40ed-b237-a3910f703061" xmlns:ns3="d5010128-f735-4ca1-bd21-130113b34030" targetNamespace="http://schemas.microsoft.com/office/2006/metadata/properties" ma:root="true" ma:fieldsID="d97ab1fb7257e37a9c91901f2a1e358b" ns2:_="" ns3:_="">
    <xsd:import namespace="bce4669d-3ee8-40ed-b237-a3910f703061"/>
    <xsd:import namespace="d5010128-f735-4ca1-bd21-130113b3403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e4669d-3ee8-40ed-b237-a3910f7030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5010128-f735-4ca1-bd21-130113b3403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0FAA002-5DB5-4475-8B2B-87C479389959}">
  <ds:schemaRefs>
    <ds:schemaRef ds:uri="http://schemas.microsoft.com/sharepoint/v3/contenttype/forms"/>
  </ds:schemaRefs>
</ds:datastoreItem>
</file>

<file path=customXml/itemProps2.xml><?xml version="1.0" encoding="utf-8"?>
<ds:datastoreItem xmlns:ds="http://schemas.openxmlformats.org/officeDocument/2006/customXml" ds:itemID="{44D4DD70-F7EA-4DB6-B39F-C2A9A6F130C7}">
  <ds:schemaRefs>
    <ds:schemaRef ds:uri="bce4669d-3ee8-40ed-b237-a3910f703061"/>
    <ds:schemaRef ds:uri="d5010128-f735-4ca1-bd21-130113b3403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B108B76-3457-4F16-A61D-E5A815E4347C}">
  <ds:schemaRefs>
    <ds:schemaRef ds:uri="http://schemas.microsoft.com/office/2006/documentManagement/types"/>
    <ds:schemaRef ds:uri="http://schemas.openxmlformats.org/package/2006/metadata/core-properties"/>
    <ds:schemaRef ds:uri="d5010128-f735-4ca1-bd21-130113b34030"/>
    <ds:schemaRef ds:uri="http://purl.org/dc/dcmitype/"/>
    <ds:schemaRef ds:uri="http://purl.org/dc/elements/1.1/"/>
    <ds:schemaRef ds:uri="http://schemas.microsoft.com/office/infopath/2007/PartnerControls"/>
    <ds:schemaRef ds:uri="http://schemas.microsoft.com/office/2006/metadata/properties"/>
    <ds:schemaRef ds:uri="bce4669d-3ee8-40ed-b237-a3910f703061"/>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2627</TotalTime>
  <Words>1628</Words>
  <Application>Microsoft Office PowerPoint</Application>
  <PresentationFormat>Widescreen</PresentationFormat>
  <Paragraphs>143</Paragraphs>
  <Slides>17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Aptos</vt:lpstr>
      <vt:lpstr>Arial</vt:lpstr>
      <vt:lpstr>Avenir Next LT Pro</vt:lpstr>
      <vt:lpstr>AvenirNext LT Pro Medium</vt:lpstr>
      <vt:lpstr>Calibri</vt:lpstr>
      <vt:lpstr>Symbol</vt:lpstr>
      <vt:lpstr>Times New Roman</vt:lpstr>
      <vt:lpstr>BlockprintVTI</vt:lpstr>
      <vt:lpstr>Tribal Consultation PROGRESS Act Proposed Regulations 25 CFR Part 1000  </vt:lpstr>
      <vt:lpstr>Government-to-Government Tribal Consultation</vt:lpstr>
      <vt:lpstr>Tribal Consultation on PROGRESS Act Proposed Rule</vt:lpstr>
      <vt:lpstr>Process used for Negotiated Rulemaking </vt:lpstr>
      <vt:lpstr>Process used for Negotiated Rulemaking </vt:lpstr>
      <vt:lpstr>Self-Governance Negotiated Rulemaking Committee</vt:lpstr>
      <vt:lpstr>Major Provisions of the PROGRESS Act and Proposed Rule:</vt:lpstr>
      <vt:lpstr>Major Provisions of the PROGRESS Act and Proposed Rule:</vt:lpstr>
      <vt:lpstr>Major Provisions of the PROGRESS Act and Proposed Rule:</vt:lpstr>
      <vt:lpstr>The Committee reached consensus on most of the rule:</vt:lpstr>
      <vt:lpstr>The Committee did not reach consensus on:</vt:lpstr>
      <vt:lpstr>The Committee did not reach consensus on:</vt:lpstr>
      <vt:lpstr>The Committee did not reach consensus on:</vt:lpstr>
      <vt:lpstr>The Committee did not reach consensus on:</vt:lpstr>
      <vt:lpstr>The Committee did not reach consensus on:</vt:lpstr>
      <vt:lpstr>Framing Question:</vt:lpstr>
      <vt:lpstr>Comment Period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25 CFR 1000  Tribal Consultation</dc:title>
  <dc:creator>Regina Gilbert</dc:creator>
  <cp:lastModifiedBy>Whaley, Oliver B</cp:lastModifiedBy>
  <cp:revision>15</cp:revision>
  <dcterms:created xsi:type="dcterms:W3CDTF">2024-07-08T19:18:45Z</dcterms:created>
  <dcterms:modified xsi:type="dcterms:W3CDTF">2024-07-22T17:42:30Z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0x010100E1CF03B8088D924489456A4503814B0B</vt:lpwstr>
  </property>
</Properties>
</file>