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Lst>
  <p:notesMasterIdLst>
    <p:notesMasterId r:id="rId17"/>
  </p:notesMasterIdLst>
  <p:sldIdLst>
    <p:sldId id="256" r:id="rId6"/>
    <p:sldId id="261" r:id="rId7"/>
    <p:sldId id="269" r:id="rId8"/>
    <p:sldId id="650" r:id="rId9"/>
    <p:sldId id="654" r:id="rId10"/>
    <p:sldId id="649" r:id="rId11"/>
    <p:sldId id="652" r:id="rId12"/>
    <p:sldId id="648" r:id="rId13"/>
    <p:sldId id="653" r:id="rId14"/>
    <p:sldId id="310"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398390-3A91-8D1E-4B3D-1F1363666A11}" name="Madeline Kane" initials="MK" userId="S::MKane@kearnswest.com::2741e87c-7503-4ed7-8ea6-b6210d5f4c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DABF7-B7D9-7966-2190-2B8325E45BED}" v="51" dt="2024-11-25T10:27:37.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9D77D-0BBD-46C3-85D9-D0F6F8B59E25}"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4994E233-84A1-4439-9EB5-140B4BB5667D}">
      <dgm:prSet phldrT="[Text]" phldr="0"/>
      <dgm:spPr/>
      <dgm:t>
        <a:bodyPr/>
        <a:lstStyle/>
        <a:p>
          <a:pPr rtl="0">
            <a:defRPr b="1"/>
          </a:pPr>
          <a:r>
            <a:rPr lang="en-US" b="1">
              <a:latin typeface="Calibri Light" panose="020F0302020204030204"/>
            </a:rPr>
            <a:t>Review for completeness (up to 20 business days).</a:t>
          </a:r>
          <a:endParaRPr lang="en-US" b="1"/>
        </a:p>
      </dgm:t>
    </dgm:pt>
    <dgm:pt modelId="{1EBFDAE3-192D-4C52-9125-039E4D6776F4}" type="parTrans" cxnId="{EC3E7FB2-01BA-4865-B271-89CE21A0575F}">
      <dgm:prSet/>
      <dgm:spPr/>
      <dgm:t>
        <a:bodyPr/>
        <a:lstStyle/>
        <a:p>
          <a:endParaRPr lang="en-US"/>
        </a:p>
      </dgm:t>
    </dgm:pt>
    <dgm:pt modelId="{44861F31-995C-492B-AC36-47CD82568CC4}" type="sibTrans" cxnId="{EC3E7FB2-01BA-4865-B271-89CE21A0575F}">
      <dgm:prSet/>
      <dgm:spPr/>
      <dgm:t>
        <a:bodyPr/>
        <a:lstStyle/>
        <a:p>
          <a:endParaRPr lang="en-US"/>
        </a:p>
      </dgm:t>
    </dgm:pt>
    <dgm:pt modelId="{EE6E6FBC-0FB3-468D-9E7D-5B8524925887}">
      <dgm:prSet phldrT="[Text]" phldr="0"/>
      <dgm:spPr/>
      <dgm:t>
        <a:bodyPr/>
        <a:lstStyle/>
        <a:p>
          <a:r>
            <a:rPr lang="en-US" b="0">
              <a:latin typeface="Calibri Light" panose="020F0302020204030204"/>
            </a:rPr>
            <a:t>Notify applicant of deficiencies in application.</a:t>
          </a:r>
          <a:endParaRPr lang="en-US" b="0"/>
        </a:p>
      </dgm:t>
    </dgm:pt>
    <dgm:pt modelId="{26F2066B-E320-4B64-BCB5-1ED259C0E141}" type="parTrans" cxnId="{ECDA4D62-7F60-4ABF-BC71-F91473D3585E}">
      <dgm:prSet/>
      <dgm:spPr/>
      <dgm:t>
        <a:bodyPr/>
        <a:lstStyle/>
        <a:p>
          <a:endParaRPr lang="en-US"/>
        </a:p>
      </dgm:t>
    </dgm:pt>
    <dgm:pt modelId="{817FCBB4-A5A4-4E64-8FA5-476B3CB07215}" type="sibTrans" cxnId="{ECDA4D62-7F60-4ABF-BC71-F91473D3585E}">
      <dgm:prSet/>
      <dgm:spPr/>
      <dgm:t>
        <a:bodyPr/>
        <a:lstStyle/>
        <a:p>
          <a:endParaRPr lang="en-US"/>
        </a:p>
      </dgm:t>
    </dgm:pt>
    <dgm:pt modelId="{9AA95DFE-3226-4D46-953D-1D0D85221408}">
      <dgm:prSet phldrT="[Text]" phldr="0"/>
      <dgm:spPr/>
      <dgm:t>
        <a:bodyPr/>
        <a:lstStyle/>
        <a:p>
          <a:pPr>
            <a:defRPr b="1"/>
          </a:pPr>
          <a:r>
            <a:rPr lang="en-US" b="1">
              <a:latin typeface="Calibri Light" panose="020F0302020204030204"/>
            </a:rPr>
            <a:t>Determine application is complete.</a:t>
          </a:r>
          <a:endParaRPr lang="en-US" b="1"/>
        </a:p>
      </dgm:t>
    </dgm:pt>
    <dgm:pt modelId="{113CABAB-351A-4B3F-89B5-10A96BDBACFF}" type="parTrans" cxnId="{C5D85DE3-F2D5-4B23-BA85-373DE0771917}">
      <dgm:prSet/>
      <dgm:spPr/>
      <dgm:t>
        <a:bodyPr/>
        <a:lstStyle/>
        <a:p>
          <a:endParaRPr lang="en-US"/>
        </a:p>
      </dgm:t>
    </dgm:pt>
    <dgm:pt modelId="{38048FE9-FCD6-41EB-877A-B234AEDD01D6}" type="sibTrans" cxnId="{C5D85DE3-F2D5-4B23-BA85-373DE0771917}">
      <dgm:prSet/>
      <dgm:spPr/>
      <dgm:t>
        <a:bodyPr/>
        <a:lstStyle/>
        <a:p>
          <a:endParaRPr lang="en-US"/>
        </a:p>
      </dgm:t>
    </dgm:pt>
    <dgm:pt modelId="{B1FA1FC8-4925-49FE-A52D-75D0449EA27B}">
      <dgm:prSet phldrT="[Text]" phldr="0"/>
      <dgm:spPr/>
      <dgm:t>
        <a:bodyPr/>
        <a:lstStyle/>
        <a:p>
          <a:r>
            <a:rPr lang="en-US" b="0">
              <a:latin typeface="Calibri Light" panose="020F0302020204030204"/>
            </a:rPr>
            <a:t>Notify Tribe or </a:t>
          </a:r>
          <a:r>
            <a:rPr lang="en-US" b="1">
              <a:latin typeface="Calibri Light" panose="020F0302020204030204"/>
            </a:rPr>
            <a:t>NHO</a:t>
          </a:r>
          <a:r>
            <a:rPr lang="en-US" b="0">
              <a:latin typeface="Calibri Light" panose="020F0302020204030204"/>
            </a:rPr>
            <a:t> of complete application the </a:t>
          </a:r>
          <a:r>
            <a:rPr lang="en-US" b="1">
              <a:latin typeface="Calibri Light" panose="020F0302020204030204"/>
            </a:rPr>
            <a:t>following business day.</a:t>
          </a:r>
        </a:p>
      </dgm:t>
    </dgm:pt>
    <dgm:pt modelId="{AF560BA3-2D47-4ED7-A662-C02DC716B4ED}" type="parTrans" cxnId="{4C8FC13A-8534-441A-980C-30E4B1256000}">
      <dgm:prSet/>
      <dgm:spPr/>
      <dgm:t>
        <a:bodyPr/>
        <a:lstStyle/>
        <a:p>
          <a:endParaRPr lang="en-US"/>
        </a:p>
      </dgm:t>
    </dgm:pt>
    <dgm:pt modelId="{00FAFCBA-BBE9-486C-9401-341196C2F0E3}" type="sibTrans" cxnId="{4C8FC13A-8534-441A-980C-30E4B1256000}">
      <dgm:prSet/>
      <dgm:spPr/>
      <dgm:t>
        <a:bodyPr/>
        <a:lstStyle/>
        <a:p>
          <a:endParaRPr lang="en-US"/>
        </a:p>
      </dgm:t>
    </dgm:pt>
    <dgm:pt modelId="{7E57AB28-7ECB-46E5-98E9-F208514EC515}">
      <dgm:prSet phldr="0"/>
      <dgm:spPr/>
      <dgm:t>
        <a:bodyPr/>
        <a:lstStyle/>
        <a:p>
          <a:pPr rtl="0">
            <a:defRPr b="1"/>
          </a:pPr>
          <a:r>
            <a:rPr lang="en-US" b="0">
              <a:solidFill>
                <a:srgbClr val="444444"/>
              </a:solidFill>
              <a:latin typeface="Calibri"/>
              <a:cs typeface="Calibri"/>
            </a:rPr>
            <a:t>DOI receives application for export.</a:t>
          </a:r>
        </a:p>
      </dgm:t>
    </dgm:pt>
    <dgm:pt modelId="{E45C9ECF-A073-4717-95C5-FB06947CE333}" type="parTrans" cxnId="{BC59BBE2-2B9C-4811-90DF-C0275E6DDCBD}">
      <dgm:prSet/>
      <dgm:spPr/>
      <dgm:t>
        <a:bodyPr/>
        <a:lstStyle/>
        <a:p>
          <a:endParaRPr lang="en-US"/>
        </a:p>
      </dgm:t>
    </dgm:pt>
    <dgm:pt modelId="{4F8B1CD6-A46B-4F45-8113-53100B9FC2C8}" type="sibTrans" cxnId="{BC59BBE2-2B9C-4811-90DF-C0275E6DDCBD}">
      <dgm:prSet/>
      <dgm:spPr/>
      <dgm:t>
        <a:bodyPr/>
        <a:lstStyle/>
        <a:p>
          <a:endParaRPr lang="en-US"/>
        </a:p>
      </dgm:t>
    </dgm:pt>
    <dgm:pt modelId="{670AB859-D0AE-41EF-8169-D41266929090}">
      <dgm:prSet phldr="0"/>
      <dgm:spPr/>
      <dgm:t>
        <a:bodyPr/>
        <a:lstStyle/>
        <a:p>
          <a:r>
            <a:rPr lang="en-US" b="0">
              <a:solidFill>
                <a:srgbClr val="444444"/>
              </a:solidFill>
              <a:latin typeface="Calibri"/>
              <a:cs typeface="Calibri"/>
            </a:rPr>
            <a:t>Notify Tribe or </a:t>
          </a:r>
          <a:r>
            <a:rPr lang="en-US" b="1">
              <a:solidFill>
                <a:srgbClr val="444444"/>
              </a:solidFill>
              <a:latin typeface="Calibri"/>
              <a:cs typeface="Calibri"/>
            </a:rPr>
            <a:t>NHO</a:t>
          </a:r>
          <a:r>
            <a:rPr lang="en-US" b="0">
              <a:solidFill>
                <a:srgbClr val="444444"/>
              </a:solidFill>
              <a:latin typeface="Calibri"/>
              <a:cs typeface="Calibri"/>
            </a:rPr>
            <a:t> of receipt.</a:t>
          </a:r>
        </a:p>
      </dgm:t>
    </dgm:pt>
    <dgm:pt modelId="{EDC248D2-BE7F-49A0-95D9-C5CC3779A909}" type="parTrans" cxnId="{8A18A9BB-E0AB-4EF2-8417-5FB6D8D331F3}">
      <dgm:prSet/>
      <dgm:spPr/>
      <dgm:t>
        <a:bodyPr/>
        <a:lstStyle/>
        <a:p>
          <a:endParaRPr lang="en-US"/>
        </a:p>
      </dgm:t>
    </dgm:pt>
    <dgm:pt modelId="{8BB5C577-6A1D-4DE4-983F-B59E954B611A}" type="sibTrans" cxnId="{8A18A9BB-E0AB-4EF2-8417-5FB6D8D331F3}">
      <dgm:prSet/>
      <dgm:spPr/>
      <dgm:t>
        <a:bodyPr/>
        <a:lstStyle/>
        <a:p>
          <a:endParaRPr lang="en-US"/>
        </a:p>
      </dgm:t>
    </dgm:pt>
    <dgm:pt modelId="{9A60D642-09C0-4489-902A-191789F7D476}">
      <dgm:prSet phldr="0"/>
      <dgm:spPr/>
      <dgm:t>
        <a:bodyPr/>
        <a:lstStyle/>
        <a:p>
          <a:r>
            <a:rPr lang="en-US" b="1">
              <a:latin typeface="Calibri Light" panose="020F0302020204030204"/>
            </a:rPr>
            <a:t>Tribe or NHO has 9 business days to review application and supporting documents.</a:t>
          </a:r>
          <a:endParaRPr lang="en-US"/>
        </a:p>
      </dgm:t>
    </dgm:pt>
    <dgm:pt modelId="{A7BE70E0-B189-43E4-86F4-2FBD40201F22}" type="parTrans" cxnId="{6E3AACAA-67C2-4482-ABD5-936E2393F3A7}">
      <dgm:prSet/>
      <dgm:spPr/>
      <dgm:t>
        <a:bodyPr/>
        <a:lstStyle/>
        <a:p>
          <a:endParaRPr lang="en-US"/>
        </a:p>
      </dgm:t>
    </dgm:pt>
    <dgm:pt modelId="{7BF0676D-E85E-46E6-9414-314031D9D4D2}" type="sibTrans" cxnId="{6E3AACAA-67C2-4482-ABD5-936E2393F3A7}">
      <dgm:prSet/>
      <dgm:spPr/>
      <dgm:t>
        <a:bodyPr/>
        <a:lstStyle/>
        <a:p>
          <a:endParaRPr lang="en-US"/>
        </a:p>
      </dgm:t>
    </dgm:pt>
    <dgm:pt modelId="{8626DC68-26C2-43DF-B9B5-A374A2C5876E}">
      <dgm:prSet phldr="0"/>
      <dgm:spPr/>
      <dgm:t>
        <a:bodyPr/>
        <a:lstStyle/>
        <a:p>
          <a:pPr>
            <a:defRPr b="1"/>
          </a:pPr>
          <a:endParaRPr lang="en-US" b="1">
            <a:latin typeface="Calibri Light" panose="020F0302020204030204"/>
          </a:endParaRPr>
        </a:p>
      </dgm:t>
    </dgm:pt>
    <dgm:pt modelId="{5076FA9D-4E39-454D-8CE8-8DD963035F0B}" type="parTrans" cxnId="{5FA86AA4-AABF-4EE6-93BF-4B3D5E300565}">
      <dgm:prSet/>
      <dgm:spPr/>
      <dgm:t>
        <a:bodyPr/>
        <a:lstStyle/>
        <a:p>
          <a:endParaRPr lang="en-US"/>
        </a:p>
      </dgm:t>
    </dgm:pt>
    <dgm:pt modelId="{5023005A-DF53-4E6B-BD6A-C1BD7B8AECCB}" type="sibTrans" cxnId="{5FA86AA4-AABF-4EE6-93BF-4B3D5E300565}">
      <dgm:prSet/>
      <dgm:spPr/>
      <dgm:t>
        <a:bodyPr/>
        <a:lstStyle/>
        <a:p>
          <a:endParaRPr lang="en-US"/>
        </a:p>
      </dgm:t>
    </dgm:pt>
    <dgm:pt modelId="{A7B47909-C5F4-4449-BD40-F4D48076DC26}" type="pres">
      <dgm:prSet presAssocID="{3C69D77D-0BBD-46C3-85D9-D0F6F8B59E25}" presName="root" presStyleCnt="0">
        <dgm:presLayoutVars>
          <dgm:chMax/>
          <dgm:chPref/>
          <dgm:animLvl val="lvl"/>
        </dgm:presLayoutVars>
      </dgm:prSet>
      <dgm:spPr/>
    </dgm:pt>
    <dgm:pt modelId="{9B8A5EEC-6947-4CAC-A98D-D6E75863034E}" type="pres">
      <dgm:prSet presAssocID="{3C69D77D-0BBD-46C3-85D9-D0F6F8B59E25}"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0B80EE80-AA33-477C-AE06-059BC81F7FD1}" type="pres">
      <dgm:prSet presAssocID="{3C69D77D-0BBD-46C3-85D9-D0F6F8B59E25}" presName="nodes" presStyleCnt="0">
        <dgm:presLayoutVars>
          <dgm:chMax/>
          <dgm:chPref/>
          <dgm:animLvl val="lvl"/>
        </dgm:presLayoutVars>
      </dgm:prSet>
      <dgm:spPr/>
    </dgm:pt>
    <dgm:pt modelId="{57CF5122-B419-4DD8-8D7F-8A192D83ACEE}" type="pres">
      <dgm:prSet presAssocID="{7E57AB28-7ECB-46E5-98E9-F208514EC515}" presName="composite" presStyleCnt="0"/>
      <dgm:spPr/>
    </dgm:pt>
    <dgm:pt modelId="{13A0A3C7-E641-41D1-BE8C-031CEC2A25DE}" type="pres">
      <dgm:prSet presAssocID="{7E57AB28-7ECB-46E5-98E9-F208514EC515}" presName="L1TextContainer" presStyleLbl="revTx" presStyleIdx="0" presStyleCnt="4">
        <dgm:presLayoutVars>
          <dgm:chMax val="1"/>
          <dgm:chPref val="1"/>
          <dgm:bulletEnabled val="1"/>
        </dgm:presLayoutVars>
      </dgm:prSet>
      <dgm:spPr/>
    </dgm:pt>
    <dgm:pt modelId="{6F11D314-77B3-4BB2-AF91-8276FD6D53EA}" type="pres">
      <dgm:prSet presAssocID="{7E57AB28-7ECB-46E5-98E9-F208514EC515}" presName="L2TextContainerWrapper" presStyleCnt="0">
        <dgm:presLayoutVars>
          <dgm:chMax val="0"/>
          <dgm:chPref val="0"/>
          <dgm:bulletEnabled val="1"/>
        </dgm:presLayoutVars>
      </dgm:prSet>
      <dgm:spPr/>
    </dgm:pt>
    <dgm:pt modelId="{7687F6CE-2CAC-4C42-8677-BC8203598B5F}" type="pres">
      <dgm:prSet presAssocID="{7E57AB28-7ECB-46E5-98E9-F208514EC515}" presName="L2TextContainer" presStyleLbl="bgAcc1" presStyleIdx="0" presStyleCnt="4"/>
      <dgm:spPr/>
    </dgm:pt>
    <dgm:pt modelId="{15CCF203-4A11-4EB1-AF82-485698E45A4C}" type="pres">
      <dgm:prSet presAssocID="{7E57AB28-7ECB-46E5-98E9-F208514EC515}" presName="FlexibleEmptyPlaceHolder" presStyleCnt="0"/>
      <dgm:spPr/>
    </dgm:pt>
    <dgm:pt modelId="{E10BA70A-B4DF-4A4F-9901-64E73EF4D2DA}" type="pres">
      <dgm:prSet presAssocID="{7E57AB28-7ECB-46E5-98E9-F208514EC515}"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5F2D6C68-C291-47FD-BC3F-8057AE2DB384}" type="pres">
      <dgm:prSet presAssocID="{7E57AB28-7ECB-46E5-98E9-F208514EC515}" presName="ConnectorPoint" presStyleLbl="alignNode1" presStyleIdx="0" presStyleCnt="4"/>
      <dgm:spPr/>
    </dgm:pt>
    <dgm:pt modelId="{6E17F693-4E36-4899-9A51-365947D72CD4}" type="pres">
      <dgm:prSet presAssocID="{7E57AB28-7ECB-46E5-98E9-F208514EC515}" presName="EmptyPlaceHolder" presStyleCnt="0"/>
      <dgm:spPr/>
    </dgm:pt>
    <dgm:pt modelId="{3A0D4099-EBB0-4F9B-AE6E-CB0FEFDD2E93}" type="pres">
      <dgm:prSet presAssocID="{4F8B1CD6-A46B-4F45-8113-53100B9FC2C8}" presName="spaceBetweenRectangles" presStyleCnt="0"/>
      <dgm:spPr/>
    </dgm:pt>
    <dgm:pt modelId="{2C2C05E3-24FC-47DB-80DF-41AC409EB6D4}" type="pres">
      <dgm:prSet presAssocID="{4994E233-84A1-4439-9EB5-140B4BB5667D}" presName="composite" presStyleCnt="0"/>
      <dgm:spPr/>
    </dgm:pt>
    <dgm:pt modelId="{9F40671D-A329-4F43-AE06-50392DCA1E7E}" type="pres">
      <dgm:prSet presAssocID="{4994E233-84A1-4439-9EB5-140B4BB5667D}" presName="L1TextContainer" presStyleLbl="revTx" presStyleIdx="1" presStyleCnt="4">
        <dgm:presLayoutVars>
          <dgm:chMax val="1"/>
          <dgm:chPref val="1"/>
          <dgm:bulletEnabled val="1"/>
        </dgm:presLayoutVars>
      </dgm:prSet>
      <dgm:spPr/>
    </dgm:pt>
    <dgm:pt modelId="{410CF524-CF7C-4FD2-98DA-8AA0005F9DA4}" type="pres">
      <dgm:prSet presAssocID="{4994E233-84A1-4439-9EB5-140B4BB5667D}" presName="L2TextContainerWrapper" presStyleCnt="0">
        <dgm:presLayoutVars>
          <dgm:chMax val="0"/>
          <dgm:chPref val="0"/>
          <dgm:bulletEnabled val="1"/>
        </dgm:presLayoutVars>
      </dgm:prSet>
      <dgm:spPr/>
    </dgm:pt>
    <dgm:pt modelId="{95BE73F6-0E64-4BFF-807B-859EA39CAAF8}" type="pres">
      <dgm:prSet presAssocID="{4994E233-84A1-4439-9EB5-140B4BB5667D}" presName="L2TextContainer" presStyleLbl="bgAcc1" presStyleIdx="1" presStyleCnt="4"/>
      <dgm:spPr/>
    </dgm:pt>
    <dgm:pt modelId="{FEA3EB23-720B-45DB-AC24-40ACDED5B428}" type="pres">
      <dgm:prSet presAssocID="{4994E233-84A1-4439-9EB5-140B4BB5667D}" presName="FlexibleEmptyPlaceHolder" presStyleCnt="0"/>
      <dgm:spPr/>
    </dgm:pt>
    <dgm:pt modelId="{97936612-EFD4-4093-BCCA-1C92BBD0FBF9}" type="pres">
      <dgm:prSet presAssocID="{4994E233-84A1-4439-9EB5-140B4BB5667D}"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BBDAA37A-07BC-4C1A-9293-36B1771DA7AD}" type="pres">
      <dgm:prSet presAssocID="{4994E233-84A1-4439-9EB5-140B4BB5667D}" presName="ConnectorPoint" presStyleLbl="alignNode1" presStyleIdx="1" presStyleCnt="4"/>
      <dgm:spPr/>
    </dgm:pt>
    <dgm:pt modelId="{F96CFFB3-E330-4DBE-9A62-B3FAD4788A97}" type="pres">
      <dgm:prSet presAssocID="{4994E233-84A1-4439-9EB5-140B4BB5667D}" presName="EmptyPlaceHolder" presStyleCnt="0"/>
      <dgm:spPr/>
    </dgm:pt>
    <dgm:pt modelId="{75EA3DD4-1D0D-455D-9962-0CCAFCA432CC}" type="pres">
      <dgm:prSet presAssocID="{44861F31-995C-492B-AC36-47CD82568CC4}" presName="spaceBetweenRectangles" presStyleCnt="0"/>
      <dgm:spPr/>
    </dgm:pt>
    <dgm:pt modelId="{7F1E9679-1255-4C3A-8E58-94CB143E9D7B}" type="pres">
      <dgm:prSet presAssocID="{9AA95DFE-3226-4D46-953D-1D0D85221408}" presName="composite" presStyleCnt="0"/>
      <dgm:spPr/>
    </dgm:pt>
    <dgm:pt modelId="{1D59D165-863C-4330-907D-315DD84010C6}" type="pres">
      <dgm:prSet presAssocID="{9AA95DFE-3226-4D46-953D-1D0D85221408}" presName="L1TextContainer" presStyleLbl="revTx" presStyleIdx="2" presStyleCnt="4">
        <dgm:presLayoutVars>
          <dgm:chMax val="1"/>
          <dgm:chPref val="1"/>
          <dgm:bulletEnabled val="1"/>
        </dgm:presLayoutVars>
      </dgm:prSet>
      <dgm:spPr/>
    </dgm:pt>
    <dgm:pt modelId="{74357E4B-B0C3-42DB-904F-089C940EF634}" type="pres">
      <dgm:prSet presAssocID="{9AA95DFE-3226-4D46-953D-1D0D85221408}" presName="L2TextContainerWrapper" presStyleCnt="0">
        <dgm:presLayoutVars>
          <dgm:chMax val="0"/>
          <dgm:chPref val="0"/>
          <dgm:bulletEnabled val="1"/>
        </dgm:presLayoutVars>
      </dgm:prSet>
      <dgm:spPr/>
    </dgm:pt>
    <dgm:pt modelId="{3A770E57-3642-4BDE-BCA2-984322617243}" type="pres">
      <dgm:prSet presAssocID="{9AA95DFE-3226-4D46-953D-1D0D85221408}" presName="L2TextContainer" presStyleLbl="bgAcc1" presStyleIdx="2" presStyleCnt="4"/>
      <dgm:spPr/>
    </dgm:pt>
    <dgm:pt modelId="{C7F7A93B-4C20-478D-95B7-FA58817450C3}" type="pres">
      <dgm:prSet presAssocID="{9AA95DFE-3226-4D46-953D-1D0D85221408}" presName="FlexibleEmptyPlaceHolder" presStyleCnt="0"/>
      <dgm:spPr/>
    </dgm:pt>
    <dgm:pt modelId="{F798DD99-CBAC-4582-825E-5F8769512438}" type="pres">
      <dgm:prSet presAssocID="{9AA95DFE-3226-4D46-953D-1D0D85221408}"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793C3EC3-BFA2-4D74-8111-CA5178EBDEB4}" type="pres">
      <dgm:prSet presAssocID="{9AA95DFE-3226-4D46-953D-1D0D85221408}" presName="ConnectorPoint" presStyleLbl="alignNode1" presStyleIdx="2" presStyleCnt="4"/>
      <dgm:spPr/>
    </dgm:pt>
    <dgm:pt modelId="{14470EC4-D69A-4C74-A74F-FCB2E5592C9B}" type="pres">
      <dgm:prSet presAssocID="{9AA95DFE-3226-4D46-953D-1D0D85221408}" presName="EmptyPlaceHolder" presStyleCnt="0"/>
      <dgm:spPr/>
    </dgm:pt>
    <dgm:pt modelId="{10FB2755-C0B3-4CB5-A42C-5D3FC83A7EA1}" type="pres">
      <dgm:prSet presAssocID="{38048FE9-FCD6-41EB-877A-B234AEDD01D6}" presName="spaceBetweenRectangles" presStyleCnt="0"/>
      <dgm:spPr/>
    </dgm:pt>
    <dgm:pt modelId="{32262731-7E71-498C-A9C8-C83DD5C37651}" type="pres">
      <dgm:prSet presAssocID="{8626DC68-26C2-43DF-B9B5-A374A2C5876E}" presName="composite" presStyleCnt="0"/>
      <dgm:spPr/>
    </dgm:pt>
    <dgm:pt modelId="{6134BE30-B170-4030-AA5C-570BEE16BB23}" type="pres">
      <dgm:prSet presAssocID="{8626DC68-26C2-43DF-B9B5-A374A2C5876E}" presName="L1TextContainer" presStyleLbl="revTx" presStyleIdx="3" presStyleCnt="4">
        <dgm:presLayoutVars>
          <dgm:chMax val="1"/>
          <dgm:chPref val="1"/>
          <dgm:bulletEnabled val="1"/>
        </dgm:presLayoutVars>
      </dgm:prSet>
      <dgm:spPr/>
    </dgm:pt>
    <dgm:pt modelId="{99A0D27E-DB20-47FF-B8C8-A82D06F62E06}" type="pres">
      <dgm:prSet presAssocID="{8626DC68-26C2-43DF-B9B5-A374A2C5876E}" presName="L2TextContainerWrapper" presStyleCnt="0">
        <dgm:presLayoutVars>
          <dgm:chMax val="0"/>
          <dgm:chPref val="0"/>
          <dgm:bulletEnabled val="1"/>
        </dgm:presLayoutVars>
      </dgm:prSet>
      <dgm:spPr/>
    </dgm:pt>
    <dgm:pt modelId="{6984B0E1-9584-4744-8D12-5368CF6D65AE}" type="pres">
      <dgm:prSet presAssocID="{8626DC68-26C2-43DF-B9B5-A374A2C5876E}" presName="L2TextContainer" presStyleLbl="bgAcc1" presStyleIdx="3" presStyleCnt="4"/>
      <dgm:spPr/>
    </dgm:pt>
    <dgm:pt modelId="{01CF5651-EB8A-474B-AC35-1B70756EF694}" type="pres">
      <dgm:prSet presAssocID="{8626DC68-26C2-43DF-B9B5-A374A2C5876E}" presName="FlexibleEmptyPlaceHolder" presStyleCnt="0"/>
      <dgm:spPr/>
    </dgm:pt>
    <dgm:pt modelId="{D0CCF52C-C62D-4744-A601-54964ED42943}" type="pres">
      <dgm:prSet presAssocID="{8626DC68-26C2-43DF-B9B5-A374A2C5876E}"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D2777895-2D86-4088-8B4A-92B02A4C6373}" type="pres">
      <dgm:prSet presAssocID="{8626DC68-26C2-43DF-B9B5-A374A2C5876E}" presName="ConnectorPoint" presStyleLbl="alignNode1" presStyleIdx="3" presStyleCnt="4"/>
      <dgm:spPr/>
    </dgm:pt>
    <dgm:pt modelId="{A253D4BD-A732-4ACF-8BBD-8A25786763DE}" type="pres">
      <dgm:prSet presAssocID="{8626DC68-26C2-43DF-B9B5-A374A2C5876E}" presName="EmptyPlaceHolder" presStyleCnt="0"/>
      <dgm:spPr/>
    </dgm:pt>
  </dgm:ptLst>
  <dgm:cxnLst>
    <dgm:cxn modelId="{0BABAC2F-E45D-4E47-B96F-2FAA6B85515C}" type="presOf" srcId="{7E57AB28-7ECB-46E5-98E9-F208514EC515}" destId="{13A0A3C7-E641-41D1-BE8C-031CEC2A25DE}" srcOrd="0" destOrd="0" presId="urn:microsoft.com/office/officeart/2016/7/layout/BasicTimeline"/>
    <dgm:cxn modelId="{4C8FC13A-8534-441A-980C-30E4B1256000}" srcId="{9AA95DFE-3226-4D46-953D-1D0D85221408}" destId="{B1FA1FC8-4925-49FE-A52D-75D0449EA27B}" srcOrd="0" destOrd="0" parTransId="{AF560BA3-2D47-4ED7-A662-C02DC716B4ED}" sibTransId="{00FAFCBA-BBE9-486C-9401-341196C2F0E3}"/>
    <dgm:cxn modelId="{ECDA4D62-7F60-4ABF-BC71-F91473D3585E}" srcId="{4994E233-84A1-4439-9EB5-140B4BB5667D}" destId="{EE6E6FBC-0FB3-468D-9E7D-5B8524925887}" srcOrd="0" destOrd="0" parTransId="{26F2066B-E320-4B64-BCB5-1ED259C0E141}" sibTransId="{817FCBB4-A5A4-4E64-8FA5-476B3CB07215}"/>
    <dgm:cxn modelId="{249B9468-891D-43FD-BA3A-7828B78538E7}" type="presOf" srcId="{EE6E6FBC-0FB3-468D-9E7D-5B8524925887}" destId="{95BE73F6-0E64-4BFF-807B-859EA39CAAF8}" srcOrd="0" destOrd="0" presId="urn:microsoft.com/office/officeart/2016/7/layout/BasicTimeline"/>
    <dgm:cxn modelId="{5DB7B257-6AB2-402B-9589-1326E28C3CBD}" type="presOf" srcId="{4994E233-84A1-4439-9EB5-140B4BB5667D}" destId="{9F40671D-A329-4F43-AE06-50392DCA1E7E}" srcOrd="0" destOrd="0" presId="urn:microsoft.com/office/officeart/2016/7/layout/BasicTimeline"/>
    <dgm:cxn modelId="{B0612A93-E6AE-48EB-A550-8C6A91175AB6}" type="presOf" srcId="{3C69D77D-0BBD-46C3-85D9-D0F6F8B59E25}" destId="{A7B47909-C5F4-4449-BD40-F4D48076DC26}" srcOrd="0" destOrd="0" presId="urn:microsoft.com/office/officeart/2016/7/layout/BasicTimeline"/>
    <dgm:cxn modelId="{5FA86AA4-AABF-4EE6-93BF-4B3D5E300565}" srcId="{3C69D77D-0BBD-46C3-85D9-D0F6F8B59E25}" destId="{8626DC68-26C2-43DF-B9B5-A374A2C5876E}" srcOrd="3" destOrd="0" parTransId="{5076FA9D-4E39-454D-8CE8-8DD963035F0B}" sibTransId="{5023005A-DF53-4E6B-BD6A-C1BD7B8AECCB}"/>
    <dgm:cxn modelId="{53201FA9-030B-4A2D-8BEC-55212E666FBD}" type="presOf" srcId="{670AB859-D0AE-41EF-8169-D41266929090}" destId="{7687F6CE-2CAC-4C42-8677-BC8203598B5F}" srcOrd="0" destOrd="0" presId="urn:microsoft.com/office/officeart/2016/7/layout/BasicTimeline"/>
    <dgm:cxn modelId="{6E3AACAA-67C2-4482-ABD5-936E2393F3A7}" srcId="{8626DC68-26C2-43DF-B9B5-A374A2C5876E}" destId="{9A60D642-09C0-4489-902A-191789F7D476}" srcOrd="0" destOrd="0" parTransId="{A7BE70E0-B189-43E4-86F4-2FBD40201F22}" sibTransId="{7BF0676D-E85E-46E6-9414-314031D9D4D2}"/>
    <dgm:cxn modelId="{D3E0C6AC-9DF6-4A72-A5F2-27FA3D67B2A4}" type="presOf" srcId="{B1FA1FC8-4925-49FE-A52D-75D0449EA27B}" destId="{3A770E57-3642-4BDE-BCA2-984322617243}" srcOrd="0" destOrd="0" presId="urn:microsoft.com/office/officeart/2016/7/layout/BasicTimeline"/>
    <dgm:cxn modelId="{EC3E7FB2-01BA-4865-B271-89CE21A0575F}" srcId="{3C69D77D-0BBD-46C3-85D9-D0F6F8B59E25}" destId="{4994E233-84A1-4439-9EB5-140B4BB5667D}" srcOrd="1" destOrd="0" parTransId="{1EBFDAE3-192D-4C52-9125-039E4D6776F4}" sibTransId="{44861F31-995C-492B-AC36-47CD82568CC4}"/>
    <dgm:cxn modelId="{A01870B3-BDEE-4C18-9698-E0977891B9CB}" type="presOf" srcId="{8626DC68-26C2-43DF-B9B5-A374A2C5876E}" destId="{6134BE30-B170-4030-AA5C-570BEE16BB23}" srcOrd="0" destOrd="0" presId="urn:microsoft.com/office/officeart/2016/7/layout/BasicTimeline"/>
    <dgm:cxn modelId="{8A18A9BB-E0AB-4EF2-8417-5FB6D8D331F3}" srcId="{7E57AB28-7ECB-46E5-98E9-F208514EC515}" destId="{670AB859-D0AE-41EF-8169-D41266929090}" srcOrd="0" destOrd="0" parTransId="{EDC248D2-BE7F-49A0-95D9-C5CC3779A909}" sibTransId="{8BB5C577-6A1D-4DE4-983F-B59E954B611A}"/>
    <dgm:cxn modelId="{556E32D2-61C6-4718-B2E5-CC004C6C0C05}" type="presOf" srcId="{9AA95DFE-3226-4D46-953D-1D0D85221408}" destId="{1D59D165-863C-4330-907D-315DD84010C6}" srcOrd="0" destOrd="0" presId="urn:microsoft.com/office/officeart/2016/7/layout/BasicTimeline"/>
    <dgm:cxn modelId="{BC59BBE2-2B9C-4811-90DF-C0275E6DDCBD}" srcId="{3C69D77D-0BBD-46C3-85D9-D0F6F8B59E25}" destId="{7E57AB28-7ECB-46E5-98E9-F208514EC515}" srcOrd="0" destOrd="0" parTransId="{E45C9ECF-A073-4717-95C5-FB06947CE333}" sibTransId="{4F8B1CD6-A46B-4F45-8113-53100B9FC2C8}"/>
    <dgm:cxn modelId="{C5D85DE3-F2D5-4B23-BA85-373DE0771917}" srcId="{3C69D77D-0BBD-46C3-85D9-D0F6F8B59E25}" destId="{9AA95DFE-3226-4D46-953D-1D0D85221408}" srcOrd="2" destOrd="0" parTransId="{113CABAB-351A-4B3F-89B5-10A96BDBACFF}" sibTransId="{38048FE9-FCD6-41EB-877A-B234AEDD01D6}"/>
    <dgm:cxn modelId="{2DC625FE-AD1B-45BE-A698-1C6F8EA347C2}" type="presOf" srcId="{9A60D642-09C0-4489-902A-191789F7D476}" destId="{6984B0E1-9584-4744-8D12-5368CF6D65AE}" srcOrd="0" destOrd="0" presId="urn:microsoft.com/office/officeart/2016/7/layout/BasicTimeline"/>
    <dgm:cxn modelId="{4080E843-D61E-42FA-9CB8-0616C965BC81}" type="presParOf" srcId="{A7B47909-C5F4-4449-BD40-F4D48076DC26}" destId="{9B8A5EEC-6947-4CAC-A98D-D6E75863034E}" srcOrd="0" destOrd="0" presId="urn:microsoft.com/office/officeart/2016/7/layout/BasicTimeline"/>
    <dgm:cxn modelId="{81A027CE-355B-49AA-82D5-0524BA4FA9DB}" type="presParOf" srcId="{A7B47909-C5F4-4449-BD40-F4D48076DC26}" destId="{0B80EE80-AA33-477C-AE06-059BC81F7FD1}" srcOrd="1" destOrd="0" presId="urn:microsoft.com/office/officeart/2016/7/layout/BasicTimeline"/>
    <dgm:cxn modelId="{FFDBD48D-731E-4F20-A155-C4BD5A83B28F}" type="presParOf" srcId="{0B80EE80-AA33-477C-AE06-059BC81F7FD1}" destId="{57CF5122-B419-4DD8-8D7F-8A192D83ACEE}" srcOrd="0" destOrd="0" presId="urn:microsoft.com/office/officeart/2016/7/layout/BasicTimeline"/>
    <dgm:cxn modelId="{F15BDE21-B78B-4D6A-AFBF-7CDF243D8A01}" type="presParOf" srcId="{57CF5122-B419-4DD8-8D7F-8A192D83ACEE}" destId="{13A0A3C7-E641-41D1-BE8C-031CEC2A25DE}" srcOrd="0" destOrd="0" presId="urn:microsoft.com/office/officeart/2016/7/layout/BasicTimeline"/>
    <dgm:cxn modelId="{D844A97B-69DF-407C-84AF-ADAEABEA6173}" type="presParOf" srcId="{57CF5122-B419-4DD8-8D7F-8A192D83ACEE}" destId="{6F11D314-77B3-4BB2-AF91-8276FD6D53EA}" srcOrd="1" destOrd="0" presId="urn:microsoft.com/office/officeart/2016/7/layout/BasicTimeline"/>
    <dgm:cxn modelId="{A85AFC76-2628-41B9-942D-5F3ED7CF482E}" type="presParOf" srcId="{6F11D314-77B3-4BB2-AF91-8276FD6D53EA}" destId="{7687F6CE-2CAC-4C42-8677-BC8203598B5F}" srcOrd="0" destOrd="0" presId="urn:microsoft.com/office/officeart/2016/7/layout/BasicTimeline"/>
    <dgm:cxn modelId="{0530BFF3-2B83-461D-A0C2-05A81E7CAD4E}" type="presParOf" srcId="{6F11D314-77B3-4BB2-AF91-8276FD6D53EA}" destId="{15CCF203-4A11-4EB1-AF82-485698E45A4C}" srcOrd="1" destOrd="0" presId="urn:microsoft.com/office/officeart/2016/7/layout/BasicTimeline"/>
    <dgm:cxn modelId="{071E52B3-59E6-4196-8D1E-233DF9E0EC98}" type="presParOf" srcId="{57CF5122-B419-4DD8-8D7F-8A192D83ACEE}" destId="{E10BA70A-B4DF-4A4F-9901-64E73EF4D2DA}" srcOrd="2" destOrd="0" presId="urn:microsoft.com/office/officeart/2016/7/layout/BasicTimeline"/>
    <dgm:cxn modelId="{511362ED-471C-48B9-81BA-2BEB62CEE121}" type="presParOf" srcId="{57CF5122-B419-4DD8-8D7F-8A192D83ACEE}" destId="{5F2D6C68-C291-47FD-BC3F-8057AE2DB384}" srcOrd="3" destOrd="0" presId="urn:microsoft.com/office/officeart/2016/7/layout/BasicTimeline"/>
    <dgm:cxn modelId="{67DE334C-B053-4EDB-AD91-7A0715995141}" type="presParOf" srcId="{57CF5122-B419-4DD8-8D7F-8A192D83ACEE}" destId="{6E17F693-4E36-4899-9A51-365947D72CD4}" srcOrd="4" destOrd="0" presId="urn:microsoft.com/office/officeart/2016/7/layout/BasicTimeline"/>
    <dgm:cxn modelId="{838F3AC1-A608-4B2C-81F8-9D46AB993946}" type="presParOf" srcId="{0B80EE80-AA33-477C-AE06-059BC81F7FD1}" destId="{3A0D4099-EBB0-4F9B-AE6E-CB0FEFDD2E93}" srcOrd="1" destOrd="0" presId="urn:microsoft.com/office/officeart/2016/7/layout/BasicTimeline"/>
    <dgm:cxn modelId="{D921300A-02E2-49F9-90F9-A078FBC14383}" type="presParOf" srcId="{0B80EE80-AA33-477C-AE06-059BC81F7FD1}" destId="{2C2C05E3-24FC-47DB-80DF-41AC409EB6D4}" srcOrd="2" destOrd="0" presId="urn:microsoft.com/office/officeart/2016/7/layout/BasicTimeline"/>
    <dgm:cxn modelId="{706AB9E7-FF26-408D-AEFE-38AF86F9FC14}" type="presParOf" srcId="{2C2C05E3-24FC-47DB-80DF-41AC409EB6D4}" destId="{9F40671D-A329-4F43-AE06-50392DCA1E7E}" srcOrd="0" destOrd="0" presId="urn:microsoft.com/office/officeart/2016/7/layout/BasicTimeline"/>
    <dgm:cxn modelId="{25F5C8CF-5557-4EEB-BADC-23C970A0B711}" type="presParOf" srcId="{2C2C05E3-24FC-47DB-80DF-41AC409EB6D4}" destId="{410CF524-CF7C-4FD2-98DA-8AA0005F9DA4}" srcOrd="1" destOrd="0" presId="urn:microsoft.com/office/officeart/2016/7/layout/BasicTimeline"/>
    <dgm:cxn modelId="{A8B7ED59-EEF3-4233-B847-404AA6AF655F}" type="presParOf" srcId="{410CF524-CF7C-4FD2-98DA-8AA0005F9DA4}" destId="{95BE73F6-0E64-4BFF-807B-859EA39CAAF8}" srcOrd="0" destOrd="0" presId="urn:microsoft.com/office/officeart/2016/7/layout/BasicTimeline"/>
    <dgm:cxn modelId="{286EA60D-0EF1-4732-926D-8A4348894FA6}" type="presParOf" srcId="{410CF524-CF7C-4FD2-98DA-8AA0005F9DA4}" destId="{FEA3EB23-720B-45DB-AC24-40ACDED5B428}" srcOrd="1" destOrd="0" presId="urn:microsoft.com/office/officeart/2016/7/layout/BasicTimeline"/>
    <dgm:cxn modelId="{DE0C6C0F-EA11-4198-8281-53B0550AB401}" type="presParOf" srcId="{2C2C05E3-24FC-47DB-80DF-41AC409EB6D4}" destId="{97936612-EFD4-4093-BCCA-1C92BBD0FBF9}" srcOrd="2" destOrd="0" presId="urn:microsoft.com/office/officeart/2016/7/layout/BasicTimeline"/>
    <dgm:cxn modelId="{CA2F19C5-15CD-4DFF-B5DD-8F429AF9286A}" type="presParOf" srcId="{2C2C05E3-24FC-47DB-80DF-41AC409EB6D4}" destId="{BBDAA37A-07BC-4C1A-9293-36B1771DA7AD}" srcOrd="3" destOrd="0" presId="urn:microsoft.com/office/officeart/2016/7/layout/BasicTimeline"/>
    <dgm:cxn modelId="{0C56FBF4-8664-4D99-8522-19CC8122574C}" type="presParOf" srcId="{2C2C05E3-24FC-47DB-80DF-41AC409EB6D4}" destId="{F96CFFB3-E330-4DBE-9A62-B3FAD4788A97}" srcOrd="4" destOrd="0" presId="urn:microsoft.com/office/officeart/2016/7/layout/BasicTimeline"/>
    <dgm:cxn modelId="{B522CF05-30E7-4E45-9E46-E85C844F03AA}" type="presParOf" srcId="{0B80EE80-AA33-477C-AE06-059BC81F7FD1}" destId="{75EA3DD4-1D0D-455D-9962-0CCAFCA432CC}" srcOrd="3" destOrd="0" presId="urn:microsoft.com/office/officeart/2016/7/layout/BasicTimeline"/>
    <dgm:cxn modelId="{7C9C8745-2306-4ADE-B8A7-D2C259628D67}" type="presParOf" srcId="{0B80EE80-AA33-477C-AE06-059BC81F7FD1}" destId="{7F1E9679-1255-4C3A-8E58-94CB143E9D7B}" srcOrd="4" destOrd="0" presId="urn:microsoft.com/office/officeart/2016/7/layout/BasicTimeline"/>
    <dgm:cxn modelId="{74931E0F-1526-4099-90DC-D3A872BB0AC8}" type="presParOf" srcId="{7F1E9679-1255-4C3A-8E58-94CB143E9D7B}" destId="{1D59D165-863C-4330-907D-315DD84010C6}" srcOrd="0" destOrd="0" presId="urn:microsoft.com/office/officeart/2016/7/layout/BasicTimeline"/>
    <dgm:cxn modelId="{2569F4FE-58B2-417C-B875-FD7A233A9DB3}" type="presParOf" srcId="{7F1E9679-1255-4C3A-8E58-94CB143E9D7B}" destId="{74357E4B-B0C3-42DB-904F-089C940EF634}" srcOrd="1" destOrd="0" presId="urn:microsoft.com/office/officeart/2016/7/layout/BasicTimeline"/>
    <dgm:cxn modelId="{402C496D-3976-463E-A698-2B13E4FEC385}" type="presParOf" srcId="{74357E4B-B0C3-42DB-904F-089C940EF634}" destId="{3A770E57-3642-4BDE-BCA2-984322617243}" srcOrd="0" destOrd="0" presId="urn:microsoft.com/office/officeart/2016/7/layout/BasicTimeline"/>
    <dgm:cxn modelId="{542016CB-988F-4CF7-87DB-401F2E6CCB4B}" type="presParOf" srcId="{74357E4B-B0C3-42DB-904F-089C940EF634}" destId="{C7F7A93B-4C20-478D-95B7-FA58817450C3}" srcOrd="1" destOrd="0" presId="urn:microsoft.com/office/officeart/2016/7/layout/BasicTimeline"/>
    <dgm:cxn modelId="{940BCA2F-C08D-46C4-AD01-FD2A2C891AE1}" type="presParOf" srcId="{7F1E9679-1255-4C3A-8E58-94CB143E9D7B}" destId="{F798DD99-CBAC-4582-825E-5F8769512438}" srcOrd="2" destOrd="0" presId="urn:microsoft.com/office/officeart/2016/7/layout/BasicTimeline"/>
    <dgm:cxn modelId="{3466EB2F-83D9-4DD1-A17D-1E0C368CD40D}" type="presParOf" srcId="{7F1E9679-1255-4C3A-8E58-94CB143E9D7B}" destId="{793C3EC3-BFA2-4D74-8111-CA5178EBDEB4}" srcOrd="3" destOrd="0" presId="urn:microsoft.com/office/officeart/2016/7/layout/BasicTimeline"/>
    <dgm:cxn modelId="{7A8972B2-4787-4FFF-AD46-56830DD04564}" type="presParOf" srcId="{7F1E9679-1255-4C3A-8E58-94CB143E9D7B}" destId="{14470EC4-D69A-4C74-A74F-FCB2E5592C9B}" srcOrd="4" destOrd="0" presId="urn:microsoft.com/office/officeart/2016/7/layout/BasicTimeline"/>
    <dgm:cxn modelId="{61D93186-7B95-4571-A82E-21F0329BE702}" type="presParOf" srcId="{0B80EE80-AA33-477C-AE06-059BC81F7FD1}" destId="{10FB2755-C0B3-4CB5-A42C-5D3FC83A7EA1}" srcOrd="5" destOrd="0" presId="urn:microsoft.com/office/officeart/2016/7/layout/BasicTimeline"/>
    <dgm:cxn modelId="{DA5CDADB-E843-4F33-9C99-B355171D2968}" type="presParOf" srcId="{0B80EE80-AA33-477C-AE06-059BC81F7FD1}" destId="{32262731-7E71-498C-A9C8-C83DD5C37651}" srcOrd="6" destOrd="0" presId="urn:microsoft.com/office/officeart/2016/7/layout/BasicTimeline"/>
    <dgm:cxn modelId="{9DB7DF02-D667-4630-9033-79C967A08F79}" type="presParOf" srcId="{32262731-7E71-498C-A9C8-C83DD5C37651}" destId="{6134BE30-B170-4030-AA5C-570BEE16BB23}" srcOrd="0" destOrd="0" presId="urn:microsoft.com/office/officeart/2016/7/layout/BasicTimeline"/>
    <dgm:cxn modelId="{41C00526-FC50-48C4-A10D-244244D760DA}" type="presParOf" srcId="{32262731-7E71-498C-A9C8-C83DD5C37651}" destId="{99A0D27E-DB20-47FF-B8C8-A82D06F62E06}" srcOrd="1" destOrd="0" presId="urn:microsoft.com/office/officeart/2016/7/layout/BasicTimeline"/>
    <dgm:cxn modelId="{CBB6D05B-0E49-460C-B31A-FB0FFDA3428C}" type="presParOf" srcId="{99A0D27E-DB20-47FF-B8C8-A82D06F62E06}" destId="{6984B0E1-9584-4744-8D12-5368CF6D65AE}" srcOrd="0" destOrd="0" presId="urn:microsoft.com/office/officeart/2016/7/layout/BasicTimeline"/>
    <dgm:cxn modelId="{3C25F4FF-4711-4C22-9565-3B08F0F836E7}" type="presParOf" srcId="{99A0D27E-DB20-47FF-B8C8-A82D06F62E06}" destId="{01CF5651-EB8A-474B-AC35-1B70756EF694}" srcOrd="1" destOrd="0" presId="urn:microsoft.com/office/officeart/2016/7/layout/BasicTimeline"/>
    <dgm:cxn modelId="{A1E2BE9D-CDEB-44BA-A086-CEBABC8136B3}" type="presParOf" srcId="{32262731-7E71-498C-A9C8-C83DD5C37651}" destId="{D0CCF52C-C62D-4744-A601-54964ED42943}" srcOrd="2" destOrd="0" presId="urn:microsoft.com/office/officeart/2016/7/layout/BasicTimeline"/>
    <dgm:cxn modelId="{9313A47E-D1A3-4908-8B9A-0B56C278487C}" type="presParOf" srcId="{32262731-7E71-498C-A9C8-C83DD5C37651}" destId="{D2777895-2D86-4088-8B4A-92B02A4C6373}" srcOrd="3" destOrd="0" presId="urn:microsoft.com/office/officeart/2016/7/layout/BasicTimeline"/>
    <dgm:cxn modelId="{03CFCC27-47D6-4916-990A-9E0B2F6C1327}" type="presParOf" srcId="{32262731-7E71-498C-A9C8-C83DD5C37651}" destId="{A253D4BD-A732-4ACF-8BBD-8A25786763DE}" srcOrd="4" destOrd="0" presId="urn:microsoft.com/office/officeart/2016/7/layout/BasicTimelin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A5EEC-6947-4CAC-A98D-D6E75863034E}">
      <dsp:nvSpPr>
        <dsp:cNvPr id="0" name=""/>
        <dsp:cNvSpPr/>
      </dsp:nvSpPr>
      <dsp:spPr>
        <a:xfrm>
          <a:off x="0" y="1582478"/>
          <a:ext cx="7893168"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3A0A3C7-E641-41D1-BE8C-031CEC2A25DE}">
      <dsp:nvSpPr>
        <dsp:cNvPr id="0" name=""/>
        <dsp:cNvSpPr/>
      </dsp:nvSpPr>
      <dsp:spPr>
        <a:xfrm>
          <a:off x="175091" y="1699582"/>
          <a:ext cx="2533521" cy="35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rtl="0">
            <a:lnSpc>
              <a:spcPct val="90000"/>
            </a:lnSpc>
            <a:spcBef>
              <a:spcPct val="0"/>
            </a:spcBef>
            <a:spcAft>
              <a:spcPct val="35000"/>
            </a:spcAft>
            <a:buNone/>
            <a:defRPr b="1"/>
          </a:pPr>
          <a:r>
            <a:rPr lang="en-US" sz="1400" b="0" kern="1200">
              <a:solidFill>
                <a:srgbClr val="444444"/>
              </a:solidFill>
              <a:latin typeface="Calibri"/>
              <a:cs typeface="Calibri"/>
            </a:rPr>
            <a:t>DOI receives application for export.</a:t>
          </a:r>
        </a:p>
      </dsp:txBody>
      <dsp:txXfrm>
        <a:off x="175091" y="1699582"/>
        <a:ext cx="2533521" cy="357640"/>
      </dsp:txXfrm>
    </dsp:sp>
    <dsp:sp modelId="{7687F6CE-2CAC-4C42-8677-BC8203598B5F}">
      <dsp:nvSpPr>
        <dsp:cNvPr id="0" name=""/>
        <dsp:cNvSpPr/>
      </dsp:nvSpPr>
      <dsp:spPr>
        <a:xfrm>
          <a:off x="2350" y="441511"/>
          <a:ext cx="2879002" cy="5396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rgbClr val="444444"/>
              </a:solidFill>
              <a:latin typeface="Calibri"/>
              <a:cs typeface="Calibri"/>
            </a:rPr>
            <a:t>Notify Tribe or </a:t>
          </a:r>
          <a:r>
            <a:rPr lang="en-US" sz="1200" b="1" kern="1200">
              <a:solidFill>
                <a:srgbClr val="444444"/>
              </a:solidFill>
              <a:latin typeface="Calibri"/>
              <a:cs typeface="Calibri"/>
            </a:rPr>
            <a:t>NHO</a:t>
          </a:r>
          <a:r>
            <a:rPr lang="en-US" sz="1200" b="0" kern="1200">
              <a:solidFill>
                <a:srgbClr val="444444"/>
              </a:solidFill>
              <a:latin typeface="Calibri"/>
              <a:cs typeface="Calibri"/>
            </a:rPr>
            <a:t> of receipt.</a:t>
          </a:r>
        </a:p>
      </dsp:txBody>
      <dsp:txXfrm>
        <a:off x="28692" y="467853"/>
        <a:ext cx="2826318" cy="486941"/>
      </dsp:txXfrm>
    </dsp:sp>
    <dsp:sp modelId="{E10BA70A-B4DF-4A4F-9901-64E73EF4D2DA}">
      <dsp:nvSpPr>
        <dsp:cNvPr id="0" name=""/>
        <dsp:cNvSpPr/>
      </dsp:nvSpPr>
      <dsp:spPr>
        <a:xfrm>
          <a:off x="1441852" y="981136"/>
          <a:ext cx="0" cy="60134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F40671D-A329-4F43-AE06-50392DCA1E7E}">
      <dsp:nvSpPr>
        <dsp:cNvPr id="0" name=""/>
        <dsp:cNvSpPr/>
      </dsp:nvSpPr>
      <dsp:spPr>
        <a:xfrm>
          <a:off x="1844912" y="1107735"/>
          <a:ext cx="2533521" cy="35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rtl="0">
            <a:lnSpc>
              <a:spcPct val="90000"/>
            </a:lnSpc>
            <a:spcBef>
              <a:spcPct val="0"/>
            </a:spcBef>
            <a:spcAft>
              <a:spcPct val="35000"/>
            </a:spcAft>
            <a:buNone/>
            <a:defRPr b="1"/>
          </a:pPr>
          <a:r>
            <a:rPr lang="en-US" sz="1400" b="1" kern="1200">
              <a:latin typeface="Calibri Light" panose="020F0302020204030204"/>
            </a:rPr>
            <a:t>Review for completeness (up to 20 business days).</a:t>
          </a:r>
          <a:endParaRPr lang="en-US" sz="1400" b="1" kern="1200"/>
        </a:p>
      </dsp:txBody>
      <dsp:txXfrm>
        <a:off x="1844912" y="1107735"/>
        <a:ext cx="2533521" cy="357640"/>
      </dsp:txXfrm>
    </dsp:sp>
    <dsp:sp modelId="{5F2D6C68-C291-47FD-BC3F-8057AE2DB384}">
      <dsp:nvSpPr>
        <dsp:cNvPr id="0" name=""/>
        <dsp:cNvSpPr/>
      </dsp:nvSpPr>
      <dsp:spPr>
        <a:xfrm>
          <a:off x="1418114" y="1558741"/>
          <a:ext cx="47474" cy="4747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E73F6-0E64-4BFF-807B-859EA39CAAF8}">
      <dsp:nvSpPr>
        <dsp:cNvPr id="0" name=""/>
        <dsp:cNvSpPr/>
      </dsp:nvSpPr>
      <dsp:spPr>
        <a:xfrm>
          <a:off x="1672172" y="2183821"/>
          <a:ext cx="2879002" cy="6239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Light" panose="020F0302020204030204"/>
            </a:rPr>
            <a:t>Notify applicant of deficiencies in application.</a:t>
          </a:r>
          <a:endParaRPr lang="en-US" sz="1200" b="0" kern="1200"/>
        </a:p>
      </dsp:txBody>
      <dsp:txXfrm>
        <a:off x="1702630" y="2214279"/>
        <a:ext cx="2818086" cy="563025"/>
      </dsp:txXfrm>
    </dsp:sp>
    <dsp:sp modelId="{97936612-EFD4-4093-BCCA-1C92BBD0FBF9}">
      <dsp:nvSpPr>
        <dsp:cNvPr id="0" name=""/>
        <dsp:cNvSpPr/>
      </dsp:nvSpPr>
      <dsp:spPr>
        <a:xfrm>
          <a:off x="3111673" y="1582478"/>
          <a:ext cx="0" cy="60134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D59D165-863C-4330-907D-315DD84010C6}">
      <dsp:nvSpPr>
        <dsp:cNvPr id="0" name=""/>
        <dsp:cNvSpPr/>
      </dsp:nvSpPr>
      <dsp:spPr>
        <a:xfrm>
          <a:off x="3514733" y="1699582"/>
          <a:ext cx="2533521" cy="35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alibri Light" panose="020F0302020204030204"/>
            </a:rPr>
            <a:t>Determine application is complete.</a:t>
          </a:r>
          <a:endParaRPr lang="en-US" sz="1400" b="1" kern="1200"/>
        </a:p>
      </dsp:txBody>
      <dsp:txXfrm>
        <a:off x="3514733" y="1699582"/>
        <a:ext cx="2533521" cy="357640"/>
      </dsp:txXfrm>
    </dsp:sp>
    <dsp:sp modelId="{BBDAA37A-07BC-4C1A-9293-36B1771DA7AD}">
      <dsp:nvSpPr>
        <dsp:cNvPr id="0" name=""/>
        <dsp:cNvSpPr/>
      </dsp:nvSpPr>
      <dsp:spPr>
        <a:xfrm>
          <a:off x="3087936" y="1558741"/>
          <a:ext cx="47474" cy="4747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70E57-3642-4BDE-BCA2-984322617243}">
      <dsp:nvSpPr>
        <dsp:cNvPr id="0" name=""/>
        <dsp:cNvSpPr/>
      </dsp:nvSpPr>
      <dsp:spPr>
        <a:xfrm>
          <a:off x="3341993" y="357195"/>
          <a:ext cx="2879002" cy="6239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Light" panose="020F0302020204030204"/>
            </a:rPr>
            <a:t>Notify Tribe or </a:t>
          </a:r>
          <a:r>
            <a:rPr lang="en-US" sz="1200" b="1" kern="1200">
              <a:latin typeface="Calibri Light" panose="020F0302020204030204"/>
            </a:rPr>
            <a:t>NHO</a:t>
          </a:r>
          <a:r>
            <a:rPr lang="en-US" sz="1200" b="0" kern="1200">
              <a:latin typeface="Calibri Light" panose="020F0302020204030204"/>
            </a:rPr>
            <a:t> of complete application the </a:t>
          </a:r>
          <a:r>
            <a:rPr lang="en-US" sz="1200" b="1" kern="1200">
              <a:latin typeface="Calibri Light" panose="020F0302020204030204"/>
            </a:rPr>
            <a:t>following business day.</a:t>
          </a:r>
        </a:p>
      </dsp:txBody>
      <dsp:txXfrm>
        <a:off x="3372451" y="387653"/>
        <a:ext cx="2818086" cy="563025"/>
      </dsp:txXfrm>
    </dsp:sp>
    <dsp:sp modelId="{F798DD99-CBAC-4582-825E-5F8769512438}">
      <dsp:nvSpPr>
        <dsp:cNvPr id="0" name=""/>
        <dsp:cNvSpPr/>
      </dsp:nvSpPr>
      <dsp:spPr>
        <a:xfrm>
          <a:off x="4781494" y="981136"/>
          <a:ext cx="0" cy="60134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134BE30-B170-4030-AA5C-570BEE16BB23}">
      <dsp:nvSpPr>
        <dsp:cNvPr id="0" name=""/>
        <dsp:cNvSpPr/>
      </dsp:nvSpPr>
      <dsp:spPr>
        <a:xfrm>
          <a:off x="5184554" y="1107735"/>
          <a:ext cx="2533521" cy="35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endParaRPr lang="en-US" sz="1400" b="1" kern="1200">
            <a:latin typeface="Calibri Light" panose="020F0302020204030204"/>
          </a:endParaRPr>
        </a:p>
      </dsp:txBody>
      <dsp:txXfrm>
        <a:off x="5184554" y="1107735"/>
        <a:ext cx="2533521" cy="357640"/>
      </dsp:txXfrm>
    </dsp:sp>
    <dsp:sp modelId="{793C3EC3-BFA2-4D74-8111-CA5178EBDEB4}">
      <dsp:nvSpPr>
        <dsp:cNvPr id="0" name=""/>
        <dsp:cNvSpPr/>
      </dsp:nvSpPr>
      <dsp:spPr>
        <a:xfrm>
          <a:off x="4757757" y="1558741"/>
          <a:ext cx="47474" cy="4747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4B0E1-9584-4744-8D12-5368CF6D65AE}">
      <dsp:nvSpPr>
        <dsp:cNvPr id="0" name=""/>
        <dsp:cNvSpPr/>
      </dsp:nvSpPr>
      <dsp:spPr>
        <a:xfrm>
          <a:off x="5011814" y="2183821"/>
          <a:ext cx="2879002" cy="6239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a:latin typeface="Calibri Light" panose="020F0302020204030204"/>
            </a:rPr>
            <a:t>Tribe or NHO has 9 business days to review application and supporting documents.</a:t>
          </a:r>
          <a:endParaRPr lang="en-US" sz="1200" kern="1200"/>
        </a:p>
      </dsp:txBody>
      <dsp:txXfrm>
        <a:off x="5042272" y="2214279"/>
        <a:ext cx="2818086" cy="563025"/>
      </dsp:txXfrm>
    </dsp:sp>
    <dsp:sp modelId="{D0CCF52C-C62D-4744-A601-54964ED42943}">
      <dsp:nvSpPr>
        <dsp:cNvPr id="0" name=""/>
        <dsp:cNvSpPr/>
      </dsp:nvSpPr>
      <dsp:spPr>
        <a:xfrm>
          <a:off x="6451315" y="1582478"/>
          <a:ext cx="0" cy="60134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2777895-2D86-4088-8B4A-92B02A4C6373}">
      <dsp:nvSpPr>
        <dsp:cNvPr id="0" name=""/>
        <dsp:cNvSpPr/>
      </dsp:nvSpPr>
      <dsp:spPr>
        <a:xfrm>
          <a:off x="6427578" y="1558741"/>
          <a:ext cx="47474" cy="4747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75CEC-CB89-4679-9055-9DC03E499E05}"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6FF40-7648-44CA-8FC5-323C4EE97100}" type="slidenum">
              <a:rPr lang="en-US" smtClean="0"/>
              <a:t>‹#›</a:t>
            </a:fld>
            <a:endParaRPr lang="en-US"/>
          </a:p>
        </p:txBody>
      </p:sp>
    </p:spTree>
    <p:extLst>
      <p:ext uri="{BB962C8B-B14F-4D97-AF65-F5344CB8AC3E}">
        <p14:creationId xmlns:p14="http://schemas.microsoft.com/office/powerpoint/2010/main" val="129014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6D82-7316-6ACC-5D79-409737E8E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3F24F-3534-630A-A75F-788596924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41D1C-27C0-4140-6179-2DC4FEED0AB8}"/>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5" name="Footer Placeholder 4">
            <a:extLst>
              <a:ext uri="{FF2B5EF4-FFF2-40B4-BE49-F238E27FC236}">
                <a16:creationId xmlns:a16="http://schemas.microsoft.com/office/drawing/2014/main" id="{8BB00994-9F6B-DE12-A455-ACB2CA2A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E639D-16C5-74F1-579C-92338C4A12D5}"/>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188687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1476-DFEE-E415-FCA4-13DE57273A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943A7-8867-D2AD-6E3E-7B35047E25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F6B53-11C3-EABB-5A47-48EAE9F6F63F}"/>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5" name="Footer Placeholder 4">
            <a:extLst>
              <a:ext uri="{FF2B5EF4-FFF2-40B4-BE49-F238E27FC236}">
                <a16:creationId xmlns:a16="http://schemas.microsoft.com/office/drawing/2014/main" id="{C3975FBA-5C00-107C-1181-0E2264657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463FF-82BD-3D51-78A8-B8FEF7A31BEF}"/>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88444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F9D396-3FD9-DA63-C5B3-6A2C151FC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44721-0B6B-033E-81A5-A71928AE94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574C0-D225-2F9A-9A40-DB36E727C90C}"/>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5" name="Footer Placeholder 4">
            <a:extLst>
              <a:ext uri="{FF2B5EF4-FFF2-40B4-BE49-F238E27FC236}">
                <a16:creationId xmlns:a16="http://schemas.microsoft.com/office/drawing/2014/main" id="{5B9CE5F2-29AD-81F1-AFF2-3FE94A9EF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8EA1A-BD3A-2C76-0C56-AF0D84EFA3F4}"/>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1241342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11/25/2024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1391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0FD255-4E66-4C56-8DCF-E8D4E60EFDDC}" type="datetime1">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29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9674E-25B6-4A06-8BEF-6923D88E717B}" type="datetime1">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5E331-7348-4809-80B7-87A4FE113245}" type="datetime1">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88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BE232E-A69E-4BB3-BDD6-05130C7EDCFD}" type="datetime1">
              <a:rPr lang="en-US" smtClean="0">
                <a:solidFill>
                  <a:prstClr val="black">
                    <a:tint val="75000"/>
                  </a:prstClr>
                </a:solidFill>
              </a:rPr>
              <a:pPr/>
              <a:t>11/25/2024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75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958187-F82F-4B6A-BD12-40AE1E6B3D79}" type="datetime1">
              <a:rPr lang="en-US" smtClean="0">
                <a:solidFill>
                  <a:prstClr val="black">
                    <a:tint val="75000"/>
                  </a:prstClr>
                </a:solidFill>
              </a:rPr>
              <a:pPr/>
              <a:t>11/25/2024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4BAE30-02BE-4E6E-B76E-57DE8E61D266}" type="datetime1">
              <a:rPr lang="en-US" smtClean="0">
                <a:solidFill>
                  <a:prstClr val="black">
                    <a:tint val="75000"/>
                  </a:prstClr>
                </a:solidFill>
              </a:rPr>
              <a:pPr/>
              <a:t>11/25/2024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93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65FCD-F962-435B-A9EA-8F96C8937304}" type="datetime1">
              <a:rPr lang="en-US" smtClean="0">
                <a:solidFill>
                  <a:prstClr val="black">
                    <a:tint val="75000"/>
                  </a:prstClr>
                </a:solidFill>
              </a:rPr>
              <a:pPr/>
              <a:t>11/25/2024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3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DF6F4-0A63-A1F0-AE1E-1F907549E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702E4-1180-5254-4700-349D0BDB58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50A11-6195-4065-BDEF-9926C83B0ACF}"/>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5" name="Footer Placeholder 4">
            <a:extLst>
              <a:ext uri="{FF2B5EF4-FFF2-40B4-BE49-F238E27FC236}">
                <a16:creationId xmlns:a16="http://schemas.microsoft.com/office/drawing/2014/main" id="{96B19558-BE40-F206-81B8-93ADC9993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65DE5-8106-4BA8-715E-D03CE762B2D8}"/>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1572375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E8A91-3107-4A9D-8E9D-672783E78934}" type="datetime1">
              <a:rPr lang="en-US" smtClean="0">
                <a:solidFill>
                  <a:prstClr val="black">
                    <a:tint val="75000"/>
                  </a:prstClr>
                </a:solidFill>
              </a:rPr>
              <a:pPr/>
              <a:t>11/25/2024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49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2FC40-7415-438A-84E2-6DE60CEB6789}" type="datetime1">
              <a:rPr lang="en-US" smtClean="0">
                <a:solidFill>
                  <a:prstClr val="black">
                    <a:tint val="75000"/>
                  </a:prstClr>
                </a:solidFill>
              </a:rPr>
              <a:pPr/>
              <a:t>11/25/2024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8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69AAD-ABC3-46BA-9F70-9D32EB8FF178}" type="datetime1">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24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AB8576-838D-4202-9590-2B787B813E6B}" type="datetime1">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FC37-CFF4-5C4B-7833-D440BCA76F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CBB2C1-2454-DA36-7F97-DB7DB8C63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F5B9BD-4D7E-DD19-07F6-56B16292FFCF}"/>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5" name="Footer Placeholder 4">
            <a:extLst>
              <a:ext uri="{FF2B5EF4-FFF2-40B4-BE49-F238E27FC236}">
                <a16:creationId xmlns:a16="http://schemas.microsoft.com/office/drawing/2014/main" id="{2EE62667-F615-278A-58D2-B7CD1FC79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1A56E-2546-439C-4B34-730B55842CFF}"/>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252380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AD55-6A08-A428-756A-43CCDCBEE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BC54DD-4F95-D192-2F67-338DA856B2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B5FB2C-97D4-E499-1C00-8FB71FB0DB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F92986-B8F1-70CC-16FF-C2FD2BC124E3}"/>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6" name="Footer Placeholder 5">
            <a:extLst>
              <a:ext uri="{FF2B5EF4-FFF2-40B4-BE49-F238E27FC236}">
                <a16:creationId xmlns:a16="http://schemas.microsoft.com/office/drawing/2014/main" id="{3D6F2298-BA2A-60DD-A4C0-CD87D842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99308-E9F0-1015-7510-9DB96C0A03CC}"/>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131516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5AE2-3383-0729-3C5B-3CEF728C8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F14AC2-D306-55A6-7B43-2ABBA2C7E8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664415-AEB1-2BD9-0A66-8EDB1348C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97ADA3-1C79-7B76-D0FE-09A76CD5B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B9B9-A8D6-B803-2EB1-09D7C09D7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0C7BD5-CAA1-8D2C-E766-4634A568B9C1}"/>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8" name="Footer Placeholder 7">
            <a:extLst>
              <a:ext uri="{FF2B5EF4-FFF2-40B4-BE49-F238E27FC236}">
                <a16:creationId xmlns:a16="http://schemas.microsoft.com/office/drawing/2014/main" id="{8F19B298-1DD6-6B2D-7FC6-2D7F9DAA7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93AFC3-EF94-8D60-3BB6-32970F27A262}"/>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3251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7964-D263-D826-D9D6-26DF3C702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21E5B0-894A-0816-5465-9A284F7F90E1}"/>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4" name="Footer Placeholder 3">
            <a:extLst>
              <a:ext uri="{FF2B5EF4-FFF2-40B4-BE49-F238E27FC236}">
                <a16:creationId xmlns:a16="http://schemas.microsoft.com/office/drawing/2014/main" id="{88A08AC3-CC31-F2CF-9FD2-7252C3AEE4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E0FA78-C718-6A16-E79B-F64C9B2E81AA}"/>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294915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A036A-0F3A-F63F-A6F0-D20B3360B9A7}"/>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3" name="Footer Placeholder 2">
            <a:extLst>
              <a:ext uri="{FF2B5EF4-FFF2-40B4-BE49-F238E27FC236}">
                <a16:creationId xmlns:a16="http://schemas.microsoft.com/office/drawing/2014/main" id="{AF2671A1-7E13-7B7F-0176-01D765272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B9215-CC6A-4541-F172-3A667370A88C}"/>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288469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FFA6-F086-CF1B-08FA-4F4733CBA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46182-52B9-7F07-7A05-90742C25A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04EE4-0D77-B419-6ADB-4D1F64560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A8E44-8041-BD47-2729-EAB2B125597F}"/>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6" name="Footer Placeholder 5">
            <a:extLst>
              <a:ext uri="{FF2B5EF4-FFF2-40B4-BE49-F238E27FC236}">
                <a16:creationId xmlns:a16="http://schemas.microsoft.com/office/drawing/2014/main" id="{E3B3324D-A16B-D2BB-A348-018033F87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A856D-ED2E-4BC5-A785-AE3387B02F33}"/>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281379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F0593-0CD4-9675-C84A-78234BC4F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46A84D-2E51-5263-8676-6FADFC6A9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9D926C-28CF-0ADE-7CE1-FD73C99F0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854D2-E9BE-4D08-5EA5-0EA61C9F518B}"/>
              </a:ext>
            </a:extLst>
          </p:cNvPr>
          <p:cNvSpPr>
            <a:spLocks noGrp="1"/>
          </p:cNvSpPr>
          <p:nvPr>
            <p:ph type="dt" sz="half" idx="10"/>
          </p:nvPr>
        </p:nvSpPr>
        <p:spPr/>
        <p:txBody>
          <a:bodyPr/>
          <a:lstStyle/>
          <a:p>
            <a:fld id="{C77B9804-779C-4281-90C7-DBC80F1D548B}" type="datetimeFigureOut">
              <a:rPr lang="en-US" smtClean="0"/>
              <a:t>11/25/2024</a:t>
            </a:fld>
            <a:endParaRPr lang="en-US"/>
          </a:p>
        </p:txBody>
      </p:sp>
      <p:sp>
        <p:nvSpPr>
          <p:cNvPr id="6" name="Footer Placeholder 5">
            <a:extLst>
              <a:ext uri="{FF2B5EF4-FFF2-40B4-BE49-F238E27FC236}">
                <a16:creationId xmlns:a16="http://schemas.microsoft.com/office/drawing/2014/main" id="{5CBADF48-1E1D-73A4-3134-0314E1C66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D4815-D4DA-344C-5E83-1C3D2CFF6400}"/>
              </a:ext>
            </a:extLst>
          </p:cNvPr>
          <p:cNvSpPr>
            <a:spLocks noGrp="1"/>
          </p:cNvSpPr>
          <p:nvPr>
            <p:ph type="sldNum" sz="quarter" idx="12"/>
          </p:nvPr>
        </p:nvSpPr>
        <p:spPr/>
        <p:txBody>
          <a:bodyPr/>
          <a:lstStyle/>
          <a:p>
            <a:fld id="{2A527EAC-CD40-4571-B58D-4519A9986560}" type="slidenum">
              <a:rPr lang="en-US" smtClean="0"/>
              <a:t>‹#›</a:t>
            </a:fld>
            <a:endParaRPr lang="en-US"/>
          </a:p>
        </p:txBody>
      </p:sp>
    </p:spTree>
    <p:extLst>
      <p:ext uri="{BB962C8B-B14F-4D97-AF65-F5344CB8AC3E}">
        <p14:creationId xmlns:p14="http://schemas.microsoft.com/office/powerpoint/2010/main" val="26971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049C4-9B13-B91A-A214-4C079F9D7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AE540-42DA-A6AB-A902-97C498FF3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C6F20-BA1A-B5BF-0B7E-E554D4CF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B9804-779C-4281-90C7-DBC80F1D548B}" type="datetimeFigureOut">
              <a:rPr lang="en-US" smtClean="0"/>
              <a:t>11/25/2024</a:t>
            </a:fld>
            <a:endParaRPr lang="en-US"/>
          </a:p>
        </p:txBody>
      </p:sp>
      <p:sp>
        <p:nvSpPr>
          <p:cNvPr id="5" name="Footer Placeholder 4">
            <a:extLst>
              <a:ext uri="{FF2B5EF4-FFF2-40B4-BE49-F238E27FC236}">
                <a16:creationId xmlns:a16="http://schemas.microsoft.com/office/drawing/2014/main" id="{C36BDC26-D1D5-DAF3-4B75-55A7ABB72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ACD43E-E2BC-09C0-0DD4-FCEE94EAD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27EAC-CD40-4571-B58D-4519A9986560}" type="slidenum">
              <a:rPr lang="en-US" smtClean="0"/>
              <a:t>‹#›</a:t>
            </a:fld>
            <a:endParaRPr lang="en-US"/>
          </a:p>
        </p:txBody>
      </p:sp>
    </p:spTree>
    <p:extLst>
      <p:ext uri="{BB962C8B-B14F-4D97-AF65-F5344CB8AC3E}">
        <p14:creationId xmlns:p14="http://schemas.microsoft.com/office/powerpoint/2010/main" val="288862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CC"/>
            </a:gs>
            <a:gs pos="49000">
              <a:srgbClr val="99C2FF"/>
            </a:gs>
            <a:gs pos="25000">
              <a:srgbClr val="8190FF">
                <a:alpha val="72549"/>
              </a:srgbClr>
            </a:gs>
            <a:gs pos="100000">
              <a:schemeClr val="bg1">
                <a:lumMod val="83000"/>
                <a:lumOff val="17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2926A-4F89-42CB-966B-B442B54CEC20}" type="datetime1">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15453-2902-4371-BC5D-288F55F3E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998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ederalregister.gov/documents/2024/10/25/2024-24332/safeguard-tribal-objects-of-patrimony"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ongress.gov/117/plaws/publ258/PLAW-117publ25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ederalregister.gov/documents/2024/10/25/2024-24332/safeguard-tribal-objects-of-patrimony"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federalregister.gov/d/2024-24332/p-386" TargetMode="External"/><Relationship Id="rId7" Type="http://schemas.openxmlformats.org/officeDocument/2006/relationships/diagramLayout" Target="../diagrams/layout1.xml"/><Relationship Id="rId2" Type="http://schemas.openxmlformats.org/officeDocument/2006/relationships/hyperlink" Target="https://www.federalregister.gov/d/2024-24332/p-385" TargetMode="Externa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bc-powerpoint.officeapps.live.com/pods/ppt.aspx?ui=en-US&amp;rs=en-US&amp;wdenableroaming=1&amp;mscc=1&amp;hid=E2FC60A1-D02D-6000-D32E-FE106E88A515.0&amp;uih=sharepointcom&amp;wdlcid=en-US&amp;jsapi=1&amp;jsapiver=v2&amp;corrid=b1c3f8e7-dc6e-e760-9bb8-450ad88d9cdc&amp;usid=b1c3f8e7-dc6e-e760-9bb8-450ad88d9cdc&amp;newsession=1&amp;sftc=1&amp;uihit=docaspx&amp;muv=1&amp;dchat=1&amp;sc=%7B%22pmo%22%3A%22https%3A%2F%2Fdoimspp.sharepoint.com%22%2C%22pmshare%22%3Atrue%7D&amp;wdorigin=AuthPrompt&amp;wdpodsurl=https%3A%2F%2Fgbc-powerpoint.officeapps.live.com%2Fpods%2F&amp;wdpopsurl=https%3A%2F%2Fgbc-powerpoint.officeapps.live.com%2F&amp;wdoverrides=devicepixelratio:1,RenderGifSlideShow:true&amp;filename=20241022%20Virtual%20NHC%20Consultation%20STOP%20Act%20Overview.pptx&amp;filegeturlbool=true&amp;fs=1437347&amp;ro=false&amp;fastboot=true&amp;noauth=1&amp;thpanel=576&amp;sw=1084&amp;sh=523&amp;postmessagetoken=b1c3f8e7-dc6e-e760-9bb8-450ad88d9cdc#sectno-reference-1194.40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bc-powerpoint.officeapps.live.com/pods/ppt.aspx?ui=en-US&amp;rs=en-US&amp;wdenableroaming=1&amp;mscc=1&amp;hid=E2FC60A1-D02D-6000-D32E-FE106E88A515.0&amp;uih=sharepointcom&amp;wdlcid=en-US&amp;jsapi=1&amp;jsapiver=v2&amp;corrid=b1c3f8e7-dc6e-e760-9bb8-450ad88d9cdc&amp;usid=b1c3f8e7-dc6e-e760-9bb8-450ad88d9cdc&amp;newsession=1&amp;sftc=1&amp;uihit=docaspx&amp;muv=1&amp;dchat=1&amp;sc=%7B%22pmo%22%3A%22https%3A%2F%2Fdoimspp.sharepoint.com%22%2C%22pmshare%22%3Atrue%7D&amp;wdorigin=AuthPrompt&amp;wdpodsurl=https%3A%2F%2Fgbc-powerpoint.officeapps.live.com%2Fpods%2F&amp;wdpopsurl=https%3A%2F%2Fgbc-powerpoint.officeapps.live.com%2F&amp;wdoverrides=devicepixelratio:1,RenderGifSlideShow:true&amp;filename=20241022%20Virtual%20NHC%20Consultation%20STOP%20Act%20Overview.pptx&amp;filegeturlbool=true&amp;fs=1437347&amp;ro=false&amp;fastboot=true&amp;noauth=1&amp;thpanel=576&amp;sw=1084&amp;sh=523&amp;postmessagetoken=b1c3f8e7-dc6e-e760-9bb8-450ad88d9cdc#sectno-reference-1194.60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2E8DF-246E-5E58-17BB-85C3CC2A3E01}"/>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effectLst>
                  <a:outerShdw blurRad="38100" dist="38100" dir="2700000" algn="tl">
                    <a:srgbClr val="000000">
                      <a:alpha val="43137"/>
                    </a:srgbClr>
                  </a:outerShdw>
                </a:effectLst>
                <a:latin typeface="Times New Roman"/>
                <a:cs typeface="Times New Roman"/>
              </a:rPr>
              <a:t>Safeguard Tribal Objects of Patrimony (STOP) Act</a:t>
            </a:r>
          </a:p>
        </p:txBody>
      </p:sp>
      <p:sp>
        <p:nvSpPr>
          <p:cNvPr id="3" name="Subtitle 2">
            <a:extLst>
              <a:ext uri="{FF2B5EF4-FFF2-40B4-BE49-F238E27FC236}">
                <a16:creationId xmlns:a16="http://schemas.microsoft.com/office/drawing/2014/main" id="{A48F8C7F-153C-52A1-A252-A33A060E53A9}"/>
              </a:ext>
            </a:extLst>
          </p:cNvPr>
          <p:cNvSpPr>
            <a:spLocks noGrp="1"/>
          </p:cNvSpPr>
          <p:nvPr>
            <p:ph type="subTitle" idx="1"/>
          </p:nvPr>
        </p:nvSpPr>
        <p:spPr>
          <a:xfrm>
            <a:off x="5272695" y="2684206"/>
            <a:ext cx="5762946" cy="1959896"/>
          </a:xfrm>
        </p:spPr>
        <p:txBody>
          <a:bodyPr vert="horz" lIns="91440" tIns="45720" rIns="91440" bIns="45720" rtlCol="0" anchor="ctr" anchorCtr="0">
            <a:normAutofit fontScale="85000" lnSpcReduction="20000"/>
          </a:bodyPr>
          <a:lstStyle/>
          <a:p>
            <a:r>
              <a:rPr lang="haw-US" sz="3200" b="1">
                <a:solidFill>
                  <a:schemeClr val="tx2"/>
                </a:solidFill>
                <a:effectLst>
                  <a:outerShdw blurRad="38100" dist="38100" dir="2700000" algn="tl">
                    <a:srgbClr val="000000">
                      <a:alpha val="35000"/>
                    </a:srgbClr>
                  </a:outerShdw>
                </a:effectLst>
                <a:latin typeface="Times New Roman" panose="02020603050405020304" pitchFamily="18" charset="0"/>
                <a:cs typeface="Times New Roman" panose="02020603050405020304" pitchFamily="18" charset="0"/>
              </a:rPr>
              <a:t>Native Hawaiian Community Consultation</a:t>
            </a:r>
          </a:p>
          <a:p>
            <a:r>
              <a:rPr lang="en-US" sz="3200" b="1" dirty="0">
                <a:solidFill>
                  <a:schemeClr val="tx2"/>
                </a:solidFill>
                <a:effectLst>
                  <a:outerShdw blurRad="38100" dist="38100" dir="2700000" algn="tl">
                    <a:srgbClr val="000000">
                      <a:alpha val="35000"/>
                    </a:srgbClr>
                  </a:outerShdw>
                </a:effectLst>
                <a:latin typeface="Times New Roman"/>
                <a:cs typeface="Times New Roman"/>
                <a:hlinkClick r:id="rId2">
                  <a:extLst>
                    <a:ext uri="{A12FA001-AC4F-418D-AE19-62706E023703}">
                      <ahyp:hlinkClr xmlns:ahyp="http://schemas.microsoft.com/office/drawing/2018/hyperlinkcolor" val="tx"/>
                    </a:ext>
                  </a:extLst>
                </a:hlinkClick>
              </a:rPr>
              <a:t>Notice of Proposed Rulemaking</a:t>
            </a:r>
            <a:endParaRPr lang="en-US" sz="3200" b="1" dirty="0">
              <a:solidFill>
                <a:schemeClr val="tx2"/>
              </a:solidFill>
              <a:effectLst>
                <a:outerShdw blurRad="38100" dist="38100" dir="2700000" algn="tl">
                  <a:srgbClr val="000000">
                    <a:alpha val="35000"/>
                  </a:srgbClr>
                </a:outerShdw>
              </a:effectLst>
              <a:latin typeface="Times New Roman"/>
              <a:cs typeface="Times New Roman"/>
              <a:hlinkClick r:id="rId2"/>
            </a:endParaRPr>
          </a:p>
          <a:p>
            <a:r>
              <a:rPr lang="en-US" sz="3200" b="1" dirty="0">
                <a:solidFill>
                  <a:schemeClr val="tx2"/>
                </a:solidFill>
                <a:effectLst>
                  <a:outerShdw blurRad="38100" dist="38100" dir="2700000" algn="tl">
                    <a:srgbClr val="000000">
                      <a:alpha val="35000"/>
                    </a:srgbClr>
                  </a:outerShdw>
                </a:effectLst>
                <a:latin typeface="Times New Roman"/>
                <a:cs typeface="Times New Roman"/>
              </a:rPr>
              <a:t>STOP Act</a:t>
            </a:r>
            <a:endParaRPr lang="haw-US" sz="3200" b="1" dirty="0">
              <a:solidFill>
                <a:schemeClr val="tx2"/>
              </a:solidFill>
              <a:effectLst>
                <a:outerShdw blurRad="38100" dist="38100" dir="2700000" algn="tl">
                  <a:srgbClr val="000000">
                    <a:alpha val="35000"/>
                  </a:srgbClr>
                </a:outerShdw>
              </a:effectLst>
              <a:latin typeface="Times New Roman"/>
              <a:cs typeface="Times New Roman"/>
            </a:endParaRPr>
          </a:p>
          <a:p>
            <a:r>
              <a:rPr lang="en-US" sz="3200" b="1" dirty="0">
                <a:solidFill>
                  <a:schemeClr val="tx2"/>
                </a:solidFill>
                <a:effectLst>
                  <a:outerShdw blurRad="38100" dist="38100" dir="2700000" algn="tl">
                    <a:srgbClr val="000000">
                      <a:alpha val="35000"/>
                    </a:srgbClr>
                  </a:outerShdw>
                </a:effectLst>
                <a:latin typeface="Times New Roman"/>
                <a:cs typeface="Times New Roman"/>
              </a:rPr>
              <a:t>November</a:t>
            </a:r>
            <a:r>
              <a:rPr lang="haw-US" sz="3200" b="1" dirty="0">
                <a:solidFill>
                  <a:schemeClr val="tx2"/>
                </a:solidFill>
                <a:effectLst>
                  <a:outerShdw blurRad="38100" dist="38100" dir="2700000" algn="tl">
                    <a:srgbClr val="000000">
                      <a:alpha val="35000"/>
                    </a:srgbClr>
                  </a:outerShdw>
                </a:effectLst>
                <a:latin typeface="Times New Roman"/>
                <a:cs typeface="Times New Roman"/>
              </a:rPr>
              <a:t> 2</a:t>
            </a:r>
            <a:r>
              <a:rPr lang="en-US" sz="3200" b="1" dirty="0">
                <a:solidFill>
                  <a:schemeClr val="tx2"/>
                </a:solidFill>
                <a:effectLst>
                  <a:outerShdw blurRad="38100" dist="38100" dir="2700000" algn="tl">
                    <a:srgbClr val="000000">
                      <a:alpha val="35000"/>
                    </a:srgbClr>
                  </a:outerShdw>
                </a:effectLst>
                <a:latin typeface="Times New Roman"/>
                <a:cs typeface="Times New Roman"/>
              </a:rPr>
              <a:t>5</a:t>
            </a:r>
            <a:r>
              <a:rPr lang="haw-US" sz="3200" b="1">
                <a:solidFill>
                  <a:schemeClr val="tx2"/>
                </a:solidFill>
                <a:effectLst>
                  <a:outerShdw blurRad="38100" dist="38100" dir="2700000" algn="tl">
                    <a:srgbClr val="000000">
                      <a:alpha val="35000"/>
                    </a:srgbClr>
                  </a:outerShdw>
                </a:effectLst>
                <a:latin typeface="Times New Roman"/>
                <a:cs typeface="Times New Roman"/>
              </a:rPr>
              <a:t> and 2</a:t>
            </a:r>
            <a:r>
              <a:rPr lang="en-US" sz="3200" b="1" dirty="0">
                <a:solidFill>
                  <a:schemeClr val="tx2"/>
                </a:solidFill>
                <a:effectLst>
                  <a:outerShdw blurRad="38100" dist="38100" dir="2700000" algn="tl">
                    <a:srgbClr val="000000">
                      <a:alpha val="35000"/>
                    </a:srgbClr>
                  </a:outerShdw>
                </a:effectLst>
                <a:latin typeface="Times New Roman"/>
                <a:cs typeface="Times New Roman"/>
              </a:rPr>
              <a:t>6</a:t>
            </a:r>
            <a:r>
              <a:rPr lang="haw-US" sz="3200" b="1" dirty="0">
                <a:solidFill>
                  <a:schemeClr val="tx2"/>
                </a:solidFill>
                <a:effectLst>
                  <a:outerShdw blurRad="38100" dist="38100" dir="2700000" algn="tl">
                    <a:srgbClr val="000000">
                      <a:alpha val="35000"/>
                    </a:srgbClr>
                  </a:outerShdw>
                </a:effectLst>
                <a:latin typeface="Times New Roman"/>
                <a:cs typeface="Times New Roman"/>
              </a:rPr>
              <a:t>, 202</a:t>
            </a:r>
            <a:r>
              <a:rPr lang="en-US" sz="3200" b="1" dirty="0">
                <a:solidFill>
                  <a:schemeClr val="tx2"/>
                </a:solidFill>
                <a:effectLst>
                  <a:outerShdw blurRad="38100" dist="38100" dir="2700000" algn="tl">
                    <a:srgbClr val="000000">
                      <a:alpha val="35000"/>
                    </a:srgbClr>
                  </a:outerShdw>
                </a:effectLst>
                <a:latin typeface="Times New Roman"/>
                <a:cs typeface="Times New Roman"/>
              </a:rPr>
              <a:t>4</a:t>
            </a:r>
            <a:endParaRPr lang="haw-US" sz="3200" b="1" dirty="0">
              <a:solidFill>
                <a:schemeClr val="tx2"/>
              </a:solidFill>
              <a:effectLst>
                <a:outerShdw blurRad="38100" dist="38100" dir="2700000" algn="tl">
                  <a:srgbClr val="000000">
                    <a:alpha val="35000"/>
                  </a:srgbClr>
                </a:outerShdw>
              </a:effectLst>
              <a:latin typeface="Times New Roman"/>
              <a:cs typeface="Times New Roman"/>
            </a:endParaRPr>
          </a:p>
        </p:txBody>
      </p:sp>
      <p:grpSp>
        <p:nvGrpSpPr>
          <p:cNvPr id="4" name="Group 3" descr="On the left is the U.S. Department of the Interior logo with founding date of March 3, 1849 and image of bison on the plain with mountains and sun rays in the background. On the right is the Office of Native Hawaiian Relations logo in the shape of a nautilus with elements representing the islands and people of Hawai'i.">
            <a:extLst>
              <a:ext uri="{FF2B5EF4-FFF2-40B4-BE49-F238E27FC236}">
                <a16:creationId xmlns:a16="http://schemas.microsoft.com/office/drawing/2014/main" id="{46F9AD01-FFEE-C76E-4FDF-1F015E8BE024}"/>
              </a:ext>
            </a:extLst>
          </p:cNvPr>
          <p:cNvGrpSpPr>
            <a:grpSpLocks noChangeAspect="1"/>
          </p:cNvGrpSpPr>
          <p:nvPr/>
        </p:nvGrpSpPr>
        <p:grpSpPr>
          <a:xfrm>
            <a:off x="5248936" y="4757269"/>
            <a:ext cx="5728898" cy="1560407"/>
            <a:chOff x="2931745" y="4748791"/>
            <a:chExt cx="6300357" cy="1716058"/>
          </a:xfrm>
        </p:grpSpPr>
        <p:pic>
          <p:nvPicPr>
            <p:cNvPr id="5" name="Picture 4">
              <a:extLst>
                <a:ext uri="{FF2B5EF4-FFF2-40B4-BE49-F238E27FC236}">
                  <a16:creationId xmlns:a16="http://schemas.microsoft.com/office/drawing/2014/main" id="{C251F0A3-AFA5-EEA0-4C48-CAD2B319E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1745" y="4748791"/>
              <a:ext cx="1716058" cy="1716058"/>
            </a:xfrm>
            <a:prstGeom prst="rect">
              <a:avLst/>
            </a:prstGeom>
          </p:spPr>
        </p:pic>
        <p:pic>
          <p:nvPicPr>
            <p:cNvPr id="6" name="Picture 5">
              <a:extLst>
                <a:ext uri="{FF2B5EF4-FFF2-40B4-BE49-F238E27FC236}">
                  <a16:creationId xmlns:a16="http://schemas.microsoft.com/office/drawing/2014/main" id="{5B645325-BCE4-8525-F363-1C21C2B8B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464" y="4802778"/>
              <a:ext cx="3773638" cy="1608085"/>
            </a:xfrm>
            <a:prstGeom prst="rect">
              <a:avLst/>
            </a:prstGeom>
          </p:spPr>
        </p:pic>
      </p:grpSp>
      <p:sp>
        <p:nvSpPr>
          <p:cNvPr id="7" name="TextBox 6">
            <a:extLst>
              <a:ext uri="{FF2B5EF4-FFF2-40B4-BE49-F238E27FC236}">
                <a16:creationId xmlns:a16="http://schemas.microsoft.com/office/drawing/2014/main" id="{198B7EA2-47D5-3844-C1B6-84477CA6ED0E}"/>
              </a:ext>
            </a:extLst>
          </p:cNvPr>
          <p:cNvSpPr txBox="1"/>
          <p:nvPr/>
        </p:nvSpPr>
        <p:spPr>
          <a:xfrm>
            <a:off x="5776488" y="1455305"/>
            <a:ext cx="4673794" cy="923330"/>
          </a:xfrm>
          <a:prstGeom prst="rect">
            <a:avLst/>
          </a:prstGeom>
          <a:noFill/>
        </p:spPr>
        <p:txBody>
          <a:bodyPr wrap="square" rtlCol="0">
            <a:spAutoFit/>
          </a:bodyPr>
          <a:lstStyle/>
          <a:p>
            <a:pPr algn="ctr"/>
            <a:r>
              <a:rPr lang="en-US" sz="5400" b="1" i="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latin typeface="Times New Roman" panose="02020603050405020304" pitchFamily="18" charset="0"/>
                <a:cs typeface="Times New Roman" panose="02020603050405020304" pitchFamily="18" charset="0"/>
              </a:rPr>
              <a:t>Aloha </a:t>
            </a:r>
            <a:r>
              <a:rPr lang="haw-US" sz="5400" b="1" i="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latin typeface="Times New Roman" panose="02020603050405020304" pitchFamily="18" charset="0"/>
                <a:cs typeface="Times New Roman" panose="02020603050405020304" pitchFamily="18" charset="0"/>
              </a:rPr>
              <a:t>mai!</a:t>
            </a:r>
            <a:endParaRPr lang="en-US" sz="5400" b="1" i="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2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4C7E59-6E79-F2C2-9439-BB5222E78BE4}"/>
              </a:ext>
            </a:extLst>
          </p:cNvPr>
          <p:cNvSpPr>
            <a:spLocks noGrp="1"/>
          </p:cNvSpPr>
          <p:nvPr>
            <p:ph type="title"/>
          </p:nvPr>
        </p:nvSpPr>
        <p:spPr>
          <a:xfrm>
            <a:off x="235974" y="586855"/>
            <a:ext cx="3432114" cy="3387497"/>
          </a:xfrm>
        </p:spPr>
        <p:txBody>
          <a:bodyPr anchor="b">
            <a:normAutofit/>
          </a:bodyPr>
          <a:lstStyle/>
          <a:p>
            <a:pPr algn="r"/>
            <a:r>
              <a:rPr lang="haw-US" sz="3400" b="1">
                <a:solidFill>
                  <a:srgbClr val="FFFFFF"/>
                </a:solidFill>
                <a:latin typeface="Times New Roman"/>
                <a:cs typeface="Times New Roman"/>
              </a:rPr>
              <a:t>Discussion Guidance</a:t>
            </a:r>
            <a:br>
              <a:rPr lang="haw-US" sz="2500">
                <a:latin typeface="Times New Roman"/>
              </a:rPr>
            </a:br>
            <a:r>
              <a:rPr lang="haw-US" sz="2500">
                <a:solidFill>
                  <a:srgbClr val="FFFFFF"/>
                </a:solidFill>
                <a:latin typeface="Times New Roman"/>
                <a:cs typeface="Times New Roman"/>
              </a:rPr>
              <a:t>To allow our facilitation team to capture your comments and discussion</a:t>
            </a:r>
            <a:endParaRPr lang="en-US" sz="2500">
              <a:solidFill>
                <a:srgbClr val="FFFFFF"/>
              </a:solidFill>
              <a:latin typeface="Times New Roman"/>
              <a:cs typeface="Times New Roman"/>
            </a:endParaRPr>
          </a:p>
        </p:txBody>
      </p:sp>
      <p:sp>
        <p:nvSpPr>
          <p:cNvPr id="3" name="Content Placeholder 2">
            <a:extLst>
              <a:ext uri="{FF2B5EF4-FFF2-40B4-BE49-F238E27FC236}">
                <a16:creationId xmlns:a16="http://schemas.microsoft.com/office/drawing/2014/main" id="{8AF89EBC-8ED9-6397-C52B-AFEAB736152E}"/>
              </a:ext>
            </a:extLst>
          </p:cNvPr>
          <p:cNvSpPr>
            <a:spLocks noGrp="1"/>
          </p:cNvSpPr>
          <p:nvPr>
            <p:ph idx="1"/>
          </p:nvPr>
        </p:nvSpPr>
        <p:spPr>
          <a:xfrm>
            <a:off x="4810259" y="649480"/>
            <a:ext cx="6555347" cy="5546047"/>
          </a:xfrm>
        </p:spPr>
        <p:txBody>
          <a:bodyPr vert="horz" lIns="91440" tIns="45720" rIns="91440" bIns="45720" rtlCol="0" anchor="b" anchorCtr="0">
            <a:normAutofit/>
          </a:bodyPr>
          <a:lstStyle/>
          <a:p>
            <a:r>
              <a:rPr lang="en-US" sz="2400">
                <a:latin typeface="Times New Roman"/>
                <a:cs typeface="Times New Roman"/>
              </a:rPr>
              <a:t>Use the “raise hand” feature </a:t>
            </a:r>
            <a:r>
              <a:rPr lang="haw-US" sz="2400">
                <a:latin typeface="Times New Roman"/>
                <a:cs typeface="Times New Roman"/>
              </a:rPr>
              <a:t>if you wish to speak.</a:t>
            </a:r>
          </a:p>
          <a:p>
            <a:r>
              <a:rPr lang="haw-US" sz="2400">
                <a:latin typeface="Times New Roman"/>
                <a:cs typeface="Times New Roman"/>
              </a:rPr>
              <a:t>Wait for our facilitator to call upon you to speak and</a:t>
            </a:r>
            <a:r>
              <a:rPr lang="en-US" sz="2400">
                <a:latin typeface="Times New Roman"/>
                <a:cs typeface="Times New Roman"/>
              </a:rPr>
              <a:t> come off mute</a:t>
            </a:r>
            <a:r>
              <a:rPr lang="haw-US" sz="2400">
                <a:latin typeface="Times New Roman"/>
                <a:cs typeface="Times New Roman"/>
              </a:rPr>
              <a:t>.</a:t>
            </a:r>
          </a:p>
          <a:p>
            <a:r>
              <a:rPr lang="haw-US" sz="2400">
                <a:latin typeface="Times New Roman"/>
                <a:cs typeface="Times New Roman"/>
              </a:rPr>
              <a:t>Identify yourself and any organization you may be representing during this consultation.</a:t>
            </a:r>
          </a:p>
          <a:p>
            <a:r>
              <a:rPr lang="en-US" sz="2400">
                <a:latin typeface="Times New Roman"/>
                <a:cs typeface="Times New Roman"/>
              </a:rPr>
              <a:t>Ask questions using the Q+A feature. Feel free to make comments in the chat. </a:t>
            </a:r>
            <a:endParaRPr lang="haw-US" sz="2400">
              <a:latin typeface="Times New Roman"/>
              <a:cs typeface="Times New Roman"/>
            </a:endParaRPr>
          </a:p>
          <a:p>
            <a:r>
              <a:rPr lang="haw-US" sz="2400">
                <a:latin typeface="Times New Roman"/>
                <a:cs typeface="Calibri" panose="020F0502020204030204"/>
              </a:rPr>
              <a:t>Do not speak over one another.</a:t>
            </a:r>
            <a:endParaRPr lang="haw-US" sz="2400">
              <a:latin typeface="Times New Roman"/>
              <a:cs typeface="Times New Roman"/>
            </a:endParaRPr>
          </a:p>
          <a:p>
            <a:r>
              <a:rPr lang="haw-US" sz="2400">
                <a:latin typeface="Times New Roman"/>
                <a:cs typeface="Times New Roman"/>
              </a:rPr>
              <a:t>Focus your comments and discussion on today's topic.</a:t>
            </a:r>
          </a:p>
          <a:p>
            <a:pPr>
              <a:buFont typeface="Wingdings" panose="05000000000000000000" pitchFamily="2" charset="2"/>
              <a:buChar char="Ø"/>
            </a:pPr>
            <a:r>
              <a:rPr lang="haw-US" sz="2400" i="1">
                <a:latin typeface="Times New Roman"/>
                <a:cs typeface="Times New Roman"/>
              </a:rPr>
              <a:t>Help us identify other interested people and subject matter experts we should consult. </a:t>
            </a:r>
          </a:p>
          <a:p>
            <a:endParaRPr lang="en-US" sz="2000"/>
          </a:p>
        </p:txBody>
      </p:sp>
      <p:sp>
        <p:nvSpPr>
          <p:cNvPr id="4" name="TextBox 3">
            <a:extLst>
              <a:ext uri="{FF2B5EF4-FFF2-40B4-BE49-F238E27FC236}">
                <a16:creationId xmlns:a16="http://schemas.microsoft.com/office/drawing/2014/main" id="{3E5CBB4A-8929-0FEF-A3C6-BD119C8B5A50}"/>
              </a:ext>
            </a:extLst>
          </p:cNvPr>
          <p:cNvSpPr txBox="1"/>
          <p:nvPr/>
        </p:nvSpPr>
        <p:spPr>
          <a:xfrm>
            <a:off x="4454013" y="378743"/>
            <a:ext cx="30529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err="1">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rPr>
              <a:t>Ke</a:t>
            </a:r>
            <a:r>
              <a:rPr kumimoji="0" lang="en-US" sz="4000" b="1" i="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rPr>
              <a:t> </a:t>
            </a:r>
            <a:r>
              <a:rPr kumimoji="0" lang="haw-US" sz="4000" b="1" i="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rPr>
              <a:t>ʻ</a:t>
            </a:r>
            <a:r>
              <a:rPr kumimoji="0" lang="en-US" sz="4000" b="1" i="1" u="none" strike="noStrike" kern="1200" cap="none" spc="0" normalizeH="0" baseline="0" noProof="0" err="1">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rPr>
              <a:t>olu</a:t>
            </a:r>
            <a:r>
              <a:rPr kumimoji="0" lang="haw-US" sz="4000" b="1" i="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rPr>
              <a:t>ʻ</a:t>
            </a:r>
            <a:r>
              <a:rPr kumimoji="0" lang="en-US" sz="4000" b="1" i="1" u="none" strike="noStrike" kern="1200" cap="none" spc="0" normalizeH="0" baseline="0" noProof="0" err="1">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rPr>
              <a:t>olu</a:t>
            </a:r>
            <a:endParaRPr kumimoji="0" lang="en-US" sz="4000" b="1" i="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D7989675-0D17-EF95-24FB-5D8344F2FFC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6" name="Picture 5">
            <a:extLst>
              <a:ext uri="{FF2B5EF4-FFF2-40B4-BE49-F238E27FC236}">
                <a16:creationId xmlns:a16="http://schemas.microsoft.com/office/drawing/2014/main" id="{70B34766-01EC-F92B-9918-7CF10CABF3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spTree>
    <p:extLst>
      <p:ext uri="{BB962C8B-B14F-4D97-AF65-F5344CB8AC3E}">
        <p14:creationId xmlns:p14="http://schemas.microsoft.com/office/powerpoint/2010/main" val="250453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73FB521F-7FB7-291F-81F8-AF5382F6ADBC}"/>
              </a:ext>
            </a:extLst>
          </p:cNvPr>
          <p:cNvSpPr>
            <a:spLocks noGrp="1"/>
          </p:cNvSpPr>
          <p:nvPr>
            <p:ph type="ctrTitle"/>
          </p:nvPr>
        </p:nvSpPr>
        <p:spPr>
          <a:xfrm>
            <a:off x="5338120" y="1183846"/>
            <a:ext cx="5659600" cy="916884"/>
          </a:xfrm>
        </p:spPr>
        <p:txBody>
          <a:bodyPr anchor="t">
            <a:noAutofit/>
          </a:bodyPr>
          <a:lstStyle/>
          <a:p>
            <a:r>
              <a:rPr lang="haw-US" sz="5400" b="1" i="1">
                <a:solidFill>
                  <a:schemeClr val="accent5">
                    <a:lumMod val="75000"/>
                  </a:schemeClr>
                </a:solidFill>
                <a:latin typeface="Times New Roman" panose="02020603050405020304" pitchFamily="18" charset="0"/>
                <a:ea typeface="+mn-ea"/>
                <a:cs typeface="Times New Roman" panose="02020603050405020304" pitchFamily="18" charset="0"/>
              </a:rPr>
              <a:t>Mahalo nui loa!</a:t>
            </a:r>
            <a:endParaRPr lang="en-US" sz="5400" b="1" i="1">
              <a:solidFill>
                <a:schemeClr val="accent5">
                  <a:lumMod val="75000"/>
                </a:schemeClr>
              </a:solidFill>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1AF2140A-CAD6-40E9-9460-0A78ED85E4C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586"/>
          <a:stretch/>
        </p:blipFill>
        <p:spPr>
          <a:xfrm>
            <a:off x="4611708" y="2373905"/>
            <a:ext cx="7112423" cy="2110189"/>
          </a:xfrm>
          <a:prstGeom prst="rect">
            <a:avLst/>
          </a:prstGeom>
        </p:spPr>
      </p:pic>
      <p:grpSp>
        <p:nvGrpSpPr>
          <p:cNvPr id="10" name="Group 9">
            <a:extLst>
              <a:ext uri="{FF2B5EF4-FFF2-40B4-BE49-F238E27FC236}">
                <a16:creationId xmlns:a16="http://schemas.microsoft.com/office/drawing/2014/main" id="{8D214DFF-E39C-3B15-64FE-559A62B63740}"/>
              </a:ext>
              <a:ext uri="{C183D7F6-B498-43B3-948B-1728B52AA6E4}">
                <adec:decorative xmlns:adec="http://schemas.microsoft.com/office/drawing/2017/decorative" val="1"/>
              </a:ext>
            </a:extLst>
          </p:cNvPr>
          <p:cNvGrpSpPr>
            <a:grpSpLocks noChangeAspect="1"/>
          </p:cNvGrpSpPr>
          <p:nvPr/>
        </p:nvGrpSpPr>
        <p:grpSpPr>
          <a:xfrm>
            <a:off x="5248936" y="4757269"/>
            <a:ext cx="5728898" cy="1560407"/>
            <a:chOff x="2931745" y="4748791"/>
            <a:chExt cx="6300357" cy="1716058"/>
          </a:xfrm>
        </p:grpSpPr>
        <p:pic>
          <p:nvPicPr>
            <p:cNvPr id="12" name="Picture 11">
              <a:extLst>
                <a:ext uri="{FF2B5EF4-FFF2-40B4-BE49-F238E27FC236}">
                  <a16:creationId xmlns:a16="http://schemas.microsoft.com/office/drawing/2014/main" id="{E2394774-462D-9143-BFF9-00B4F7C93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1745" y="4748791"/>
              <a:ext cx="1716058" cy="1716058"/>
            </a:xfrm>
            <a:prstGeom prst="rect">
              <a:avLst/>
            </a:prstGeom>
          </p:spPr>
        </p:pic>
        <p:pic>
          <p:nvPicPr>
            <p:cNvPr id="14" name="Picture 13">
              <a:extLst>
                <a:ext uri="{FF2B5EF4-FFF2-40B4-BE49-F238E27FC236}">
                  <a16:creationId xmlns:a16="http://schemas.microsoft.com/office/drawing/2014/main" id="{0D401E06-458C-2533-C5CC-9A360FA30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464" y="4802778"/>
              <a:ext cx="3773638" cy="1608085"/>
            </a:xfrm>
            <a:prstGeom prst="rect">
              <a:avLst/>
            </a:prstGeom>
          </p:spPr>
        </p:pic>
      </p:grpSp>
      <p:sp>
        <p:nvSpPr>
          <p:cNvPr id="2" name="Title 1">
            <a:extLst>
              <a:ext uri="{FF2B5EF4-FFF2-40B4-BE49-F238E27FC236}">
                <a16:creationId xmlns:a16="http://schemas.microsoft.com/office/drawing/2014/main" id="{AB43A044-E32F-A26A-6A8F-24065241C17E}"/>
              </a:ext>
            </a:extLst>
          </p:cNvPr>
          <p:cNvSpPr txBox="1">
            <a:spLocks/>
          </p:cNvSpPr>
          <p:nvPr/>
        </p:nvSpPr>
        <p:spPr>
          <a:xfrm>
            <a:off x="99812" y="586855"/>
            <a:ext cx="3774764" cy="53256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aw-US" sz="2500" b="1" dirty="0">
                <a:solidFill>
                  <a:srgbClr val="FFFFFF"/>
                </a:solidFill>
                <a:latin typeface="Times New Roman"/>
                <a:cs typeface="Times New Roman"/>
              </a:rPr>
              <a:t>Written Comments</a:t>
            </a:r>
            <a:br>
              <a:rPr lang="haw-US" sz="2500" dirty="0">
                <a:latin typeface="Times New Roman"/>
              </a:rPr>
            </a:br>
            <a:r>
              <a:rPr lang="haw-US" sz="2500" dirty="0">
                <a:solidFill>
                  <a:srgbClr val="FFFFFF"/>
                </a:solidFill>
                <a:latin typeface="Times New Roman"/>
                <a:cs typeface="Times New Roman"/>
              </a:rPr>
              <a:t>Email to </a:t>
            </a:r>
            <a:r>
              <a:rPr lang="haw-US" sz="2500" b="1" dirty="0">
                <a:solidFill>
                  <a:schemeClr val="bg1"/>
                </a:solidFill>
                <a:latin typeface="Times New Roman"/>
                <a:cs typeface="Times New Roman"/>
              </a:rPr>
              <a:t>consultation@bia.gov</a:t>
            </a:r>
            <a:r>
              <a:rPr lang="en-US" sz="2500" b="1" dirty="0">
                <a:solidFill>
                  <a:schemeClr val="bg1"/>
                </a:solidFill>
                <a:latin typeface="Times New Roman"/>
                <a:cs typeface="Times New Roman"/>
              </a:rPr>
              <a:t> </a:t>
            </a:r>
            <a:r>
              <a:rPr lang="haw-US" sz="2500" b="1" dirty="0">
                <a:solidFill>
                  <a:schemeClr val="bg1"/>
                </a:solidFill>
                <a:latin typeface="Times New Roman"/>
                <a:cs typeface="Times New Roman"/>
              </a:rPr>
              <a:t> </a:t>
            </a:r>
            <a:r>
              <a:rPr lang="haw-US" sz="2500" dirty="0">
                <a:solidFill>
                  <a:srgbClr val="FFFFFF"/>
                </a:solidFill>
                <a:latin typeface="Times New Roman"/>
                <a:cs typeface="Times New Roman"/>
              </a:rPr>
              <a:t>by 6:59 pm HST on </a:t>
            </a:r>
            <a:r>
              <a:rPr lang="en-US" sz="2500" dirty="0">
                <a:solidFill>
                  <a:srgbClr val="FFFFFF"/>
                </a:solidFill>
                <a:latin typeface="Times New Roman"/>
                <a:cs typeface="Times New Roman"/>
              </a:rPr>
              <a:t>Tues</a:t>
            </a:r>
            <a:r>
              <a:rPr lang="haw-US" sz="2500" dirty="0">
                <a:solidFill>
                  <a:srgbClr val="FFFFFF"/>
                </a:solidFill>
                <a:latin typeface="Times New Roman"/>
                <a:cs typeface="Times New Roman"/>
              </a:rPr>
              <a:t>day, </a:t>
            </a:r>
            <a:r>
              <a:rPr lang="en-US" sz="2500" dirty="0">
                <a:solidFill>
                  <a:srgbClr val="FFFFFF"/>
                </a:solidFill>
                <a:latin typeface="Times New Roman"/>
                <a:cs typeface="Times New Roman"/>
              </a:rPr>
              <a:t>December</a:t>
            </a:r>
            <a:r>
              <a:rPr lang="haw-US" sz="2500" dirty="0">
                <a:solidFill>
                  <a:srgbClr val="FFFFFF"/>
                </a:solidFill>
                <a:latin typeface="Times New Roman"/>
                <a:cs typeface="Times New Roman"/>
              </a:rPr>
              <a:t> </a:t>
            </a:r>
            <a:r>
              <a:rPr lang="en-US" sz="2500" dirty="0">
                <a:solidFill>
                  <a:srgbClr val="FFFFFF"/>
                </a:solidFill>
                <a:latin typeface="Times New Roman"/>
                <a:cs typeface="Times New Roman"/>
              </a:rPr>
              <a:t>24</a:t>
            </a:r>
            <a:r>
              <a:rPr lang="haw-US" sz="2500" dirty="0">
                <a:solidFill>
                  <a:srgbClr val="FFFFFF"/>
                </a:solidFill>
                <a:latin typeface="Times New Roman"/>
                <a:cs typeface="Times New Roman"/>
              </a:rPr>
              <a:t>, 202</a:t>
            </a:r>
            <a:r>
              <a:rPr lang="en-US" sz="2500" dirty="0">
                <a:solidFill>
                  <a:srgbClr val="FFFFFF"/>
                </a:solidFill>
                <a:latin typeface="Times New Roman"/>
                <a:cs typeface="Times New Roman"/>
              </a:rPr>
              <a:t>4</a:t>
            </a:r>
            <a:r>
              <a:rPr lang="haw-US" sz="2500" dirty="0">
                <a:solidFill>
                  <a:srgbClr val="FFFFFF"/>
                </a:solidFill>
                <a:latin typeface="Times New Roman"/>
                <a:cs typeface="Times New Roman"/>
              </a:rPr>
              <a:t>.</a:t>
            </a:r>
            <a:endParaRPr lang="en-US" sz="2500" dirty="0">
              <a:solidFill>
                <a:srgbClr val="FFFFFF"/>
              </a:solidFill>
              <a:latin typeface="Times New Roman"/>
              <a:cs typeface="Times New Roman"/>
            </a:endParaRPr>
          </a:p>
          <a:p>
            <a:pPr algn="l"/>
            <a:endParaRPr lang="en-US" sz="2500" dirty="0">
              <a:solidFill>
                <a:srgbClr val="FFFFFF"/>
              </a:solidFill>
              <a:latin typeface="Times New Roman"/>
              <a:cs typeface="Times New Roman"/>
            </a:endParaRPr>
          </a:p>
          <a:p>
            <a:pPr algn="l"/>
            <a:r>
              <a:rPr lang="en-US" sz="2500" b="1" dirty="0">
                <a:solidFill>
                  <a:srgbClr val="FFFFFF"/>
                </a:solidFill>
                <a:latin typeface="Times New Roman"/>
                <a:cs typeface="Times New Roman"/>
              </a:rPr>
              <a:t>Next Virtual Consultation </a:t>
            </a:r>
            <a:r>
              <a:rPr lang="en-US" sz="2500" dirty="0">
                <a:solidFill>
                  <a:srgbClr val="FFFFFF"/>
                </a:solidFill>
                <a:latin typeface="Times New Roman"/>
                <a:cs typeface="Times New Roman"/>
              </a:rPr>
              <a:t>- Tuesday, Nov. 26, 2024, at 5:00 pm HST.</a:t>
            </a:r>
          </a:p>
          <a:p>
            <a:pPr algn="l"/>
            <a:endParaRPr lang="en-US" sz="2500" dirty="0">
              <a:solidFill>
                <a:srgbClr val="FFFFFF"/>
              </a:solidFill>
            </a:endParaRPr>
          </a:p>
        </p:txBody>
      </p:sp>
    </p:spTree>
    <p:extLst>
      <p:ext uri="{BB962C8B-B14F-4D97-AF65-F5344CB8AC3E}">
        <p14:creationId xmlns:p14="http://schemas.microsoft.com/office/powerpoint/2010/main" val="2405543986"/>
      </p:ext>
    </p:extLst>
  </p:cSld>
  <p:clrMapOvr>
    <a:masterClrMapping/>
  </p:clrMapOvr>
  <mc:AlternateContent xmlns:mc="http://schemas.openxmlformats.org/markup-compatibility/2006" xmlns:p14="http://schemas.microsoft.com/office/powerpoint/2010/main">
    <mc:Choice Requires="p14">
      <p:transition spd="med" p14:dur="700" advTm="37031">
        <p:fade/>
      </p:transition>
    </mc:Choice>
    <mc:Fallback xmlns="">
      <p:transition spd="med" advTm="3703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4432E-F467-3414-39AB-66964F48B36A}"/>
              </a:ext>
            </a:extLst>
          </p:cNvPr>
          <p:cNvSpPr>
            <a:spLocks noGrp="1"/>
          </p:cNvSpPr>
          <p:nvPr>
            <p:ph type="title"/>
          </p:nvPr>
        </p:nvSpPr>
        <p:spPr>
          <a:xfrm>
            <a:off x="418225" y="2443009"/>
            <a:ext cx="3201366" cy="1268578"/>
          </a:xfrm>
        </p:spPr>
        <p:txBody>
          <a:bodyPr anchor="b">
            <a:normAutofit/>
          </a:bodyPr>
          <a:lstStyle/>
          <a:p>
            <a:pPr algn="ctr"/>
            <a:r>
              <a:rPr lang="haw-US" sz="4000" b="1">
                <a:solidFill>
                  <a:srgbClr val="FFFFFF"/>
                </a:solidFill>
                <a:latin typeface="Times New Roman"/>
                <a:cs typeface="Times New Roman"/>
              </a:rPr>
              <a:t>STOP Act Overview</a:t>
            </a:r>
            <a:endParaRPr lang="en-US" sz="4000" b="1">
              <a:solidFill>
                <a:srgbClr val="FFFFFF"/>
              </a:solidFill>
              <a:latin typeface="Times New Roman"/>
              <a:cs typeface="Times New Roman"/>
            </a:endParaRPr>
          </a:p>
        </p:txBody>
      </p:sp>
      <p:sp>
        <p:nvSpPr>
          <p:cNvPr id="9" name="TextBox 8">
            <a:extLst>
              <a:ext uri="{FF2B5EF4-FFF2-40B4-BE49-F238E27FC236}">
                <a16:creationId xmlns:a16="http://schemas.microsoft.com/office/drawing/2014/main" id="{ACB4880D-71AA-850F-7AC1-DBB9B6DDAE62}"/>
              </a:ext>
            </a:extLst>
          </p:cNvPr>
          <p:cNvSpPr txBox="1"/>
          <p:nvPr/>
        </p:nvSpPr>
        <p:spPr>
          <a:xfrm>
            <a:off x="4440513" y="232912"/>
            <a:ext cx="3052916" cy="707886"/>
          </a:xfrm>
          <a:prstGeom prst="rect">
            <a:avLst/>
          </a:prstGeom>
          <a:noFill/>
        </p:spPr>
        <p:txBody>
          <a:bodyPr wrap="square" rtlCol="0">
            <a:spAutoFit/>
          </a:bodyPr>
          <a:lstStyle/>
          <a:p>
            <a:r>
              <a:rPr lang="en-US" sz="4000" b="1" err="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latin typeface="Times New Roman" panose="02020603050405020304" pitchFamily="18" charset="0"/>
                <a:cs typeface="Times New Roman" panose="02020603050405020304" pitchFamily="18" charset="0"/>
              </a:rPr>
              <a:t>Ke</a:t>
            </a:r>
            <a:r>
              <a:rPr lang="en-US" sz="4000" b="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latin typeface="Times New Roman" panose="02020603050405020304" pitchFamily="18" charset="0"/>
                <a:cs typeface="Times New Roman" panose="02020603050405020304" pitchFamily="18" charset="0"/>
              </a:rPr>
              <a:t> </a:t>
            </a:r>
            <a:r>
              <a:rPr lang="haw-US" sz="4000" b="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latin typeface="Times New Roman" panose="02020603050405020304" pitchFamily="18" charset="0"/>
                <a:cs typeface="Times New Roman" panose="02020603050405020304" pitchFamily="18" charset="0"/>
              </a:rPr>
              <a:t>kānāwai</a:t>
            </a:r>
            <a:endParaRPr lang="en-US" sz="4000" b="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6F4EEE-3956-A34E-6439-5E4376887377}"/>
              </a:ext>
            </a:extLst>
          </p:cNvPr>
          <p:cNvSpPr>
            <a:spLocks noGrp="1"/>
          </p:cNvSpPr>
          <p:nvPr>
            <p:ph idx="1"/>
          </p:nvPr>
        </p:nvSpPr>
        <p:spPr>
          <a:xfrm>
            <a:off x="4810259" y="852256"/>
            <a:ext cx="6555347" cy="5646117"/>
          </a:xfrm>
        </p:spPr>
        <p:txBody>
          <a:bodyPr anchor="ctr">
            <a:normAutofit fontScale="92500"/>
          </a:bodyPr>
          <a:lstStyle/>
          <a:p>
            <a:r>
              <a:rPr lang="en-US" sz="2400" dirty="0">
                <a:latin typeface="Times New Roman"/>
                <a:cs typeface="Times New Roman"/>
              </a:rPr>
              <a:t>Signed into law on December 21, 2022, enrolled as </a:t>
            </a:r>
            <a:r>
              <a:rPr lang="en-US" sz="2400" dirty="0">
                <a:latin typeface="Times New Roman"/>
                <a:cs typeface="Times New Roman"/>
                <a:hlinkClick r:id="rId2"/>
              </a:rPr>
              <a:t>Public Law 117-258</a:t>
            </a:r>
            <a:r>
              <a:rPr lang="en-US" sz="2400" dirty="0">
                <a:latin typeface="Times New Roman"/>
                <a:cs typeface="Times New Roman"/>
              </a:rPr>
              <a:t>.</a:t>
            </a:r>
          </a:p>
          <a:p>
            <a:r>
              <a:rPr lang="en-US" sz="2400" dirty="0">
                <a:latin typeface="Times New Roman"/>
                <a:cs typeface="Times New Roman"/>
              </a:rPr>
              <a:t>Seeks to prevent the illegal trafficking of human remains and cultural items protected under the Native American Graves Protection and Repatriation Act (NAGPRA) and the Archaeological Resources Protection Act (ARPA).</a:t>
            </a:r>
          </a:p>
          <a:p>
            <a:r>
              <a:rPr lang="en-US" sz="2400" dirty="0">
                <a:latin typeface="Times New Roman"/>
                <a:cs typeface="Times New Roman"/>
              </a:rPr>
              <a:t>Directs the U.S. Departments of the Interior, State, Justice, and Homeland Security to:</a:t>
            </a:r>
          </a:p>
          <a:p>
            <a:pPr lvl="1"/>
            <a:r>
              <a:rPr lang="en-US" sz="2000" dirty="0">
                <a:latin typeface="Times New Roman"/>
                <a:cs typeface="Times New Roman"/>
              </a:rPr>
              <a:t>Regulate export of tribal cultural items; </a:t>
            </a:r>
          </a:p>
          <a:p>
            <a:pPr lvl="1"/>
            <a:r>
              <a:rPr lang="en-US" sz="2000" dirty="0">
                <a:latin typeface="Times New Roman"/>
                <a:cs typeface="Times New Roman"/>
              </a:rPr>
              <a:t>Facilitate voluntary return of tangible cultural heritage to Indian Tribes and Native Hawaiian organizations; and</a:t>
            </a:r>
          </a:p>
          <a:p>
            <a:pPr lvl="1"/>
            <a:r>
              <a:rPr lang="en-US" sz="2000" dirty="0">
                <a:latin typeface="Times New Roman"/>
                <a:cs typeface="Times New Roman"/>
              </a:rPr>
              <a:t>Operate a program (authorized up to $3 million annually) to issue export certificates and work in consultation with Indian Tribes and Native Hawaiian organizations on the repatriation efforts under the Act, manage databases and workflows, collect fees and fines, and coordinate interagency implementation.</a:t>
            </a:r>
          </a:p>
        </p:txBody>
      </p:sp>
      <p:pic>
        <p:nvPicPr>
          <p:cNvPr id="4" name="Picture 3">
            <a:extLst>
              <a:ext uri="{FF2B5EF4-FFF2-40B4-BE49-F238E27FC236}">
                <a16:creationId xmlns:a16="http://schemas.microsoft.com/office/drawing/2014/main" id="{85CEC81B-E6DB-CB34-940D-F01CC3D01C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spTree>
    <p:extLst>
      <p:ext uri="{BB962C8B-B14F-4D97-AF65-F5344CB8AC3E}">
        <p14:creationId xmlns:p14="http://schemas.microsoft.com/office/powerpoint/2010/main" val="2636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4432E-F467-3414-39AB-66964F48B36A}"/>
              </a:ext>
            </a:extLst>
          </p:cNvPr>
          <p:cNvSpPr>
            <a:spLocks noGrp="1"/>
          </p:cNvSpPr>
          <p:nvPr>
            <p:ph type="title"/>
          </p:nvPr>
        </p:nvSpPr>
        <p:spPr>
          <a:xfrm>
            <a:off x="466722" y="586855"/>
            <a:ext cx="3201366" cy="3387497"/>
          </a:xfrm>
        </p:spPr>
        <p:txBody>
          <a:bodyPr anchor="b">
            <a:normAutofit/>
          </a:bodyPr>
          <a:lstStyle/>
          <a:p>
            <a:pPr algn="r"/>
            <a:r>
              <a:rPr lang="haw-US" sz="3100" b="1">
                <a:solidFill>
                  <a:srgbClr val="FFFFFF"/>
                </a:solidFill>
                <a:latin typeface="Times New Roman"/>
                <a:cs typeface="Times New Roman"/>
              </a:rPr>
              <a:t>STOP Act Overview</a:t>
            </a:r>
            <a:br>
              <a:rPr lang="en-US" sz="3100">
                <a:latin typeface="Times New Roman"/>
              </a:rPr>
            </a:br>
            <a:r>
              <a:rPr lang="haw-US" sz="3100" i="1">
                <a:solidFill>
                  <a:srgbClr val="FFFFFF"/>
                </a:solidFill>
                <a:latin typeface="Times New Roman"/>
                <a:cs typeface="Times New Roman"/>
              </a:rPr>
              <a:t>Definitions of “Native Hawaiian” and “Native Hawaiian organization”</a:t>
            </a:r>
            <a:endParaRPr lang="en-US" sz="3100" b="1">
              <a:solidFill>
                <a:srgbClr val="FFFFFF"/>
              </a:solidFill>
              <a:latin typeface="Times New Roman"/>
              <a:cs typeface="Times New Roman"/>
            </a:endParaRPr>
          </a:p>
        </p:txBody>
      </p:sp>
      <p:sp>
        <p:nvSpPr>
          <p:cNvPr id="11" name="TextBox 10">
            <a:extLst>
              <a:ext uri="{FF2B5EF4-FFF2-40B4-BE49-F238E27FC236}">
                <a16:creationId xmlns:a16="http://schemas.microsoft.com/office/drawing/2014/main" id="{C164397F-F266-A8E7-D951-ADE63924AE83}"/>
              </a:ext>
            </a:extLst>
          </p:cNvPr>
          <p:cNvSpPr txBox="1"/>
          <p:nvPr/>
        </p:nvSpPr>
        <p:spPr>
          <a:xfrm>
            <a:off x="4367695" y="157445"/>
            <a:ext cx="6172200"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a:cs typeface="Times New Roman"/>
              </a:rPr>
              <a:t>N</a:t>
            </a:r>
            <a:r>
              <a:rPr kumimoji="0" lang="haw-US" sz="4000" b="1" i="0"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a:cs typeface="Times New Roman"/>
              </a:rPr>
              <a:t>ā </a:t>
            </a:r>
            <a:r>
              <a:rPr lang="haw-US" sz="4000" b="1">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latin typeface="Times New Roman"/>
                <a:cs typeface="Times New Roman"/>
              </a:rPr>
              <a:t>kānaka</a:t>
            </a:r>
            <a:r>
              <a:rPr kumimoji="0" lang="haw-US" sz="4000" b="1" i="0"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a:cs typeface="Times New Roman"/>
              </a:rPr>
              <a:t> ʻōiwi</a:t>
            </a:r>
            <a:endParaRPr kumimoji="0" lang="en-US" sz="4000" b="1" i="0"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a:cs typeface="Times New Roman"/>
            </a:endParaRPr>
          </a:p>
        </p:txBody>
      </p:sp>
      <p:sp>
        <p:nvSpPr>
          <p:cNvPr id="3" name="Content Placeholder 2">
            <a:extLst>
              <a:ext uri="{FF2B5EF4-FFF2-40B4-BE49-F238E27FC236}">
                <a16:creationId xmlns:a16="http://schemas.microsoft.com/office/drawing/2014/main" id="{3E6F4EEE-3956-A34E-6439-5E4376887377}"/>
              </a:ext>
            </a:extLst>
          </p:cNvPr>
          <p:cNvSpPr>
            <a:spLocks noGrp="1"/>
          </p:cNvSpPr>
          <p:nvPr>
            <p:ph idx="1"/>
          </p:nvPr>
        </p:nvSpPr>
        <p:spPr>
          <a:xfrm>
            <a:off x="4810259" y="649480"/>
            <a:ext cx="6555347" cy="5546047"/>
          </a:xfrm>
        </p:spPr>
        <p:txBody>
          <a:bodyPr anchor="ctr">
            <a:noAutofit/>
          </a:bodyPr>
          <a:lstStyle/>
          <a:p>
            <a:pPr marL="0" indent="0">
              <a:buNone/>
            </a:pPr>
            <a:r>
              <a:rPr lang="en-US" sz="2200" i="1">
                <a:latin typeface="Times New Roman"/>
                <a:cs typeface="Times New Roman"/>
              </a:rPr>
              <a:t>“</a:t>
            </a:r>
            <a:r>
              <a:rPr lang="haw-US" sz="2200" b="1" i="1">
                <a:latin typeface="Times New Roman"/>
                <a:cs typeface="Times New Roman"/>
              </a:rPr>
              <a:t>Native Hawaiian</a:t>
            </a:r>
            <a:r>
              <a:rPr lang="en-US" sz="2200" i="1">
                <a:latin typeface="Times New Roman"/>
                <a:cs typeface="Times New Roman"/>
              </a:rPr>
              <a:t>”</a:t>
            </a:r>
            <a:r>
              <a:rPr lang="haw-US" sz="2200" i="1">
                <a:latin typeface="Times New Roman"/>
                <a:cs typeface="Times New Roman"/>
              </a:rPr>
              <a:t> </a:t>
            </a:r>
            <a:r>
              <a:rPr lang="haw-US" sz="2200">
                <a:latin typeface="Times New Roman"/>
                <a:cs typeface="Times New Roman"/>
              </a:rPr>
              <a:t>as</a:t>
            </a:r>
            <a:r>
              <a:rPr lang="en-US" sz="2200">
                <a:latin typeface="Times New Roman"/>
                <a:cs typeface="Times New Roman"/>
              </a:rPr>
              <a:t> defined in </a:t>
            </a:r>
            <a:r>
              <a:rPr lang="haw-US" sz="2200">
                <a:latin typeface="Times New Roman"/>
                <a:cs typeface="Times New Roman"/>
              </a:rPr>
              <a:t>NAGPRA means “</a:t>
            </a:r>
            <a:r>
              <a:rPr lang="en-US" sz="2200">
                <a:latin typeface="Times New Roman"/>
                <a:cs typeface="Times New Roman"/>
              </a:rPr>
              <a:t>any individual who is a descendant of the aboriginal people who, prior to 1778, occupied and exercised sovereignty in the area that now constitutes the State of Hawaii.</a:t>
            </a:r>
            <a:r>
              <a:rPr lang="haw-US" sz="2200">
                <a:latin typeface="Times New Roman"/>
                <a:cs typeface="Times New Roman"/>
              </a:rPr>
              <a:t>” 25 USC § 3001(10).</a:t>
            </a:r>
          </a:p>
          <a:p>
            <a:pPr marL="0" indent="0">
              <a:buNone/>
            </a:pPr>
            <a:r>
              <a:rPr lang="en-US" sz="2200" i="1">
                <a:latin typeface="Times New Roman"/>
                <a:cs typeface="Times New Roman"/>
              </a:rPr>
              <a:t>“</a:t>
            </a:r>
            <a:r>
              <a:rPr lang="haw-US" sz="2200" b="1" i="1">
                <a:latin typeface="Times New Roman"/>
                <a:cs typeface="Times New Roman"/>
              </a:rPr>
              <a:t>Native Hawaiian organization</a:t>
            </a:r>
            <a:r>
              <a:rPr lang="haw-US" sz="2200" i="1">
                <a:latin typeface="Times New Roman"/>
                <a:cs typeface="Times New Roman"/>
              </a:rPr>
              <a:t>” </a:t>
            </a:r>
            <a:r>
              <a:rPr lang="haw-US" sz="2200">
                <a:latin typeface="Times New Roman"/>
                <a:cs typeface="Times New Roman"/>
              </a:rPr>
              <a:t>in NAGPRA means “any organization which-</a:t>
            </a:r>
          </a:p>
          <a:p>
            <a:pPr marL="514350" indent="-514350">
              <a:buAutoNum type="alphaUcParenBoth"/>
            </a:pPr>
            <a:r>
              <a:rPr lang="haw-US" sz="2200">
                <a:latin typeface="Times New Roman"/>
                <a:cs typeface="Times New Roman"/>
              </a:rPr>
              <a:t>serves and represents the interests of Native Hawaiians,</a:t>
            </a:r>
          </a:p>
          <a:p>
            <a:pPr marL="514350" indent="-514350">
              <a:buAutoNum type="alphaUcParenBoth"/>
            </a:pPr>
            <a:r>
              <a:rPr lang="haw-US" sz="2200">
                <a:latin typeface="Times New Roman"/>
                <a:cs typeface="Times New Roman"/>
              </a:rPr>
              <a:t>has as a primary and stated purpose the provision of services to Native Hawaiians, and</a:t>
            </a:r>
          </a:p>
          <a:p>
            <a:pPr marL="514350" indent="-514350">
              <a:buAutoNum type="alphaUcParenBoth"/>
            </a:pPr>
            <a:r>
              <a:rPr lang="haw-US" sz="2200">
                <a:latin typeface="Times New Roman"/>
                <a:cs typeface="Times New Roman"/>
              </a:rPr>
              <a:t>has expertise in Native Hawaiian Affairs, and</a:t>
            </a:r>
          </a:p>
          <a:p>
            <a:pPr marL="0" indent="0">
              <a:buNone/>
            </a:pPr>
            <a:r>
              <a:rPr lang="haw-US" sz="2200">
                <a:latin typeface="Times New Roman"/>
                <a:cs typeface="Times New Roman"/>
              </a:rPr>
              <a:t>shall include the Office of Hawaiian Affairs and Hui Malama I Na Kupuna O Hawaiʻi Nei.”</a:t>
            </a:r>
            <a:br>
              <a:rPr lang="haw-US" sz="2200">
                <a:latin typeface="Times New Roman"/>
              </a:rPr>
            </a:br>
            <a:r>
              <a:rPr lang="haw-US" sz="2200">
                <a:latin typeface="Times New Roman"/>
                <a:cs typeface="Times New Roman"/>
              </a:rPr>
              <a:t>25 USC § 3001(11).</a:t>
            </a:r>
            <a:endParaRPr lang="en-US" sz="2200">
              <a:latin typeface="Times New Roman"/>
              <a:cs typeface="Times New Roman"/>
            </a:endParaRPr>
          </a:p>
        </p:txBody>
      </p:sp>
      <p:pic>
        <p:nvPicPr>
          <p:cNvPr id="4" name="Picture 3">
            <a:extLst>
              <a:ext uri="{FF2B5EF4-FFF2-40B4-BE49-F238E27FC236}">
                <a16:creationId xmlns:a16="http://schemas.microsoft.com/office/drawing/2014/main" id="{45BACA62-596E-1A99-3C22-DB70C0BB356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5" name="Picture 4">
            <a:extLst>
              <a:ext uri="{FF2B5EF4-FFF2-40B4-BE49-F238E27FC236}">
                <a16:creationId xmlns:a16="http://schemas.microsoft.com/office/drawing/2014/main" id="{40E9C4B0-7C34-0B3C-D5CB-75E96C0659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spTree>
    <p:extLst>
      <p:ext uri="{BB962C8B-B14F-4D97-AF65-F5344CB8AC3E}">
        <p14:creationId xmlns:p14="http://schemas.microsoft.com/office/powerpoint/2010/main" val="4134322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29267-A77F-F9FC-EE9B-CCEBABF5E914}"/>
              </a:ext>
            </a:extLst>
          </p:cNvPr>
          <p:cNvSpPr>
            <a:spLocks noGrp="1"/>
          </p:cNvSpPr>
          <p:nvPr>
            <p:ph type="title"/>
          </p:nvPr>
        </p:nvSpPr>
        <p:spPr>
          <a:xfrm>
            <a:off x="466722" y="586855"/>
            <a:ext cx="3201366" cy="3387497"/>
          </a:xfrm>
        </p:spPr>
        <p:txBody>
          <a:bodyPr anchor="ctr" anchorCtr="0">
            <a:normAutofit/>
          </a:bodyPr>
          <a:lstStyle/>
          <a:p>
            <a:pPr algn="r"/>
            <a:r>
              <a:rPr lang="en-US" sz="4000">
                <a:solidFill>
                  <a:srgbClr val="FFFFFF"/>
                </a:solidFill>
                <a:latin typeface="Times New Roman"/>
                <a:cs typeface="Times New Roman"/>
              </a:rPr>
              <a:t>Development of Draft Regulations</a:t>
            </a:r>
          </a:p>
        </p:txBody>
      </p:sp>
      <p:sp>
        <p:nvSpPr>
          <p:cNvPr id="3" name="Content Placeholder 2">
            <a:extLst>
              <a:ext uri="{FF2B5EF4-FFF2-40B4-BE49-F238E27FC236}">
                <a16:creationId xmlns:a16="http://schemas.microsoft.com/office/drawing/2014/main" id="{E7124314-B648-0F32-DE1B-96E56F50277B}"/>
              </a:ext>
            </a:extLst>
          </p:cNvPr>
          <p:cNvSpPr>
            <a:spLocks noGrp="1"/>
          </p:cNvSpPr>
          <p:nvPr>
            <p:ph idx="1"/>
          </p:nvPr>
        </p:nvSpPr>
        <p:spPr>
          <a:xfrm>
            <a:off x="4033883" y="941814"/>
            <a:ext cx="7806176" cy="5311222"/>
          </a:xfrm>
        </p:spPr>
        <p:txBody>
          <a:bodyPr vert="horz" lIns="91440" tIns="45720" rIns="91440" bIns="45720" rtlCol="0" anchor="t" anchorCtr="0">
            <a:noAutofit/>
          </a:bodyPr>
          <a:lstStyle/>
          <a:p>
            <a:pPr marL="469900" lvl="1" indent="0">
              <a:lnSpc>
                <a:spcPct val="100000"/>
              </a:lnSpc>
              <a:spcBef>
                <a:spcPts val="600"/>
              </a:spcBef>
              <a:buNone/>
            </a:pPr>
            <a:r>
              <a:rPr lang="en-US" sz="2200">
                <a:latin typeface="Times New Roman"/>
                <a:cs typeface="Calibri"/>
              </a:rPr>
              <a:t>DOI convened seven consultations from May 2023 to Sept 2023 to receive feedback about: </a:t>
            </a:r>
          </a:p>
          <a:p>
            <a:pPr marL="1270000" lvl="2" indent="-342900">
              <a:lnSpc>
                <a:spcPct val="100000"/>
              </a:lnSpc>
              <a:spcBef>
                <a:spcPts val="600"/>
              </a:spcBef>
              <a:buFont typeface="Arial"/>
              <a:buChar char="•"/>
            </a:pPr>
            <a:r>
              <a:rPr lang="en-US" sz="2200">
                <a:latin typeface="Times New Roman"/>
                <a:cs typeface="Calibri"/>
              </a:rPr>
              <a:t>Which Assistant Secretary, Bureau, or office within DOI should be responsible for the STOP Act Program</a:t>
            </a:r>
            <a:r>
              <a:rPr lang="en-US" sz="2200" i="0">
                <a:effectLst/>
                <a:latin typeface="Times New Roman"/>
                <a:cs typeface="Calibri"/>
              </a:rPr>
              <a:t>;</a:t>
            </a:r>
          </a:p>
          <a:p>
            <a:pPr marL="1270000" lvl="2" indent="-342900">
              <a:lnSpc>
                <a:spcPct val="100000"/>
              </a:lnSpc>
              <a:spcBef>
                <a:spcPts val="600"/>
              </a:spcBef>
              <a:buFont typeface="Arial"/>
              <a:buChar char="•"/>
            </a:pPr>
            <a:r>
              <a:rPr lang="en-US" sz="2200">
                <a:latin typeface="Times New Roman"/>
                <a:cs typeface="Calibri"/>
              </a:rPr>
              <a:t>What types </a:t>
            </a:r>
            <a:r>
              <a:rPr lang="en-US" sz="2200" i="0">
                <a:effectLst/>
                <a:latin typeface="Times New Roman"/>
                <a:cs typeface="Calibri"/>
              </a:rPr>
              <a:t>of </a:t>
            </a:r>
            <a:r>
              <a:rPr lang="en-US" sz="2200">
                <a:latin typeface="Times New Roman"/>
                <a:cs typeface="Calibri"/>
              </a:rPr>
              <a:t>interagency agreements would be helpful for </a:t>
            </a:r>
            <a:r>
              <a:rPr lang="en-US" sz="2200" i="0">
                <a:effectLst/>
                <a:latin typeface="Times New Roman"/>
                <a:cs typeface="Calibri"/>
              </a:rPr>
              <a:t>the </a:t>
            </a:r>
            <a:r>
              <a:rPr lang="en-US" sz="2200">
                <a:latin typeface="Times New Roman"/>
                <a:cs typeface="Calibri"/>
              </a:rPr>
              <a:t>program </a:t>
            </a:r>
            <a:r>
              <a:rPr lang="en-US" sz="2200" i="0">
                <a:effectLst/>
                <a:latin typeface="Times New Roman"/>
                <a:cs typeface="Calibri"/>
              </a:rPr>
              <a:t>and</a:t>
            </a:r>
            <a:r>
              <a:rPr lang="en-US" sz="2200">
                <a:latin typeface="Times New Roman"/>
                <a:cs typeface="Calibri"/>
              </a:rPr>
              <a:t> </a:t>
            </a:r>
            <a:r>
              <a:rPr lang="en-US" sz="2200" i="0">
                <a:effectLst/>
                <a:latin typeface="Times New Roman"/>
                <a:cs typeface="Calibri"/>
              </a:rPr>
              <a:t>for </a:t>
            </a:r>
            <a:r>
              <a:rPr lang="en-US" sz="2200">
                <a:latin typeface="Times New Roman"/>
                <a:cs typeface="Calibri"/>
              </a:rPr>
              <a:t>Act implementation</a:t>
            </a:r>
            <a:r>
              <a:rPr lang="en-US" sz="2200" i="0">
                <a:effectLst/>
                <a:latin typeface="Times New Roman"/>
                <a:cs typeface="Calibri"/>
              </a:rPr>
              <a:t>;</a:t>
            </a:r>
            <a:r>
              <a:rPr lang="en-US" sz="2200">
                <a:latin typeface="Times New Roman"/>
                <a:cs typeface="Calibri"/>
              </a:rPr>
              <a:t> </a:t>
            </a:r>
            <a:r>
              <a:rPr lang="en-US" sz="2200" i="0">
                <a:effectLst/>
                <a:latin typeface="Times New Roman"/>
                <a:cs typeface="Calibri"/>
              </a:rPr>
              <a:t>and</a:t>
            </a:r>
          </a:p>
          <a:p>
            <a:pPr marL="1270000" lvl="2" indent="-342900">
              <a:lnSpc>
                <a:spcPct val="100000"/>
              </a:lnSpc>
              <a:spcBef>
                <a:spcPts val="600"/>
              </a:spcBef>
              <a:buFont typeface="Arial"/>
              <a:buChar char="•"/>
            </a:pPr>
            <a:r>
              <a:rPr lang="en-US" sz="2200">
                <a:latin typeface="Times New Roman"/>
                <a:cs typeface="Calibri"/>
              </a:rPr>
              <a:t>What should or should not be included in the draft regulations</a:t>
            </a:r>
            <a:r>
              <a:rPr lang="en-US" sz="2200" i="0">
                <a:effectLst/>
                <a:latin typeface="Times New Roman"/>
                <a:cs typeface="Calibri"/>
              </a:rPr>
              <a:t>.</a:t>
            </a:r>
          </a:p>
          <a:p>
            <a:pPr marL="469900" lvl="1" indent="0">
              <a:lnSpc>
                <a:spcPct val="100000"/>
              </a:lnSpc>
              <a:spcBef>
                <a:spcPts val="600"/>
              </a:spcBef>
              <a:buNone/>
            </a:pPr>
            <a:r>
              <a:rPr lang="en-US" sz="2200">
                <a:latin typeface="Times New Roman"/>
                <a:cs typeface="Calibri"/>
              </a:rPr>
              <a:t>DOI convened a working group </a:t>
            </a:r>
            <a:r>
              <a:rPr lang="en-US" sz="2200">
                <a:effectLst/>
                <a:latin typeface="Times New Roman"/>
                <a:ea typeface="Calibri" panose="020F0502020204030204" pitchFamily="34" charset="0"/>
                <a:cs typeface="Calibri"/>
              </a:rPr>
              <a:t>of </a:t>
            </a:r>
            <a:r>
              <a:rPr lang="en-US" sz="2200">
                <a:latin typeface="Times New Roman"/>
                <a:ea typeface="Calibri" panose="020F0502020204030204" pitchFamily="34" charset="0"/>
                <a:cs typeface="Calibri"/>
              </a:rPr>
              <a:t>staff from DOI, DOJ, </a:t>
            </a:r>
            <a:r>
              <a:rPr lang="haw-US" sz="2200">
                <a:latin typeface="Times New Roman"/>
                <a:ea typeface="Calibri" panose="020F0502020204030204" pitchFamily="34" charset="0"/>
                <a:cs typeface="Calibri"/>
              </a:rPr>
              <a:t>U.S. </a:t>
            </a:r>
            <a:r>
              <a:rPr lang="en-US" sz="2200">
                <a:latin typeface="Times New Roman"/>
                <a:ea typeface="Calibri" panose="020F0502020204030204" pitchFamily="34" charset="0"/>
                <a:cs typeface="Calibri"/>
              </a:rPr>
              <a:t>State, and Homeland Security to prepare draft regulatory language based on consultation feedback</a:t>
            </a:r>
            <a:r>
              <a:rPr lang="en-US" sz="2200">
                <a:effectLst/>
                <a:latin typeface="Times New Roman"/>
                <a:ea typeface="Calibri" panose="020F0502020204030204" pitchFamily="34" charset="0"/>
                <a:cs typeface="Calibri"/>
              </a:rPr>
              <a:t>.</a:t>
            </a:r>
            <a:endParaRPr lang="en-US" sz="2200">
              <a:latin typeface="Times New Roman"/>
              <a:ea typeface="Calibri" panose="020F0502020204030204" pitchFamily="34" charset="0"/>
              <a:cs typeface="Calibri"/>
            </a:endParaRPr>
          </a:p>
          <a:p>
            <a:pPr marL="1270000" lvl="2" indent="-342900">
              <a:lnSpc>
                <a:spcPct val="100000"/>
              </a:lnSpc>
              <a:spcBef>
                <a:spcPts val="600"/>
              </a:spcBef>
              <a:buFont typeface="Arial"/>
              <a:buChar char="•"/>
            </a:pPr>
            <a:r>
              <a:rPr lang="en-US" sz="2200">
                <a:latin typeface="Times New Roman"/>
                <a:ea typeface="Calibri" panose="020F0502020204030204" pitchFamily="34" charset="0"/>
                <a:cs typeface="Calibri"/>
              </a:rPr>
              <a:t>That working group achieved a general consensus on the draft regulations</a:t>
            </a:r>
            <a:r>
              <a:rPr lang="en-US" sz="2200">
                <a:effectLst/>
                <a:latin typeface="Times New Roman"/>
                <a:ea typeface="Calibri" panose="020F0502020204030204" pitchFamily="34" charset="0"/>
                <a:cs typeface="Calibri"/>
              </a:rPr>
              <a:t>.</a:t>
            </a:r>
            <a:r>
              <a:rPr lang="en-US" sz="2200">
                <a:latin typeface="Times New Roman"/>
                <a:ea typeface="Calibri" panose="020F0502020204030204" pitchFamily="34" charset="0"/>
                <a:cs typeface="Calibri"/>
              </a:rPr>
              <a:t> </a:t>
            </a:r>
            <a:endParaRPr lang="en-US" sz="2200">
              <a:latin typeface="Times New Roman"/>
              <a:cs typeface="Times New Roman"/>
            </a:endParaRPr>
          </a:p>
          <a:p>
            <a:pPr marL="0" indent="0" algn="l" rtl="0" fontAlgn="base">
              <a:buNone/>
            </a:pPr>
            <a:endParaRPr lang="en-US" b="0" i="0">
              <a:solidFill>
                <a:srgbClr val="000000"/>
              </a:solidFill>
              <a:effectLst/>
              <a:latin typeface="Segoe UI" panose="020B0502040204020203" pitchFamily="34" charset="0"/>
            </a:endParaRPr>
          </a:p>
        </p:txBody>
      </p:sp>
      <p:pic>
        <p:nvPicPr>
          <p:cNvPr id="4" name="Picture 3">
            <a:extLst>
              <a:ext uri="{FF2B5EF4-FFF2-40B4-BE49-F238E27FC236}">
                <a16:creationId xmlns:a16="http://schemas.microsoft.com/office/drawing/2014/main" id="{8C7111F4-4AD7-9FF9-2324-B2D29907CC6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5" name="Picture 4">
            <a:extLst>
              <a:ext uri="{FF2B5EF4-FFF2-40B4-BE49-F238E27FC236}">
                <a16:creationId xmlns:a16="http://schemas.microsoft.com/office/drawing/2014/main" id="{367B7F31-9D67-D9DA-7213-F9D1455E96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spTree>
    <p:extLst>
      <p:ext uri="{BB962C8B-B14F-4D97-AF65-F5344CB8AC3E}">
        <p14:creationId xmlns:p14="http://schemas.microsoft.com/office/powerpoint/2010/main" val="104503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29267-A77F-F9FC-EE9B-CCEBABF5E914}"/>
              </a:ext>
            </a:extLst>
          </p:cNvPr>
          <p:cNvSpPr>
            <a:spLocks noGrp="1"/>
          </p:cNvSpPr>
          <p:nvPr>
            <p:ph type="title"/>
          </p:nvPr>
        </p:nvSpPr>
        <p:spPr>
          <a:xfrm>
            <a:off x="466722" y="586855"/>
            <a:ext cx="3201366" cy="3387497"/>
          </a:xfrm>
        </p:spPr>
        <p:txBody>
          <a:bodyPr anchor="ctr" anchorCtr="0">
            <a:normAutofit/>
          </a:bodyPr>
          <a:lstStyle/>
          <a:p>
            <a:pPr algn="r"/>
            <a:r>
              <a:rPr lang="en-US" sz="4000">
                <a:solidFill>
                  <a:srgbClr val="FFFFFF"/>
                </a:solidFill>
                <a:latin typeface="Times New Roman"/>
                <a:cs typeface="Times New Roman"/>
              </a:rPr>
              <a:t>Proposed Rule Being Consulted Upon</a:t>
            </a:r>
          </a:p>
        </p:txBody>
      </p:sp>
      <p:sp>
        <p:nvSpPr>
          <p:cNvPr id="3" name="Content Placeholder 2">
            <a:extLst>
              <a:ext uri="{FF2B5EF4-FFF2-40B4-BE49-F238E27FC236}">
                <a16:creationId xmlns:a16="http://schemas.microsoft.com/office/drawing/2014/main" id="{E7124314-B648-0F32-DE1B-96E56F50277B}"/>
              </a:ext>
            </a:extLst>
          </p:cNvPr>
          <p:cNvSpPr>
            <a:spLocks noGrp="1"/>
          </p:cNvSpPr>
          <p:nvPr>
            <p:ph idx="1"/>
          </p:nvPr>
        </p:nvSpPr>
        <p:spPr>
          <a:xfrm>
            <a:off x="4637731" y="913059"/>
            <a:ext cx="6555347" cy="5023675"/>
          </a:xfrm>
        </p:spPr>
        <p:txBody>
          <a:bodyPr vert="horz" lIns="91440" tIns="45720" rIns="91440" bIns="45720" rtlCol="0" anchor="t" anchorCtr="0">
            <a:normAutofit lnSpcReduction="10000"/>
          </a:bodyPr>
          <a:lstStyle/>
          <a:p>
            <a:pPr marL="0" indent="0" fontAlgn="base">
              <a:buNone/>
            </a:pPr>
            <a:r>
              <a:rPr lang="en-US" sz="2200" b="1" i="0">
                <a:solidFill>
                  <a:srgbClr val="000000"/>
                </a:solidFill>
                <a:effectLst/>
                <a:latin typeface="Times New Roman"/>
                <a:cs typeface="Times New Roman"/>
              </a:rPr>
              <a:t>The proposed rule </a:t>
            </a:r>
            <a:r>
              <a:rPr lang="en-US" sz="2200" b="1">
                <a:solidFill>
                  <a:srgbClr val="000000"/>
                </a:solidFill>
                <a:latin typeface="Times New Roman"/>
                <a:cs typeface="Times New Roman"/>
              </a:rPr>
              <a:t>would implement the STOP Act by</a:t>
            </a:r>
            <a:r>
              <a:rPr lang="en-US" sz="2200" b="1" i="0">
                <a:solidFill>
                  <a:srgbClr val="000000"/>
                </a:solidFill>
                <a:effectLst/>
                <a:latin typeface="Times New Roman"/>
                <a:cs typeface="Times New Roman"/>
              </a:rPr>
              <a:t>:</a:t>
            </a:r>
          </a:p>
          <a:p>
            <a:pPr fontAlgn="base"/>
            <a:r>
              <a:rPr lang="en-US" sz="2200">
                <a:solidFill>
                  <a:srgbClr val="000000"/>
                </a:solidFill>
                <a:latin typeface="Times New Roman"/>
                <a:cs typeface="Times New Roman"/>
              </a:rPr>
              <a:t>establishing an</a:t>
            </a:r>
            <a:r>
              <a:rPr lang="en-US" sz="2200" i="0">
                <a:solidFill>
                  <a:srgbClr val="000000"/>
                </a:solidFill>
                <a:effectLst/>
                <a:latin typeface="Times New Roman"/>
                <a:cs typeface="Times New Roman"/>
              </a:rPr>
              <a:t> export certification system;</a:t>
            </a:r>
          </a:p>
          <a:p>
            <a:pPr fontAlgn="base"/>
            <a:r>
              <a:rPr lang="en-US" sz="2200">
                <a:solidFill>
                  <a:srgbClr val="000000"/>
                </a:solidFill>
                <a:latin typeface="Times New Roman"/>
                <a:cs typeface="Times New Roman"/>
              </a:rPr>
              <a:t>setting</a:t>
            </a:r>
            <a:r>
              <a:rPr lang="en-US" sz="2200" i="0">
                <a:solidFill>
                  <a:srgbClr val="000000"/>
                </a:solidFill>
                <a:effectLst/>
                <a:latin typeface="Times New Roman"/>
                <a:cs typeface="Times New Roman"/>
              </a:rPr>
              <a:t> forth procedures for detention of items subject to the rule and repatriation of those items;</a:t>
            </a:r>
          </a:p>
          <a:p>
            <a:pPr fontAlgn="base"/>
            <a:r>
              <a:rPr lang="en-US" sz="2200">
                <a:solidFill>
                  <a:srgbClr val="000000"/>
                </a:solidFill>
                <a:latin typeface="Times New Roman"/>
                <a:cs typeface="Times New Roman"/>
              </a:rPr>
              <a:t>establishing</a:t>
            </a:r>
            <a:r>
              <a:rPr lang="en-US" sz="2200" i="0">
                <a:solidFill>
                  <a:srgbClr val="000000"/>
                </a:solidFill>
                <a:effectLst/>
                <a:latin typeface="Times New Roman"/>
                <a:cs typeface="Times New Roman"/>
              </a:rPr>
              <a:t> a framework for voluntary return of items subject to the rule; and</a:t>
            </a:r>
          </a:p>
          <a:p>
            <a:pPr fontAlgn="base"/>
            <a:r>
              <a:rPr lang="en-US" sz="2200">
                <a:solidFill>
                  <a:srgbClr val="000000"/>
                </a:solidFill>
                <a:latin typeface="Times New Roman"/>
                <a:cs typeface="Times New Roman"/>
              </a:rPr>
              <a:t>establishing</a:t>
            </a:r>
            <a:r>
              <a:rPr lang="en-US" sz="2200" i="0">
                <a:solidFill>
                  <a:srgbClr val="000000"/>
                </a:solidFill>
                <a:effectLst/>
                <a:latin typeface="Times New Roman"/>
                <a:cs typeface="Times New Roman"/>
              </a:rPr>
              <a:t> </a:t>
            </a:r>
            <a:r>
              <a:rPr lang="en-US" sz="2200">
                <a:solidFill>
                  <a:srgbClr val="000000"/>
                </a:solidFill>
                <a:latin typeface="Times New Roman"/>
                <a:cs typeface="Times New Roman"/>
              </a:rPr>
              <a:t>federal </a:t>
            </a:r>
            <a:r>
              <a:rPr lang="en-US" sz="2200" i="0">
                <a:solidFill>
                  <a:srgbClr val="000000"/>
                </a:solidFill>
                <a:effectLst/>
                <a:latin typeface="Times New Roman"/>
                <a:cs typeface="Times New Roman"/>
              </a:rPr>
              <a:t>interagency and Native working groups.</a:t>
            </a:r>
          </a:p>
          <a:p>
            <a:pPr algn="l" rtl="0" fontAlgn="base"/>
            <a:endParaRPr lang="en-US" sz="2200" b="0">
              <a:solidFill>
                <a:srgbClr val="000000"/>
              </a:solidFill>
              <a:latin typeface="Times New Roman"/>
              <a:cs typeface="Times New Roman" panose="02020603050405020304" pitchFamily="18" charset="0"/>
            </a:endParaRPr>
          </a:p>
          <a:p>
            <a:pPr marL="0" indent="0" fontAlgn="base">
              <a:buNone/>
            </a:pPr>
            <a:r>
              <a:rPr lang="en-US" sz="2200" kern="100">
                <a:effectLst/>
                <a:latin typeface="Times New Roman"/>
                <a:ea typeface="Calibri" panose="020F0502020204030204" pitchFamily="34" charset="0"/>
                <a:cs typeface="Times New Roman"/>
              </a:rPr>
              <a:t>Federal Register Notice of Proposed Rulemaking (STOP Act)</a:t>
            </a:r>
            <a:r>
              <a:rPr lang="en-US" sz="2200" kern="100">
                <a:latin typeface="Times New Roman"/>
                <a:ea typeface="Calibri" panose="020F0502020204030204" pitchFamily="34" charset="0"/>
                <a:cs typeface="Times New Roman"/>
              </a:rPr>
              <a:t> - </a:t>
            </a:r>
            <a:r>
              <a:rPr lang="en-US" sz="2200" u="sng" kern="100">
                <a:solidFill>
                  <a:srgbClr val="0563C1"/>
                </a:solidFill>
                <a:effectLst/>
                <a:latin typeface="Times New Roman"/>
                <a:ea typeface="Calibri" panose="020F0502020204030204" pitchFamily="34" charset="0"/>
                <a:cs typeface="Times New Roman"/>
                <a:hlinkClick r:id="rId2"/>
              </a:rPr>
              <a:t>https://www.federalregister.gov/documents/2024/10/25/2024-24332/safeguard-tribal-objects-of-patrimony</a:t>
            </a:r>
            <a:r>
              <a:rPr lang="en-US" sz="2200" kern="100">
                <a:effectLst/>
                <a:latin typeface="Times New Roman"/>
                <a:ea typeface="Calibri" panose="020F0502020204030204" pitchFamily="34" charset="0"/>
                <a:cs typeface="Times New Roman"/>
              </a:rPr>
              <a:t> </a:t>
            </a:r>
          </a:p>
          <a:p>
            <a:pPr marL="0" indent="0" algn="l" rtl="0" fontAlgn="base">
              <a:buNone/>
            </a:pPr>
            <a:endParaRPr lang="en-US" b="0" i="0">
              <a:solidFill>
                <a:srgbClr val="000000"/>
              </a:solidFill>
              <a:effectLst/>
              <a:latin typeface="Segoe UI" panose="020B0502040204020203" pitchFamily="34" charset="0"/>
            </a:endParaRPr>
          </a:p>
        </p:txBody>
      </p:sp>
      <p:pic>
        <p:nvPicPr>
          <p:cNvPr id="4" name="Picture 3">
            <a:extLst>
              <a:ext uri="{FF2B5EF4-FFF2-40B4-BE49-F238E27FC236}">
                <a16:creationId xmlns:a16="http://schemas.microsoft.com/office/drawing/2014/main" id="{8C7111F4-4AD7-9FF9-2324-B2D29907CC6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5" name="Picture 4" descr="Office of Native Hawaiian Relations logo with a graphic of a nautilus with elements representative of the islands and people of Hawai'i. ">
            <a:extLst>
              <a:ext uri="{FF2B5EF4-FFF2-40B4-BE49-F238E27FC236}">
                <a16:creationId xmlns:a16="http://schemas.microsoft.com/office/drawing/2014/main" id="{367B7F31-9D67-D9DA-7213-F9D1455E9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spTree>
    <p:extLst>
      <p:ext uri="{BB962C8B-B14F-4D97-AF65-F5344CB8AC3E}">
        <p14:creationId xmlns:p14="http://schemas.microsoft.com/office/powerpoint/2010/main" val="283720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29267-A77F-F9FC-EE9B-CCEBABF5E914}"/>
              </a:ext>
            </a:extLst>
          </p:cNvPr>
          <p:cNvSpPr>
            <a:spLocks noGrp="1"/>
          </p:cNvSpPr>
          <p:nvPr>
            <p:ph type="title"/>
          </p:nvPr>
        </p:nvSpPr>
        <p:spPr>
          <a:xfrm>
            <a:off x="466722" y="586855"/>
            <a:ext cx="3201366" cy="3387497"/>
          </a:xfrm>
        </p:spPr>
        <p:txBody>
          <a:bodyPr anchor="ctr" anchorCtr="0">
            <a:normAutofit/>
          </a:bodyPr>
          <a:lstStyle/>
          <a:p>
            <a:pPr algn="r"/>
            <a:r>
              <a:rPr lang="haw-US" sz="4000" dirty="0">
                <a:solidFill>
                  <a:srgbClr val="FFFFFF"/>
                </a:solidFill>
                <a:latin typeface="Times New Roman"/>
                <a:cs typeface="Times New Roman"/>
              </a:rPr>
              <a:t>Framing Questions</a:t>
            </a:r>
            <a:br>
              <a:rPr lang="haw-US" sz="4000" dirty="0">
                <a:solidFill>
                  <a:srgbClr val="FFFFFF"/>
                </a:solidFill>
                <a:latin typeface="Times New Roman"/>
                <a:cs typeface="Times New Roman"/>
              </a:rPr>
            </a:br>
            <a:r>
              <a:rPr lang="haw-US" sz="2800" dirty="0">
                <a:solidFill>
                  <a:srgbClr val="FFFFFF"/>
                </a:solidFill>
                <a:latin typeface="Times New Roman"/>
                <a:cs typeface="Times New Roman"/>
              </a:rPr>
              <a:t>(to start the discussion)</a:t>
            </a:r>
            <a:endParaRPr lang="en-US" sz="2800" dirty="0">
              <a:solidFill>
                <a:srgbClr val="FFFFFF"/>
              </a:solidFill>
              <a:latin typeface="Times New Roman"/>
              <a:cs typeface="Times New Roman"/>
            </a:endParaRPr>
          </a:p>
        </p:txBody>
      </p:sp>
      <p:sp>
        <p:nvSpPr>
          <p:cNvPr id="7" name="TextBox 6">
            <a:extLst>
              <a:ext uri="{FF2B5EF4-FFF2-40B4-BE49-F238E27FC236}">
                <a16:creationId xmlns:a16="http://schemas.microsoft.com/office/drawing/2014/main" id="{3AA4F99C-CD93-28FD-93D8-DDD027D128D1}"/>
              </a:ext>
            </a:extLst>
          </p:cNvPr>
          <p:cNvSpPr txBox="1"/>
          <p:nvPr/>
        </p:nvSpPr>
        <p:spPr>
          <a:xfrm>
            <a:off x="4504548" y="157445"/>
            <a:ext cx="61722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w-US" sz="4000" b="1">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latin typeface="Times New Roman" panose="02020603050405020304" pitchFamily="18" charset="0"/>
                <a:cs typeface="Times New Roman" panose="02020603050405020304" pitchFamily="18" charset="0"/>
              </a:rPr>
              <a:t>He mau nīnau</a:t>
            </a:r>
            <a:endParaRPr kumimoji="0" lang="en-US" sz="4000" b="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E7124314-B648-0F32-DE1B-96E56F50277B}"/>
              </a:ext>
            </a:extLst>
          </p:cNvPr>
          <p:cNvSpPr>
            <a:spLocks noGrp="1"/>
          </p:cNvSpPr>
          <p:nvPr>
            <p:ph idx="1"/>
          </p:nvPr>
        </p:nvSpPr>
        <p:spPr>
          <a:xfrm>
            <a:off x="4810259" y="970568"/>
            <a:ext cx="6555347" cy="5224958"/>
          </a:xfrm>
        </p:spPr>
        <p:txBody>
          <a:bodyPr vert="horz" lIns="91440" tIns="45720" rIns="91440" bIns="45720" rtlCol="0" anchor="t" anchorCtr="0">
            <a:normAutofit/>
          </a:bodyPr>
          <a:lstStyle/>
          <a:p>
            <a:pPr marL="0" indent="0" algn="l" rtl="0" fontAlgn="base">
              <a:buNone/>
            </a:pPr>
            <a:r>
              <a:rPr lang="en-US" sz="2200" b="1" i="0" u="sng">
                <a:solidFill>
                  <a:srgbClr val="000000"/>
                </a:solidFill>
                <a:effectLst/>
                <a:latin typeface="Times New Roman"/>
                <a:cs typeface="Times New Roman"/>
              </a:rPr>
              <a:t>Topic 1:  Subpart B – Export Certification System</a:t>
            </a:r>
            <a:r>
              <a:rPr lang="en-US" sz="2200" b="0" i="0">
                <a:solidFill>
                  <a:srgbClr val="000000"/>
                </a:solidFill>
                <a:effectLst/>
                <a:latin typeface="Times New Roman"/>
                <a:cs typeface="Times New Roman"/>
              </a:rPr>
              <a:t> </a:t>
            </a:r>
          </a:p>
          <a:p>
            <a:pPr marL="0" indent="0" fontAlgn="base">
              <a:buNone/>
            </a:pPr>
            <a:r>
              <a:rPr lang="en-US" sz="1600" b="0" i="0">
                <a:solidFill>
                  <a:srgbClr val="000000"/>
                </a:solidFill>
                <a:effectLst/>
                <a:latin typeface="Times New Roman"/>
                <a:cs typeface="Times New Roman"/>
              </a:rPr>
              <a:t>Do you have </a:t>
            </a:r>
            <a:r>
              <a:rPr lang="haw-US" sz="1600" b="0" i="0">
                <a:solidFill>
                  <a:srgbClr val="000000"/>
                </a:solidFill>
                <a:effectLst/>
                <a:latin typeface="Times New Roman"/>
                <a:cs typeface="Times New Roman"/>
              </a:rPr>
              <a:t>c</a:t>
            </a:r>
            <a:r>
              <a:rPr lang="en-US" sz="1600" b="0" i="0" err="1">
                <a:solidFill>
                  <a:srgbClr val="000000"/>
                </a:solidFill>
                <a:effectLst/>
                <a:latin typeface="Times New Roman"/>
                <a:cs typeface="Times New Roman"/>
              </a:rPr>
              <a:t>oncerns</a:t>
            </a:r>
            <a:r>
              <a:rPr lang="haw-US" sz="1600" b="0" i="0">
                <a:solidFill>
                  <a:srgbClr val="000000"/>
                </a:solidFill>
                <a:effectLst/>
                <a:latin typeface="Times New Roman"/>
                <a:cs typeface="Times New Roman"/>
              </a:rPr>
              <a:t>/comments/suggestions about</a:t>
            </a:r>
            <a:r>
              <a:rPr lang="en-US" sz="1600" b="0" i="0">
                <a:solidFill>
                  <a:srgbClr val="000000"/>
                </a:solidFill>
                <a:effectLst/>
                <a:latin typeface="Times New Roman"/>
                <a:cs typeface="Times New Roman"/>
              </a:rPr>
              <a:t> the process or associated timelines for reviewing and approving an Export Certification under Subpart </a:t>
            </a:r>
            <a:r>
              <a:rPr lang="en-US" sz="1600">
                <a:solidFill>
                  <a:srgbClr val="000000"/>
                </a:solidFill>
                <a:latin typeface="Times New Roman"/>
                <a:cs typeface="Times New Roman"/>
              </a:rPr>
              <a:t>B </a:t>
            </a:r>
            <a:r>
              <a:rPr lang="en-US" sz="1600">
                <a:solidFill>
                  <a:srgbClr val="000000"/>
                </a:solidFill>
                <a:latin typeface="Times New Roman"/>
                <a:cs typeface="Times New Roman"/>
                <a:hlinkClick r:id="rId2"/>
              </a:rPr>
              <a:t>§1194.104(d)</a:t>
            </a:r>
            <a:r>
              <a:rPr lang="en-US" sz="1600">
                <a:solidFill>
                  <a:srgbClr val="000000"/>
                </a:solidFill>
                <a:latin typeface="Times New Roman"/>
                <a:cs typeface="Times New Roman"/>
              </a:rPr>
              <a:t> &amp; </a:t>
            </a:r>
            <a:r>
              <a:rPr lang="en-US" sz="1600">
                <a:solidFill>
                  <a:srgbClr val="0070C0"/>
                </a:solidFill>
                <a:latin typeface="Times New Roman"/>
                <a:ea typeface="+mn-lt"/>
                <a:cs typeface="+mn-lt"/>
                <a:hlinkClick r:id="rId3">
                  <a:extLst>
                    <a:ext uri="{A12FA001-AC4F-418D-AE19-62706E023703}">
                      <ahyp:hlinkClr xmlns:ahyp="http://schemas.microsoft.com/office/drawing/2018/hyperlinkcolor" val="tx"/>
                    </a:ext>
                  </a:extLst>
                </a:hlinkClick>
              </a:rPr>
              <a:t>§1194.104(e)</a:t>
            </a:r>
            <a:r>
              <a:rPr lang="haw-US" sz="1600">
                <a:latin typeface="Times New Roman"/>
                <a:ea typeface="+mn-lt"/>
                <a:cs typeface="+mn-lt"/>
              </a:rPr>
              <a:t>?</a:t>
            </a:r>
            <a:endParaRPr lang="en-US" sz="1600">
              <a:latin typeface="Times New Roman"/>
              <a:ea typeface="+mn-lt"/>
              <a:cs typeface="+mn-lt"/>
              <a:hlinkClick r:id="rId3">
                <a:extLst>
                  <a:ext uri="{A12FA001-AC4F-418D-AE19-62706E023703}">
                    <ahyp:hlinkClr xmlns:ahyp="http://schemas.microsoft.com/office/drawing/2018/hyperlinkcolor" val="tx"/>
                  </a:ext>
                </a:extLst>
              </a:hlinkClick>
            </a:endParaRPr>
          </a:p>
          <a:p>
            <a:pPr marL="0" indent="0">
              <a:buNone/>
            </a:pPr>
            <a:r>
              <a:rPr lang="haw-US" sz="2000">
                <a:latin typeface="Times New Roman"/>
                <a:cs typeface="Calibri"/>
              </a:rPr>
              <a:t>Proposed process &amp; timeline</a:t>
            </a:r>
            <a:r>
              <a:rPr lang="en-US" sz="2000">
                <a:latin typeface="Times New Roman"/>
                <a:cs typeface="Calibri"/>
              </a:rPr>
              <a:t>:</a:t>
            </a:r>
          </a:p>
        </p:txBody>
      </p:sp>
      <p:pic>
        <p:nvPicPr>
          <p:cNvPr id="4" name="Picture 3">
            <a:extLst>
              <a:ext uri="{FF2B5EF4-FFF2-40B4-BE49-F238E27FC236}">
                <a16:creationId xmlns:a16="http://schemas.microsoft.com/office/drawing/2014/main" id="{8C7111F4-4AD7-9FF9-2324-B2D29907CC6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5" name="Picture 4">
            <a:extLst>
              <a:ext uri="{FF2B5EF4-FFF2-40B4-BE49-F238E27FC236}">
                <a16:creationId xmlns:a16="http://schemas.microsoft.com/office/drawing/2014/main" id="{367B7F31-9D67-D9DA-7213-F9D1455E96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graphicFrame>
        <p:nvGraphicFramePr>
          <p:cNvPr id="6" name="Diagram 5" descr="This is a timeline graphic showing the respective DOI process and corresponding notification of Tribes and NHOs and timeframe for actions and reviews.">
            <a:extLst>
              <a:ext uri="{FF2B5EF4-FFF2-40B4-BE49-F238E27FC236}">
                <a16:creationId xmlns:a16="http://schemas.microsoft.com/office/drawing/2014/main" id="{96C2291E-8323-4080-7186-356D7AE00AAE}"/>
              </a:ext>
            </a:extLst>
          </p:cNvPr>
          <p:cNvGraphicFramePr/>
          <p:nvPr>
            <p:extLst>
              <p:ext uri="{D42A27DB-BD31-4B8C-83A1-F6EECF244321}">
                <p14:modId xmlns:p14="http://schemas.microsoft.com/office/powerpoint/2010/main" val="3672694130"/>
              </p:ext>
            </p:extLst>
          </p:nvPr>
        </p:nvGraphicFramePr>
        <p:xfrm>
          <a:off x="4134810" y="2441800"/>
          <a:ext cx="7893168" cy="31649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9895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29267-A77F-F9FC-EE9B-CCEBABF5E914}"/>
              </a:ext>
            </a:extLst>
          </p:cNvPr>
          <p:cNvSpPr>
            <a:spLocks noGrp="1"/>
          </p:cNvSpPr>
          <p:nvPr>
            <p:ph type="title"/>
          </p:nvPr>
        </p:nvSpPr>
        <p:spPr>
          <a:xfrm>
            <a:off x="466722" y="586855"/>
            <a:ext cx="3201366" cy="3387497"/>
          </a:xfrm>
        </p:spPr>
        <p:txBody>
          <a:bodyPr anchor="ctr" anchorCtr="0">
            <a:normAutofit/>
          </a:bodyPr>
          <a:lstStyle/>
          <a:p>
            <a:pPr algn="r"/>
            <a:r>
              <a:rPr lang="haw-US" sz="4000" dirty="0">
                <a:solidFill>
                  <a:srgbClr val="FFFFFF"/>
                </a:solidFill>
                <a:latin typeface="Times New Roman"/>
                <a:cs typeface="Times New Roman"/>
              </a:rPr>
              <a:t>Framing Questions</a:t>
            </a:r>
            <a:br>
              <a:rPr lang="haw-US" sz="4000" dirty="0">
                <a:solidFill>
                  <a:srgbClr val="FFFFFF"/>
                </a:solidFill>
                <a:latin typeface="Times New Roman"/>
                <a:cs typeface="Times New Roman"/>
              </a:rPr>
            </a:br>
            <a:r>
              <a:rPr lang="haw-US" sz="2800" dirty="0">
                <a:solidFill>
                  <a:srgbClr val="FFFFFF"/>
                </a:solidFill>
                <a:latin typeface="Times New Roman"/>
                <a:cs typeface="Times New Roman"/>
              </a:rPr>
              <a:t>Topic 2</a:t>
            </a:r>
            <a:endParaRPr lang="en-US" sz="2800" dirty="0">
              <a:solidFill>
                <a:srgbClr val="FFFFFF"/>
              </a:solidFill>
              <a:latin typeface="Times New Roman"/>
              <a:cs typeface="Times New Roman"/>
            </a:endParaRPr>
          </a:p>
        </p:txBody>
      </p:sp>
      <p:sp>
        <p:nvSpPr>
          <p:cNvPr id="3" name="Content Placeholder 2">
            <a:extLst>
              <a:ext uri="{FF2B5EF4-FFF2-40B4-BE49-F238E27FC236}">
                <a16:creationId xmlns:a16="http://schemas.microsoft.com/office/drawing/2014/main" id="{E7124314-B648-0F32-DE1B-96E56F50277B}"/>
              </a:ext>
            </a:extLst>
          </p:cNvPr>
          <p:cNvSpPr>
            <a:spLocks noGrp="1"/>
          </p:cNvSpPr>
          <p:nvPr>
            <p:ph idx="1"/>
          </p:nvPr>
        </p:nvSpPr>
        <p:spPr>
          <a:xfrm>
            <a:off x="4810259" y="1171851"/>
            <a:ext cx="6555347" cy="5023675"/>
          </a:xfrm>
        </p:spPr>
        <p:txBody>
          <a:bodyPr vert="horz" lIns="91440" tIns="45720" rIns="91440" bIns="45720" rtlCol="0" anchor="t" anchorCtr="0">
            <a:normAutofit/>
          </a:bodyPr>
          <a:lstStyle/>
          <a:p>
            <a:pPr marL="0" indent="0" algn="l" rtl="0" fontAlgn="base">
              <a:buNone/>
            </a:pPr>
            <a:r>
              <a:rPr lang="en-US" sz="2200" b="1" i="0" u="sng" dirty="0">
                <a:solidFill>
                  <a:srgbClr val="000000"/>
                </a:solidFill>
                <a:effectLst/>
                <a:latin typeface="Times New Roman"/>
                <a:cs typeface="Times New Roman"/>
              </a:rPr>
              <a:t>Topic </a:t>
            </a:r>
            <a:r>
              <a:rPr lang="haw-US" sz="2200" b="1" i="0" u="sng" dirty="0">
                <a:solidFill>
                  <a:srgbClr val="000000"/>
                </a:solidFill>
                <a:effectLst/>
                <a:latin typeface="Times New Roman"/>
                <a:cs typeface="Times New Roman"/>
              </a:rPr>
              <a:t>2</a:t>
            </a:r>
            <a:r>
              <a:rPr lang="en-US" sz="2200" b="1" i="0" u="sng" dirty="0">
                <a:solidFill>
                  <a:srgbClr val="000000"/>
                </a:solidFill>
                <a:effectLst/>
                <a:latin typeface="Times New Roman"/>
                <a:cs typeface="Times New Roman"/>
              </a:rPr>
              <a:t>:</a:t>
            </a:r>
            <a:r>
              <a:rPr lang="en-US" sz="2200" b="0" i="0" u="sng" dirty="0">
                <a:solidFill>
                  <a:srgbClr val="000000"/>
                </a:solidFill>
                <a:effectLst/>
                <a:latin typeface="Times New Roman"/>
                <a:cs typeface="Times New Roman"/>
              </a:rPr>
              <a:t>  </a:t>
            </a:r>
            <a:r>
              <a:rPr lang="en-US" sz="2200" b="1" i="0" u="sng" dirty="0">
                <a:solidFill>
                  <a:srgbClr val="000000"/>
                </a:solidFill>
                <a:effectLst/>
                <a:latin typeface="Times New Roman"/>
                <a:cs typeface="Times New Roman"/>
              </a:rPr>
              <a:t>Subpart E – Voluntary Return of Tangible Cultural Heritage</a:t>
            </a:r>
            <a:r>
              <a:rPr lang="en-US" sz="2200" b="0" i="0" dirty="0">
                <a:solidFill>
                  <a:srgbClr val="000000"/>
                </a:solidFill>
                <a:effectLst/>
                <a:latin typeface="Times New Roman"/>
                <a:cs typeface="Times New Roman"/>
              </a:rPr>
              <a:t> </a:t>
            </a:r>
          </a:p>
          <a:p>
            <a:pPr marL="0" indent="0" fontAlgn="base">
              <a:buNone/>
            </a:pPr>
            <a:r>
              <a:rPr lang="en-US" sz="2200" b="0" dirty="0">
                <a:solidFill>
                  <a:srgbClr val="000000"/>
                </a:solidFill>
                <a:effectLst/>
                <a:latin typeface="Times New Roman"/>
                <a:cs typeface="Times New Roman"/>
              </a:rPr>
              <a:t>Do you have any </a:t>
            </a:r>
            <a:r>
              <a:rPr lang="haw-US" sz="2200" b="0" dirty="0">
                <a:solidFill>
                  <a:srgbClr val="000000"/>
                </a:solidFill>
                <a:effectLst/>
                <a:latin typeface="Times New Roman"/>
                <a:cs typeface="Times New Roman"/>
              </a:rPr>
              <a:t>suggestions/comments/</a:t>
            </a:r>
            <a:r>
              <a:rPr lang="en-US" sz="2200" b="0" dirty="0">
                <a:solidFill>
                  <a:srgbClr val="000000"/>
                </a:solidFill>
                <a:effectLst/>
                <a:latin typeface="Times New Roman"/>
                <a:cs typeface="Times New Roman"/>
              </a:rPr>
              <a:t>concerns with the process outlined under Subpart E for the voluntary return of cultural items?</a:t>
            </a:r>
            <a:endParaRPr lang="en-US" sz="2200" dirty="0">
              <a:solidFill>
                <a:srgbClr val="000000"/>
              </a:solidFill>
              <a:latin typeface="Times New Roman"/>
              <a:cs typeface="Times New Roman"/>
            </a:endParaRPr>
          </a:p>
          <a:p>
            <a:pPr marL="0" indent="0">
              <a:buNone/>
            </a:pPr>
            <a:r>
              <a:rPr lang="haw-US" sz="2200" dirty="0">
                <a:solidFill>
                  <a:srgbClr val="000000"/>
                </a:solidFill>
                <a:latin typeface="Times New Roman"/>
                <a:ea typeface="+mn-lt"/>
                <a:cs typeface="Times New Roman"/>
              </a:rPr>
              <a:t>Excerpt</a:t>
            </a:r>
            <a:r>
              <a:rPr lang="en-US" sz="2200" dirty="0">
                <a:solidFill>
                  <a:srgbClr val="000000"/>
                </a:solidFill>
                <a:latin typeface="Times New Roman"/>
                <a:ea typeface="+mn-lt"/>
                <a:cs typeface="Times New Roman"/>
              </a:rPr>
              <a:t>:</a:t>
            </a:r>
          </a:p>
          <a:p>
            <a:pPr lvl="1">
              <a:buNone/>
            </a:pPr>
            <a:r>
              <a:rPr lang="en-US" sz="1600" b="1" i="1" dirty="0">
                <a:solidFill>
                  <a:srgbClr val="0070C0"/>
                </a:solidFill>
                <a:ea typeface="+mn-lt"/>
                <a:cs typeface="+mn-lt"/>
                <a:hlinkClick r:id="rId2">
                  <a:extLst>
                    <a:ext uri="{A12FA001-AC4F-418D-AE19-62706E023703}">
                      <ahyp:hlinkClr xmlns:ahyp="http://schemas.microsoft.com/office/drawing/2018/hyperlinkcolor" val="tx"/>
                    </a:ext>
                  </a:extLst>
                </a:hlinkClick>
              </a:rPr>
              <a:t>§ 1194.402</a:t>
            </a:r>
            <a:r>
              <a:rPr lang="en-US" sz="1600" b="1" i="1" dirty="0">
                <a:solidFill>
                  <a:srgbClr val="0070C0"/>
                </a:solidFill>
                <a:ea typeface="+mn-lt"/>
                <a:cs typeface="+mn-lt"/>
              </a:rPr>
              <a:t> </a:t>
            </a:r>
            <a:r>
              <a:rPr lang="en-US" sz="1600" i="1" dirty="0">
                <a:solidFill>
                  <a:srgbClr val="000000"/>
                </a:solidFill>
                <a:ea typeface="+mn-lt"/>
                <a:cs typeface="+mn-lt"/>
              </a:rPr>
              <a:t>When is consultation initiated?</a:t>
            </a:r>
            <a:endParaRPr lang="en-US" sz="1600" i="1" dirty="0">
              <a:cs typeface="Calibri"/>
            </a:endParaRPr>
          </a:p>
          <a:p>
            <a:pPr marL="457200" lvl="1" indent="0">
              <a:buNone/>
            </a:pPr>
            <a:r>
              <a:rPr lang="en-US" sz="1600" i="1" dirty="0">
                <a:ea typeface="+mn-lt"/>
                <a:cs typeface="+mn-lt"/>
              </a:rPr>
              <a:t>(a) An individual or organization that is seeking to </a:t>
            </a:r>
            <a:r>
              <a:rPr lang="en-US" sz="1600" b="1" i="1" dirty="0">
                <a:ea typeface="+mn-lt"/>
                <a:cs typeface="+mn-lt"/>
              </a:rPr>
              <a:t>voluntarily return tangible cultural heritage under this subpart</a:t>
            </a:r>
            <a:r>
              <a:rPr lang="en-US" sz="1600" i="1" dirty="0">
                <a:ea typeface="+mn-lt"/>
                <a:cs typeface="+mn-lt"/>
              </a:rPr>
              <a:t> must compile a simple itemized list and description of any tangible cultural heritage. . . .</a:t>
            </a:r>
            <a:r>
              <a:rPr lang="en-US" sz="1600" i="1" dirty="0">
                <a:latin typeface="Calibri"/>
                <a:cs typeface="Calibri"/>
              </a:rPr>
              <a:t> </a:t>
            </a:r>
            <a:endParaRPr lang="en-US" sz="1600" i="1" dirty="0">
              <a:latin typeface="Calibri"/>
              <a:ea typeface="Calibri"/>
              <a:cs typeface="Calibri"/>
            </a:endParaRPr>
          </a:p>
          <a:p>
            <a:pPr marL="0" indent="0">
              <a:buNone/>
            </a:pPr>
            <a:r>
              <a:rPr lang="en-US" sz="2200" dirty="0">
                <a:latin typeface="Times New Roman"/>
                <a:cs typeface="Times New Roman"/>
              </a:rPr>
              <a:t>Specifically, how do you think DOI, State, </a:t>
            </a:r>
            <a:r>
              <a:rPr lang="haw-US" sz="2200" dirty="0">
                <a:latin typeface="Times New Roman"/>
                <a:cs typeface="Times New Roman"/>
              </a:rPr>
              <a:t>&amp;</a:t>
            </a:r>
            <a:r>
              <a:rPr lang="en-US" sz="2200" dirty="0">
                <a:latin typeface="Times New Roman"/>
                <a:cs typeface="Times New Roman"/>
              </a:rPr>
              <a:t>  Homeland Security should facilitate this voluntary  return process?</a:t>
            </a:r>
            <a:endParaRPr lang="en-US" dirty="0">
              <a:cs typeface="Calibri" panose="020F0502020204030204"/>
            </a:endParaRPr>
          </a:p>
          <a:p>
            <a:pPr marL="0" indent="0">
              <a:buNone/>
            </a:pPr>
            <a:endParaRPr lang="en-US" sz="2000" b="0" i="0" dirty="0">
              <a:solidFill>
                <a:srgbClr val="000000"/>
              </a:solidFill>
              <a:effectLst/>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8C7111F4-4AD7-9FF9-2324-B2D29907CC6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5" name="Picture 4">
            <a:extLst>
              <a:ext uri="{FF2B5EF4-FFF2-40B4-BE49-F238E27FC236}">
                <a16:creationId xmlns:a16="http://schemas.microsoft.com/office/drawing/2014/main" id="{367B7F31-9D67-D9DA-7213-F9D1455E96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sp>
        <p:nvSpPr>
          <p:cNvPr id="7" name="TextBox 6">
            <a:extLst>
              <a:ext uri="{FF2B5EF4-FFF2-40B4-BE49-F238E27FC236}">
                <a16:creationId xmlns:a16="http://schemas.microsoft.com/office/drawing/2014/main" id="{3AA4F99C-CD93-28FD-93D8-DDD027D128D1}"/>
              </a:ext>
            </a:extLst>
          </p:cNvPr>
          <p:cNvSpPr txBox="1"/>
          <p:nvPr/>
        </p:nvSpPr>
        <p:spPr>
          <a:xfrm>
            <a:off x="4504548" y="157445"/>
            <a:ext cx="61722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w-US" sz="4000" b="1">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latin typeface="Times New Roman" panose="02020603050405020304" pitchFamily="18" charset="0"/>
                <a:cs typeface="Times New Roman" panose="02020603050405020304" pitchFamily="18" charset="0"/>
              </a:rPr>
              <a:t>He mau nīnau</a:t>
            </a:r>
            <a:endParaRPr kumimoji="0" lang="en-US" sz="4000" b="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4719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29267-A77F-F9FC-EE9B-CCEBABF5E914}"/>
              </a:ext>
            </a:extLst>
          </p:cNvPr>
          <p:cNvSpPr>
            <a:spLocks noGrp="1"/>
          </p:cNvSpPr>
          <p:nvPr>
            <p:ph type="title"/>
          </p:nvPr>
        </p:nvSpPr>
        <p:spPr>
          <a:xfrm>
            <a:off x="466722" y="586855"/>
            <a:ext cx="3201366" cy="3387497"/>
          </a:xfrm>
        </p:spPr>
        <p:txBody>
          <a:bodyPr anchor="ctr" anchorCtr="0">
            <a:normAutofit/>
          </a:bodyPr>
          <a:lstStyle/>
          <a:p>
            <a:pPr algn="r"/>
            <a:r>
              <a:rPr lang="haw-US" sz="4000" dirty="0">
                <a:solidFill>
                  <a:srgbClr val="FFFFFF"/>
                </a:solidFill>
                <a:latin typeface="Times New Roman"/>
                <a:cs typeface="Times New Roman"/>
              </a:rPr>
              <a:t>Framing Questions</a:t>
            </a:r>
            <a:br>
              <a:rPr lang="haw-US" sz="4000" dirty="0">
                <a:solidFill>
                  <a:srgbClr val="FFFFFF"/>
                </a:solidFill>
                <a:latin typeface="Times New Roman"/>
                <a:cs typeface="Times New Roman"/>
              </a:rPr>
            </a:br>
            <a:r>
              <a:rPr lang="haw-US" sz="2800" dirty="0">
                <a:solidFill>
                  <a:srgbClr val="FFFFFF"/>
                </a:solidFill>
                <a:latin typeface="Times New Roman"/>
                <a:cs typeface="Times New Roman"/>
              </a:rPr>
              <a:t>Topic 3</a:t>
            </a:r>
            <a:endParaRPr lang="en-US" sz="2800" dirty="0">
              <a:solidFill>
                <a:srgbClr val="FFFFFF"/>
              </a:solidFill>
              <a:latin typeface="Times New Roman"/>
              <a:cs typeface="Times New Roman"/>
            </a:endParaRPr>
          </a:p>
        </p:txBody>
      </p:sp>
      <p:sp>
        <p:nvSpPr>
          <p:cNvPr id="3" name="Content Placeholder 2">
            <a:extLst>
              <a:ext uri="{FF2B5EF4-FFF2-40B4-BE49-F238E27FC236}">
                <a16:creationId xmlns:a16="http://schemas.microsoft.com/office/drawing/2014/main" id="{E7124314-B648-0F32-DE1B-96E56F50277B}"/>
              </a:ext>
            </a:extLst>
          </p:cNvPr>
          <p:cNvSpPr>
            <a:spLocks noGrp="1"/>
          </p:cNvSpPr>
          <p:nvPr>
            <p:ph idx="1"/>
          </p:nvPr>
        </p:nvSpPr>
        <p:spPr>
          <a:xfrm>
            <a:off x="4508335" y="1127465"/>
            <a:ext cx="7216704" cy="5561133"/>
          </a:xfrm>
        </p:spPr>
        <p:txBody>
          <a:bodyPr vert="horz" lIns="91440" tIns="45720" rIns="91440" bIns="45720" rtlCol="0" anchor="t" anchorCtr="0">
            <a:normAutofit/>
          </a:bodyPr>
          <a:lstStyle/>
          <a:p>
            <a:pPr marL="0" indent="0" algn="l" rtl="0" fontAlgn="base">
              <a:buNone/>
            </a:pPr>
            <a:r>
              <a:rPr lang="en-US" sz="2200" b="1" i="0" u="sng" dirty="0">
                <a:solidFill>
                  <a:srgbClr val="000000"/>
                </a:solidFill>
                <a:effectLst/>
                <a:latin typeface="Times New Roman"/>
                <a:cs typeface="Times New Roman"/>
              </a:rPr>
              <a:t>Topic </a:t>
            </a:r>
            <a:r>
              <a:rPr lang="haw-US" sz="2200" b="1" i="0" u="sng" dirty="0">
                <a:solidFill>
                  <a:srgbClr val="000000"/>
                </a:solidFill>
                <a:effectLst/>
                <a:latin typeface="Times New Roman"/>
                <a:cs typeface="Times New Roman"/>
              </a:rPr>
              <a:t>3</a:t>
            </a:r>
            <a:r>
              <a:rPr lang="en-US" sz="2200" b="1" i="0" u="sng" dirty="0">
                <a:solidFill>
                  <a:srgbClr val="000000"/>
                </a:solidFill>
                <a:effectLst/>
                <a:latin typeface="Times New Roman"/>
                <a:cs typeface="Times New Roman"/>
              </a:rPr>
              <a:t>:</a:t>
            </a:r>
            <a:r>
              <a:rPr lang="en-US" sz="2200" b="0" i="0" u="sng" dirty="0">
                <a:solidFill>
                  <a:srgbClr val="000000"/>
                </a:solidFill>
                <a:effectLst/>
                <a:latin typeface="Times New Roman"/>
                <a:cs typeface="Times New Roman"/>
              </a:rPr>
              <a:t>   </a:t>
            </a:r>
            <a:r>
              <a:rPr lang="en-US" sz="2200" b="1" i="0" u="sng" dirty="0">
                <a:solidFill>
                  <a:srgbClr val="000000"/>
                </a:solidFill>
                <a:effectLst/>
                <a:latin typeface="Times New Roman"/>
                <a:cs typeface="Times New Roman"/>
              </a:rPr>
              <a:t>Subpart G –Native Working Group</a:t>
            </a:r>
            <a:r>
              <a:rPr lang="en-US" sz="2200" b="0" i="0" dirty="0">
                <a:solidFill>
                  <a:srgbClr val="000000"/>
                </a:solidFill>
                <a:effectLst/>
                <a:latin typeface="Times New Roman"/>
                <a:cs typeface="Times New Roman"/>
              </a:rPr>
              <a:t> </a:t>
            </a:r>
          </a:p>
          <a:p>
            <a:pPr marL="0" indent="0" algn="l" rtl="0" fontAlgn="base">
              <a:buNone/>
            </a:pPr>
            <a:r>
              <a:rPr lang="en-US" sz="2200" b="0" i="0" dirty="0">
                <a:solidFill>
                  <a:srgbClr val="000000"/>
                </a:solidFill>
                <a:effectLst/>
                <a:latin typeface="Times New Roman"/>
                <a:cs typeface="Times New Roman"/>
              </a:rPr>
              <a:t>Do you have </a:t>
            </a:r>
            <a:r>
              <a:rPr lang="haw-US" sz="2200" b="0" i="0" dirty="0">
                <a:solidFill>
                  <a:srgbClr val="000000"/>
                </a:solidFill>
                <a:effectLst/>
                <a:latin typeface="Times New Roman"/>
                <a:cs typeface="Times New Roman"/>
              </a:rPr>
              <a:t>comments/suggestions/</a:t>
            </a:r>
            <a:r>
              <a:rPr lang="en-US" sz="2200" b="0" i="0" dirty="0">
                <a:solidFill>
                  <a:srgbClr val="000000"/>
                </a:solidFill>
                <a:effectLst/>
                <a:latin typeface="Times New Roman"/>
                <a:cs typeface="Times New Roman"/>
              </a:rPr>
              <a:t>concerns related to the </a:t>
            </a:r>
            <a:r>
              <a:rPr lang="haw-US" sz="2200" b="0" i="0" dirty="0">
                <a:solidFill>
                  <a:srgbClr val="000000"/>
                </a:solidFill>
                <a:effectLst/>
                <a:latin typeface="Times New Roman"/>
                <a:cs typeface="Times New Roman"/>
              </a:rPr>
              <a:t>proposed </a:t>
            </a:r>
            <a:r>
              <a:rPr lang="en-US" sz="2200" b="0" i="0" dirty="0">
                <a:solidFill>
                  <a:srgbClr val="000000"/>
                </a:solidFill>
                <a:effectLst/>
                <a:latin typeface="Times New Roman"/>
                <a:cs typeface="Times New Roman"/>
              </a:rPr>
              <a:t>purpose, function, membership</a:t>
            </a:r>
            <a:r>
              <a:rPr lang="haw-US" sz="2200" b="0" i="0" dirty="0">
                <a:solidFill>
                  <a:srgbClr val="000000"/>
                </a:solidFill>
                <a:effectLst/>
                <a:latin typeface="Times New Roman"/>
                <a:cs typeface="Times New Roman"/>
              </a:rPr>
              <a:t>, or</a:t>
            </a:r>
            <a:r>
              <a:rPr lang="en-US" sz="2200" b="0" i="0" dirty="0">
                <a:solidFill>
                  <a:srgbClr val="000000"/>
                </a:solidFill>
                <a:effectLst/>
                <a:latin typeface="Times New Roman"/>
                <a:cs typeface="Times New Roman"/>
              </a:rPr>
              <a:t> duties of the Native Working Group under Subpart G?</a:t>
            </a:r>
            <a:endParaRPr lang="haw-US" sz="2200" b="0" i="0" dirty="0">
              <a:solidFill>
                <a:srgbClr val="000000"/>
              </a:solidFill>
              <a:effectLst/>
              <a:latin typeface="Times New Roman"/>
              <a:cs typeface="Times New Roman"/>
            </a:endParaRPr>
          </a:p>
          <a:p>
            <a:pPr marL="0" indent="0" algn="l" rtl="0" fontAlgn="base">
              <a:buNone/>
            </a:pPr>
            <a:r>
              <a:rPr lang="haw-US" sz="2200" b="0" i="0" dirty="0">
                <a:solidFill>
                  <a:srgbClr val="000000"/>
                </a:solidFill>
                <a:effectLst/>
                <a:latin typeface="Times New Roman"/>
                <a:cs typeface="Times New Roman"/>
              </a:rPr>
              <a:t>Excerpt:</a:t>
            </a:r>
          </a:p>
          <a:p>
            <a:pPr lvl="1">
              <a:buNone/>
            </a:pPr>
            <a:r>
              <a:rPr lang="en-US" sz="1600" i="1" dirty="0">
                <a:solidFill>
                  <a:srgbClr val="0070C0"/>
                </a:solidFill>
                <a:ea typeface="+mn-lt"/>
                <a:cs typeface="+mn-lt"/>
                <a:hlinkClick r:id="rId2">
                  <a:extLst>
                    <a:ext uri="{A12FA001-AC4F-418D-AE19-62706E023703}">
                      <ahyp:hlinkClr xmlns:ahyp="http://schemas.microsoft.com/office/drawing/2018/hyperlinkcolor" val="tx"/>
                    </a:ext>
                  </a:extLst>
                </a:hlinkClick>
              </a:rPr>
              <a:t>§</a:t>
            </a:r>
            <a:r>
              <a:rPr lang="en-US" sz="1600" i="1" dirty="0">
                <a:solidFill>
                  <a:srgbClr val="0070C0"/>
                </a:solidFill>
                <a:ea typeface="+mn-lt"/>
                <a:cs typeface="+mn-lt"/>
              </a:rPr>
              <a:t> </a:t>
            </a:r>
            <a:r>
              <a:rPr lang="en-US" sz="1600" i="1" dirty="0">
                <a:solidFill>
                  <a:srgbClr val="0070C0"/>
                </a:solidFill>
                <a:ea typeface="+mn-lt"/>
                <a:cs typeface="+mn-lt"/>
                <a:hlinkClick r:id="rId2">
                  <a:extLst>
                    <a:ext uri="{A12FA001-AC4F-418D-AE19-62706E023703}">
                      <ahyp:hlinkClr xmlns:ahyp="http://schemas.microsoft.com/office/drawing/2018/hyperlinkcolor" val="tx"/>
                    </a:ext>
                  </a:extLst>
                </a:hlinkClick>
              </a:rPr>
              <a:t>1194.602</a:t>
            </a:r>
            <a:r>
              <a:rPr lang="en-US" sz="1600" i="1" dirty="0">
                <a:solidFill>
                  <a:srgbClr val="0070C0"/>
                </a:solidFill>
                <a:ea typeface="+mn-lt"/>
                <a:cs typeface="+mn-lt"/>
              </a:rPr>
              <a:t> </a:t>
            </a:r>
            <a:r>
              <a:rPr lang="en-US" sz="1600" i="1" dirty="0">
                <a:solidFill>
                  <a:srgbClr val="000000"/>
                </a:solidFill>
                <a:ea typeface="+mn-lt"/>
                <a:cs typeface="+mn-lt"/>
              </a:rPr>
              <a:t>What is the membership of the Native Working Group?</a:t>
            </a:r>
            <a:endParaRPr lang="en-US" sz="1600" i="1" dirty="0">
              <a:cs typeface="Calibri"/>
            </a:endParaRPr>
          </a:p>
          <a:p>
            <a:pPr lvl="1">
              <a:buNone/>
            </a:pPr>
            <a:r>
              <a:rPr lang="en-US" sz="1600" i="1" dirty="0">
                <a:solidFill>
                  <a:srgbClr val="000000"/>
                </a:solidFill>
                <a:ea typeface="+mn-lt"/>
                <a:cs typeface="+mn-lt"/>
              </a:rPr>
              <a:t>(a) . . . composed of representatives of Indian Tribes and </a:t>
            </a:r>
            <a:r>
              <a:rPr lang="en-US" sz="1600" b="1" i="1" dirty="0">
                <a:solidFill>
                  <a:srgbClr val="000000"/>
                </a:solidFill>
                <a:ea typeface="+mn-lt"/>
                <a:cs typeface="+mn-lt"/>
              </a:rPr>
              <a:t>Native Hawaiian organizations with relevant expertise</a:t>
            </a:r>
            <a:r>
              <a:rPr lang="en-US" sz="1600" i="1" dirty="0">
                <a:solidFill>
                  <a:srgbClr val="000000"/>
                </a:solidFill>
                <a:ea typeface="+mn-lt"/>
                <a:cs typeface="+mn-lt"/>
              </a:rPr>
              <a:t>.</a:t>
            </a:r>
            <a:endParaRPr lang="en-US" i="1" dirty="0"/>
          </a:p>
          <a:p>
            <a:pPr lvl="1">
              <a:buNone/>
            </a:pPr>
            <a:r>
              <a:rPr lang="en-US" sz="1600" i="1" dirty="0">
                <a:solidFill>
                  <a:srgbClr val="000000"/>
                </a:solidFill>
                <a:ea typeface="+mn-lt"/>
                <a:cs typeface="+mn-lt"/>
              </a:rPr>
              <a:t>(b) There are thirteen members . . . </a:t>
            </a:r>
            <a:r>
              <a:rPr lang="en-US" sz="1600" b="1" i="1" dirty="0">
                <a:solidFill>
                  <a:srgbClr val="000000"/>
                </a:solidFill>
                <a:ea typeface="+mn-lt"/>
                <a:cs typeface="+mn-lt"/>
              </a:rPr>
              <a:t>one representing Native Hawaiian organizations</a:t>
            </a:r>
            <a:r>
              <a:rPr lang="en-US" sz="1600" i="1" dirty="0">
                <a:solidFill>
                  <a:srgbClr val="000000"/>
                </a:solidFill>
                <a:ea typeface="+mn-lt"/>
                <a:cs typeface="+mn-lt"/>
              </a:rPr>
              <a:t>.</a:t>
            </a:r>
            <a:endParaRPr lang="en-US" i="1" dirty="0"/>
          </a:p>
          <a:p>
            <a:pPr lvl="1">
              <a:buNone/>
            </a:pPr>
            <a:r>
              <a:rPr lang="en-US" sz="1600" i="1" dirty="0">
                <a:solidFill>
                  <a:srgbClr val="000000"/>
                </a:solidFill>
                <a:ea typeface="+mn-lt"/>
                <a:cs typeface="+mn-lt"/>
              </a:rPr>
              <a:t>(c) . . . appointed by the Secretary for an initial term of four years. A member may be reappointed for a term of two years.</a:t>
            </a:r>
            <a:endParaRPr lang="en-US" i="1" dirty="0"/>
          </a:p>
          <a:p>
            <a:pPr lvl="1">
              <a:buNone/>
            </a:pPr>
            <a:r>
              <a:rPr lang="en-US" sz="1600" i="1" dirty="0">
                <a:solidFill>
                  <a:srgbClr val="000000"/>
                </a:solidFill>
                <a:ea typeface="+mn-lt"/>
                <a:cs typeface="+mn-lt"/>
              </a:rPr>
              <a:t>(d) Any Indian Tribe or </a:t>
            </a:r>
            <a:r>
              <a:rPr lang="en-US" sz="1600" b="1" i="1" dirty="0">
                <a:solidFill>
                  <a:srgbClr val="000000"/>
                </a:solidFill>
                <a:ea typeface="+mn-lt"/>
                <a:cs typeface="+mn-lt"/>
              </a:rPr>
              <a:t>Native Hawaiian organization</a:t>
            </a:r>
            <a:r>
              <a:rPr lang="en-US" sz="1600" i="1" dirty="0">
                <a:solidFill>
                  <a:srgbClr val="000000"/>
                </a:solidFill>
                <a:ea typeface="+mn-lt"/>
                <a:cs typeface="+mn-lt"/>
              </a:rPr>
              <a:t> may nominate a person from a particular BIA Region or </a:t>
            </a:r>
            <a:r>
              <a:rPr lang="en-US" sz="1600" b="1" i="1" dirty="0" err="1">
                <a:solidFill>
                  <a:srgbClr val="000000"/>
                </a:solidFill>
                <a:ea typeface="+mn-lt"/>
                <a:cs typeface="+mn-lt"/>
              </a:rPr>
              <a:t>Hawaiʻi</a:t>
            </a:r>
            <a:r>
              <a:rPr lang="en-US" sz="1600" i="1" dirty="0">
                <a:solidFill>
                  <a:srgbClr val="000000"/>
                </a:solidFill>
                <a:ea typeface="+mn-lt"/>
                <a:cs typeface="+mn-lt"/>
              </a:rPr>
              <a:t> for membership, </a:t>
            </a:r>
            <a:r>
              <a:rPr lang="en-US" sz="1600" b="1" i="1" dirty="0">
                <a:solidFill>
                  <a:srgbClr val="000000"/>
                </a:solidFill>
                <a:ea typeface="+mn-lt"/>
                <a:cs typeface="+mn-lt"/>
              </a:rPr>
              <a:t>even if</a:t>
            </a:r>
            <a:r>
              <a:rPr lang="en-US" sz="1600" i="1" dirty="0">
                <a:solidFill>
                  <a:srgbClr val="000000"/>
                </a:solidFill>
                <a:ea typeface="+mn-lt"/>
                <a:cs typeface="+mn-lt"/>
              </a:rPr>
              <a:t> that Indian Tribe or </a:t>
            </a:r>
            <a:r>
              <a:rPr lang="en-US" sz="1600" b="1" i="1" dirty="0">
                <a:solidFill>
                  <a:srgbClr val="000000"/>
                </a:solidFill>
                <a:ea typeface="+mn-lt"/>
                <a:cs typeface="+mn-lt"/>
              </a:rPr>
              <a:t>Native Hawaiian organization</a:t>
            </a:r>
            <a:r>
              <a:rPr lang="en-US" sz="1600" i="1" dirty="0">
                <a:solidFill>
                  <a:srgbClr val="000000"/>
                </a:solidFill>
                <a:ea typeface="+mn-lt"/>
                <a:cs typeface="+mn-lt"/>
              </a:rPr>
              <a:t> </a:t>
            </a:r>
            <a:r>
              <a:rPr lang="en-US" sz="1600" b="1" i="1" dirty="0">
                <a:solidFill>
                  <a:srgbClr val="000000"/>
                </a:solidFill>
                <a:ea typeface="+mn-lt"/>
                <a:cs typeface="+mn-lt"/>
              </a:rPr>
              <a:t>is not in</a:t>
            </a:r>
            <a:r>
              <a:rPr lang="en-US" sz="1600" i="1" dirty="0">
                <a:solidFill>
                  <a:srgbClr val="000000"/>
                </a:solidFill>
                <a:ea typeface="+mn-lt"/>
                <a:cs typeface="+mn-lt"/>
              </a:rPr>
              <a:t> that Region or in </a:t>
            </a:r>
            <a:r>
              <a:rPr lang="en-US" sz="1600" b="1" i="1" dirty="0" err="1">
                <a:solidFill>
                  <a:srgbClr val="000000"/>
                </a:solidFill>
                <a:ea typeface="+mn-lt"/>
                <a:cs typeface="+mn-lt"/>
              </a:rPr>
              <a:t>Hawaiʻi</a:t>
            </a:r>
            <a:r>
              <a:rPr lang="en-US" sz="1600" i="1" dirty="0">
                <a:solidFill>
                  <a:srgbClr val="000000"/>
                </a:solidFill>
                <a:ea typeface="+mn-lt"/>
                <a:cs typeface="+mn-lt"/>
              </a:rPr>
              <a:t>. The Office will recommend</a:t>
            </a:r>
            <a:br>
              <a:rPr lang="en-US" sz="1600" i="1" dirty="0">
                <a:solidFill>
                  <a:srgbClr val="000000"/>
                </a:solidFill>
                <a:ea typeface="+mn-lt"/>
                <a:cs typeface="+mn-lt"/>
              </a:rPr>
            </a:br>
            <a:r>
              <a:rPr lang="en-US" sz="1600" i="1" dirty="0">
                <a:solidFill>
                  <a:srgbClr val="000000"/>
                </a:solidFill>
                <a:ea typeface="+mn-lt"/>
                <a:cs typeface="+mn-lt"/>
              </a:rPr>
              <a:t>a list of candidates to the Secretary, in </a:t>
            </a:r>
            <a:br>
              <a:rPr lang="en-US" sz="1600" i="1" dirty="0">
                <a:solidFill>
                  <a:srgbClr val="000000"/>
                </a:solidFill>
                <a:ea typeface="+mn-lt"/>
                <a:cs typeface="+mn-lt"/>
              </a:rPr>
            </a:br>
            <a:r>
              <a:rPr lang="en-US" sz="1600" i="1" dirty="0">
                <a:solidFill>
                  <a:srgbClr val="000000"/>
                </a:solidFill>
                <a:ea typeface="+mn-lt"/>
                <a:cs typeface="+mn-lt"/>
              </a:rPr>
              <a:t>coordination with the Interagency Working</a:t>
            </a:r>
            <a:br>
              <a:rPr lang="en-US" sz="1600" i="1" dirty="0">
                <a:solidFill>
                  <a:srgbClr val="000000"/>
                </a:solidFill>
                <a:ea typeface="+mn-lt"/>
                <a:cs typeface="+mn-lt"/>
              </a:rPr>
            </a:br>
            <a:r>
              <a:rPr lang="en-US" sz="1600" i="1" dirty="0">
                <a:solidFill>
                  <a:srgbClr val="000000"/>
                </a:solidFill>
                <a:ea typeface="+mn-lt"/>
                <a:cs typeface="+mn-lt"/>
              </a:rPr>
              <a:t>Group convened under subpart F of this part.</a:t>
            </a:r>
            <a:endParaRPr lang="en-US" i="1" dirty="0">
              <a:ea typeface="Calibri"/>
              <a:cs typeface="Calibri"/>
            </a:endParaRPr>
          </a:p>
        </p:txBody>
      </p:sp>
      <p:pic>
        <p:nvPicPr>
          <p:cNvPr id="4" name="Picture 3">
            <a:extLst>
              <a:ext uri="{FF2B5EF4-FFF2-40B4-BE49-F238E27FC236}">
                <a16:creationId xmlns:a16="http://schemas.microsoft.com/office/drawing/2014/main" id="{8C7111F4-4AD7-9FF9-2324-B2D29907CC6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5" name="Picture 4">
            <a:extLst>
              <a:ext uri="{FF2B5EF4-FFF2-40B4-BE49-F238E27FC236}">
                <a16:creationId xmlns:a16="http://schemas.microsoft.com/office/drawing/2014/main" id="{367B7F31-9D67-D9DA-7213-F9D1455E96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sp>
        <p:nvSpPr>
          <p:cNvPr id="7" name="TextBox 6">
            <a:extLst>
              <a:ext uri="{FF2B5EF4-FFF2-40B4-BE49-F238E27FC236}">
                <a16:creationId xmlns:a16="http://schemas.microsoft.com/office/drawing/2014/main" id="{3AA4F99C-CD93-28FD-93D8-DDD027D128D1}"/>
              </a:ext>
            </a:extLst>
          </p:cNvPr>
          <p:cNvSpPr txBox="1"/>
          <p:nvPr/>
        </p:nvSpPr>
        <p:spPr>
          <a:xfrm>
            <a:off x="4504548" y="157445"/>
            <a:ext cx="61722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w-US" sz="4000" b="1">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latin typeface="Times New Roman" panose="02020603050405020304" pitchFamily="18" charset="0"/>
                <a:cs typeface="Times New Roman" panose="02020603050405020304" pitchFamily="18" charset="0"/>
              </a:rPr>
              <a:t>He mau nīnau</a:t>
            </a:r>
            <a:endParaRPr kumimoji="0" lang="en-US" sz="4000" b="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9073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29267-A77F-F9FC-EE9B-CCEBABF5E914}"/>
              </a:ext>
            </a:extLst>
          </p:cNvPr>
          <p:cNvSpPr>
            <a:spLocks noGrp="1"/>
          </p:cNvSpPr>
          <p:nvPr>
            <p:ph type="title"/>
          </p:nvPr>
        </p:nvSpPr>
        <p:spPr>
          <a:xfrm>
            <a:off x="466722" y="586855"/>
            <a:ext cx="3201366" cy="3387497"/>
          </a:xfrm>
        </p:spPr>
        <p:txBody>
          <a:bodyPr anchor="ctr" anchorCtr="0">
            <a:normAutofit/>
          </a:bodyPr>
          <a:lstStyle/>
          <a:p>
            <a:pPr algn="r"/>
            <a:r>
              <a:rPr lang="haw-US" sz="4000" dirty="0">
                <a:solidFill>
                  <a:srgbClr val="FFFFFF"/>
                </a:solidFill>
                <a:latin typeface="Times New Roman"/>
                <a:cs typeface="Times New Roman"/>
              </a:rPr>
              <a:t>Framing Questions</a:t>
            </a:r>
            <a:br>
              <a:rPr lang="haw-US" sz="4000" dirty="0">
                <a:solidFill>
                  <a:srgbClr val="FFFFFF"/>
                </a:solidFill>
                <a:latin typeface="Times New Roman"/>
                <a:cs typeface="Times New Roman"/>
              </a:rPr>
            </a:br>
            <a:r>
              <a:rPr lang="haw-US" sz="2800" dirty="0">
                <a:solidFill>
                  <a:srgbClr val="FFFFFF"/>
                </a:solidFill>
                <a:latin typeface="Times New Roman"/>
                <a:cs typeface="Times New Roman"/>
              </a:rPr>
              <a:t>Topic 4</a:t>
            </a:r>
            <a:endParaRPr lang="en-US" sz="2800" dirty="0">
              <a:solidFill>
                <a:srgbClr val="FFFFFF"/>
              </a:solidFill>
              <a:latin typeface="Times New Roman"/>
              <a:cs typeface="Times New Roman"/>
            </a:endParaRPr>
          </a:p>
        </p:txBody>
      </p:sp>
      <p:sp>
        <p:nvSpPr>
          <p:cNvPr id="3" name="Content Placeholder 2">
            <a:extLst>
              <a:ext uri="{FF2B5EF4-FFF2-40B4-BE49-F238E27FC236}">
                <a16:creationId xmlns:a16="http://schemas.microsoft.com/office/drawing/2014/main" id="{E7124314-B648-0F32-DE1B-96E56F50277B}"/>
              </a:ext>
            </a:extLst>
          </p:cNvPr>
          <p:cNvSpPr>
            <a:spLocks noGrp="1"/>
          </p:cNvSpPr>
          <p:nvPr>
            <p:ph idx="1"/>
          </p:nvPr>
        </p:nvSpPr>
        <p:spPr>
          <a:xfrm>
            <a:off x="4810259" y="1127465"/>
            <a:ext cx="6555347" cy="4468455"/>
          </a:xfrm>
        </p:spPr>
        <p:txBody>
          <a:bodyPr vert="horz" lIns="91440" tIns="45720" rIns="91440" bIns="45720" rtlCol="0" anchor="t" anchorCtr="0">
            <a:normAutofit/>
          </a:bodyPr>
          <a:lstStyle/>
          <a:p>
            <a:pPr marL="0" indent="0" algn="l" rtl="0" fontAlgn="base">
              <a:buNone/>
            </a:pPr>
            <a:r>
              <a:rPr lang="en-US" sz="2200" b="1" i="0" u="sng">
                <a:solidFill>
                  <a:srgbClr val="000000"/>
                </a:solidFill>
                <a:effectLst/>
                <a:latin typeface="Times New Roman"/>
                <a:cs typeface="Times New Roman"/>
              </a:rPr>
              <a:t>Topic </a:t>
            </a:r>
            <a:r>
              <a:rPr lang="haw-US" sz="2200" b="1" i="0" u="sng">
                <a:solidFill>
                  <a:srgbClr val="000000"/>
                </a:solidFill>
                <a:effectLst/>
                <a:latin typeface="Times New Roman"/>
                <a:cs typeface="Times New Roman"/>
              </a:rPr>
              <a:t>4</a:t>
            </a:r>
            <a:r>
              <a:rPr lang="en-US" sz="2200" b="1" i="0" u="sng">
                <a:solidFill>
                  <a:srgbClr val="000000"/>
                </a:solidFill>
                <a:effectLst/>
                <a:latin typeface="Times New Roman"/>
                <a:cs typeface="Times New Roman"/>
              </a:rPr>
              <a:t>:   Export Certification Database and Protecting Confidential Information </a:t>
            </a:r>
            <a:r>
              <a:rPr lang="haw-US" sz="2200" b="1" i="0" u="sng">
                <a:solidFill>
                  <a:srgbClr val="000000"/>
                </a:solidFill>
                <a:effectLst/>
                <a:latin typeface="Times New Roman"/>
                <a:cs typeface="Times New Roman"/>
              </a:rPr>
              <a:t>-</a:t>
            </a:r>
            <a:r>
              <a:rPr lang="en-US" sz="2200" b="1" i="0" u="sng">
                <a:solidFill>
                  <a:srgbClr val="000000"/>
                </a:solidFill>
                <a:effectLst/>
                <a:latin typeface="Times New Roman"/>
                <a:cs typeface="Times New Roman"/>
              </a:rPr>
              <a:t> §1194.107 of Subpart B</a:t>
            </a:r>
          </a:p>
          <a:p>
            <a:pPr marL="0" indent="0" fontAlgn="base">
              <a:buNone/>
            </a:pPr>
            <a:r>
              <a:rPr lang="en-US" sz="2200" b="0" i="0">
                <a:solidFill>
                  <a:srgbClr val="000000"/>
                </a:solidFill>
                <a:effectLst/>
                <a:latin typeface="Times New Roman"/>
                <a:cs typeface="Times New Roman"/>
              </a:rPr>
              <a:t>Do you have</a:t>
            </a:r>
            <a:r>
              <a:rPr lang="haw-US" sz="2200" b="0" i="0">
                <a:solidFill>
                  <a:srgbClr val="000000"/>
                </a:solidFill>
                <a:effectLst/>
                <a:latin typeface="Times New Roman"/>
                <a:cs typeface="Times New Roman"/>
              </a:rPr>
              <a:t> comments/suggestions/concerns about:</a:t>
            </a:r>
            <a:endParaRPr lang="en-US" sz="2200">
              <a:solidFill>
                <a:srgbClr val="000000"/>
              </a:solidFill>
              <a:latin typeface="Times New Roman"/>
              <a:cs typeface="Times New Roman"/>
            </a:endParaRPr>
          </a:p>
          <a:p>
            <a:r>
              <a:rPr lang="haw-US" sz="2200">
                <a:solidFill>
                  <a:srgbClr val="000000"/>
                </a:solidFill>
                <a:latin typeface="Times New Roman"/>
                <a:cs typeface="Times New Roman"/>
              </a:rPr>
              <a:t>The </a:t>
            </a:r>
            <a:r>
              <a:rPr lang="en-US" sz="2200" i="0">
                <a:solidFill>
                  <a:srgbClr val="000000"/>
                </a:solidFill>
                <a:effectLst/>
                <a:latin typeface="Times New Roman"/>
                <a:cs typeface="Times New Roman"/>
              </a:rPr>
              <a:t>information being made available </a:t>
            </a:r>
            <a:r>
              <a:rPr lang="en-US" sz="2200" b="0" i="0">
                <a:solidFill>
                  <a:srgbClr val="000000"/>
                </a:solidFill>
                <a:effectLst/>
                <a:latin typeface="Times New Roman"/>
                <a:cs typeface="Times New Roman"/>
              </a:rPr>
              <a:t>to Tribes, Native Hawaiian organizations, and relevant Federal agencies </a:t>
            </a:r>
            <a:r>
              <a:rPr lang="en-US" sz="2200">
                <a:solidFill>
                  <a:srgbClr val="000000"/>
                </a:solidFill>
                <a:latin typeface="Times New Roman"/>
                <a:cs typeface="Times New Roman"/>
              </a:rPr>
              <a:t>through</a:t>
            </a:r>
            <a:r>
              <a:rPr lang="en-US" sz="2200" i="0">
                <a:solidFill>
                  <a:srgbClr val="000000"/>
                </a:solidFill>
                <a:effectLst/>
                <a:latin typeface="Times New Roman"/>
                <a:cs typeface="Times New Roman"/>
              </a:rPr>
              <a:t> the database</a:t>
            </a:r>
            <a:r>
              <a:rPr lang="en-US" sz="2200" b="0" i="0">
                <a:solidFill>
                  <a:srgbClr val="000000"/>
                </a:solidFill>
                <a:effectLst/>
                <a:latin typeface="Times New Roman"/>
                <a:cs typeface="Times New Roman"/>
              </a:rPr>
              <a:t>?</a:t>
            </a:r>
            <a:endParaRPr lang="en-US"/>
          </a:p>
          <a:p>
            <a:r>
              <a:rPr lang="haw-US" sz="2200" b="0" i="0">
                <a:solidFill>
                  <a:srgbClr val="000000"/>
                </a:solidFill>
                <a:effectLst/>
                <a:latin typeface="Times New Roman"/>
                <a:cs typeface="Times New Roman"/>
              </a:rPr>
              <a:t>T</a:t>
            </a:r>
            <a:r>
              <a:rPr lang="en-US" sz="2200" b="0" i="0">
                <a:solidFill>
                  <a:srgbClr val="000000"/>
                </a:solidFill>
                <a:effectLst/>
                <a:latin typeface="Times New Roman"/>
                <a:cs typeface="Times New Roman"/>
              </a:rPr>
              <a:t>he </a:t>
            </a:r>
            <a:r>
              <a:rPr lang="haw-US" sz="2200" b="0" i="0">
                <a:solidFill>
                  <a:srgbClr val="000000"/>
                </a:solidFill>
                <a:effectLst/>
                <a:latin typeface="Times New Roman"/>
                <a:cs typeface="Times New Roman"/>
              </a:rPr>
              <a:t>proposed</a:t>
            </a:r>
            <a:r>
              <a:rPr lang="en-US" sz="2200" b="0" i="0">
                <a:solidFill>
                  <a:srgbClr val="000000"/>
                </a:solidFill>
                <a:effectLst/>
                <a:latin typeface="Times New Roman"/>
                <a:cs typeface="Times New Roman"/>
              </a:rPr>
              <a:t> procedures for </a:t>
            </a:r>
            <a:r>
              <a:rPr lang="en-US" sz="2200" i="0">
                <a:solidFill>
                  <a:srgbClr val="000000"/>
                </a:solidFill>
                <a:effectLst/>
                <a:latin typeface="Times New Roman"/>
                <a:cs typeface="Times New Roman"/>
              </a:rPr>
              <a:t>protecting information deemed culturally sensitive</a:t>
            </a:r>
            <a:r>
              <a:rPr lang="en-US" sz="2200" b="0" i="0">
                <a:solidFill>
                  <a:srgbClr val="000000"/>
                </a:solidFill>
                <a:effectLst/>
                <a:latin typeface="Times New Roman"/>
                <a:cs typeface="Times New Roman"/>
              </a:rPr>
              <a:t>? </a:t>
            </a:r>
            <a:endParaRPr lang="en-US">
              <a:solidFill>
                <a:srgbClr val="000000"/>
              </a:solidFill>
              <a:latin typeface="Calibri" panose="020F0502020204030204"/>
              <a:cs typeface="Calibri" panose="020F0502020204030204"/>
            </a:endParaRPr>
          </a:p>
          <a:p>
            <a:r>
              <a:rPr lang="haw-US" sz="2200">
                <a:solidFill>
                  <a:srgbClr val="000000"/>
                </a:solidFill>
                <a:latin typeface="Times New Roman"/>
                <a:cs typeface="Times New Roman"/>
              </a:rPr>
              <a:t>H</a:t>
            </a:r>
            <a:r>
              <a:rPr lang="en-US" sz="2200" b="0" i="0">
                <a:solidFill>
                  <a:srgbClr val="000000"/>
                </a:solidFill>
                <a:effectLst/>
                <a:latin typeface="Times New Roman"/>
                <a:cs typeface="Times New Roman"/>
              </a:rPr>
              <a:t>ow DOI can better </a:t>
            </a:r>
            <a:r>
              <a:rPr lang="en-US" sz="2200" i="0">
                <a:solidFill>
                  <a:srgbClr val="000000"/>
                </a:solidFill>
                <a:effectLst/>
                <a:latin typeface="Times New Roman"/>
                <a:cs typeface="Times New Roman"/>
              </a:rPr>
              <a:t>protect confidential information or what types of specific information should be protected?</a:t>
            </a:r>
            <a:endParaRPr lang="en-US">
              <a:cs typeface="Calibri"/>
            </a:endParaRPr>
          </a:p>
          <a:p>
            <a:pPr marL="0" indent="0">
              <a:buNone/>
            </a:pPr>
            <a:endParaRPr lang="haw-US" sz="1600"/>
          </a:p>
        </p:txBody>
      </p:sp>
      <p:pic>
        <p:nvPicPr>
          <p:cNvPr id="4" name="Picture 3">
            <a:extLst>
              <a:ext uri="{FF2B5EF4-FFF2-40B4-BE49-F238E27FC236}">
                <a16:creationId xmlns:a16="http://schemas.microsoft.com/office/drawing/2014/main" id="{8C7111F4-4AD7-9FF9-2324-B2D29907CC6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86" y="4692469"/>
            <a:ext cx="1813844" cy="1813844"/>
          </a:xfrm>
          <a:prstGeom prst="rect">
            <a:avLst/>
          </a:prstGeom>
        </p:spPr>
      </p:pic>
      <p:pic>
        <p:nvPicPr>
          <p:cNvPr id="5" name="Picture 4">
            <a:extLst>
              <a:ext uri="{FF2B5EF4-FFF2-40B4-BE49-F238E27FC236}">
                <a16:creationId xmlns:a16="http://schemas.microsoft.com/office/drawing/2014/main" id="{367B7F31-9D67-D9DA-7213-F9D1455E96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029" y="5599391"/>
            <a:ext cx="2165540" cy="922816"/>
          </a:xfrm>
          <a:prstGeom prst="rect">
            <a:avLst/>
          </a:prstGeom>
        </p:spPr>
      </p:pic>
      <p:sp>
        <p:nvSpPr>
          <p:cNvPr id="7" name="TextBox 6">
            <a:extLst>
              <a:ext uri="{FF2B5EF4-FFF2-40B4-BE49-F238E27FC236}">
                <a16:creationId xmlns:a16="http://schemas.microsoft.com/office/drawing/2014/main" id="{3AA4F99C-CD93-28FD-93D8-DDD027D128D1}"/>
              </a:ext>
            </a:extLst>
          </p:cNvPr>
          <p:cNvSpPr txBox="1"/>
          <p:nvPr/>
        </p:nvSpPr>
        <p:spPr>
          <a:xfrm>
            <a:off x="4504548" y="157445"/>
            <a:ext cx="61722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w-US" sz="4000" b="1">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latin typeface="Times New Roman" panose="02020603050405020304" pitchFamily="18" charset="0"/>
                <a:cs typeface="Times New Roman" panose="02020603050405020304" pitchFamily="18" charset="0"/>
              </a:rPr>
              <a:t>He mau nīnau</a:t>
            </a:r>
            <a:endParaRPr kumimoji="0" lang="en-US" sz="4000" b="1" u="none" strike="noStrike" kern="1200" cap="none" spc="0" normalizeH="0" baseline="0" noProof="0">
              <a:ln>
                <a:noFill/>
              </a:ln>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lin ang="2700000" scaled="1"/>
                <a:tileRect/>
              </a:gra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43311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71FA290B935478B3599609A1D986A" ma:contentTypeVersion="18" ma:contentTypeDescription="Create a new document." ma:contentTypeScope="" ma:versionID="3371b88bb8849be073d2737ded38c85d">
  <xsd:schema xmlns:xsd="http://www.w3.org/2001/XMLSchema" xmlns:xs="http://www.w3.org/2001/XMLSchema" xmlns:p="http://schemas.microsoft.com/office/2006/metadata/properties" xmlns:ns2="e0afc5cb-780f-4406-b762-4a1603634844" xmlns:ns3="4e2bb3cb-4d75-4faa-bf1b-953ed68140f4" xmlns:ns4="31062a0d-ede8-4112-b4bb-00a9c1bc8e16" targetNamespace="http://schemas.microsoft.com/office/2006/metadata/properties" ma:root="true" ma:fieldsID="c7a3ff5387226bc079da1ebfcae4bff7" ns2:_="" ns3:_="" ns4:_="">
    <xsd:import namespace="e0afc5cb-780f-4406-b762-4a1603634844"/>
    <xsd:import namespace="4e2bb3cb-4d75-4faa-bf1b-953ed68140f4"/>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4:TaxCatchAll" minOccurs="0"/>
                <xsd:element ref="ns2:lcf76f155ced4ddcb4097134ff3c332f"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fc5cb-780f-4406-b762-4a16036348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2bb3cb-4d75-4faa-bf1b-953ed68140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8591a9d-ce83-4a5e-bdb4-f9902f52f1c1}" ma:internalName="TaxCatchAll" ma:showField="CatchAllData" ma:web="4e2bb3cb-4d75-4faa-bf1b-953ed68140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afc5cb-780f-4406-b762-4a1603634844">
      <Terms xmlns="http://schemas.microsoft.com/office/infopath/2007/PartnerControls"/>
    </lcf76f155ced4ddcb4097134ff3c332f>
    <TaxCatchAll xmlns="31062a0d-ede8-4112-b4bb-00a9c1bc8e16" xsi:nil="true"/>
    <SharedWithUsers xmlns="4e2bb3cb-4d75-4faa-bf1b-953ed68140f4">
      <UserInfo>
        <DisplayName>Enomoto, Stanton K</DisplayName>
        <AccountId>12</AccountId>
        <AccountType/>
      </UserInfo>
      <UserInfo>
        <DisplayName>Kaloi, Kaiini J</DisplayName>
        <AccountId>11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8A9A5-764B-45C5-8846-D84261E2DDC2}">
  <ds:schemaRefs>
    <ds:schemaRef ds:uri="31062a0d-ede8-4112-b4bb-00a9c1bc8e16"/>
    <ds:schemaRef ds:uri="4e2bb3cb-4d75-4faa-bf1b-953ed68140f4"/>
    <ds:schemaRef ds:uri="e0afc5cb-780f-4406-b762-4a16036348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AA47F2-336B-4766-BBCE-AC901967C5EE}">
  <ds:schemaRefs>
    <ds:schemaRef ds:uri="http://www.w3.org/XML/1998/namespace"/>
    <ds:schemaRef ds:uri="http://schemas.microsoft.com/office/2006/metadata/properties"/>
    <ds:schemaRef ds:uri="31062a0d-ede8-4112-b4bb-00a9c1bc8e16"/>
    <ds:schemaRef ds:uri="4e2bb3cb-4d75-4faa-bf1b-953ed68140f4"/>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e0afc5cb-780f-4406-b762-4a1603634844"/>
  </ds:schemaRefs>
</ds:datastoreItem>
</file>

<file path=customXml/itemProps3.xml><?xml version="1.0" encoding="utf-8"?>
<ds:datastoreItem xmlns:ds="http://schemas.openxmlformats.org/officeDocument/2006/customXml" ds:itemID="{D9D0EB4A-5D3B-4066-A712-EFCEFBB54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TotalTime>
  <Words>1174</Words>
  <Application>Microsoft Office PowerPoint</Application>
  <PresentationFormat>Widescreen</PresentationFormat>
  <Paragraphs>87</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Segoe UI</vt:lpstr>
      <vt:lpstr>Times New Roman</vt:lpstr>
      <vt:lpstr>Wingdings</vt:lpstr>
      <vt:lpstr>Office Theme</vt:lpstr>
      <vt:lpstr>2_Office Theme</vt:lpstr>
      <vt:lpstr>Safeguard Tribal Objects of Patrimony (STOP) Act</vt:lpstr>
      <vt:lpstr>STOP Act Overview</vt:lpstr>
      <vt:lpstr>STOP Act Overview Definitions of “Native Hawaiian” and “Native Hawaiian organization”</vt:lpstr>
      <vt:lpstr>Development of Draft Regulations</vt:lpstr>
      <vt:lpstr>Proposed Rule Being Consulted Upon</vt:lpstr>
      <vt:lpstr>Framing Questions (to start the discussion)</vt:lpstr>
      <vt:lpstr>Framing Questions Topic 2</vt:lpstr>
      <vt:lpstr>Framing Questions Topic 3</vt:lpstr>
      <vt:lpstr>Framing Questions Topic 4</vt:lpstr>
      <vt:lpstr>Discussion Guidance To allow our facilitation team to capture your comments and discussion</vt:lpstr>
      <vt:lpstr>Mahalo nui loa!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 Tribal Objects of Patrimony (STOP) Act</dc:title>
  <dc:creator>Oshiro Suganuma, Lisa C</dc:creator>
  <cp:lastModifiedBy>Whaley, Oliver B</cp:lastModifiedBy>
  <cp:revision>21</cp:revision>
  <dcterms:created xsi:type="dcterms:W3CDTF">2023-08-18T23:52:45Z</dcterms:created>
  <dcterms:modified xsi:type="dcterms:W3CDTF">2024-11-25T19:22:51Z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0x01010079B71FA290B935478B3599609A1D986A</vt:lpwstr>
  </property>
</Properties>
</file>