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1" r:id="rId5"/>
    <p:sldId id="264"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712" autoAdjust="0"/>
  </p:normalViewPr>
  <p:slideViewPr>
    <p:cSldViewPr snapToGrid="0">
      <p:cViewPr varScale="1">
        <p:scale>
          <a:sx n="108" d="100"/>
          <a:sy n="108"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69139" cy="6858000"/>
          </a:xfrm>
          <a:prstGeom prst="rect">
            <a:avLst/>
          </a:prstGeom>
        </p:spPr>
      </p:pic>
      <p:sp>
        <p:nvSpPr>
          <p:cNvPr id="17" name="bg object 17"/>
          <p:cNvSpPr/>
          <p:nvPr/>
        </p:nvSpPr>
        <p:spPr>
          <a:xfrm>
            <a:off x="4093464" y="404622"/>
            <a:ext cx="4005579" cy="4857750"/>
          </a:xfrm>
          <a:custGeom>
            <a:avLst/>
            <a:gdLst/>
            <a:ahLst/>
            <a:cxnLst/>
            <a:rect l="l" t="t" r="r" b="b"/>
            <a:pathLst>
              <a:path w="4005579" h="4857750">
                <a:moveTo>
                  <a:pt x="0" y="4857750"/>
                </a:moveTo>
                <a:lnTo>
                  <a:pt x="4005072" y="4857750"/>
                </a:lnTo>
                <a:lnTo>
                  <a:pt x="4005072" y="0"/>
                </a:lnTo>
                <a:lnTo>
                  <a:pt x="0" y="0"/>
                </a:lnTo>
                <a:lnTo>
                  <a:pt x="0" y="4857750"/>
                </a:lnTo>
                <a:close/>
              </a:path>
            </a:pathLst>
          </a:custGeom>
          <a:solidFill>
            <a:srgbClr val="006499"/>
          </a:solidFill>
        </p:spPr>
        <p:txBody>
          <a:bodyPr wrap="square" lIns="0" tIns="0" rIns="0" bIns="0" rtlCol="0"/>
          <a:lstStyle/>
          <a:p>
            <a:endParaRPr/>
          </a:p>
        </p:txBody>
      </p:sp>
      <p:sp>
        <p:nvSpPr>
          <p:cNvPr id="18" name="bg object 18"/>
          <p:cNvSpPr/>
          <p:nvPr/>
        </p:nvSpPr>
        <p:spPr>
          <a:xfrm>
            <a:off x="0" y="2065781"/>
            <a:ext cx="12192000" cy="3973829"/>
          </a:xfrm>
          <a:custGeom>
            <a:avLst/>
            <a:gdLst/>
            <a:ahLst/>
            <a:cxnLst/>
            <a:rect l="l" t="t" r="r" b="b"/>
            <a:pathLst>
              <a:path w="12192000" h="3973829">
                <a:moveTo>
                  <a:pt x="12192000" y="3196590"/>
                </a:moveTo>
                <a:lnTo>
                  <a:pt x="0" y="3196590"/>
                </a:lnTo>
                <a:lnTo>
                  <a:pt x="0" y="3973830"/>
                </a:lnTo>
                <a:lnTo>
                  <a:pt x="12192000" y="3973830"/>
                </a:lnTo>
                <a:lnTo>
                  <a:pt x="12192000" y="3196590"/>
                </a:lnTo>
                <a:close/>
              </a:path>
              <a:path w="12192000" h="3973829">
                <a:moveTo>
                  <a:pt x="12192000" y="0"/>
                </a:moveTo>
                <a:lnTo>
                  <a:pt x="4922520" y="0"/>
                </a:lnTo>
                <a:lnTo>
                  <a:pt x="4922520" y="201168"/>
                </a:lnTo>
                <a:lnTo>
                  <a:pt x="12192000" y="201168"/>
                </a:lnTo>
                <a:lnTo>
                  <a:pt x="1219200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6129528" y="564895"/>
            <a:ext cx="1404352" cy="1402788"/>
          </a:xfrm>
          <a:prstGeom prst="rect">
            <a:avLst/>
          </a:prstGeom>
        </p:spPr>
      </p:pic>
      <p:pic>
        <p:nvPicPr>
          <p:cNvPr id="20" name="bg object 20"/>
          <p:cNvPicPr/>
          <p:nvPr/>
        </p:nvPicPr>
        <p:blipFill>
          <a:blip r:embed="rId4" cstate="print"/>
          <a:stretch>
            <a:fillRect/>
          </a:stretch>
        </p:blipFill>
        <p:spPr>
          <a:xfrm>
            <a:off x="4432553" y="578358"/>
            <a:ext cx="1393697" cy="1371599"/>
          </a:xfrm>
          <a:prstGeom prst="rect">
            <a:avLst/>
          </a:prstGeom>
        </p:spPr>
      </p:pic>
      <p:sp>
        <p:nvSpPr>
          <p:cNvPr id="2" name="Holder 2"/>
          <p:cNvSpPr>
            <a:spLocks noGrp="1"/>
          </p:cNvSpPr>
          <p:nvPr>
            <p:ph type="ctrTitle"/>
          </p:nvPr>
        </p:nvSpPr>
        <p:spPr>
          <a:xfrm>
            <a:off x="5032279" y="2572056"/>
            <a:ext cx="2127440" cy="171703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D90888CF-53CE-485F-A68B-96681E32AE96}" type="datetime1">
              <a:rPr lang="en-US" smtClean="0"/>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6497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p:txBody>
          <a:bodyPr lIns="0" tIns="0" rIns="0" bIns="0"/>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EEF9AE2-8621-4381-B33F-8E76D7C9F6BE}" type="datetime1">
              <a:rPr lang="en-US" smtClean="0"/>
              <a:t>1/19/2023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8943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700783"/>
            <a:ext cx="4210050" cy="201295"/>
          </a:xfrm>
          <a:custGeom>
            <a:avLst/>
            <a:gdLst/>
            <a:ahLst/>
            <a:cxnLst/>
            <a:rect l="l" t="t" r="r" b="b"/>
            <a:pathLst>
              <a:path w="4210050" h="201294">
                <a:moveTo>
                  <a:pt x="4210050" y="0"/>
                </a:moveTo>
                <a:lnTo>
                  <a:pt x="0" y="0"/>
                </a:lnTo>
                <a:lnTo>
                  <a:pt x="0" y="201167"/>
                </a:lnTo>
                <a:lnTo>
                  <a:pt x="4210050" y="201167"/>
                </a:lnTo>
                <a:lnTo>
                  <a:pt x="4210050" y="0"/>
                </a:lnTo>
                <a:close/>
              </a:path>
            </a:pathLst>
          </a:custGeom>
          <a:solidFill>
            <a:srgbClr val="FFBD2D"/>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329945" y="6169152"/>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A00AC3F-A577-4608-90D2-BCF1CCDC9EBD}" type="datetime1">
              <a:rPr lang="en-US" smtClean="0"/>
              <a:t>1/19/2023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321915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4509516" y="0"/>
            <a:ext cx="7682482" cy="6857999"/>
          </a:xfrm>
          <a:prstGeom prst="rect">
            <a:avLst/>
          </a:prstGeom>
        </p:spPr>
      </p:pic>
      <p:sp>
        <p:nvSpPr>
          <p:cNvPr id="17" name="bg object 17"/>
          <p:cNvSpPr/>
          <p:nvPr/>
        </p:nvSpPr>
        <p:spPr>
          <a:xfrm>
            <a:off x="808481" y="2839973"/>
            <a:ext cx="5951220" cy="3535679"/>
          </a:xfrm>
          <a:custGeom>
            <a:avLst/>
            <a:gdLst/>
            <a:ahLst/>
            <a:cxnLst/>
            <a:rect l="l" t="t" r="r" b="b"/>
            <a:pathLst>
              <a:path w="5951220" h="3535679">
                <a:moveTo>
                  <a:pt x="5951220" y="0"/>
                </a:moveTo>
                <a:lnTo>
                  <a:pt x="0" y="0"/>
                </a:lnTo>
                <a:lnTo>
                  <a:pt x="0" y="3535679"/>
                </a:lnTo>
                <a:lnTo>
                  <a:pt x="5951220" y="3535679"/>
                </a:lnTo>
                <a:lnTo>
                  <a:pt x="5951220" y="0"/>
                </a:lnTo>
                <a:close/>
              </a:path>
            </a:pathLst>
          </a:custGeom>
          <a:solidFill>
            <a:srgbClr val="006499"/>
          </a:solidFill>
        </p:spPr>
        <p:txBody>
          <a:bodyPr wrap="square" lIns="0" tIns="0" rIns="0" bIns="0" rtlCol="0"/>
          <a:lstStyle/>
          <a:p>
            <a:endParaRPr/>
          </a:p>
        </p:txBody>
      </p:sp>
      <p:sp>
        <p:nvSpPr>
          <p:cNvPr id="18" name="bg object 18"/>
          <p:cNvSpPr/>
          <p:nvPr/>
        </p:nvSpPr>
        <p:spPr>
          <a:xfrm>
            <a:off x="1265681" y="4956809"/>
            <a:ext cx="10926445" cy="201295"/>
          </a:xfrm>
          <a:custGeom>
            <a:avLst/>
            <a:gdLst/>
            <a:ahLst/>
            <a:cxnLst/>
            <a:rect l="l" t="t" r="r" b="b"/>
            <a:pathLst>
              <a:path w="10926445" h="201295">
                <a:moveTo>
                  <a:pt x="10926318" y="0"/>
                </a:moveTo>
                <a:lnTo>
                  <a:pt x="0" y="0"/>
                </a:lnTo>
                <a:lnTo>
                  <a:pt x="0" y="201168"/>
                </a:lnTo>
                <a:lnTo>
                  <a:pt x="10926318" y="201168"/>
                </a:lnTo>
                <a:lnTo>
                  <a:pt x="10926318"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446531" y="242316"/>
            <a:ext cx="1835658" cy="557783"/>
          </a:xfrm>
          <a:prstGeom prst="rect">
            <a:avLst/>
          </a:prstGeom>
        </p:spPr>
      </p:pic>
      <p:sp>
        <p:nvSpPr>
          <p:cNvPr id="2" name="Holder 2"/>
          <p:cNvSpPr>
            <a:spLocks noGrp="1"/>
          </p:cNvSpPr>
          <p:nvPr>
            <p:ph type="title"/>
          </p:nvPr>
        </p:nvSpPr>
        <p:spPr/>
        <p:txBody>
          <a:bodyPr lIns="0" tIns="0" rIns="0" bIns="0"/>
          <a:lstStyle>
            <a:lvl1pPr>
              <a:defRPr sz="3200" b="0" i="0">
                <a:solidFill>
                  <a:srgbClr val="006499"/>
                </a:solidFill>
                <a:latin typeface="Calibri Light"/>
                <a:cs typeface="Calibri Ligh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B0EF6D6-0929-43AE-986F-622C8C0F34D1}" type="datetime1">
              <a:rPr lang="en-US" smtClean="0"/>
              <a:t>1/19/2023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5700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1999" cy="6858000"/>
          </a:xfrm>
          <a:prstGeom prst="rect">
            <a:avLst/>
          </a:prstGeom>
        </p:spPr>
      </p:pic>
      <p:sp>
        <p:nvSpPr>
          <p:cNvPr id="17" name="bg object 17"/>
          <p:cNvSpPr/>
          <p:nvPr/>
        </p:nvSpPr>
        <p:spPr>
          <a:xfrm>
            <a:off x="2343150" y="404622"/>
            <a:ext cx="7086600" cy="6251575"/>
          </a:xfrm>
          <a:custGeom>
            <a:avLst/>
            <a:gdLst/>
            <a:ahLst/>
            <a:cxnLst/>
            <a:rect l="l" t="t" r="r" b="b"/>
            <a:pathLst>
              <a:path w="7086600" h="6251575">
                <a:moveTo>
                  <a:pt x="7086600" y="0"/>
                </a:moveTo>
                <a:lnTo>
                  <a:pt x="0" y="0"/>
                </a:lnTo>
                <a:lnTo>
                  <a:pt x="0" y="6251448"/>
                </a:lnTo>
                <a:lnTo>
                  <a:pt x="7086600" y="6251448"/>
                </a:lnTo>
                <a:lnTo>
                  <a:pt x="7086600" y="0"/>
                </a:lnTo>
                <a:close/>
              </a:path>
            </a:pathLst>
          </a:custGeom>
          <a:solidFill>
            <a:srgbClr val="006499"/>
          </a:solidFill>
        </p:spPr>
        <p:txBody>
          <a:bodyPr wrap="square" lIns="0" tIns="0" rIns="0" bIns="0" rtlCol="0"/>
          <a:lstStyle/>
          <a:p>
            <a:endParaRPr/>
          </a:p>
        </p:txBody>
      </p:sp>
      <p:sp>
        <p:nvSpPr>
          <p:cNvPr id="18" name="bg object 18"/>
          <p:cNvSpPr/>
          <p:nvPr/>
        </p:nvSpPr>
        <p:spPr>
          <a:xfrm>
            <a:off x="0" y="5095494"/>
            <a:ext cx="7269480" cy="201295"/>
          </a:xfrm>
          <a:custGeom>
            <a:avLst/>
            <a:gdLst/>
            <a:ahLst/>
            <a:cxnLst/>
            <a:rect l="l" t="t" r="r" b="b"/>
            <a:pathLst>
              <a:path w="7269480" h="201295">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5861303" y="561848"/>
            <a:ext cx="1403603" cy="1402788"/>
          </a:xfrm>
          <a:prstGeom prst="rect">
            <a:avLst/>
          </a:prstGeom>
        </p:spPr>
      </p:pic>
      <p:sp>
        <p:nvSpPr>
          <p:cNvPr id="20" name="bg object 20"/>
          <p:cNvSpPr/>
          <p:nvPr/>
        </p:nvSpPr>
        <p:spPr>
          <a:xfrm>
            <a:off x="4922520" y="2164842"/>
            <a:ext cx="7269480" cy="201295"/>
          </a:xfrm>
          <a:custGeom>
            <a:avLst/>
            <a:gdLst/>
            <a:ahLst/>
            <a:cxnLst/>
            <a:rect l="l" t="t" r="r" b="b"/>
            <a:pathLst>
              <a:path w="7269480" h="201294">
                <a:moveTo>
                  <a:pt x="7269480" y="0"/>
                </a:moveTo>
                <a:lnTo>
                  <a:pt x="0" y="0"/>
                </a:lnTo>
                <a:lnTo>
                  <a:pt x="0" y="201167"/>
                </a:lnTo>
                <a:lnTo>
                  <a:pt x="7269480" y="201167"/>
                </a:lnTo>
                <a:lnTo>
                  <a:pt x="7269480" y="0"/>
                </a:lnTo>
                <a:close/>
              </a:path>
            </a:pathLst>
          </a:custGeom>
          <a:solidFill>
            <a:srgbClr val="FFBD2D"/>
          </a:solidFill>
        </p:spPr>
        <p:txBody>
          <a:bodyPr wrap="square" lIns="0" tIns="0" rIns="0" bIns="0" rtlCol="0"/>
          <a:lstStyle/>
          <a:p>
            <a:endParaRPr/>
          </a:p>
        </p:txBody>
      </p:sp>
      <p:pic>
        <p:nvPicPr>
          <p:cNvPr id="21" name="bg object 21"/>
          <p:cNvPicPr/>
          <p:nvPr/>
        </p:nvPicPr>
        <p:blipFill>
          <a:blip r:embed="rId4" cstate="print"/>
          <a:stretch>
            <a:fillRect/>
          </a:stretch>
        </p:blipFill>
        <p:spPr>
          <a:xfrm>
            <a:off x="4163567" y="575309"/>
            <a:ext cx="1393697" cy="13715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20C0A093-55E0-44E6-A554-6C4C3B9604FB}" type="datetime1">
              <a:rPr lang="en-US" smtClean="0"/>
              <a:t>1/19/2023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335204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25500" y="390999"/>
            <a:ext cx="4873625" cy="513080"/>
          </a:xfrm>
          <a:prstGeom prst="rect">
            <a:avLst/>
          </a:prstGeom>
        </p:spPr>
        <p:txBody>
          <a:bodyPr wrap="square" lIns="0" tIns="0" rIns="0" bIns="0">
            <a:spAutoFit/>
          </a:bodyPr>
          <a:lstStyle>
            <a:lvl1pPr>
              <a:defRPr sz="3200" b="0" i="0">
                <a:solidFill>
                  <a:srgbClr val="006499"/>
                </a:solidFill>
                <a:latin typeface="Calibri Light"/>
                <a:cs typeface="Calibri Light"/>
              </a:defRPr>
            </a:lvl1pPr>
          </a:lstStyle>
          <a:p>
            <a:endParaRPr/>
          </a:p>
        </p:txBody>
      </p:sp>
      <p:sp>
        <p:nvSpPr>
          <p:cNvPr id="3" name="Holder 3"/>
          <p:cNvSpPr>
            <a:spLocks noGrp="1"/>
          </p:cNvSpPr>
          <p:nvPr>
            <p:ph type="body" idx="1"/>
          </p:nvPr>
        </p:nvSpPr>
        <p:spPr>
          <a:xfrm>
            <a:off x="903443" y="2112336"/>
            <a:ext cx="10385112" cy="3827779"/>
          </a:xfrm>
          <a:prstGeom prst="rect">
            <a:avLst/>
          </a:prstGeom>
        </p:spPr>
        <p:txBody>
          <a:bodyPr wrap="square" lIns="0" tIns="0" rIns="0" bIns="0">
            <a:spAutoFit/>
          </a:bodyPr>
          <a:lstStyle>
            <a:lvl1pPr>
              <a:defRPr sz="2400" b="1" i="0">
                <a:solidFill>
                  <a:srgbClr val="666666"/>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CEBFF41A-5AAA-4D9A-8F67-1E240FC94DEB}" type="datetime1">
              <a:rPr lang="en-US" smtClean="0"/>
              <a:t>1/19/2023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860026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707322-A9C5-4279-9C37-EC8739EF0447}"/>
              </a:ext>
            </a:extLst>
          </p:cNvPr>
          <p:cNvSpPr>
            <a:spLocks noGrp="1"/>
          </p:cNvSpPr>
          <p:nvPr>
            <p:ph type="title"/>
          </p:nvPr>
        </p:nvSpPr>
        <p:spPr>
          <a:xfrm>
            <a:off x="825500" y="1173319"/>
            <a:ext cx="8223250" cy="984885"/>
          </a:xfrm>
        </p:spPr>
        <p:txBody>
          <a:bodyPr/>
          <a:lstStyle/>
          <a:p>
            <a:r>
              <a:rPr lang="en-US" cap="none" dirty="0">
                <a:solidFill>
                  <a:schemeClr val="accent1"/>
                </a:solidFill>
              </a:rPr>
              <a:t>Tribal Consultation on Notice of Proposed Rulemaking</a:t>
            </a:r>
          </a:p>
        </p:txBody>
      </p:sp>
      <p:sp>
        <p:nvSpPr>
          <p:cNvPr id="7" name="TextBox 6">
            <a:extLst>
              <a:ext uri="{FF2B5EF4-FFF2-40B4-BE49-F238E27FC236}">
                <a16:creationId xmlns:a16="http://schemas.microsoft.com/office/drawing/2014/main" id="{4E6D3810-68B3-45F0-BCDB-B2B18327BB11}"/>
              </a:ext>
            </a:extLst>
          </p:cNvPr>
          <p:cNvSpPr txBox="1"/>
          <p:nvPr/>
        </p:nvSpPr>
        <p:spPr>
          <a:xfrm>
            <a:off x="955040" y="3032760"/>
            <a:ext cx="5953760" cy="2123658"/>
          </a:xfrm>
          <a:prstGeom prst="rect">
            <a:avLst/>
          </a:prstGeom>
          <a:noFill/>
        </p:spPr>
        <p:txBody>
          <a:bodyPr wrap="square" rtlCol="0">
            <a:spAutoFit/>
          </a:bodyPr>
          <a:lstStyle/>
          <a:p>
            <a:r>
              <a:rPr lang="en-US" sz="3200" b="1" dirty="0">
                <a:solidFill>
                  <a:schemeClr val="bg2"/>
                </a:solidFill>
              </a:rPr>
              <a:t>25 C.F.R. Part 293</a:t>
            </a:r>
          </a:p>
          <a:p>
            <a:r>
              <a:rPr lang="en-US" sz="3200" b="1" dirty="0">
                <a:solidFill>
                  <a:schemeClr val="bg2"/>
                </a:solidFill>
              </a:rPr>
              <a:t>Class III Tribal-State Gaming Compact Process</a:t>
            </a:r>
          </a:p>
          <a:p>
            <a:endParaRPr lang="en-US" b="1" i="1" dirty="0">
              <a:solidFill>
                <a:schemeClr val="bg2"/>
              </a:solidFill>
            </a:endParaRPr>
          </a:p>
          <a:p>
            <a:endParaRPr lang="en-US" b="1" i="1" dirty="0">
              <a:solidFill>
                <a:schemeClr val="bg2"/>
              </a:solidFill>
            </a:endParaRPr>
          </a:p>
        </p:txBody>
      </p:sp>
      <p:sp>
        <p:nvSpPr>
          <p:cNvPr id="8" name="TextBox 7">
            <a:extLst>
              <a:ext uri="{FF2B5EF4-FFF2-40B4-BE49-F238E27FC236}">
                <a16:creationId xmlns:a16="http://schemas.microsoft.com/office/drawing/2014/main" id="{757E9115-E03C-4354-8618-13862FC844CA}"/>
              </a:ext>
            </a:extLst>
          </p:cNvPr>
          <p:cNvSpPr txBox="1"/>
          <p:nvPr/>
        </p:nvSpPr>
        <p:spPr>
          <a:xfrm>
            <a:off x="1310640" y="5361515"/>
            <a:ext cx="5242560" cy="646331"/>
          </a:xfrm>
          <a:prstGeom prst="rect">
            <a:avLst/>
          </a:prstGeom>
          <a:noFill/>
        </p:spPr>
        <p:txBody>
          <a:bodyPr wrap="square" rtlCol="0">
            <a:spAutoFit/>
          </a:bodyPr>
          <a:lstStyle/>
          <a:p>
            <a:r>
              <a:rPr lang="en-US" dirty="0">
                <a:solidFill>
                  <a:schemeClr val="accent5"/>
                </a:solidFill>
              </a:rPr>
              <a:t>Office of the Assistant Secretary—Indian Affairs</a:t>
            </a:r>
          </a:p>
          <a:p>
            <a:r>
              <a:rPr lang="en-US" dirty="0">
                <a:solidFill>
                  <a:schemeClr val="accent5"/>
                </a:solidFill>
              </a:rPr>
              <a:t>January 2023</a:t>
            </a:r>
          </a:p>
        </p:txBody>
      </p:sp>
    </p:spTree>
    <p:extLst>
      <p:ext uri="{BB962C8B-B14F-4D97-AF65-F5344CB8AC3E}">
        <p14:creationId xmlns:p14="http://schemas.microsoft.com/office/powerpoint/2010/main" val="218616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756410"/>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6095998" y="917885"/>
            <a:ext cx="5623561" cy="750847"/>
          </a:xfrm>
          <a:prstGeom prst="rect">
            <a:avLst/>
          </a:prstGeom>
        </p:spPr>
        <p:txBody>
          <a:bodyPr vert="horz" wrap="square" lIns="0" tIns="12065" rIns="0" bIns="0" rtlCol="0">
            <a:spAutoFit/>
          </a:bodyPr>
          <a:lstStyle/>
          <a:p>
            <a:pPr marL="12700">
              <a:lnSpc>
                <a:spcPct val="100000"/>
              </a:lnSpc>
              <a:spcBef>
                <a:spcPts val="95"/>
              </a:spcBef>
            </a:pPr>
            <a:r>
              <a:rPr lang="en-US" sz="4800" spc="-45" dirty="0"/>
              <a:t>Consultation Schedule</a:t>
            </a:r>
            <a:endParaRPr sz="4800" dirty="0"/>
          </a:p>
        </p:txBody>
      </p:sp>
      <p:sp>
        <p:nvSpPr>
          <p:cNvPr id="6" name="object 6"/>
          <p:cNvSpPr txBox="1">
            <a:spLocks noGrp="1"/>
          </p:cNvSpPr>
          <p:nvPr>
            <p:ph type="body" idx="1"/>
          </p:nvPr>
        </p:nvSpPr>
        <p:spPr>
          <a:xfrm>
            <a:off x="903443" y="2112336"/>
            <a:ext cx="10385112" cy="4253087"/>
          </a:xfrm>
          <a:prstGeom prst="rect">
            <a:avLst/>
          </a:prstGeom>
        </p:spPr>
        <p:txBody>
          <a:bodyPr vert="horz" wrap="square" lIns="0" tIns="168275" rIns="0" bIns="0" rtlCol="0" anchor="t">
            <a:spAutoFit/>
          </a:bodyPr>
          <a:lstStyle/>
          <a:p>
            <a:pPr marL="5775325" marR="0" lvl="0" indent="-571500" defTabSz="914400" eaLnBrk="1" fontAlgn="auto" latinLnBrk="0" hangingPunct="1">
              <a:lnSpc>
                <a:spcPct val="100000"/>
              </a:lnSpc>
              <a:spcBef>
                <a:spcPts val="1325"/>
              </a:spcBef>
              <a:spcAft>
                <a:spcPts val="0"/>
              </a:spcAft>
              <a:buClrTx/>
              <a:buSzTx/>
              <a:buFont typeface="Wingdings" panose="05000000000000000000" pitchFamily="2" charset="2"/>
              <a:buChar char="v"/>
              <a:tabLst/>
              <a:defRPr/>
            </a:pPr>
            <a:r>
              <a:rPr kumimoji="0" lang="en-US" sz="2200" b="0" i="0" u="none" strike="noStrike" kern="0" cap="none" spc="-10" normalizeH="0" baseline="0" noProof="0" dirty="0">
                <a:ln>
                  <a:noFill/>
                </a:ln>
                <a:solidFill>
                  <a:srgbClr val="666666"/>
                </a:solidFill>
                <a:effectLst/>
                <a:uLnTx/>
                <a:uFillTx/>
                <a:latin typeface="Calibri"/>
                <a:ea typeface="+mn-ea"/>
                <a:cs typeface="Calibri"/>
              </a:rPr>
              <a:t>Fri, Jan 13, 2023 1:00 PM - </a:t>
            </a:r>
            <a:r>
              <a:rPr lang="en-US" sz="2200" b="0" spc="-10" dirty="0"/>
              <a:t>4</a:t>
            </a:r>
            <a:r>
              <a:rPr kumimoji="0" lang="en-US" sz="2200" b="0" i="0" u="none" strike="noStrike" kern="0" cap="none" spc="-10" normalizeH="0" baseline="0" noProof="0" dirty="0">
                <a:ln>
                  <a:noFill/>
                </a:ln>
                <a:solidFill>
                  <a:srgbClr val="666666"/>
                </a:solidFill>
                <a:effectLst/>
                <a:uLnTx/>
                <a:uFillTx/>
                <a:latin typeface="Calibri"/>
                <a:ea typeface="+mn-ea"/>
                <a:cs typeface="Calibri"/>
              </a:rPr>
              <a:t>:00 PM Mountain (DST) (In-Person)</a:t>
            </a:r>
          </a:p>
          <a:p>
            <a:pPr marL="5775325" marR="0" lvl="0" indent="-571500" defTabSz="914400" eaLnBrk="1" fontAlgn="auto" latinLnBrk="0" hangingPunct="1">
              <a:lnSpc>
                <a:spcPct val="100000"/>
              </a:lnSpc>
              <a:spcBef>
                <a:spcPts val="1325"/>
              </a:spcBef>
              <a:spcAft>
                <a:spcPts val="0"/>
              </a:spcAft>
              <a:buClrTx/>
              <a:buSzTx/>
              <a:buFont typeface="Wingdings" panose="05000000000000000000" pitchFamily="2" charset="2"/>
              <a:buChar char="v"/>
              <a:tabLst/>
              <a:defRPr/>
            </a:pPr>
            <a:r>
              <a:rPr kumimoji="0" lang="en-US" sz="2200" b="0" i="0" u="none" strike="noStrike" kern="0" cap="none" spc="-10" normalizeH="0" baseline="0" noProof="0" dirty="0">
                <a:ln>
                  <a:noFill/>
                </a:ln>
                <a:solidFill>
                  <a:srgbClr val="666666"/>
                </a:solidFill>
                <a:effectLst/>
                <a:uLnTx/>
                <a:uFillTx/>
                <a:latin typeface="Calibri"/>
                <a:ea typeface="+mn-ea"/>
                <a:cs typeface="Calibri"/>
              </a:rPr>
              <a:t>Thu, Jan 19, 2023 1:00 PM - 4:00 PM Eastern (Virtual)</a:t>
            </a:r>
          </a:p>
          <a:p>
            <a:pPr marL="5775325" marR="0" lvl="0" indent="-571500" defTabSz="914400" eaLnBrk="1" fontAlgn="auto" latinLnBrk="0" hangingPunct="1">
              <a:lnSpc>
                <a:spcPct val="100000"/>
              </a:lnSpc>
              <a:spcBef>
                <a:spcPts val="1325"/>
              </a:spcBef>
              <a:spcAft>
                <a:spcPts val="0"/>
              </a:spcAft>
              <a:buClrTx/>
              <a:buSzTx/>
              <a:buFont typeface="Wingdings" panose="05000000000000000000" pitchFamily="2" charset="2"/>
              <a:buChar char="v"/>
              <a:tabLst/>
              <a:defRPr/>
            </a:pPr>
            <a:r>
              <a:rPr kumimoji="0" lang="en-US" sz="2200" b="0" i="0" u="none" strike="noStrike" kern="0" cap="none" spc="-10" normalizeH="0" baseline="0" noProof="0" dirty="0">
                <a:ln>
                  <a:noFill/>
                </a:ln>
                <a:solidFill>
                  <a:srgbClr val="666666"/>
                </a:solidFill>
                <a:effectLst/>
                <a:uLnTx/>
                <a:uFillTx/>
                <a:latin typeface="Calibri"/>
                <a:ea typeface="+mn-ea"/>
                <a:cs typeface="Calibri"/>
              </a:rPr>
              <a:t>Mon, Jan 30, 2023 2:00 PM - 5:00 PM Eastern (Virtual)</a:t>
            </a:r>
          </a:p>
          <a:p>
            <a:pPr marL="5775325" marR="0" lvl="0" indent="-571500" defTabSz="914400" eaLnBrk="1" fontAlgn="auto" latinLnBrk="0" hangingPunct="1">
              <a:lnSpc>
                <a:spcPct val="100000"/>
              </a:lnSpc>
              <a:spcBef>
                <a:spcPts val="1325"/>
              </a:spcBef>
              <a:spcAft>
                <a:spcPts val="0"/>
              </a:spcAft>
              <a:buClrTx/>
              <a:buSzTx/>
              <a:buFont typeface="Wingdings" panose="05000000000000000000" pitchFamily="2" charset="2"/>
              <a:buChar char="v"/>
              <a:tabLst/>
              <a:defRPr/>
            </a:pPr>
            <a:r>
              <a:rPr kumimoji="0" lang="en-US" sz="2200" b="1" i="0" u="none" strike="noStrike" kern="0" cap="none" spc="-10" normalizeH="0" baseline="0" noProof="0" dirty="0">
                <a:ln>
                  <a:noFill/>
                </a:ln>
                <a:solidFill>
                  <a:srgbClr val="666666"/>
                </a:solidFill>
                <a:effectLst/>
                <a:uLnTx/>
                <a:uFillTx/>
                <a:latin typeface="Calibri"/>
                <a:ea typeface="+mn-ea"/>
                <a:cs typeface="Calibri"/>
              </a:rPr>
              <a:t>Written comments are due by 11:59 p.m. Eastern Time on Wednesday, March 1, 2023 to consultation@bia.gov</a:t>
            </a:r>
            <a:endParaRPr kumimoji="0" lang="en-US" sz="2400" b="1" i="0" u="none" strike="noStrike" kern="0" cap="none" spc="-15" normalizeH="0" baseline="0" noProof="0" dirty="0">
              <a:ln>
                <a:noFill/>
              </a:ln>
              <a:solidFill>
                <a:srgbClr val="666666"/>
              </a:solidFill>
              <a:effectLst/>
              <a:uLnTx/>
              <a:uFillTx/>
              <a:latin typeface="Calibri"/>
              <a:ea typeface="+mn-ea"/>
              <a:cs typeface="Calibri"/>
            </a:endParaRPr>
          </a:p>
          <a:p>
            <a:pPr marL="5775325" indent="-571500">
              <a:spcBef>
                <a:spcPts val="1325"/>
              </a:spcBef>
              <a:buFont typeface="Wingdings" panose="05000000000000000000" pitchFamily="2" charset="2"/>
              <a:buChar char="v"/>
            </a:pPr>
            <a:endParaRPr lang="en-US" spc="-15" dirty="0"/>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10945" y="0"/>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3140-7F51-4998-88B5-155F6D0D3E7A}"/>
              </a:ext>
            </a:extLst>
          </p:cNvPr>
          <p:cNvSpPr>
            <a:spLocks noGrp="1"/>
          </p:cNvSpPr>
          <p:nvPr>
            <p:ph type="title"/>
          </p:nvPr>
        </p:nvSpPr>
        <p:spPr>
          <a:xfrm>
            <a:off x="825500" y="390999"/>
            <a:ext cx="10385112" cy="492443"/>
          </a:xfrm>
        </p:spPr>
        <p:txBody>
          <a:bodyPr/>
          <a:lstStyle/>
          <a:p>
            <a:r>
              <a:rPr kumimoji="0" lang="en-US" sz="3200" b="1" i="0" u="none" strike="noStrike" kern="0" cap="none" spc="0" normalizeH="0" baseline="0" noProof="0" dirty="0">
                <a:ln>
                  <a:noFill/>
                </a:ln>
                <a:solidFill>
                  <a:srgbClr val="006499"/>
                </a:solidFill>
                <a:effectLst/>
                <a:uLnTx/>
                <a:uFillTx/>
                <a:latin typeface="Calibri Light"/>
                <a:ea typeface="+mj-ea"/>
                <a:cs typeface="Calibri Light"/>
              </a:rPr>
              <a:t>25 C.F.R. Part 293 Class III Tribal State Gaming Compact Process</a:t>
            </a:r>
            <a:endParaRPr lang="en-US" b="1" dirty="0"/>
          </a:p>
        </p:txBody>
      </p:sp>
      <p:sp>
        <p:nvSpPr>
          <p:cNvPr id="3" name="Text Placeholder 2">
            <a:extLst>
              <a:ext uri="{FF2B5EF4-FFF2-40B4-BE49-F238E27FC236}">
                <a16:creationId xmlns:a16="http://schemas.microsoft.com/office/drawing/2014/main" id="{C4EF6EEB-23F9-4DCD-8D1E-6856E630683B}"/>
              </a:ext>
            </a:extLst>
          </p:cNvPr>
          <p:cNvSpPr>
            <a:spLocks noGrp="1"/>
          </p:cNvSpPr>
          <p:nvPr>
            <p:ph type="body" idx="1"/>
          </p:nvPr>
        </p:nvSpPr>
        <p:spPr>
          <a:xfrm>
            <a:off x="903443" y="1066800"/>
            <a:ext cx="10385112" cy="6142707"/>
          </a:xfrm>
        </p:spPr>
        <p:txBody>
          <a:bodyPr/>
          <a:lstStyle/>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The changes for the Notice of Proposed Rulemaking (NPRM) include the following:</a:t>
            </a:r>
          </a:p>
          <a:p>
            <a:pPr marR="0" lvl="0">
              <a:lnSpc>
                <a:spcPct val="115000"/>
              </a:lnSpc>
              <a:spcBef>
                <a:spcPts val="0"/>
              </a:spcBef>
              <a:spcAft>
                <a:spcPts val="0"/>
              </a:spcAft>
            </a:pP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18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Updated definitions of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amendment, extension, gaming facility,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and added definitions for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gaming spaces</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meaningful concession</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substantial economic benefit</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293.2. </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18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Clarification of when ancillary agreements or documents are amendments which need to be submitted to the Secretary for approval.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293.4, 293.8, 293.21, and 293.28.</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18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Clarification as to when the Tribe and State submit a gaming compact for review and what documents need to be included.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293.8.</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18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Updated the provision on when the 45-day review period begins to require that the Office of Indian Gaming provides an email acknowledgement when a gaming compact is received and the date of the 45th day.</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 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293.11.</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742950" marR="0" lvl="1" indent="-285750" algn="just">
              <a:spcBef>
                <a:spcPts val="0"/>
              </a:spcBef>
              <a:spcAft>
                <a:spcPts val="1800"/>
              </a:spcAft>
              <a:buFont typeface="Courier New" panose="02070309020205020404" pitchFamily="49" charset="0"/>
              <a:buChar char="o"/>
            </a:pP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Requires that after the 45-day review period, if no action is taken on a gaming compact, the Secretary will issue a letter informing the parties that the gaming compact or amendment has been approved by operation of law.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293.12.</a:t>
            </a:r>
            <a:endParaRPr lang="en-US" dirty="0">
              <a:effectLst/>
              <a:latin typeface="Calibri" panose="020F0502020204030204" pitchFamily="34" charset="0"/>
              <a:ea typeface="Times New Roman" panose="02020603050405020304" pitchFamily="18" charset="0"/>
              <a:cs typeface="Times New Roman" panose="02020603050405020304" pitchFamily="18" charset="0"/>
            </a:endParaRPr>
          </a:p>
          <a:p>
            <a:pPr marL="1143000" marR="0" algn="just">
              <a:lnSpc>
                <a:spcPct val="115000"/>
              </a:lnSpc>
              <a:spcBef>
                <a:spcPts val="0"/>
              </a:spcBef>
              <a:spcAft>
                <a:spcPts val="800"/>
              </a:spcAft>
            </a:pPr>
            <a:r>
              <a:rPr lang="en-US"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mj-lt"/>
              <a:buAutoNum type="arabicPeriod"/>
            </a:pPr>
            <a:endParaRPr lang="en-US" sz="2000" b="0" dirty="0"/>
          </a:p>
          <a:p>
            <a:endParaRPr lang="en-US" dirty="0"/>
          </a:p>
        </p:txBody>
      </p:sp>
      <p:sp>
        <p:nvSpPr>
          <p:cNvPr id="4" name="Slide Number Placeholder 3">
            <a:extLst>
              <a:ext uri="{FF2B5EF4-FFF2-40B4-BE49-F238E27FC236}">
                <a16:creationId xmlns:a16="http://schemas.microsoft.com/office/drawing/2014/main" id="{2846B554-BE8F-415D-997A-C85222283D0D}"/>
              </a:ext>
            </a:extLst>
          </p:cNvPr>
          <p:cNvSpPr>
            <a:spLocks noGrp="1"/>
          </p:cNvSpPr>
          <p:nvPr>
            <p:ph type="sldNum" sz="quarter" idx="7"/>
          </p:nvPr>
        </p:nvSpPr>
        <p:spPr/>
        <p:txBody>
          <a:bodyPr/>
          <a:lstStyle/>
          <a:p>
            <a:fld id="{B6F15528-21DE-4FAA-801E-634DDDAF4B2B}" type="slidenum">
              <a:rPr lang="en-US" smtClean="0"/>
              <a:t>3</a:t>
            </a:fld>
            <a:endParaRPr lang="en-US"/>
          </a:p>
        </p:txBody>
      </p:sp>
    </p:spTree>
    <p:extLst>
      <p:ext uri="{BB962C8B-B14F-4D97-AF65-F5344CB8AC3E}">
        <p14:creationId xmlns:p14="http://schemas.microsoft.com/office/powerpoint/2010/main" val="1011425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3140-7F51-4998-88B5-155F6D0D3E7A}"/>
              </a:ext>
            </a:extLst>
          </p:cNvPr>
          <p:cNvSpPr>
            <a:spLocks noGrp="1"/>
          </p:cNvSpPr>
          <p:nvPr>
            <p:ph type="title"/>
          </p:nvPr>
        </p:nvSpPr>
        <p:spPr>
          <a:xfrm>
            <a:off x="825500" y="390999"/>
            <a:ext cx="11004550" cy="984885"/>
          </a:xfrm>
        </p:spPr>
        <p:txBody>
          <a:bodyPr/>
          <a:lstStyle/>
          <a:p>
            <a:r>
              <a:rPr kumimoji="0" lang="en-US" sz="3200" b="1" i="0" u="none" strike="noStrike" kern="0" cap="none" spc="0" normalizeH="0" baseline="0" noProof="0" dirty="0">
                <a:ln>
                  <a:noFill/>
                </a:ln>
                <a:solidFill>
                  <a:srgbClr val="006499"/>
                </a:solidFill>
                <a:effectLst/>
                <a:uLnTx/>
                <a:uFillTx/>
                <a:latin typeface="Calibri Light"/>
                <a:ea typeface="+mj-ea"/>
                <a:cs typeface="Calibri Light"/>
              </a:rPr>
              <a:t>25 C.F.R. Part 293 Class III Tribal State Gaming Compact Process</a:t>
            </a:r>
            <a:endParaRPr lang="en-US" b="1" dirty="0"/>
          </a:p>
        </p:txBody>
      </p:sp>
      <p:sp>
        <p:nvSpPr>
          <p:cNvPr id="3" name="Text Placeholder 2">
            <a:extLst>
              <a:ext uri="{FF2B5EF4-FFF2-40B4-BE49-F238E27FC236}">
                <a16:creationId xmlns:a16="http://schemas.microsoft.com/office/drawing/2014/main" id="{C4EF6EEB-23F9-4DCD-8D1E-6856E630683B}"/>
              </a:ext>
            </a:extLst>
          </p:cNvPr>
          <p:cNvSpPr>
            <a:spLocks noGrp="1"/>
          </p:cNvSpPr>
          <p:nvPr>
            <p:ph type="body" idx="1"/>
          </p:nvPr>
        </p:nvSpPr>
        <p:spPr>
          <a:xfrm>
            <a:off x="903443" y="1000125"/>
            <a:ext cx="10385112" cy="6278642"/>
          </a:xfrm>
        </p:spPr>
        <p:txBody>
          <a:bodyPr/>
          <a:lstStyle/>
          <a:p>
            <a:pPr marL="742950" marR="0" lvl="1" indent="-285750" algn="just" defTabSz="914400" eaLnBrk="1" fontAlgn="auto" latinLnBrk="0" hangingPunct="1">
              <a:spcBef>
                <a:spcPts val="0"/>
              </a:spcBef>
              <a:spcAft>
                <a:spcPts val="1800"/>
              </a:spcAft>
              <a:buClrTx/>
              <a:buSzTx/>
              <a:buFont typeface="Courier New" panose="02070309020205020404" pitchFamily="49" charset="0"/>
              <a:buChar char="o"/>
              <a:tabLst/>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Clarifies that a Tribe may submit to the Department any agreement or document that a Tribe is concerned may amend its gaming compact for a determination within 60-days if it is an </a:t>
            </a:r>
            <a:r>
              <a:rPr kumimoji="0" lang="en-US" b="0" i="1"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amendment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requiring Secretarial review and approval under IGRA.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293.4, 293.21, and 293.28.</a:t>
            </a:r>
            <a:endParaRPr kumimoji="0" lang="en-US" b="1" i="0" u="none" strike="noStrike" kern="0" cap="none" spc="0" normalizeH="0" baseline="0" noProof="0" dirty="0">
              <a:ln>
                <a:noFill/>
              </a:ln>
              <a:solidFill>
                <a:srgbClr val="666666"/>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spcAft>
                <a:spcPts val="1800"/>
              </a:spcAft>
              <a:buFont typeface="Courier New" panose="02070309020205020404" pitchFamily="49" charset="0"/>
              <a:buChar char="o"/>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Provides that if any gaming compact or amendment requires that the Tribe adopt standards equivalent to State law or regulation, the parties must show that these mandated Tribal standards are both directly related to and necessary for, the licensing and regulation of the gaming activity.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293.22.</a:t>
            </a:r>
            <a:endParaRPr kumimoji="0" lang="en-US" b="1" i="0" u="none" strike="noStrike" kern="0" cap="none" spc="0" normalizeH="0" baseline="0" noProof="0" dirty="0">
              <a:ln>
                <a:noFill/>
              </a:ln>
              <a:solidFill>
                <a:srgbClr val="666666"/>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spcAft>
                <a:spcPts val="1800"/>
              </a:spcAft>
              <a:buFont typeface="Courier New" panose="02070309020205020404" pitchFamily="49" charset="0"/>
              <a:buChar char="o"/>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Provides different examples of factors that are and are not directly related to the operation of gaming activities.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293.23 – 293.24.</a:t>
            </a:r>
            <a:endParaRPr kumimoji="0" lang="en-US" b="1" i="0" u="none" strike="noStrike" kern="0" cap="none" spc="0" normalizeH="0" baseline="0" noProof="0" dirty="0">
              <a:ln>
                <a:noFill/>
              </a:ln>
              <a:solidFill>
                <a:srgbClr val="666666"/>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spcAft>
                <a:spcPts val="1800"/>
              </a:spcAft>
              <a:buFont typeface="Courier New" panose="02070309020205020404" pitchFamily="49" charset="0"/>
              <a:buChar char="o"/>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Includes a new provision that the Secretary must also consider whether the Tribe is the primary beneficiary of the gaming when analyzing whether the revenue share is lawful.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293.25.</a:t>
            </a:r>
            <a:endParaRPr kumimoji="0" lang="en-US" b="1" i="0" u="none" strike="noStrike" kern="0" cap="none" spc="0" normalizeH="0" baseline="0" noProof="0" dirty="0">
              <a:ln>
                <a:noFill/>
              </a:ln>
              <a:solidFill>
                <a:srgbClr val="666666"/>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spcAft>
                <a:spcPts val="1800"/>
              </a:spcAft>
              <a:buFont typeface="Courier New" panose="02070309020205020404" pitchFamily="49" charset="0"/>
              <a:buChar char="o"/>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Added a section allowing gaming compacts to include statewide remote wagering or internet gaming—similar to the justification in the </a:t>
            </a:r>
            <a:r>
              <a:rPr kumimoji="0" lang="en-US" b="0" i="1"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Seminole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letter.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293.29.</a:t>
            </a:r>
            <a:endParaRPr kumimoji="0" lang="en-US" b="1" i="0" u="none" strike="noStrike" kern="0" cap="none" spc="0" normalizeH="0" baseline="0" noProof="0" dirty="0">
              <a:ln>
                <a:noFill/>
              </a:ln>
              <a:solidFill>
                <a:srgbClr val="666666"/>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spcAft>
                <a:spcPts val="1800"/>
              </a:spcAft>
              <a:buFont typeface="Courier New" panose="02070309020205020404" pitchFamily="49" charset="0"/>
              <a:buChar char="o"/>
              <a:defRPr/>
            </a:pP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Added a section as to the effect on pending requests, final agency decisions already issued, and future requests. </a:t>
            </a:r>
            <a:r>
              <a:rPr lang="en-US" i="1" dirty="0">
                <a:effectLst/>
                <a:latin typeface="Times New Roman" panose="02020603050405020304" pitchFamily="18" charset="0"/>
                <a:ea typeface="Times New Roman" panose="02020603050405020304" pitchFamily="18" charset="0"/>
                <a:cs typeface="Times New Roman" panose="02020603050405020304" pitchFamily="18" charset="0"/>
              </a:rPr>
              <a:t>See </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293.30.</a:t>
            </a:r>
            <a:endParaRPr kumimoji="0" lang="en-US" b="0" i="0" u="none" strike="noStrike" kern="0" cap="none" spc="0" normalizeH="0" baseline="0" noProof="0" dirty="0">
              <a:ln>
                <a:noFill/>
              </a:ln>
              <a:solidFill>
                <a:sysClr val="windowText" lastClr="00000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457200" indent="-457200">
              <a:buFont typeface="+mj-lt"/>
              <a:buAutoNum type="arabicPeriod" startAt="6"/>
            </a:pPr>
            <a:endParaRPr lang="en-US" sz="2200" b="0" dirty="0"/>
          </a:p>
          <a:p>
            <a:pPr marL="457200" indent="-457200">
              <a:buFont typeface="+mj-lt"/>
              <a:buAutoNum type="arabicPeriod" startAt="6"/>
            </a:pPr>
            <a:endParaRPr lang="en-US" sz="2000" b="0" dirty="0"/>
          </a:p>
          <a:p>
            <a:endParaRPr lang="en-US" dirty="0"/>
          </a:p>
        </p:txBody>
      </p:sp>
      <p:sp>
        <p:nvSpPr>
          <p:cNvPr id="4" name="Slide Number Placeholder 3">
            <a:extLst>
              <a:ext uri="{FF2B5EF4-FFF2-40B4-BE49-F238E27FC236}">
                <a16:creationId xmlns:a16="http://schemas.microsoft.com/office/drawing/2014/main" id="{2846B554-BE8F-415D-997A-C85222283D0D}"/>
              </a:ext>
            </a:extLst>
          </p:cNvPr>
          <p:cNvSpPr>
            <a:spLocks noGrp="1"/>
          </p:cNvSpPr>
          <p:nvPr>
            <p:ph type="sldNum" sz="quarter" idx="7"/>
          </p:nvPr>
        </p:nvSpPr>
        <p:spPr/>
        <p:txBody>
          <a:bodyPr/>
          <a:lstStyle/>
          <a:p>
            <a:fld id="{B6F15528-21DE-4FAA-801E-634DDDAF4B2B}" type="slidenum">
              <a:rPr lang="en-US" smtClean="0"/>
              <a:t>4</a:t>
            </a:fld>
            <a:endParaRPr lang="en-US"/>
          </a:p>
        </p:txBody>
      </p:sp>
      <p:sp>
        <p:nvSpPr>
          <p:cNvPr id="5" name="TextBox 4">
            <a:extLst>
              <a:ext uri="{FF2B5EF4-FFF2-40B4-BE49-F238E27FC236}">
                <a16:creationId xmlns:a16="http://schemas.microsoft.com/office/drawing/2014/main" id="{20FF4735-BF0E-912E-4E65-F6E7FFDA6D25}"/>
              </a:ext>
            </a:extLst>
          </p:cNvPr>
          <p:cNvSpPr txBox="1"/>
          <p:nvPr/>
        </p:nvSpPr>
        <p:spPr>
          <a:xfrm>
            <a:off x="2286000" y="6030307"/>
            <a:ext cx="8039100" cy="646331"/>
          </a:xfrm>
          <a:prstGeom prst="rect">
            <a:avLst/>
          </a:prstGeom>
          <a:noFill/>
        </p:spPr>
        <p:txBody>
          <a:bodyPr wrap="square" rtlCol="0">
            <a:spAutoFit/>
          </a:bodyPr>
          <a:lstStyle/>
          <a:p>
            <a:pPr algn="ctr"/>
            <a:r>
              <a:rPr lang="en-US" sz="1800" i="1" dirty="0">
                <a:solidFill>
                  <a:schemeClr val="tx1">
                    <a:lumMod val="50000"/>
                    <a:lumOff val="50000"/>
                  </a:schemeClr>
                </a:solidFill>
              </a:rPr>
              <a:t>Please raise your hand if you would like to speak.</a:t>
            </a:r>
          </a:p>
          <a:p>
            <a:pPr algn="ctr"/>
            <a:r>
              <a:rPr lang="en-US" sz="1800" i="1" dirty="0">
                <a:solidFill>
                  <a:schemeClr val="tx1">
                    <a:lumMod val="50000"/>
                    <a:lumOff val="50000"/>
                  </a:schemeClr>
                </a:solidFill>
              </a:rPr>
              <a:t>Please enter your question or comment in the Zoom chat box.</a:t>
            </a:r>
          </a:p>
        </p:txBody>
      </p:sp>
    </p:spTree>
    <p:extLst>
      <p:ext uri="{BB962C8B-B14F-4D97-AF65-F5344CB8AC3E}">
        <p14:creationId xmlns:p14="http://schemas.microsoft.com/office/powerpoint/2010/main" val="2396472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a:extLst>
              <a:ext uri="{C183D7F6-B498-43B3-948B-1728B52AA6E4}">
                <adec:decorative xmlns:adec="http://schemas.microsoft.com/office/drawing/2017/decorative" val="1"/>
              </a:ext>
            </a:extLst>
          </p:cNvPr>
          <p:cNvSpPr/>
          <p:nvPr/>
        </p:nvSpPr>
        <p:spPr>
          <a:xfrm>
            <a:off x="0" y="1084558"/>
            <a:ext cx="8522970" cy="201295"/>
          </a:xfrm>
          <a:custGeom>
            <a:avLst/>
            <a:gdLst/>
            <a:ahLst/>
            <a:cxnLst/>
            <a:rect l="l" t="t" r="r" b="b"/>
            <a:pathLst>
              <a:path w="8522970" h="201294">
                <a:moveTo>
                  <a:pt x="8522970" y="0"/>
                </a:moveTo>
                <a:lnTo>
                  <a:pt x="0" y="0"/>
                </a:lnTo>
                <a:lnTo>
                  <a:pt x="0" y="201167"/>
                </a:lnTo>
                <a:lnTo>
                  <a:pt x="8522970" y="201167"/>
                </a:lnTo>
                <a:lnTo>
                  <a:pt x="8522970"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3" name="object 3">
            <a:extLst>
              <a:ext uri="{C183D7F6-B498-43B3-948B-1728B52AA6E4}">
                <adec:decorative xmlns:adec="http://schemas.microsoft.com/office/drawing/2017/decorative" val="1"/>
              </a:ext>
            </a:extLst>
          </p:cNvPr>
          <p:cNvSpPr/>
          <p:nvPr/>
        </p:nvSpPr>
        <p:spPr>
          <a:xfrm>
            <a:off x="11352276" y="6246876"/>
            <a:ext cx="840105" cy="201295"/>
          </a:xfrm>
          <a:custGeom>
            <a:avLst/>
            <a:gdLst/>
            <a:ahLst/>
            <a:cxnLst/>
            <a:rect l="l" t="t" r="r" b="b"/>
            <a:pathLst>
              <a:path w="840104" h="201295">
                <a:moveTo>
                  <a:pt x="839724" y="0"/>
                </a:moveTo>
                <a:lnTo>
                  <a:pt x="0" y="0"/>
                </a:lnTo>
                <a:lnTo>
                  <a:pt x="0" y="201168"/>
                </a:lnTo>
                <a:lnTo>
                  <a:pt x="839724" y="201168"/>
                </a:lnTo>
                <a:lnTo>
                  <a:pt x="839724" y="0"/>
                </a:lnTo>
                <a:close/>
              </a:path>
            </a:pathLst>
          </a:custGeom>
          <a:solidFill>
            <a:srgbClr val="FFBD2D"/>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4" name="object 4">
            <a:extLst>
              <a:ext uri="{C183D7F6-B498-43B3-948B-1728B52AA6E4}">
                <adec:decorative xmlns:adec="http://schemas.microsoft.com/office/drawing/2017/decorative" val="1"/>
              </a:ext>
            </a:extLst>
          </p:cNvPr>
          <p:cNvPicPr/>
          <p:nvPr/>
        </p:nvPicPr>
        <p:blipFill>
          <a:blip r:embed="rId2" cstate="print"/>
          <a:stretch>
            <a:fillRect/>
          </a:stretch>
        </p:blipFill>
        <p:spPr>
          <a:xfrm>
            <a:off x="329945" y="6169152"/>
            <a:ext cx="1835658" cy="557783"/>
          </a:xfrm>
          <a:prstGeom prst="rect">
            <a:avLst/>
          </a:prstGeom>
        </p:spPr>
      </p:pic>
      <p:sp>
        <p:nvSpPr>
          <p:cNvPr id="5" name="object 5"/>
          <p:cNvSpPr txBox="1">
            <a:spLocks noGrp="1"/>
          </p:cNvSpPr>
          <p:nvPr>
            <p:ph type="title"/>
          </p:nvPr>
        </p:nvSpPr>
        <p:spPr>
          <a:xfrm>
            <a:off x="5840532" y="234777"/>
            <a:ext cx="6149736" cy="750847"/>
          </a:xfrm>
          <a:prstGeom prst="rect">
            <a:avLst/>
          </a:prstGeom>
        </p:spPr>
        <p:txBody>
          <a:bodyPr vert="horz" wrap="square" lIns="0" tIns="12065" rIns="0" bIns="0" rtlCol="0">
            <a:spAutoFit/>
          </a:bodyPr>
          <a:lstStyle/>
          <a:p>
            <a:pPr marL="12700">
              <a:lnSpc>
                <a:spcPct val="100000"/>
              </a:lnSpc>
              <a:spcBef>
                <a:spcPts val="95"/>
              </a:spcBef>
            </a:pPr>
            <a:r>
              <a:rPr lang="en-US" sz="4800" dirty="0"/>
              <a:t>Next Steps…</a:t>
            </a:r>
            <a:endParaRPr sz="4800" dirty="0"/>
          </a:p>
        </p:txBody>
      </p:sp>
      <p:sp>
        <p:nvSpPr>
          <p:cNvPr id="6" name="object 6"/>
          <p:cNvSpPr txBox="1">
            <a:spLocks noGrp="1"/>
          </p:cNvSpPr>
          <p:nvPr>
            <p:ph type="body" idx="1"/>
          </p:nvPr>
        </p:nvSpPr>
        <p:spPr>
          <a:xfrm>
            <a:off x="664938" y="1384787"/>
            <a:ext cx="11203211" cy="4719882"/>
          </a:xfrm>
          <a:prstGeom prst="rect">
            <a:avLst/>
          </a:prstGeom>
        </p:spPr>
        <p:txBody>
          <a:bodyPr vert="horz" wrap="square" lIns="0" tIns="168275" rIns="0" bIns="0" rtlCol="0" anchor="t">
            <a:spAutoFit/>
          </a:bodyPr>
          <a:lstStyle/>
          <a:p>
            <a:pPr marL="5775325" marR="0" lvl="0" indent="-571500" defTabSz="914400" eaLnBrk="1" fontAlgn="auto" latinLnBrk="0" hangingPunct="1">
              <a:lnSpc>
                <a:spcPct val="100000"/>
              </a:lnSpc>
              <a:spcBef>
                <a:spcPts val="1325"/>
              </a:spcBef>
              <a:spcAft>
                <a:spcPts val="0"/>
              </a:spcAft>
              <a:buClrTx/>
              <a:buSzTx/>
              <a:buFont typeface="Wingdings" panose="05000000000000000000" pitchFamily="2" charset="2"/>
              <a:buChar char="v"/>
              <a:tabLst/>
              <a:defRPr/>
            </a:pPr>
            <a:r>
              <a:rPr kumimoji="0" lang="en-US" sz="2200" b="1" i="0" u="none" strike="noStrike" kern="0" cap="none" spc="-10" normalizeH="0" baseline="0" noProof="0" dirty="0">
                <a:ln>
                  <a:noFill/>
                </a:ln>
                <a:solidFill>
                  <a:srgbClr val="666666"/>
                </a:solidFill>
                <a:effectLst/>
                <a:uLnTx/>
                <a:uFillTx/>
                <a:latin typeface="Calibri"/>
                <a:ea typeface="+mn-ea"/>
                <a:cs typeface="Calibri"/>
              </a:rPr>
              <a:t>Written comments are due by 11:59 p.m. Eastern Time on March 1, 2023 to consultation@bia.gov </a:t>
            </a:r>
          </a:p>
          <a:p>
            <a:pPr marL="5775325" indent="-571500">
              <a:spcBef>
                <a:spcPts val="1325"/>
              </a:spcBef>
              <a:buFont typeface="Wingdings" panose="05000000000000000000" pitchFamily="2" charset="2"/>
              <a:buChar char="v"/>
              <a:defRPr/>
            </a:pPr>
            <a:r>
              <a:rPr lang="en-US" sz="2200" spc="-10" dirty="0"/>
              <a:t>Register for upcoming virtual consultations here: https://www.bia.gov/service/tribal-consultations/nprm-25-cfr-151-land-acquisitions-and-25-cfr-293-class-iii-tribal</a:t>
            </a:r>
            <a:endParaRPr kumimoji="0" lang="en-US" sz="2200" b="1" i="0" u="none" strike="noStrike" kern="0" cap="none" spc="-10" normalizeH="0" baseline="0" noProof="0" dirty="0">
              <a:ln>
                <a:noFill/>
              </a:ln>
              <a:solidFill>
                <a:srgbClr val="666666"/>
              </a:solidFill>
              <a:effectLst/>
              <a:uLnTx/>
              <a:uFillTx/>
              <a:latin typeface="Calibri"/>
              <a:ea typeface="+mn-ea"/>
              <a:cs typeface="Calibri"/>
            </a:endParaRPr>
          </a:p>
          <a:p>
            <a:pPr marL="5775325" marR="0" lvl="0" indent="-571500" defTabSz="914400" eaLnBrk="1" fontAlgn="auto" latinLnBrk="0" hangingPunct="1">
              <a:lnSpc>
                <a:spcPct val="100000"/>
              </a:lnSpc>
              <a:spcBef>
                <a:spcPts val="1325"/>
              </a:spcBef>
              <a:spcAft>
                <a:spcPts val="0"/>
              </a:spcAft>
              <a:buClrTx/>
              <a:buSzTx/>
              <a:buFont typeface="Wingdings" panose="05000000000000000000" pitchFamily="2" charset="2"/>
              <a:buChar char="v"/>
              <a:tabLst/>
              <a:defRPr/>
            </a:pPr>
            <a:r>
              <a:rPr kumimoji="0" lang="en-US" sz="2000" b="1" i="0" u="none" strike="noStrike" kern="0" cap="none" spc="-15" normalizeH="0" baseline="0" noProof="0" dirty="0">
                <a:ln>
                  <a:noFill/>
                </a:ln>
                <a:solidFill>
                  <a:srgbClr val="666666"/>
                </a:solidFill>
                <a:effectLst/>
                <a:uLnTx/>
                <a:uFillTx/>
                <a:latin typeface="Calibri"/>
                <a:ea typeface="+mn-ea"/>
                <a:cs typeface="Calibri"/>
              </a:rPr>
              <a:t>If you have questions regarding this effort, please contact Oliver Whaley, Director, Office of Regulatory Affairs and Collaborative Action (RACA), Office of the Assistant Secretary -Indian Affairs, by telephone at (202) 738-6065, or email at RACA@bia.gov. </a:t>
            </a:r>
            <a:endParaRPr lang="en-US" sz="2000" spc="-15" dirty="0"/>
          </a:p>
        </p:txBody>
      </p:sp>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710945" y="0"/>
            <a:ext cx="4477499" cy="5868923"/>
          </a:xfrm>
          <a:prstGeom prst="rect">
            <a:avLst/>
          </a:prstGeom>
        </p:spPr>
      </p:pic>
      <p:sp>
        <p:nvSpPr>
          <p:cNvPr id="8" name="Slide Number Placeholder 7">
            <a:extLst>
              <a:ext uri="{FF2B5EF4-FFF2-40B4-BE49-F238E27FC236}">
                <a16:creationId xmlns:a16="http://schemas.microsoft.com/office/drawing/2014/main" id="{BEA192CF-9297-4D7C-806F-B230AF5C4ECB}"/>
              </a:ext>
            </a:extLst>
          </p:cNvPr>
          <p:cNvSpPr>
            <a:spLocks noGrp="1"/>
          </p:cNvSpPr>
          <p:nvPr>
            <p:ph type="sldNum" sz="quarter" idx="7"/>
          </p:nvPr>
        </p:nvSpPr>
        <p:spPr>
          <a:xfrm>
            <a:off x="8915400" y="6448043"/>
            <a:ext cx="2804160" cy="215444"/>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2819477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2926</TotalTime>
  <Words>663</Words>
  <Application>Microsoft Office PowerPoint</Application>
  <PresentationFormat>Widescreen</PresentationFormat>
  <Paragraphs>37</Paragraphs>
  <Slides>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Calibri</vt:lpstr>
      <vt:lpstr>Calibri Light</vt:lpstr>
      <vt:lpstr>Courier New</vt:lpstr>
      <vt:lpstr>Symbol</vt:lpstr>
      <vt:lpstr>Times New Roman</vt:lpstr>
      <vt:lpstr>Wingdings</vt:lpstr>
      <vt:lpstr>1_Office Theme</vt:lpstr>
      <vt:lpstr>Tribal Consultation on Notice of Proposed Rulemaking</vt:lpstr>
      <vt:lpstr>Consultation Schedule</vt:lpstr>
      <vt:lpstr>25 C.F.R. Part 293 Class III Tribal State Gaming Compact Process</vt:lpstr>
      <vt:lpstr>25 C.F.R. Part 293 Class III Tribal State Gaming Compact Process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Sfiridis, Stephanie A</dc:creator>
  <cp:lastModifiedBy>Begay, Amanda</cp:lastModifiedBy>
  <cp:revision>16</cp:revision>
  <dcterms:created xsi:type="dcterms:W3CDTF">2022-04-04T20:07:51Z</dcterms:created>
  <dcterms:modified xsi:type="dcterms:W3CDTF">2023-01-19T18:22:32Z</dcterms:modified>
</cp:coreProperties>
</file>