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9139" cy="6858000"/>
          </a:xfrm>
          <a:prstGeom prst="rect">
            <a:avLst/>
          </a:prstGeom>
        </p:spPr>
      </p:pic>
      <p:sp>
        <p:nvSpPr>
          <p:cNvPr id="17" name="bg object 17"/>
          <p:cNvSpPr/>
          <p:nvPr/>
        </p:nvSpPr>
        <p:spPr>
          <a:xfrm>
            <a:off x="4093464" y="404622"/>
            <a:ext cx="4005579" cy="4857750"/>
          </a:xfrm>
          <a:custGeom>
            <a:avLst/>
            <a:gdLst/>
            <a:ahLst/>
            <a:cxnLst/>
            <a:rect l="l" t="t" r="r" b="b"/>
            <a:pathLst>
              <a:path w="4005579" h="4857750">
                <a:moveTo>
                  <a:pt x="0" y="4857750"/>
                </a:moveTo>
                <a:lnTo>
                  <a:pt x="4005072" y="4857750"/>
                </a:lnTo>
                <a:lnTo>
                  <a:pt x="4005072" y="0"/>
                </a:lnTo>
                <a:lnTo>
                  <a:pt x="0" y="0"/>
                </a:lnTo>
                <a:lnTo>
                  <a:pt x="0" y="4857750"/>
                </a:lnTo>
                <a:close/>
              </a:path>
            </a:pathLst>
          </a:custGeom>
          <a:solidFill>
            <a:srgbClr val="006499"/>
          </a:solidFill>
        </p:spPr>
        <p:txBody>
          <a:bodyPr wrap="square" lIns="0" tIns="0" rIns="0" bIns="0" rtlCol="0"/>
          <a:lstStyle/>
          <a:p>
            <a:endParaRPr/>
          </a:p>
        </p:txBody>
      </p:sp>
      <p:sp>
        <p:nvSpPr>
          <p:cNvPr id="18" name="bg object 18"/>
          <p:cNvSpPr/>
          <p:nvPr/>
        </p:nvSpPr>
        <p:spPr>
          <a:xfrm>
            <a:off x="0" y="2065781"/>
            <a:ext cx="12192000" cy="3973829"/>
          </a:xfrm>
          <a:custGeom>
            <a:avLst/>
            <a:gdLst/>
            <a:ahLst/>
            <a:cxnLst/>
            <a:rect l="l" t="t" r="r" b="b"/>
            <a:pathLst>
              <a:path w="12192000" h="3973829">
                <a:moveTo>
                  <a:pt x="12192000" y="3196590"/>
                </a:moveTo>
                <a:lnTo>
                  <a:pt x="0" y="3196590"/>
                </a:lnTo>
                <a:lnTo>
                  <a:pt x="0" y="3973830"/>
                </a:lnTo>
                <a:lnTo>
                  <a:pt x="12192000" y="3973830"/>
                </a:lnTo>
                <a:lnTo>
                  <a:pt x="12192000" y="3196590"/>
                </a:lnTo>
                <a:close/>
              </a:path>
              <a:path w="12192000" h="3973829">
                <a:moveTo>
                  <a:pt x="12192000" y="0"/>
                </a:moveTo>
                <a:lnTo>
                  <a:pt x="4922520" y="0"/>
                </a:lnTo>
                <a:lnTo>
                  <a:pt x="4922520" y="201168"/>
                </a:lnTo>
                <a:lnTo>
                  <a:pt x="12192000" y="201168"/>
                </a:lnTo>
                <a:lnTo>
                  <a:pt x="1219200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6129528" y="564895"/>
            <a:ext cx="1404352" cy="1402788"/>
          </a:xfrm>
          <a:prstGeom prst="rect">
            <a:avLst/>
          </a:prstGeom>
        </p:spPr>
      </p:pic>
      <p:pic>
        <p:nvPicPr>
          <p:cNvPr id="20" name="bg object 20"/>
          <p:cNvPicPr/>
          <p:nvPr/>
        </p:nvPicPr>
        <p:blipFill>
          <a:blip r:embed="rId4" cstate="print"/>
          <a:stretch>
            <a:fillRect/>
          </a:stretch>
        </p:blipFill>
        <p:spPr>
          <a:xfrm>
            <a:off x="4432553" y="578358"/>
            <a:ext cx="1393697" cy="1371599"/>
          </a:xfrm>
          <a:prstGeom prst="rect">
            <a:avLst/>
          </a:prstGeom>
        </p:spPr>
      </p:pic>
      <p:sp>
        <p:nvSpPr>
          <p:cNvPr id="2" name="Holder 2"/>
          <p:cNvSpPr>
            <a:spLocks noGrp="1"/>
          </p:cNvSpPr>
          <p:nvPr>
            <p:ph type="ctrTitle"/>
          </p:nvPr>
        </p:nvSpPr>
        <p:spPr>
          <a:xfrm>
            <a:off x="5032279" y="2572056"/>
            <a:ext cx="2127440" cy="1717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0888CF-53CE-485F-A68B-96681E32AE96}" type="datetime1">
              <a:rPr lang="en-US" smtClean="0"/>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497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EF9AE2-8621-4381-B33F-8E76D7C9F6BE}" type="datetime1">
              <a:rPr lang="en-US" smtClean="0"/>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894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00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29945" y="6169152"/>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A00AC3F-A577-4608-90D2-BCF1CCDC9EBD}" type="datetime1">
              <a:rPr lang="en-US" smtClean="0"/>
              <a:t>1/19/2023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2191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09516" y="0"/>
            <a:ext cx="7682482" cy="6857999"/>
          </a:xfrm>
          <a:prstGeom prst="rect">
            <a:avLst/>
          </a:prstGeom>
        </p:spPr>
      </p:pic>
      <p:sp>
        <p:nvSpPr>
          <p:cNvPr id="17" name="bg object 17"/>
          <p:cNvSpPr/>
          <p:nvPr/>
        </p:nvSpPr>
        <p:spPr>
          <a:xfrm>
            <a:off x="808481" y="2839973"/>
            <a:ext cx="5951220" cy="3535679"/>
          </a:xfrm>
          <a:custGeom>
            <a:avLst/>
            <a:gdLst/>
            <a:ahLst/>
            <a:cxnLst/>
            <a:rect l="l" t="t" r="r" b="b"/>
            <a:pathLst>
              <a:path w="5951220" h="3535679">
                <a:moveTo>
                  <a:pt x="5951220" y="0"/>
                </a:moveTo>
                <a:lnTo>
                  <a:pt x="0" y="0"/>
                </a:lnTo>
                <a:lnTo>
                  <a:pt x="0" y="3535679"/>
                </a:lnTo>
                <a:lnTo>
                  <a:pt x="5951220" y="3535679"/>
                </a:lnTo>
                <a:lnTo>
                  <a:pt x="5951220" y="0"/>
                </a:lnTo>
                <a:close/>
              </a:path>
            </a:pathLst>
          </a:custGeom>
          <a:solidFill>
            <a:srgbClr val="006499"/>
          </a:solidFill>
        </p:spPr>
        <p:txBody>
          <a:bodyPr wrap="square" lIns="0" tIns="0" rIns="0" bIns="0" rtlCol="0"/>
          <a:lstStyle/>
          <a:p>
            <a:endParaRPr/>
          </a:p>
        </p:txBody>
      </p:sp>
      <p:sp>
        <p:nvSpPr>
          <p:cNvPr id="18" name="bg object 18"/>
          <p:cNvSpPr/>
          <p:nvPr/>
        </p:nvSpPr>
        <p:spPr>
          <a:xfrm>
            <a:off x="1265681" y="4956809"/>
            <a:ext cx="10926445" cy="201295"/>
          </a:xfrm>
          <a:custGeom>
            <a:avLst/>
            <a:gdLst/>
            <a:ahLst/>
            <a:cxnLst/>
            <a:rect l="l" t="t" r="r" b="b"/>
            <a:pathLst>
              <a:path w="10926445" h="201295">
                <a:moveTo>
                  <a:pt x="10926318" y="0"/>
                </a:moveTo>
                <a:lnTo>
                  <a:pt x="0" y="0"/>
                </a:lnTo>
                <a:lnTo>
                  <a:pt x="0" y="201168"/>
                </a:lnTo>
                <a:lnTo>
                  <a:pt x="10926318" y="201168"/>
                </a:lnTo>
                <a:lnTo>
                  <a:pt x="10926318"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446531" y="242316"/>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B0EF6D6-0929-43AE-986F-622C8C0F34D1}" type="datetime1">
              <a:rPr lang="en-US" smtClean="0"/>
              <a:t>1/19/2023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700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8000"/>
          </a:xfrm>
          <a:prstGeom prst="rect">
            <a:avLst/>
          </a:prstGeom>
        </p:spPr>
      </p:pic>
      <p:sp>
        <p:nvSpPr>
          <p:cNvPr id="17" name="bg object 17"/>
          <p:cNvSpPr/>
          <p:nvPr/>
        </p:nvSpPr>
        <p:spPr>
          <a:xfrm>
            <a:off x="2343150" y="404622"/>
            <a:ext cx="7086600" cy="6251575"/>
          </a:xfrm>
          <a:custGeom>
            <a:avLst/>
            <a:gdLst/>
            <a:ahLst/>
            <a:cxnLst/>
            <a:rect l="l" t="t" r="r" b="b"/>
            <a:pathLst>
              <a:path w="7086600" h="6251575">
                <a:moveTo>
                  <a:pt x="7086600" y="0"/>
                </a:moveTo>
                <a:lnTo>
                  <a:pt x="0" y="0"/>
                </a:lnTo>
                <a:lnTo>
                  <a:pt x="0" y="6251448"/>
                </a:lnTo>
                <a:lnTo>
                  <a:pt x="7086600" y="6251448"/>
                </a:lnTo>
                <a:lnTo>
                  <a:pt x="7086600" y="0"/>
                </a:lnTo>
                <a:close/>
              </a:path>
            </a:pathLst>
          </a:custGeom>
          <a:solidFill>
            <a:srgbClr val="006499"/>
          </a:solidFill>
        </p:spPr>
        <p:txBody>
          <a:bodyPr wrap="square" lIns="0" tIns="0" rIns="0" bIns="0" rtlCol="0"/>
          <a:lstStyle/>
          <a:p>
            <a:endParaRPr/>
          </a:p>
        </p:txBody>
      </p:sp>
      <p:sp>
        <p:nvSpPr>
          <p:cNvPr id="18" name="bg object 18"/>
          <p:cNvSpPr/>
          <p:nvPr/>
        </p:nvSpPr>
        <p:spPr>
          <a:xfrm>
            <a:off x="0" y="5095494"/>
            <a:ext cx="7269480" cy="201295"/>
          </a:xfrm>
          <a:custGeom>
            <a:avLst/>
            <a:gdLst/>
            <a:ahLst/>
            <a:cxnLst/>
            <a:rect l="l" t="t" r="r" b="b"/>
            <a:pathLst>
              <a:path w="7269480" h="201295">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861303" y="561848"/>
            <a:ext cx="1403603" cy="1402788"/>
          </a:xfrm>
          <a:prstGeom prst="rect">
            <a:avLst/>
          </a:prstGeom>
        </p:spPr>
      </p:pic>
      <p:sp>
        <p:nvSpPr>
          <p:cNvPr id="20" name="bg object 20"/>
          <p:cNvSpPr/>
          <p:nvPr/>
        </p:nvSpPr>
        <p:spPr>
          <a:xfrm>
            <a:off x="4922520" y="2164842"/>
            <a:ext cx="7269480" cy="201295"/>
          </a:xfrm>
          <a:custGeom>
            <a:avLst/>
            <a:gdLst/>
            <a:ahLst/>
            <a:cxnLst/>
            <a:rect l="l" t="t" r="r" b="b"/>
            <a:pathLst>
              <a:path w="7269480" h="201294">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4163567" y="575309"/>
            <a:ext cx="1393697" cy="13715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0C0A093-55E0-44E6-A554-6C4C3B9604FB}" type="datetime1">
              <a:rPr lang="en-US" smtClean="0"/>
              <a:t>1/19/2023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3520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5500" y="390999"/>
            <a:ext cx="4873625" cy="513080"/>
          </a:xfrm>
          <a:prstGeom prst="rect">
            <a:avLst/>
          </a:prstGeom>
        </p:spPr>
        <p:txBody>
          <a:bodyPr wrap="square" lIns="0" tIns="0" rIns="0" bIns="0">
            <a:spAutoFit/>
          </a:bodyPr>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a:xfrm>
            <a:off x="903443" y="2112336"/>
            <a:ext cx="10385112" cy="3827779"/>
          </a:xfrm>
          <a:prstGeom prst="rect">
            <a:avLst/>
          </a:prstGeom>
        </p:spPr>
        <p:txBody>
          <a:bodyPr wrap="square" lIns="0" tIns="0" rIns="0" bIns="0">
            <a:spAutoFit/>
          </a:bodyPr>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EBFF41A-5AAA-4D9A-8F67-1E240FC94DEB}" type="datetime1">
              <a:rPr lang="en-US" smtClean="0"/>
              <a:t>1/19/2023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6002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707322-A9C5-4279-9C37-EC8739EF0447}"/>
              </a:ext>
            </a:extLst>
          </p:cNvPr>
          <p:cNvSpPr>
            <a:spLocks noGrp="1"/>
          </p:cNvSpPr>
          <p:nvPr>
            <p:ph type="title"/>
          </p:nvPr>
        </p:nvSpPr>
        <p:spPr>
          <a:xfrm>
            <a:off x="825500" y="1173319"/>
            <a:ext cx="8223250" cy="984885"/>
          </a:xfrm>
        </p:spPr>
        <p:txBody>
          <a:bodyPr/>
          <a:lstStyle/>
          <a:p>
            <a:r>
              <a:rPr lang="en-US" cap="none" dirty="0">
                <a:solidFill>
                  <a:schemeClr val="accent1"/>
                </a:solidFill>
              </a:rPr>
              <a:t>Tribal Consultation on Notice of Proposed Rulemaking</a:t>
            </a:r>
          </a:p>
        </p:txBody>
      </p:sp>
      <p:sp>
        <p:nvSpPr>
          <p:cNvPr id="7" name="TextBox 6">
            <a:extLst>
              <a:ext uri="{FF2B5EF4-FFF2-40B4-BE49-F238E27FC236}">
                <a16:creationId xmlns:a16="http://schemas.microsoft.com/office/drawing/2014/main" id="{4E6D3810-68B3-45F0-BCDB-B2B18327BB11}"/>
              </a:ext>
            </a:extLst>
          </p:cNvPr>
          <p:cNvSpPr txBox="1"/>
          <p:nvPr/>
        </p:nvSpPr>
        <p:spPr>
          <a:xfrm>
            <a:off x="1021715" y="2944251"/>
            <a:ext cx="5953760" cy="2123658"/>
          </a:xfrm>
          <a:prstGeom prst="rect">
            <a:avLst/>
          </a:prstGeom>
          <a:noFill/>
        </p:spPr>
        <p:txBody>
          <a:bodyPr wrap="square" rtlCol="0">
            <a:spAutoFit/>
          </a:bodyPr>
          <a:lstStyle/>
          <a:p>
            <a:r>
              <a:rPr lang="en-US" sz="3200" b="1" dirty="0">
                <a:solidFill>
                  <a:schemeClr val="bg2"/>
                </a:solidFill>
              </a:rPr>
              <a:t>25 C.F.R. Part 151</a:t>
            </a:r>
          </a:p>
          <a:p>
            <a:r>
              <a:rPr lang="en-US" sz="3200" b="1" dirty="0">
                <a:solidFill>
                  <a:schemeClr val="bg2"/>
                </a:solidFill>
              </a:rPr>
              <a:t>Land Acquisition</a:t>
            </a:r>
          </a:p>
          <a:p>
            <a:endParaRPr lang="en-US" sz="3200" b="1" dirty="0">
              <a:solidFill>
                <a:schemeClr val="bg2"/>
              </a:solidFill>
            </a:endParaRPr>
          </a:p>
          <a:p>
            <a:endParaRPr lang="en-US" b="1" i="1" dirty="0">
              <a:solidFill>
                <a:schemeClr val="bg2"/>
              </a:solidFill>
            </a:endParaRPr>
          </a:p>
          <a:p>
            <a:endParaRPr lang="en-US" b="1" i="1" dirty="0">
              <a:solidFill>
                <a:schemeClr val="bg2"/>
              </a:solidFill>
            </a:endParaRPr>
          </a:p>
        </p:txBody>
      </p:sp>
      <p:sp>
        <p:nvSpPr>
          <p:cNvPr id="8" name="TextBox 7">
            <a:extLst>
              <a:ext uri="{FF2B5EF4-FFF2-40B4-BE49-F238E27FC236}">
                <a16:creationId xmlns:a16="http://schemas.microsoft.com/office/drawing/2014/main" id="{757E9115-E03C-4354-8618-13862FC844CA}"/>
              </a:ext>
            </a:extLst>
          </p:cNvPr>
          <p:cNvSpPr txBox="1"/>
          <p:nvPr/>
        </p:nvSpPr>
        <p:spPr>
          <a:xfrm>
            <a:off x="1310640" y="5361515"/>
            <a:ext cx="5242560" cy="646331"/>
          </a:xfrm>
          <a:prstGeom prst="rect">
            <a:avLst/>
          </a:prstGeom>
          <a:noFill/>
        </p:spPr>
        <p:txBody>
          <a:bodyPr wrap="square" rtlCol="0">
            <a:spAutoFit/>
          </a:bodyPr>
          <a:lstStyle/>
          <a:p>
            <a:r>
              <a:rPr lang="en-US" dirty="0">
                <a:solidFill>
                  <a:schemeClr val="accent5"/>
                </a:solidFill>
              </a:rPr>
              <a:t>Office of the Assistant Secretary—Indian Affairs</a:t>
            </a:r>
          </a:p>
          <a:p>
            <a:r>
              <a:rPr lang="en-US" dirty="0">
                <a:solidFill>
                  <a:schemeClr val="accent5"/>
                </a:solidFill>
              </a:rPr>
              <a:t>January 2023</a:t>
            </a:r>
          </a:p>
        </p:txBody>
      </p:sp>
    </p:spTree>
    <p:extLst>
      <p:ext uri="{BB962C8B-B14F-4D97-AF65-F5344CB8AC3E}">
        <p14:creationId xmlns:p14="http://schemas.microsoft.com/office/powerpoint/2010/main" val="218616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756410"/>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a:extLst>
              <a:ext uri="{C183D7F6-B498-43B3-948B-1728B52AA6E4}">
                <adec:decorative xmlns:adec="http://schemas.microsoft.com/office/drawing/2017/decorative" val="1"/>
              </a:ext>
            </a:extLst>
          </p:cNvPr>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6095998" y="917885"/>
            <a:ext cx="5623561" cy="750847"/>
          </a:xfrm>
          <a:prstGeom prst="rect">
            <a:avLst/>
          </a:prstGeom>
        </p:spPr>
        <p:txBody>
          <a:bodyPr vert="horz" wrap="square" lIns="0" tIns="12065" rIns="0" bIns="0" rtlCol="0">
            <a:spAutoFit/>
          </a:bodyPr>
          <a:lstStyle/>
          <a:p>
            <a:pPr marL="12700">
              <a:lnSpc>
                <a:spcPct val="100000"/>
              </a:lnSpc>
              <a:spcBef>
                <a:spcPts val="95"/>
              </a:spcBef>
            </a:pPr>
            <a:r>
              <a:rPr lang="en-US" sz="4800" spc="-45" dirty="0"/>
              <a:t>Consultation Schedule</a:t>
            </a:r>
            <a:endParaRPr sz="4800" dirty="0"/>
          </a:p>
        </p:txBody>
      </p:sp>
      <p:sp>
        <p:nvSpPr>
          <p:cNvPr id="6" name="object 6"/>
          <p:cNvSpPr txBox="1">
            <a:spLocks noGrp="1"/>
          </p:cNvSpPr>
          <p:nvPr>
            <p:ph type="body" idx="1"/>
          </p:nvPr>
        </p:nvSpPr>
        <p:spPr>
          <a:xfrm>
            <a:off x="903443" y="2112336"/>
            <a:ext cx="10385112" cy="3717043"/>
          </a:xfrm>
          <a:prstGeom prst="rect">
            <a:avLst/>
          </a:prstGeom>
        </p:spPr>
        <p:txBody>
          <a:bodyPr vert="horz" wrap="square" lIns="0" tIns="168275" rIns="0" bIns="0" rtlCol="0" anchor="t">
            <a:spAutoFit/>
          </a:bodyPr>
          <a:lstStyle/>
          <a:p>
            <a:pPr marL="5775325" indent="-571500">
              <a:spcBef>
                <a:spcPts val="1325"/>
              </a:spcBef>
              <a:buFont typeface="Wingdings" panose="05000000000000000000" pitchFamily="2" charset="2"/>
              <a:buChar char="v"/>
            </a:pPr>
            <a:r>
              <a:rPr lang="en-US" sz="2200" b="0" spc="-10" dirty="0"/>
              <a:t>Fri, Jan 13, 2023 9:00 AM - 12:00 PM Mountain (DST) (In-Person)</a:t>
            </a:r>
          </a:p>
          <a:p>
            <a:pPr marL="5775325" indent="-571500">
              <a:spcBef>
                <a:spcPts val="1325"/>
              </a:spcBef>
              <a:buFont typeface="Wingdings" panose="05000000000000000000" pitchFamily="2" charset="2"/>
              <a:buChar char="v"/>
            </a:pPr>
            <a:r>
              <a:rPr lang="en-US" sz="2200" b="0" spc="-10" dirty="0"/>
              <a:t>Thu, Jan 19, 2023 1:00 PM - 4:00 PM Eastern (Virtual)</a:t>
            </a:r>
          </a:p>
          <a:p>
            <a:pPr marL="5775325" indent="-571500">
              <a:spcBef>
                <a:spcPts val="1325"/>
              </a:spcBef>
              <a:buFont typeface="Wingdings" panose="05000000000000000000" pitchFamily="2" charset="2"/>
              <a:buChar char="v"/>
            </a:pPr>
            <a:r>
              <a:rPr lang="en-US" sz="2200" b="0" spc="-10" dirty="0"/>
              <a:t>Mon, Jan 30, 2023 2:00 PM - 5:00 PM Eastern (Virtual)</a:t>
            </a:r>
          </a:p>
          <a:p>
            <a:pPr marL="5775325" indent="-571500">
              <a:spcBef>
                <a:spcPts val="1325"/>
              </a:spcBef>
              <a:buFont typeface="Wingdings" panose="05000000000000000000" pitchFamily="2" charset="2"/>
              <a:buChar char="v"/>
            </a:pPr>
            <a:r>
              <a:rPr lang="en-US" sz="2200" spc="-10" dirty="0"/>
              <a:t>Written comments are due by 11:59 p.m. Eastern Time on Wednesday, March 1, 2023 to consultation@bia.gov</a:t>
            </a:r>
            <a:endParaRPr lang="en-US" spc="-15" dirty="0"/>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10945" y="0"/>
            <a:ext cx="4477499" cy="5868923"/>
          </a:xfrm>
          <a:prstGeom prst="rect">
            <a:avLst/>
          </a:prstGeom>
        </p:spPr>
      </p:pic>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a:xfrm>
            <a:off x="8915400" y="6448043"/>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3140-7F51-4998-88B5-155F6D0D3E7A}"/>
              </a:ext>
            </a:extLst>
          </p:cNvPr>
          <p:cNvSpPr>
            <a:spLocks noGrp="1"/>
          </p:cNvSpPr>
          <p:nvPr>
            <p:ph type="title"/>
          </p:nvPr>
        </p:nvSpPr>
        <p:spPr>
          <a:xfrm>
            <a:off x="825500" y="390999"/>
            <a:ext cx="6956425" cy="492443"/>
          </a:xfrm>
        </p:spPr>
        <p:txBody>
          <a:bodyPr/>
          <a:lstStyle/>
          <a:p>
            <a:r>
              <a:rPr lang="fr-FR" b="1" dirty="0"/>
              <a:t>25 C.F.R. Part 151 - Land Acquisition</a:t>
            </a:r>
            <a:endParaRPr lang="en-US" b="1" dirty="0"/>
          </a:p>
        </p:txBody>
      </p:sp>
      <p:sp>
        <p:nvSpPr>
          <p:cNvPr id="3" name="Text Placeholder 2">
            <a:extLst>
              <a:ext uri="{FF2B5EF4-FFF2-40B4-BE49-F238E27FC236}">
                <a16:creationId xmlns:a16="http://schemas.microsoft.com/office/drawing/2014/main" id="{C4EF6EEB-23F9-4DCD-8D1E-6856E630683B}"/>
              </a:ext>
            </a:extLst>
          </p:cNvPr>
          <p:cNvSpPr>
            <a:spLocks noGrp="1"/>
          </p:cNvSpPr>
          <p:nvPr>
            <p:ph type="body" idx="1"/>
          </p:nvPr>
        </p:nvSpPr>
        <p:spPr>
          <a:xfrm>
            <a:off x="825500" y="951768"/>
            <a:ext cx="10385112" cy="5906232"/>
          </a:xfrm>
        </p:spPr>
        <p:txBody>
          <a:bodyPr/>
          <a:lstStyle/>
          <a:p>
            <a:pPr marL="457200" indent="-457200">
              <a:buFont typeface="+mj-lt"/>
              <a:buAutoNum type="arabicPeriod"/>
            </a:pPr>
            <a:endParaRPr lang="en-US" sz="2000" b="0" dirty="0"/>
          </a:p>
          <a:p>
            <a:pPr marL="342900" marR="0" lvl="0" indent="-342900">
              <a:lnSpc>
                <a:spcPct val="115000"/>
              </a:lnSpc>
              <a:spcBef>
                <a:spcPts val="0"/>
              </a:spcBef>
              <a:spcAft>
                <a:spcPts val="12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NPRM proposes the following changes: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20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Codify standards that implement the 2009 decision in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Carcieri v. Salazar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to increase clarity and certainty in determining the Secretary’s authority to take land in trust for Tribes.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151.4.</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20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Reduce processing time and uncertainty by identifying the documents needed for a complete application, after which the BIA will issue a decision within 120 days.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151.8.</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20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Articulate a clear land acquisition policy to strengthen self-determination and sovereignty, ensure that every Tribe has protected homelands where its citizens can maintain their Tribal existence and way of life, and consolidate land ownership to strengthen Tribal governance over reservation lands and reduce checkerboarding.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151.3.</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20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Establish clear criteria by requiring that great weight be given to establishing a Tribal land base or protecting Tribal homelands, protecting sacred sites or cultural resources and practices, establishing or maintaining conservation or environmental mitigation areas, consolidating land ownership, reducing checkerboarding, acquiring land lost through allotment, protecting treaty or subsistence rights, </a:t>
            </a:r>
            <a:r>
              <a:rPr lang="en-US"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or facilitating Tribal self-determination, economic development, Indian housing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151.9 – 12.</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846B554-BE8F-415D-997A-C85222283D0D}"/>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101142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3140-7F51-4998-88B5-155F6D0D3E7A}"/>
              </a:ext>
            </a:extLst>
          </p:cNvPr>
          <p:cNvSpPr>
            <a:spLocks noGrp="1"/>
          </p:cNvSpPr>
          <p:nvPr>
            <p:ph type="title"/>
          </p:nvPr>
        </p:nvSpPr>
        <p:spPr>
          <a:xfrm>
            <a:off x="825500" y="390999"/>
            <a:ext cx="6956425" cy="492443"/>
          </a:xfrm>
        </p:spPr>
        <p:txBody>
          <a:bodyPr/>
          <a:lstStyle/>
          <a:p>
            <a:r>
              <a:rPr lang="fr-FR" b="1" dirty="0"/>
              <a:t>25 C.F.R. Part 151 - Land Acquisition</a:t>
            </a:r>
            <a:endParaRPr lang="en-US" b="1" dirty="0"/>
          </a:p>
        </p:txBody>
      </p:sp>
      <p:sp>
        <p:nvSpPr>
          <p:cNvPr id="7" name="TextBox 6">
            <a:extLst>
              <a:ext uri="{FF2B5EF4-FFF2-40B4-BE49-F238E27FC236}">
                <a16:creationId xmlns:a16="http://schemas.microsoft.com/office/drawing/2014/main" id="{DF645F2E-D998-45C7-AAF1-AE5A72D86437}"/>
              </a:ext>
            </a:extLst>
          </p:cNvPr>
          <p:cNvSpPr txBox="1"/>
          <p:nvPr/>
        </p:nvSpPr>
        <p:spPr>
          <a:xfrm>
            <a:off x="903443" y="1131092"/>
            <a:ext cx="10385112" cy="4356385"/>
          </a:xfrm>
          <a:prstGeom prst="rect">
            <a:avLst/>
          </a:prstGeom>
          <a:noFill/>
        </p:spPr>
        <p:txBody>
          <a:bodyPr wrap="square">
            <a:spAutoFit/>
          </a:bodyPr>
          <a:lstStyle/>
          <a:p>
            <a:pPr marL="742950" marR="0" lvl="1" indent="-285750" defTabSz="914400" eaLnBrk="1" fontAlgn="auto" latinLnBrk="0" hangingPunct="1">
              <a:lnSpc>
                <a:spcPct val="115000"/>
              </a:lnSpc>
              <a:spcBef>
                <a:spcPts val="0"/>
              </a:spcBef>
              <a:spcAft>
                <a:spcPts val="1200"/>
              </a:spcAft>
              <a:buClrTx/>
              <a:buSzTx/>
              <a:buFont typeface="Courier New" panose="02070309020205020404" pitchFamily="49" charset="0"/>
              <a:buChar char="o"/>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Increase efficiency by analyzing applications as either on-reservation, contiguous to a reservation, an initial acquisition for landless Tribes, or off-reservation, recognizing that each category requires specific criteria for an appropriate analysis.  </a:t>
            </a:r>
            <a:r>
              <a:rPr kumimoji="0" lang="en-US" b="0" i="1"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See</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151.9 – 12.</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defTabSz="914400" eaLnBrk="1" fontAlgn="auto" latinLnBrk="0" hangingPunct="1">
              <a:lnSpc>
                <a:spcPct val="115000"/>
              </a:lnSpc>
              <a:spcBef>
                <a:spcPts val="0"/>
              </a:spcBef>
              <a:spcAft>
                <a:spcPts val="1200"/>
              </a:spcAft>
              <a:buClrTx/>
              <a:buSzTx/>
              <a:buFont typeface="Courier New" panose="02070309020205020404" pitchFamily="49" charset="0"/>
              <a:buChar char="o"/>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Establish clear criteria that presume on-reservation, contiguous, and initial acquisitions for landless Tribes will be approved and that Tribal communities will benefit from proposed acquisitions without regard to distance from their reservation.  </a:t>
            </a:r>
            <a:r>
              <a:rPr kumimoji="0" lang="en-US" b="0" i="1"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See</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151.9 – 10, 12.</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defTabSz="914400" eaLnBrk="1" fontAlgn="auto" latinLnBrk="0" hangingPunct="1">
              <a:lnSpc>
                <a:spcPct val="115000"/>
              </a:lnSpc>
              <a:spcBef>
                <a:spcPts val="0"/>
              </a:spcBef>
              <a:spcAft>
                <a:spcPts val="1200"/>
              </a:spcAft>
              <a:buClrTx/>
              <a:buSzTx/>
              <a:buFont typeface="Courier New" panose="02070309020205020404" pitchFamily="49" charset="0"/>
              <a:buChar char="o"/>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Consider the concerns of state and local governments by notifying them and requesting comments on regulatory jurisdiction and real property taxes, except that no comments will be requested for on-reservation acquisitions because they are likely to have very few or no impacts on these governments.  </a:t>
            </a:r>
            <a:r>
              <a:rPr kumimoji="0" lang="en-US" b="0" i="1"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See</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15.10 – 12.</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defTabSz="914400" eaLnBrk="1" fontAlgn="auto" latinLnBrk="0" hangingPunct="1">
              <a:lnSpc>
                <a:spcPct val="115000"/>
              </a:lnSpc>
              <a:spcBef>
                <a:spcPts val="0"/>
              </a:spcBef>
              <a:spcAft>
                <a:spcPts val="1200"/>
              </a:spcAft>
              <a:buClrTx/>
              <a:buSzTx/>
              <a:buFont typeface="Courier New" panose="02070309020205020404" pitchFamily="49" charset="0"/>
              <a:buChar char="o"/>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Reduce expense by clarifying when environmental studies and reports are to be updated, thus, eliminating the need for repeated updates.  </a:t>
            </a:r>
            <a:r>
              <a:rPr kumimoji="0" lang="en-US" b="0" i="1"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See</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151.15.</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AB5768-FF2D-4E58-9A41-9FEA61165A17}"/>
              </a:ext>
            </a:extLst>
          </p:cNvPr>
          <p:cNvSpPr txBox="1"/>
          <p:nvPr/>
        </p:nvSpPr>
        <p:spPr>
          <a:xfrm>
            <a:off x="2266950" y="5810250"/>
            <a:ext cx="7991475" cy="646331"/>
          </a:xfrm>
          <a:prstGeom prst="rect">
            <a:avLst/>
          </a:prstGeom>
          <a:noFill/>
        </p:spPr>
        <p:txBody>
          <a:bodyPr wrap="square" rtlCol="0">
            <a:spAutoFit/>
          </a:bodyPr>
          <a:lstStyle/>
          <a:p>
            <a:pPr algn="ctr"/>
            <a:r>
              <a:rPr lang="en-US" sz="1800" i="1" dirty="0">
                <a:solidFill>
                  <a:schemeClr val="tx1">
                    <a:lumMod val="50000"/>
                    <a:lumOff val="50000"/>
                  </a:schemeClr>
                </a:solidFill>
              </a:rPr>
              <a:t>Please raise your hand if you would like to speak.</a:t>
            </a:r>
          </a:p>
          <a:p>
            <a:pPr algn="ctr"/>
            <a:r>
              <a:rPr lang="en-US" sz="1800" i="1" dirty="0">
                <a:solidFill>
                  <a:schemeClr val="tx1">
                    <a:lumMod val="50000"/>
                    <a:lumOff val="50000"/>
                  </a:schemeClr>
                </a:solidFill>
              </a:rPr>
              <a:t>Please enter your question or comment in the </a:t>
            </a:r>
            <a:r>
              <a:rPr lang="en-US" i="1" dirty="0">
                <a:solidFill>
                  <a:schemeClr val="tx1">
                    <a:lumMod val="50000"/>
                    <a:lumOff val="50000"/>
                  </a:schemeClr>
                </a:solidFill>
              </a:rPr>
              <a:t>Zoom chat box</a:t>
            </a:r>
            <a:r>
              <a:rPr lang="en-US" sz="1800" i="1" dirty="0">
                <a:solidFill>
                  <a:schemeClr val="tx1">
                    <a:lumMod val="50000"/>
                    <a:lumOff val="50000"/>
                  </a:schemeClr>
                </a:solidFill>
              </a:rPr>
              <a:t>.</a:t>
            </a:r>
          </a:p>
        </p:txBody>
      </p:sp>
      <p:sp>
        <p:nvSpPr>
          <p:cNvPr id="4" name="Slide Number Placeholder 3">
            <a:extLst>
              <a:ext uri="{FF2B5EF4-FFF2-40B4-BE49-F238E27FC236}">
                <a16:creationId xmlns:a16="http://schemas.microsoft.com/office/drawing/2014/main" id="{2846B554-BE8F-415D-997A-C85222283D0D}"/>
              </a:ext>
            </a:extLst>
          </p:cNvPr>
          <p:cNvSpPr>
            <a:spLocks noGrp="1"/>
          </p:cNvSpPr>
          <p:nvPr>
            <p:ph type="sldNum" sz="quarter" idx="7"/>
          </p:nvPr>
        </p:nvSpPr>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239647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219075" y="1250600"/>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a:extLst>
              <a:ext uri="{C183D7F6-B498-43B3-948B-1728B52AA6E4}">
                <adec:decorative xmlns:adec="http://schemas.microsoft.com/office/drawing/2017/decorative" val="1"/>
              </a:ext>
            </a:extLst>
          </p:cNvPr>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5737465" y="409829"/>
            <a:ext cx="6149736" cy="750847"/>
          </a:xfrm>
          <a:prstGeom prst="rect">
            <a:avLst/>
          </a:prstGeom>
        </p:spPr>
        <p:txBody>
          <a:bodyPr vert="horz" wrap="square" lIns="0" tIns="12065" rIns="0" bIns="0" rtlCol="0">
            <a:spAutoFit/>
          </a:bodyPr>
          <a:lstStyle/>
          <a:p>
            <a:pPr marL="12700">
              <a:lnSpc>
                <a:spcPct val="100000"/>
              </a:lnSpc>
              <a:spcBef>
                <a:spcPts val="95"/>
              </a:spcBef>
            </a:pPr>
            <a:r>
              <a:rPr lang="en-US" sz="4800" dirty="0"/>
              <a:t>Next Steps…</a:t>
            </a:r>
            <a:endParaRPr sz="4800" dirty="0"/>
          </a:p>
        </p:txBody>
      </p:sp>
      <p:sp>
        <p:nvSpPr>
          <p:cNvPr id="6" name="object 6"/>
          <p:cNvSpPr txBox="1">
            <a:spLocks noGrp="1"/>
          </p:cNvSpPr>
          <p:nvPr>
            <p:ph type="body" idx="1"/>
          </p:nvPr>
        </p:nvSpPr>
        <p:spPr>
          <a:xfrm>
            <a:off x="710944" y="1351247"/>
            <a:ext cx="11008615" cy="5255926"/>
          </a:xfrm>
          <a:prstGeom prst="rect">
            <a:avLst/>
          </a:prstGeom>
        </p:spPr>
        <p:txBody>
          <a:bodyPr vert="horz" wrap="square" lIns="0" tIns="168275" rIns="0" bIns="0" rtlCol="0" anchor="t">
            <a:spAutoFit/>
          </a:bodyPr>
          <a:lstStyle/>
          <a:p>
            <a:pPr marL="5775325" indent="-571500">
              <a:spcBef>
                <a:spcPts val="1325"/>
              </a:spcBef>
              <a:buFont typeface="Wingdings" panose="05000000000000000000" pitchFamily="2" charset="2"/>
              <a:buChar char="v"/>
            </a:pPr>
            <a:r>
              <a:rPr lang="en-US" sz="2200" spc="-10" dirty="0"/>
              <a:t>Written comments are due by 11:59 p.m. Eastern Time on March 1</a:t>
            </a:r>
            <a:r>
              <a:rPr lang="en-US" sz="2200" spc="-10"/>
              <a:t>, 2023, </a:t>
            </a:r>
            <a:r>
              <a:rPr lang="en-US" sz="2200" spc="-10" dirty="0"/>
              <a:t>to consultation@bia.gov </a:t>
            </a:r>
          </a:p>
          <a:p>
            <a:pPr marL="5775325" indent="-571500">
              <a:spcBef>
                <a:spcPts val="1325"/>
              </a:spcBef>
              <a:buFont typeface="Wingdings" panose="05000000000000000000" pitchFamily="2" charset="2"/>
              <a:buChar char="v"/>
            </a:pPr>
            <a:r>
              <a:rPr lang="en-US" sz="2200" spc="-10" dirty="0"/>
              <a:t>Register for upcoming virtual consultations here: https://www.bia.gov/service/tribal-consultations/nprm-25-cfr-151-land-acquisitions-and-25-cfr-293-class-iii-tribal</a:t>
            </a:r>
          </a:p>
          <a:p>
            <a:pPr marL="5775325" indent="-571500">
              <a:spcBef>
                <a:spcPts val="1325"/>
              </a:spcBef>
              <a:buFont typeface="Wingdings" panose="05000000000000000000" pitchFamily="2" charset="2"/>
              <a:buChar char="v"/>
            </a:pPr>
            <a:r>
              <a:rPr lang="en-US" spc="-15" dirty="0"/>
              <a:t>If you have questions regarding this effort, please contact Maria Wiseman, Senior Policy Advisor for Climate and the Environment, at (202) 208-7227 or via email: maria.wiseman@bia.gov</a:t>
            </a:r>
          </a:p>
          <a:p>
            <a:pPr marL="5775325" indent="-571500">
              <a:spcBef>
                <a:spcPts val="1325"/>
              </a:spcBef>
              <a:buFont typeface="Wingdings" panose="05000000000000000000" pitchFamily="2" charset="2"/>
              <a:buChar char="v"/>
            </a:pPr>
            <a:endParaRPr lang="en-US" spc="-15" dirty="0"/>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10945" y="0"/>
            <a:ext cx="4477499" cy="5868923"/>
          </a:xfrm>
          <a:prstGeom prst="rect">
            <a:avLst/>
          </a:prstGeom>
        </p:spPr>
      </p:pic>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a:xfrm>
            <a:off x="8915400" y="6448043"/>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81947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602</Words>
  <Application>Microsoft Office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Calibri</vt:lpstr>
      <vt:lpstr>Calibri Light</vt:lpstr>
      <vt:lpstr>Courier New</vt:lpstr>
      <vt:lpstr>Symbol</vt:lpstr>
      <vt:lpstr>Times New Roman</vt:lpstr>
      <vt:lpstr>Wingdings</vt:lpstr>
      <vt:lpstr>1_Office Theme</vt:lpstr>
      <vt:lpstr>Tribal Consultation on Notice of Proposed Rulemaking</vt:lpstr>
      <vt:lpstr>Consultation Schedule</vt:lpstr>
      <vt:lpstr>25 C.F.R. Part 151 - Land Acquisition</vt:lpstr>
      <vt:lpstr>25 C.F.R. Part 151 - Land Acquisition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Sfiridis, Stephanie A</dc:creator>
  <cp:lastModifiedBy>Begay, Amanda</cp:lastModifiedBy>
  <cp:revision>17</cp:revision>
  <dcterms:created xsi:type="dcterms:W3CDTF">2022-04-04T20:07:51Z</dcterms:created>
  <dcterms:modified xsi:type="dcterms:W3CDTF">2023-01-19T18:20:48Z</dcterms:modified>
</cp:coreProperties>
</file>