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07" r:id="rId5"/>
    <p:sldMasterId id="2147483720" r:id="rId6"/>
  </p:sldMasterIdLst>
  <p:notesMasterIdLst>
    <p:notesMasterId r:id="rId21"/>
  </p:notesMasterIdLst>
  <p:handoutMasterIdLst>
    <p:handoutMasterId r:id="rId22"/>
  </p:handoutMasterIdLst>
  <p:sldIdLst>
    <p:sldId id="302" r:id="rId7"/>
    <p:sldId id="330" r:id="rId8"/>
    <p:sldId id="339" r:id="rId9"/>
    <p:sldId id="332" r:id="rId10"/>
    <p:sldId id="333" r:id="rId11"/>
    <p:sldId id="340" r:id="rId12"/>
    <p:sldId id="334" r:id="rId13"/>
    <p:sldId id="335" r:id="rId14"/>
    <p:sldId id="338" r:id="rId15"/>
    <p:sldId id="329" r:id="rId16"/>
    <p:sldId id="336" r:id="rId17"/>
    <p:sldId id="337" r:id="rId18"/>
    <p:sldId id="331" r:id="rId19"/>
    <p:sldId id="280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DD"/>
    <a:srgbClr val="FFCC66"/>
    <a:srgbClr val="FFE3A3"/>
    <a:srgbClr val="DED8A4"/>
    <a:srgbClr val="32A1A6"/>
    <a:srgbClr val="7A0000"/>
    <a:srgbClr val="AF6666"/>
    <a:srgbClr val="3D8C41"/>
    <a:srgbClr val="4D4D4D"/>
    <a:srgbClr val="006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2" autoAdjust="0"/>
    <p:restoredTop sz="80211" autoAdjust="0"/>
  </p:normalViewPr>
  <p:slideViewPr>
    <p:cSldViewPr snapToGrid="0" showGuides="1">
      <p:cViewPr varScale="1">
        <p:scale>
          <a:sx n="69" d="100"/>
          <a:sy n="69" d="100"/>
        </p:scale>
        <p:origin x="960" y="58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9" d="100"/>
          <a:sy n="129" d="100"/>
        </p:scale>
        <p:origin x="480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7/20/2023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228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3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73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27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735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5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533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26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Statutory requirements are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those requirements established by law for specific acquisition positions.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4110D-4E99-49C1-BF09-9D9E5818B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0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Tribe can prove interest in the facility with a quitclaim or warranty deed, trust title, or lease/rental agreement.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25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important to establish a method before hiring a subject matter expert. Appraiser/Realtor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02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034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08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60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0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519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563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073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74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371600"/>
            <a:ext cx="44174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1"/>
            <a:ext cx="6815667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1" y="2514601"/>
            <a:ext cx="4417484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98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84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0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8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52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0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96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32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1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04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0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1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820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1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89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5268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9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8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21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9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9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9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5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01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0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516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9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8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42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39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5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2100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3766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318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365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-38100"/>
            <a:ext cx="12192001" cy="1428750"/>
            <a:chOff x="-1" y="0"/>
            <a:chExt cx="9144001" cy="1485900"/>
          </a:xfrm>
        </p:grpSpPr>
        <p:sp>
          <p:nvSpPr>
            <p:cNvPr id="9" name="Title 1"/>
            <p:cNvSpPr txBox="1">
              <a:spLocks/>
            </p:cNvSpPr>
            <p:nvPr userDrawn="1"/>
          </p:nvSpPr>
          <p:spPr>
            <a:xfrm>
              <a:off x="457200" y="427038"/>
              <a:ext cx="8229600" cy="411162"/>
            </a:xfrm>
            <a:prstGeom prst="rect">
              <a:avLst/>
            </a:prstGeom>
          </p:spPr>
          <p:txBody>
            <a:bodyPr rtlCol="0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4400" dirty="0">
                  <a:solidFill>
                    <a:srgbClr val="3E1F00"/>
                  </a:solidFill>
                </a:rPr>
                <a:t>Title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 rot="5400000">
              <a:off x="3886198" y="-3886198"/>
              <a:ext cx="1371604" cy="9144000"/>
            </a:xfrm>
            <a:prstGeom prst="rect">
              <a:avLst/>
            </a:prstGeom>
            <a:gradFill flip="none" rotWithShape="1">
              <a:gsLst>
                <a:gs pos="29000">
                  <a:schemeClr val="accent6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6000">
                  <a:schemeClr val="accent6">
                    <a:lumMod val="50000"/>
                  </a:schemeClr>
                </a:gs>
                <a:gs pos="63000">
                  <a:schemeClr val="bg1"/>
                </a:gs>
                <a:gs pos="94000">
                  <a:schemeClr val="bg1">
                    <a:alpha val="60000"/>
                  </a:schemeClr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2" descr="http://ts2.mm.bing.net/th?id=HN.608052551864549985&amp;pid=1.7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79400"/>
              <a:ext cx="609600" cy="635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homepages.se.edu/library/files/2012/08/indianBureau_of_indian_affairs_seal_n11288.gi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38" y="249238"/>
              <a:ext cx="688975" cy="685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 rot="10800000">
              <a:off x="0" y="1066800"/>
              <a:ext cx="9144000" cy="150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1143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0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318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ia.gov/as-ia/ofpsm/brpl/105l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118A-0EEB-4CF7-8847-97DD455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0667" y="5326188"/>
            <a:ext cx="7010400" cy="1306841"/>
          </a:xfrm>
        </p:spPr>
        <p:txBody>
          <a:bodyPr/>
          <a:lstStyle/>
          <a:p>
            <a:r>
              <a:rPr lang="en-US" dirty="0">
                <a:solidFill>
                  <a:srgbClr val="EBEBDD"/>
                </a:solidFill>
              </a:rPr>
              <a:t>2023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971800"/>
            <a:ext cx="7046129" cy="128796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br>
              <a:rPr lang="en-US" sz="36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lang="en-US" sz="36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  <a:t>ISDEAA 105(l) Facility Lease</a:t>
            </a:r>
            <a:b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  <a:t>Guidebook Overview</a:t>
            </a:r>
            <a:endParaRPr lang="en-US" sz="2800" b="0" dirty="0">
              <a:solidFill>
                <a:srgbClr val="EBEBDD"/>
              </a:solidFill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30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8849453" cy="64189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  <a:cs typeface="Calibri"/>
              </a:rPr>
              <a:t>Facility Lease Details (Continued) </a:t>
            </a:r>
            <a:endParaRPr lang="en-US" b="0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54887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328837" y="1749779"/>
            <a:ext cx="11351944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181818"/>
                </a:solidFill>
                <a:latin typeface="Calibri" panose="020F0502020204030204"/>
                <a:cs typeface="Calibri"/>
              </a:rPr>
              <a:t>Lease can only compensate for the space associated with ISDEAA PFSAs</a:t>
            </a:r>
          </a:p>
          <a:p>
            <a:pPr marL="0" lvl="1">
              <a:spcBef>
                <a:spcPts val="600"/>
              </a:spcBef>
              <a:defRPr/>
            </a:pPr>
            <a:endParaRPr lang="en-US" sz="2800" dirty="0">
              <a:solidFill>
                <a:srgbClr val="181818"/>
              </a:solidFill>
              <a:latin typeface="Calibri" panose="020F0502020204030204"/>
              <a:cs typeface="Calibri"/>
            </a:endParaRPr>
          </a:p>
          <a:p>
            <a:pPr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181818"/>
                </a:solidFill>
                <a:latin typeface="Calibri" panose="020F0502020204030204"/>
                <a:cs typeface="Calibri"/>
              </a:rPr>
              <a:t>One lease per facility, even if multiple PFSAs operate in the same location</a:t>
            </a:r>
          </a:p>
          <a:p>
            <a:pPr marL="0" lvl="1">
              <a:spcBef>
                <a:spcPts val="600"/>
              </a:spcBef>
              <a:defRPr/>
            </a:pPr>
            <a:endParaRPr lang="en-US" sz="2800" dirty="0">
              <a:solidFill>
                <a:srgbClr val="181818"/>
              </a:solidFill>
              <a:latin typeface="Calibri" panose="020F0502020204030204"/>
              <a:cs typeface="Calibri"/>
            </a:endParaRPr>
          </a:p>
          <a:p>
            <a:pPr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181818"/>
                </a:solidFill>
                <a:latin typeface="Calibri" panose="020F0502020204030204"/>
                <a:cs typeface="Calibri"/>
              </a:rPr>
              <a:t>A proposal may contain multiple facilities</a:t>
            </a:r>
          </a:p>
          <a:p>
            <a:pPr marL="0" lvl="1">
              <a:spcBef>
                <a:spcPts val="600"/>
              </a:spcBef>
              <a:defRPr/>
            </a:pPr>
            <a:endParaRPr lang="en-US" sz="2800" dirty="0">
              <a:solidFill>
                <a:srgbClr val="181818"/>
              </a:solidFill>
              <a:latin typeface="Calibri" panose="020F0502020204030204"/>
              <a:cs typeface="Calibri"/>
            </a:endParaRPr>
          </a:p>
          <a:p>
            <a:pPr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181818"/>
                </a:solidFill>
                <a:latin typeface="Calibri" panose="020F0502020204030204"/>
                <a:cs typeface="Calibri"/>
              </a:rPr>
              <a:t>CFO Certification</a:t>
            </a:r>
          </a:p>
          <a:p>
            <a:pPr marL="0" lvl="1">
              <a:spcBef>
                <a:spcPts val="600"/>
              </a:spcBef>
              <a:defRPr/>
            </a:pPr>
            <a:endParaRPr lang="en-US" sz="2800" dirty="0">
              <a:solidFill>
                <a:srgbClr val="181818"/>
              </a:solidFill>
              <a:latin typeface="Calibri" panose="020F0502020204030204"/>
              <a:cs typeface="Calibri"/>
            </a:endParaRPr>
          </a:p>
          <a:p>
            <a:pPr lvl="1" indent="-4572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181818"/>
                </a:solidFill>
                <a:latin typeface="Calibri" panose="020F0502020204030204"/>
                <a:cs typeface="Calibri"/>
              </a:rPr>
              <a:t>Tribal Resolution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15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6231621" cy="641892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Lease Process Overview 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85954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799029" y="1538514"/>
            <a:ext cx="9859748" cy="5078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Determine eligibility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Determining the method of lease compensation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Tribe submits proposal to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ISDEAA105L@BIA.GOV</a:t>
            </a:r>
            <a:endParaRPr lang="en-US" sz="2400" dirty="0">
              <a:solidFill>
                <a:schemeClr val="accent5"/>
              </a:solidFill>
              <a:latin typeface="Calibri" panose="020F0502020204030204"/>
              <a:cs typeface="Calibri"/>
            </a:endParaRP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IA to verify the funding agreement on which the lease is based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Review of facility documentation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Follow on (Technical Assistance) meetings as needed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Review the draft lease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Legal sufficiency review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CFO Certification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Tribal Resolution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Final lease execution and funding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E740929-69F0-4252-A160-3470F60B0839}"/>
              </a:ext>
            </a:extLst>
          </p:cNvPr>
          <p:cNvSpPr/>
          <p:nvPr/>
        </p:nvSpPr>
        <p:spPr>
          <a:xfrm>
            <a:off x="1393371" y="1538514"/>
            <a:ext cx="310945" cy="1983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784E172-3CDD-407C-8D73-18BD6F326F5A}"/>
              </a:ext>
            </a:extLst>
          </p:cNvPr>
          <p:cNvSpPr/>
          <p:nvPr/>
        </p:nvSpPr>
        <p:spPr>
          <a:xfrm>
            <a:off x="1386113" y="3592951"/>
            <a:ext cx="310944" cy="20029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E3EF975-A92A-488E-B7A8-78D8F6C86BFB}"/>
              </a:ext>
            </a:extLst>
          </p:cNvPr>
          <p:cNvSpPr/>
          <p:nvPr/>
        </p:nvSpPr>
        <p:spPr>
          <a:xfrm>
            <a:off x="1435695" y="5588000"/>
            <a:ext cx="264797" cy="966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798A9-B0C1-42D2-9C07-8A572C737988}"/>
              </a:ext>
            </a:extLst>
          </p:cNvPr>
          <p:cNvSpPr txBox="1"/>
          <p:nvPr/>
        </p:nvSpPr>
        <p:spPr>
          <a:xfrm>
            <a:off x="820143" y="1836874"/>
            <a:ext cx="615553" cy="12429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Proposal Chapters 1-2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C93CC-4101-4E4B-BE76-82B1929DF8F6}"/>
              </a:ext>
            </a:extLst>
          </p:cNvPr>
          <p:cNvSpPr txBox="1"/>
          <p:nvPr/>
        </p:nvSpPr>
        <p:spPr>
          <a:xfrm>
            <a:off x="858350" y="3663378"/>
            <a:ext cx="615553" cy="14506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Draft and Review Chapters 5-6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330B4-5F4E-442A-BD4D-629E66B4ACE0}"/>
              </a:ext>
            </a:extLst>
          </p:cNvPr>
          <p:cNvSpPr txBox="1"/>
          <p:nvPr/>
        </p:nvSpPr>
        <p:spPr>
          <a:xfrm>
            <a:off x="642906" y="5424568"/>
            <a:ext cx="830997" cy="11299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Approval and</a:t>
            </a:r>
          </a:p>
          <a:p>
            <a:r>
              <a:rPr lang="en-US" sz="1400" dirty="0"/>
              <a:t>Execution</a:t>
            </a:r>
          </a:p>
          <a:p>
            <a:r>
              <a:rPr lang="en-US" sz="1400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14399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8940893" cy="641892"/>
          </a:xfrm>
        </p:spPr>
        <p:txBody>
          <a:bodyPr>
            <a:normAutofit/>
          </a:bodyPr>
          <a:lstStyle/>
          <a:p>
            <a:r>
              <a:rPr lang="en-US" dirty="0"/>
              <a:t>The Lease Terms and Renewals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8A916-18BB-458E-A43C-0F61FA1D8389}"/>
              </a:ext>
            </a:extLst>
          </p:cNvPr>
          <p:cNvSpPr txBox="1"/>
          <p:nvPr/>
        </p:nvSpPr>
        <p:spPr>
          <a:xfrm>
            <a:off x="1134337" y="1652858"/>
            <a:ext cx="9923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The initial lease term for either a calendar year or fiscal year will be prorated to the approved proposal letter’s date of receipt.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The awarding official will incorporate the 105(l) lease agreement into the ISDEAA agreement or 297 grant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/>
                </a:solidFill>
              </a:rPr>
              <a:t>Lease Renewals: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Request 90 days before the expiration of the current lease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Are for a full calendar year or fiscal year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Terms may be renegotiated at renewal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9260D1B-77BB-45C9-A180-64FAABC077A1}"/>
              </a:ext>
            </a:extLst>
          </p:cNvPr>
          <p:cNvSpPr/>
          <p:nvPr/>
        </p:nvSpPr>
        <p:spPr>
          <a:xfrm>
            <a:off x="788532" y="1652858"/>
            <a:ext cx="515258" cy="44012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7FA18-83F2-4694-8E70-490CA27208B7}"/>
              </a:ext>
            </a:extLst>
          </p:cNvPr>
          <p:cNvSpPr txBox="1"/>
          <p:nvPr/>
        </p:nvSpPr>
        <p:spPr>
          <a:xfrm>
            <a:off x="326867" y="2368129"/>
            <a:ext cx="461665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Chapters 6 - 7</a:t>
            </a:r>
          </a:p>
        </p:txBody>
      </p:sp>
    </p:spTree>
    <p:extLst>
      <p:ext uri="{BB962C8B-B14F-4D97-AF65-F5344CB8AC3E}">
        <p14:creationId xmlns:p14="http://schemas.microsoft.com/office/powerpoint/2010/main" val="254052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66652-F8B2-4183-92D2-0ECEF88C23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6839" y="1728439"/>
            <a:ext cx="11128917" cy="4337824"/>
          </a:xfrm>
        </p:spPr>
        <p:txBody>
          <a:bodyPr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Contact us at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/>
                <a:cs typeface="Calibri"/>
                <a:hlinkClick r:id="rId3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/>
                <a:hlinkClick r:id="rId3"/>
              </a:rPr>
              <a:t>DEAA105L@BIA.GOV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Published Guidebook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https://www.bia.gov/as-ia/ofpsm/brpl/105lp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noProof="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105(l) team will provide sample templates for required documents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The 105(l) team will provide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assistance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as needed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105(l) team will coordinate with IHS to ensure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no overlaps</a:t>
            </a: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38CE0-3743-463A-A752-92A083CF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91827"/>
            <a:ext cx="7511687" cy="87049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The Path Forward</a:t>
            </a:r>
          </a:p>
        </p:txBody>
      </p:sp>
    </p:spTree>
    <p:extLst>
      <p:ext uri="{BB962C8B-B14F-4D97-AF65-F5344CB8AC3E}">
        <p14:creationId xmlns:p14="http://schemas.microsoft.com/office/powerpoint/2010/main" val="234728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64" y="2440050"/>
            <a:ext cx="4005072" cy="2019834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600" dirty="0">
                <a:solidFill>
                  <a:srgbClr val="EBEBDD"/>
                </a:solidFill>
                <a:latin typeface="+mn-lt"/>
              </a:rPr>
              <a:t>Thank You!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5751" y="4459884"/>
            <a:ext cx="3480498" cy="59055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EBEBDD"/>
                </a:solidFill>
              </a:rPr>
              <a:t>www.indianaffairs.gov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64243-57A0-4134-AC7E-A1C1153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91827"/>
            <a:ext cx="6140934" cy="87049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105(l) Guidebook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021EF-5357-4966-8CEC-ED54F8CEC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300" r="22289"/>
          <a:stretch/>
        </p:blipFill>
        <p:spPr>
          <a:xfrm>
            <a:off x="3824868" y="1338145"/>
            <a:ext cx="7984273" cy="4790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0A18A-3D64-BC70-5833-9442C1509F6B}"/>
              </a:ext>
            </a:extLst>
          </p:cNvPr>
          <p:cNvSpPr txBox="1"/>
          <p:nvPr/>
        </p:nvSpPr>
        <p:spPr>
          <a:xfrm>
            <a:off x="236963" y="1765578"/>
            <a:ext cx="6341327" cy="391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What is a Section 105(l) Lease?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Eligibility Requirements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Types of Compensation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How to Start the Process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Facility Lease Details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Lease Terms &amp; Renewals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Lease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30745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26AD3-6886-4622-B75C-D59E2FA403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815" y="1650381"/>
            <a:ext cx="10872439" cy="4683512"/>
          </a:xfr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Indian Self Determination and Education Assistance Act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(ISDEAA)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act requires the Secretaries of the Department of the Interior and the Department of Health and Human Services, upon request of a tribe or tribal organization, to enter into a facility lease agreement for certain facilities used for the provision of programs, functions, services, or activities (PFSAs) assumed under ISDEAA.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Programs, Functions, Services, or Activities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(PFSAs)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/>
              </a:solidFill>
            </a:endParaRPr>
          </a:p>
          <a:p>
            <a:endParaRPr lang="en-US" sz="2800" b="1" dirty="0">
              <a:solidFill>
                <a:schemeClr val="accent5"/>
              </a:solidFill>
            </a:endParaRPr>
          </a:p>
          <a:p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CD9143-C235-4472-A747-629EB1C2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191827"/>
            <a:ext cx="12058185" cy="87049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Indian Self Determination and Education Assistance Act (ISDEAA) </a:t>
            </a:r>
          </a:p>
        </p:txBody>
      </p:sp>
    </p:spTree>
    <p:extLst>
      <p:ext uri="{BB962C8B-B14F-4D97-AF65-F5344CB8AC3E}">
        <p14:creationId xmlns:p14="http://schemas.microsoft.com/office/powerpoint/2010/main" val="68709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8940893" cy="64189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What is a 105(l) Facility Lease?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8A916-18BB-458E-A43C-0F61FA1D8389}"/>
              </a:ext>
            </a:extLst>
          </p:cNvPr>
          <p:cNvSpPr txBox="1"/>
          <p:nvPr/>
        </p:nvSpPr>
        <p:spPr>
          <a:xfrm>
            <a:off x="1828800" y="1918010"/>
            <a:ext cx="97391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not traditional leases.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facility cost agreements that compensate the Tribes for facility operational expenses associated with using the facility to administer (ISDEAA) contracted/compacted services.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a statutory requirement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FC7A9F1-CEE9-4EA5-ADA3-06DC32839571}"/>
              </a:ext>
            </a:extLst>
          </p:cNvPr>
          <p:cNvSpPr/>
          <p:nvPr/>
        </p:nvSpPr>
        <p:spPr>
          <a:xfrm>
            <a:off x="1288802" y="1918010"/>
            <a:ext cx="682172" cy="3108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5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BC641-EE50-48DF-9B5E-ED0A42152D58}"/>
              </a:ext>
            </a:extLst>
          </p:cNvPr>
          <p:cNvSpPr txBox="1"/>
          <p:nvPr/>
        </p:nvSpPr>
        <p:spPr>
          <a:xfrm>
            <a:off x="624045" y="2939791"/>
            <a:ext cx="461665" cy="12554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429187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06711-72FD-463B-8281-C2DC24F1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130" y="1435442"/>
            <a:ext cx="2518336" cy="421167"/>
          </a:xfrm>
        </p:spPr>
        <p:txBody>
          <a:bodyPr>
            <a:normAutofit/>
          </a:bodyPr>
          <a:lstStyle/>
          <a:p>
            <a:r>
              <a:rPr lang="en-US" sz="2800" dirty="0"/>
              <a:t>Eligibility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20859-A92A-484B-B1AB-459644A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91827"/>
            <a:ext cx="6036236" cy="87049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The Tribe’s Considerations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CC3EE-A445-41BE-A4E1-781C39017916}"/>
              </a:ext>
            </a:extLst>
          </p:cNvPr>
          <p:cNvSpPr txBox="1"/>
          <p:nvPr/>
        </p:nvSpPr>
        <p:spPr>
          <a:xfrm>
            <a:off x="7321550" y="1286641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Types of Compensation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72F93-5D00-46FE-A8D6-229F2D813BD1}"/>
              </a:ext>
            </a:extLst>
          </p:cNvPr>
          <p:cNvSpPr txBox="1"/>
          <p:nvPr/>
        </p:nvSpPr>
        <p:spPr>
          <a:xfrm>
            <a:off x="7061499" y="2096428"/>
            <a:ext cx="44190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Fair Market Rental</a:t>
            </a:r>
          </a:p>
          <a:p>
            <a:pPr defTabSz="457200"/>
            <a:endParaRPr lang="en-US" sz="2400" dirty="0">
              <a:solidFill>
                <a:schemeClr val="accent5"/>
              </a:solidFill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Cost Elements listed in 25 CFR 	Section 900.70 (a) – (h) only</a:t>
            </a:r>
          </a:p>
          <a:p>
            <a:pPr defTabSz="457200"/>
            <a:endParaRPr lang="en-US" sz="2400" dirty="0">
              <a:solidFill>
                <a:schemeClr val="accent5"/>
              </a:solidFill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Combination of Fair Market 	Value and Cost Elements</a:t>
            </a:r>
          </a:p>
          <a:p>
            <a:pPr defTabSz="457200"/>
            <a:endParaRPr lang="en-US" sz="2400" b="1" dirty="0"/>
          </a:p>
          <a:p>
            <a:r>
              <a:rPr lang="en-US" sz="2000" i="1" dirty="0"/>
              <a:t>* Costs included in compensation must be reasonable and not duplicative.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46936F-60C3-4685-903B-104373E6174D}"/>
              </a:ext>
            </a:extLst>
          </p:cNvPr>
          <p:cNvSpPr/>
          <p:nvPr/>
        </p:nvSpPr>
        <p:spPr>
          <a:xfrm>
            <a:off x="11197837" y="1979140"/>
            <a:ext cx="439052" cy="2899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8E8A-1B2E-4944-97D1-75802628B6A4}"/>
              </a:ext>
            </a:extLst>
          </p:cNvPr>
          <p:cNvSpPr txBox="1"/>
          <p:nvPr/>
        </p:nvSpPr>
        <p:spPr>
          <a:xfrm>
            <a:off x="11621064" y="2583542"/>
            <a:ext cx="461665" cy="16909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Chapters 1 and 3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FBAFDFB-C010-41C3-AE7A-2767F6B9783F}"/>
              </a:ext>
            </a:extLst>
          </p:cNvPr>
          <p:cNvSpPr/>
          <p:nvPr/>
        </p:nvSpPr>
        <p:spPr>
          <a:xfrm>
            <a:off x="532498" y="1973363"/>
            <a:ext cx="383724" cy="4278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D1261-9A92-425F-AFDC-6700F9D68D8F}"/>
              </a:ext>
            </a:extLst>
          </p:cNvPr>
          <p:cNvSpPr txBox="1"/>
          <p:nvPr/>
        </p:nvSpPr>
        <p:spPr>
          <a:xfrm>
            <a:off x="128286" y="2973031"/>
            <a:ext cx="461665" cy="14540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5E95B-7933-B3E0-1F81-A09C84E7CEBD}"/>
              </a:ext>
            </a:extLst>
          </p:cNvPr>
          <p:cNvSpPr txBox="1"/>
          <p:nvPr/>
        </p:nvSpPr>
        <p:spPr>
          <a:xfrm>
            <a:off x="916223" y="2096427"/>
            <a:ext cx="5814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Tribe must hold title to the facility; or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A leasehold interest in the facility; or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A trust interest in the facility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The facility </a:t>
            </a:r>
            <a:r>
              <a:rPr lang="en-US" sz="2400" b="1" dirty="0">
                <a:solidFill>
                  <a:schemeClr val="accent5"/>
                </a:solidFill>
              </a:rPr>
              <a:t>must be occupied, </a:t>
            </a:r>
            <a:r>
              <a:rPr lang="en-US" sz="2400" dirty="0">
                <a:solidFill>
                  <a:schemeClr val="accent5"/>
                </a:solidFill>
              </a:rPr>
              <a:t>and the PFSA must be in an approved ISDEAA Self-Determination contract, Self-Governance compact, Public Law 100-297 grant, or 477 program.</a:t>
            </a:r>
          </a:p>
        </p:txBody>
      </p:sp>
    </p:spTree>
    <p:extLst>
      <p:ext uri="{BB962C8B-B14F-4D97-AF65-F5344CB8AC3E}">
        <p14:creationId xmlns:p14="http://schemas.microsoft.com/office/powerpoint/2010/main" val="101513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46C3C-D1D4-7922-4605-46C0EEC481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9644" y="1501424"/>
            <a:ext cx="11480800" cy="4651020"/>
          </a:xfrm>
        </p:spPr>
        <p:txBody>
          <a:bodyPr>
            <a:normAutofit lnSpcReduction="1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 full-service lease is typically defined as a lease with one all-inclusive rental rate that includes both the base lease rate and the operating expenses (property taxes, insurance, and common area maintenance) combined into one figure.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 modified gross lease is a type of real estate rental agreement where the tenant pays base rent at the lease's inception. Still, it takes on a proportional share of some of the other costs associated with the property as well, such as property taxes, utilities, insurance, and maintenance.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 a triple net lease, the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tenant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pays for building maintenance, property insurance, and property tax in addition to monthly rent.</a:t>
            </a:r>
          </a:p>
          <a:p>
            <a:pPr marL="0" indent="0">
              <a:buNone/>
            </a:pPr>
            <a:endParaRPr lang="en-US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5"/>
                </a:solidFill>
              </a:rPr>
              <a:t>	</a:t>
            </a:r>
            <a:r>
              <a:rPr lang="en-US" sz="2000" b="1" dirty="0">
                <a:solidFill>
                  <a:schemeClr val="accent5"/>
                </a:solidFill>
              </a:rPr>
              <a:t>Net- Rent + Taxes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	Net-Net- Rent + Taxes + Insurance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	Net-Net-Net- Rent + Taxes + Insurance + Operating Cost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3E3E02-1528-28E4-A490-0F0081B8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Market Rental Analysis </a:t>
            </a:r>
          </a:p>
        </p:txBody>
      </p:sp>
    </p:spTree>
    <p:extLst>
      <p:ext uri="{BB962C8B-B14F-4D97-AF65-F5344CB8AC3E}">
        <p14:creationId xmlns:p14="http://schemas.microsoft.com/office/powerpoint/2010/main" val="256631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7" y="424055"/>
            <a:ext cx="7028328" cy="64189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  <a:cs typeface="Calibri"/>
              </a:rPr>
              <a:t>How to Start the Process</a:t>
            </a:r>
            <a:endParaRPr lang="en-US" b="0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54887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192822" y="1792491"/>
            <a:ext cx="106450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Contact us at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ISDEAA105L@BIA.GOV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There is no standard application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lease proposal should confirm the following: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    - The Tribe holds title to, a leasehold interest, or a trust interest in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facility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Tribe is using the facility to administer an approved ISDEAA PFSA 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List the PFSAs in each facility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 type of compensation the Tribe is seeking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address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each facility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    - The contact information for the Tribal representative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E265BF2-13C2-48CA-B2FB-477F339CCF86}"/>
              </a:ext>
            </a:extLst>
          </p:cNvPr>
          <p:cNvSpPr/>
          <p:nvPr/>
        </p:nvSpPr>
        <p:spPr>
          <a:xfrm>
            <a:off x="636982" y="1711114"/>
            <a:ext cx="549367" cy="4194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07B71-C2A2-4802-ABB4-BE62BF6EB833}"/>
              </a:ext>
            </a:extLst>
          </p:cNvPr>
          <p:cNvSpPr txBox="1"/>
          <p:nvPr/>
        </p:nvSpPr>
        <p:spPr>
          <a:xfrm>
            <a:off x="216901" y="3026651"/>
            <a:ext cx="461665" cy="13280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58475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6703335" cy="664303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  <a:cs typeface="Calibri"/>
              </a:rPr>
              <a:t>Facility Details  </a:t>
            </a:r>
            <a:endParaRPr lang="en-US" b="0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54887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064985" y="1830963"/>
            <a:ext cx="10855669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800" b="1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Items to be included in the facility description: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The name and address of the facility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The date the facility was placed into service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The Certificate of Occupancy, if available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Recent photos of the facility’s interior and exterior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A recent inspection report of the condition of the facility, if available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Floor plan showing all the PFSAs, and any non-PFSAs, common areas, shared space, and a description if there are other tenants in the facility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tabLst/>
              <a:defRPr/>
            </a:pPr>
            <a:endParaRPr lang="en-US" sz="2400" dirty="0">
              <a:solidFill>
                <a:schemeClr val="accent5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56A8B-C684-45F7-A843-D7596382B2E2}"/>
              </a:ext>
            </a:extLst>
          </p:cNvPr>
          <p:cNvSpPr txBox="1"/>
          <p:nvPr/>
        </p:nvSpPr>
        <p:spPr>
          <a:xfrm>
            <a:off x="98003" y="3008670"/>
            <a:ext cx="461665" cy="13460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E9D3F0F-9AE6-408A-D2BE-7335B4DB67D3}"/>
              </a:ext>
            </a:extLst>
          </p:cNvPr>
          <p:cNvSpPr/>
          <p:nvPr/>
        </p:nvSpPr>
        <p:spPr>
          <a:xfrm>
            <a:off x="636982" y="1711114"/>
            <a:ext cx="549367" cy="4194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7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B6D51-37D8-418A-B4C3-2FF54387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58373"/>
            <a:ext cx="5262327" cy="87049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Lease Space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1DB26-6700-4EED-8D4A-6FFD1365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4" y="1481139"/>
            <a:ext cx="10503814" cy="46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0314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3515F0DD1B740B9CD2E14CC246E2B" ma:contentTypeVersion="10" ma:contentTypeDescription="Create a new document." ma:contentTypeScope="" ma:versionID="7733a65f3af459dce0bdc108297801cf">
  <xsd:schema xmlns:xsd="http://www.w3.org/2001/XMLSchema" xmlns:xs="http://www.w3.org/2001/XMLSchema" xmlns:p="http://schemas.microsoft.com/office/2006/metadata/properties" xmlns:ns2="2e2def3e-d469-4626-9a40-58a798e4d464" xmlns:ns3="afc037c3-f80d-404f-a003-8a842cc65735" targetNamespace="http://schemas.microsoft.com/office/2006/metadata/properties" ma:root="true" ma:fieldsID="08a9e7ed098fc9909d1bc89cd8b509a4" ns2:_="" ns3:_="">
    <xsd:import namespace="2e2def3e-d469-4626-9a40-58a798e4d464"/>
    <xsd:import namespace="afc037c3-f80d-404f-a003-8a842cc65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def3e-d469-4626-9a40-58a798e4d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037c3-f80d-404f-a003-8a842cc65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c037c3-f80d-404f-a003-8a842cc65735">
      <UserInfo>
        <DisplayName>Appel, Elizabeth K</DisplayName>
        <AccountId>32</AccountId>
        <AccountType/>
      </UserInfo>
      <UserInfo>
        <DisplayName>Freeman, Sharee</DisplayName>
        <AccountId>20</AccountId>
        <AccountType/>
      </UserInfo>
      <UserInfo>
        <DisplayName>Wilson, Judith</DisplayName>
        <AccountId>12</AccountId>
        <AccountType/>
      </UserInfo>
      <UserInfo>
        <DisplayName>Wischnewski, Michael P</DisplayName>
        <AccountId>46</AccountId>
        <AccountType/>
      </UserInfo>
      <UserInfo>
        <DisplayName>Draper, Gabriel N</DisplayName>
        <AccountId>43</AccountId>
        <AccountType/>
      </UserInfo>
      <UserInfo>
        <DisplayName>Shade, Bryan C</DisplayName>
        <AccountId>16</AccountId>
        <AccountType/>
      </UserInfo>
      <UserInfo>
        <DisplayName>Bitsui, Marian K</DisplayName>
        <AccountId>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3E87B06-D15E-4F2C-A061-66A03D123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def3e-d469-4626-9a40-58a798e4d464"/>
    <ds:schemaRef ds:uri="afc037c3-f80d-404f-a003-8a842cc65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739797-27F4-4220-8F17-A405DEB061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6F94C-93F8-43D6-B73E-B2623F426E77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fc037c3-f80d-404f-a003-8a842cc65735"/>
    <ds:schemaRef ds:uri="2e2def3e-d469-4626-9a40-58a798e4d46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998</Words>
  <Application>Microsoft Office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Tahoma</vt:lpstr>
      <vt:lpstr>Wingdings</vt:lpstr>
      <vt:lpstr>Financial_PitchDeck_MO-v6</vt:lpstr>
      <vt:lpstr>1_Office Theme</vt:lpstr>
      <vt:lpstr>1_Financial_PitchDeck_MO-v6</vt:lpstr>
      <vt:lpstr>    ISDEAA 105(l) Facility Lease  Guidebook Overview</vt:lpstr>
      <vt:lpstr>105(l) Guidebook Overview</vt:lpstr>
      <vt:lpstr>Indian Self Determination and Education Assistance Act (ISDEAA) </vt:lpstr>
      <vt:lpstr>What is a 105(l) Facility Lease? </vt:lpstr>
      <vt:lpstr>The Tribe’s Considerations</vt:lpstr>
      <vt:lpstr>Fair Market Rental Analysis </vt:lpstr>
      <vt:lpstr>How to Start the Process</vt:lpstr>
      <vt:lpstr>Facility Details  </vt:lpstr>
      <vt:lpstr>Lease Space Example</vt:lpstr>
      <vt:lpstr>Facility Lease Details (Continued) </vt:lpstr>
      <vt:lpstr>Lease Process Overview </vt:lpstr>
      <vt:lpstr>The Lease Terms and Renewals</vt:lpstr>
      <vt:lpstr>The Path Forward</vt:lpstr>
      <vt:lpstr> 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 Consultation</dc:title>
  <dc:creator/>
  <cp:keywords>American Rescue Plan;Tribal Consultation</cp:keywords>
  <cp:lastModifiedBy/>
  <cp:revision>7</cp:revision>
  <dcterms:created xsi:type="dcterms:W3CDTF">2021-03-24T18:09:03Z</dcterms:created>
  <dcterms:modified xsi:type="dcterms:W3CDTF">2023-07-20T12:46:12Z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0x010100C4D3515F0DD1B740B9CD2E14CC246E2B</vt:lpwstr>
  </property>
</Properties>
</file>