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7"/>
  </p:notesMasterIdLst>
  <p:sldIdLst>
    <p:sldId id="256" r:id="rId2"/>
    <p:sldId id="321" r:id="rId3"/>
    <p:sldId id="267" r:id="rId4"/>
    <p:sldId id="288" r:id="rId5"/>
    <p:sldId id="264" r:id="rId6"/>
    <p:sldId id="258" r:id="rId7"/>
    <p:sldId id="260" r:id="rId8"/>
    <p:sldId id="265" r:id="rId9"/>
    <p:sldId id="268" r:id="rId10"/>
    <p:sldId id="271" r:id="rId11"/>
    <p:sldId id="272" r:id="rId12"/>
    <p:sldId id="270" r:id="rId13"/>
    <p:sldId id="261" r:id="rId14"/>
    <p:sldId id="262" r:id="rId15"/>
    <p:sldId id="263" r:id="rId16"/>
    <p:sldId id="275" r:id="rId17"/>
    <p:sldId id="276" r:id="rId18"/>
    <p:sldId id="273" r:id="rId19"/>
    <p:sldId id="274" r:id="rId20"/>
    <p:sldId id="269" r:id="rId21"/>
    <p:sldId id="278" r:id="rId22"/>
    <p:sldId id="283" r:id="rId23"/>
    <p:sldId id="277" r:id="rId24"/>
    <p:sldId id="281" r:id="rId25"/>
    <p:sldId id="285" r:id="rId26"/>
    <p:sldId id="282" r:id="rId27"/>
    <p:sldId id="286" r:id="rId28"/>
    <p:sldId id="317" r:id="rId29"/>
    <p:sldId id="320" r:id="rId30"/>
    <p:sldId id="301" r:id="rId31"/>
    <p:sldId id="300" r:id="rId32"/>
    <p:sldId id="318" r:id="rId33"/>
    <p:sldId id="289" r:id="rId34"/>
    <p:sldId id="290" r:id="rId35"/>
    <p:sldId id="319" r:id="rId36"/>
    <p:sldId id="322" r:id="rId37"/>
    <p:sldId id="296" r:id="rId38"/>
    <p:sldId id="291" r:id="rId39"/>
    <p:sldId id="329" r:id="rId40"/>
    <p:sldId id="298" r:id="rId41"/>
    <p:sldId id="302" r:id="rId42"/>
    <p:sldId id="303" r:id="rId43"/>
    <p:sldId id="304" r:id="rId44"/>
    <p:sldId id="305" r:id="rId45"/>
    <p:sldId id="306" r:id="rId46"/>
    <p:sldId id="328" r:id="rId47"/>
    <p:sldId id="307" r:id="rId48"/>
    <p:sldId id="308" r:id="rId49"/>
    <p:sldId id="309" r:id="rId50"/>
    <p:sldId id="310" r:id="rId51"/>
    <p:sldId id="311" r:id="rId52"/>
    <p:sldId id="312" r:id="rId53"/>
    <p:sldId id="313" r:id="rId54"/>
    <p:sldId id="314" r:id="rId55"/>
    <p:sldId id="315" r:id="rId56"/>
    <p:sldId id="316" r:id="rId57"/>
    <p:sldId id="323" r:id="rId58"/>
    <p:sldId id="324" r:id="rId59"/>
    <p:sldId id="325" r:id="rId60"/>
    <p:sldId id="326" r:id="rId61"/>
    <p:sldId id="327" r:id="rId62"/>
    <p:sldId id="259" r:id="rId63"/>
    <p:sldId id="330" r:id="rId64"/>
    <p:sldId id="295" r:id="rId65"/>
    <p:sldId id="293" r:id="rId66"/>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notesMaster" Target="notesMasters/notes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F03F920-5E13-461E-99AB-A9268A578515}" type="datetimeFigureOut">
              <a:rPr lang="en-US" smtClean="0"/>
              <a:t>6/22/2015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994D8CA-3186-44D4-9D2B-E5008C545C24}" type="slidenum">
              <a:rPr lang="en-US" smtClean="0"/>
              <a:t>‹#›</a:t>
            </a:fld>
            <a:endParaRPr lang="en-US"/>
          </a:p>
        </p:txBody>
      </p:sp>
    </p:spTree>
    <p:extLst>
      <p:ext uri="{BB962C8B-B14F-4D97-AF65-F5344CB8AC3E}">
        <p14:creationId xmlns:p14="http://schemas.microsoft.com/office/powerpoint/2010/main" val="7289585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30</a:t>
            </a:fld>
            <a:endParaRPr 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47</a:t>
            </a:fld>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48</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49</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50</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51</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52</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53</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54</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55</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56</a:t>
            </a:fld>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31</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p:spPr>
      </p:sp>
      <p:sp>
        <p:nvSpPr>
          <p:cNvPr id="4813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Add in mission statement or short summary of what we do</a:t>
            </a:r>
          </a:p>
        </p:txBody>
      </p:sp>
      <p:sp>
        <p:nvSpPr>
          <p:cNvPr id="4" name="Slide Number Placeholder 3"/>
          <p:cNvSpPr>
            <a:spLocks noGrp="1"/>
          </p:cNvSpPr>
          <p:nvPr>
            <p:ph type="sldNum" sz="quarter" idx="5"/>
          </p:nvPr>
        </p:nvSpPr>
        <p:spPr/>
        <p:txBody>
          <a:bodyPr/>
          <a:lstStyle/>
          <a:p>
            <a:pPr>
              <a:defRPr/>
            </a:pPr>
            <a:fld id="{BC6FE193-DE96-4968-B886-95F5EA4C8087}" type="slidenum">
              <a:rPr lang="en-US" smtClean="0"/>
              <a:pPr>
                <a:defRPr/>
              </a:pPr>
              <a:t>64</a:t>
            </a:fld>
            <a:endParaRPr lang="en-US"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37</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40</a:t>
            </a:fld>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41</a:t>
            </a:fld>
            <a:endParaRPr 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42</a:t>
            </a:fld>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43</a:t>
            </a:fld>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44</a:t>
            </a:fld>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510DF183-3903-43A8-8640-535A21349FC4}" type="slidenum">
              <a:rPr lang="en-US" smtClean="0"/>
              <a:pPr>
                <a:defRPr/>
              </a:pPr>
              <a:t>45</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516624"/>
            <a:ext cx="7315200" cy="2595025"/>
          </a:xfrm>
        </p:spPr>
        <p:txBody>
          <a:bodyPr>
            <a:normAutofit/>
          </a:bodyPr>
          <a:lstStyle>
            <a:lvl1pPr>
              <a:defRPr sz="4800"/>
            </a:lvl1pPr>
          </a:lstStyle>
          <a:p>
            <a:r>
              <a:rPr lang="en-US" smtClean="0"/>
              <a:t>Click to edit Master title style</a:t>
            </a:r>
            <a:endParaRPr lang="en-US"/>
          </a:p>
        </p:txBody>
      </p:sp>
      <p:sp>
        <p:nvSpPr>
          <p:cNvPr id="3" name="Subtitle 2"/>
          <p:cNvSpPr>
            <a:spLocks noGrp="1"/>
          </p:cNvSpPr>
          <p:nvPr>
            <p:ph type="subTitle" idx="1"/>
          </p:nvPr>
        </p:nvSpPr>
        <p:spPr>
          <a:xfrm>
            <a:off x="914400" y="5166530"/>
            <a:ext cx="7315200" cy="1144632"/>
          </a:xfrm>
        </p:spPr>
        <p:txBody>
          <a:bodyPr>
            <a:normAutofit/>
          </a:bodyPr>
          <a:lstStyle>
            <a:lvl1pPr marL="0" indent="0" algn="l">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BA69D4F7-CA53-4799-B5C1-539C509DF431}" type="datetimeFigureOut">
              <a:rPr lang="en-US"/>
              <a:pPr>
                <a:defRPr/>
              </a:pPr>
              <a:t>6/22/2015</a:t>
            </a:fld>
            <a:endParaRPr lang="en-US"/>
          </a:p>
        </p:txBody>
      </p:sp>
      <p:sp>
        <p:nvSpPr>
          <p:cNvPr id="5" name="Slide Number Placeholder 5"/>
          <p:cNvSpPr>
            <a:spLocks noGrp="1"/>
          </p:cNvSpPr>
          <p:nvPr>
            <p:ph type="sldNum" sz="quarter" idx="11"/>
          </p:nvPr>
        </p:nvSpPr>
        <p:spPr/>
        <p:txBody>
          <a:bodyPr/>
          <a:lstStyle>
            <a:lvl1pPr>
              <a:defRPr/>
            </a:lvl1pPr>
          </a:lstStyle>
          <a:p>
            <a:pPr>
              <a:defRPr/>
            </a:pPr>
            <a:fld id="{9262E58F-223F-4504-80AF-0CAB651CE339}"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0149614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0835C8DF-7AFD-4D3C-9592-AC44DAEDE81B}" type="datetimeFigureOut">
              <a:rPr lang="en-US"/>
              <a:pPr>
                <a:defRPr/>
              </a:pPr>
              <a:t>6/22/2015</a:t>
            </a:fld>
            <a:endParaRPr lang="en-US"/>
          </a:p>
        </p:txBody>
      </p:sp>
      <p:sp>
        <p:nvSpPr>
          <p:cNvPr id="5" name="Slide Number Placeholder 5"/>
          <p:cNvSpPr>
            <a:spLocks noGrp="1"/>
          </p:cNvSpPr>
          <p:nvPr>
            <p:ph type="sldNum" sz="quarter" idx="11"/>
          </p:nvPr>
        </p:nvSpPr>
        <p:spPr/>
        <p:txBody>
          <a:bodyPr/>
          <a:lstStyle>
            <a:lvl1pPr>
              <a:defRPr/>
            </a:lvl1pPr>
          </a:lstStyle>
          <a:p>
            <a:pPr>
              <a:defRPr/>
            </a:pPr>
            <a:fld id="{B59FDA22-E79E-4D84-A117-AC920FCAE51A}"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943452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248400" y="1826709"/>
            <a:ext cx="1492499" cy="4484454"/>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54524" y="1826709"/>
            <a:ext cx="5241476" cy="448445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A68E602-280F-4BAA-9CCB-AD79F091B3DA}" type="datetimeFigureOut">
              <a:rPr lang="en-US"/>
              <a:pPr>
                <a:defRPr/>
              </a:pPr>
              <a:t>6/22/2015</a:t>
            </a:fld>
            <a:endParaRPr lang="en-US"/>
          </a:p>
        </p:txBody>
      </p:sp>
      <p:sp>
        <p:nvSpPr>
          <p:cNvPr id="5" name="Slide Number Placeholder 5"/>
          <p:cNvSpPr>
            <a:spLocks noGrp="1"/>
          </p:cNvSpPr>
          <p:nvPr>
            <p:ph type="sldNum" sz="quarter" idx="11"/>
          </p:nvPr>
        </p:nvSpPr>
        <p:spPr/>
        <p:txBody>
          <a:bodyPr/>
          <a:lstStyle>
            <a:lvl1pPr>
              <a:defRPr/>
            </a:lvl1pPr>
          </a:lstStyle>
          <a:p>
            <a:pPr>
              <a:defRPr/>
            </a:pPr>
            <a:fld id="{AFEA193F-E221-4FC4-96A0-42D39975684F}"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74676870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3" name="Rectangle 2"/>
          <p:cNvSpPr/>
          <p:nvPr userDrawn="1"/>
        </p:nvSpPr>
        <p:spPr>
          <a:xfrm>
            <a:off x="0" y="0"/>
            <a:ext cx="9144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p:cNvSpPr/>
          <p:nvPr userDrawn="1"/>
        </p:nvSpPr>
        <p:spPr>
          <a:xfrm>
            <a:off x="7848600" y="152400"/>
            <a:ext cx="1143000" cy="762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6" name="Rectangle 5"/>
          <p:cNvSpPr/>
          <p:nvPr userDrawn="1"/>
        </p:nvSpPr>
        <p:spPr>
          <a:xfrm>
            <a:off x="0" y="152400"/>
            <a:ext cx="7848600" cy="762000"/>
          </a:xfrm>
          <a:prstGeom prst="rect">
            <a:avLst/>
          </a:prstGeom>
          <a:gradFill flip="none" rotWithShape="1">
            <a:gsLst>
              <a:gs pos="0">
                <a:schemeClr val="bg1">
                  <a:lumMod val="65000"/>
                </a:schemeClr>
              </a:gs>
              <a:gs pos="78000">
                <a:schemeClr val="bg1">
                  <a:lumMod val="85000"/>
                </a:schemeClr>
              </a:gs>
              <a:gs pos="100000">
                <a:schemeClr val="accent6">
                  <a:lumMod val="7500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dirty="0"/>
              <a:t>       </a:t>
            </a:r>
            <a:endParaRPr lang="en-US" sz="4000" dirty="0"/>
          </a:p>
        </p:txBody>
      </p:sp>
      <p:pic>
        <p:nvPicPr>
          <p:cNvPr id="7" name="Picture 2" descr="F:\_MAIN\1_ADMIN\FORMS\Logos\NEW DEMD Logos\DEMD-for-PPT.jpg"/>
          <p:cNvPicPr>
            <a:picLocks noChangeAspect="1" noChangeArrowheads="1"/>
          </p:cNvPicPr>
          <p:nvPr userDrawn="1"/>
        </p:nvPicPr>
        <p:blipFill>
          <a:blip r:embed="rId2" cstate="print">
            <a:clrChange>
              <a:clrFrom>
                <a:srgbClr val="333333"/>
              </a:clrFrom>
              <a:clrTo>
                <a:srgbClr val="333333">
                  <a:alpha val="0"/>
                </a:srgbClr>
              </a:clrTo>
            </a:clrChange>
            <a:extLst>
              <a:ext uri="{28A0092B-C50C-407E-A947-70E740481C1C}">
                <a14:useLocalDpi xmlns:a14="http://schemas.microsoft.com/office/drawing/2010/main" val="0"/>
              </a:ext>
            </a:extLst>
          </a:blip>
          <a:srcRect/>
          <a:stretch>
            <a:fillRect/>
          </a:stretch>
        </p:blipFill>
        <p:spPr bwMode="auto">
          <a:xfrm>
            <a:off x="7924800" y="152400"/>
            <a:ext cx="914400" cy="76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8" name="Straight Connector 7"/>
          <p:cNvCxnSpPr/>
          <p:nvPr userDrawn="1"/>
        </p:nvCxnSpPr>
        <p:spPr>
          <a:xfrm>
            <a:off x="381000" y="6477000"/>
            <a:ext cx="8458200" cy="0"/>
          </a:xfrm>
          <a:prstGeom prst="line">
            <a:avLst/>
          </a:prstGeom>
          <a:ln w="571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 name="Content Placeholder 1"/>
          <p:cNvSpPr>
            <a:spLocks noGrp="1"/>
          </p:cNvSpPr>
          <p:nvPr>
            <p:ph/>
          </p:nvPr>
        </p:nvSpPr>
        <p:spPr>
          <a:xfrm>
            <a:off x="7620" y="1135380"/>
            <a:ext cx="9144000" cy="5715000"/>
          </a:xfrm>
        </p:spPr>
        <p:txBody>
          <a:bodyPr/>
          <a:lstStyle>
            <a:lvl1pPr>
              <a:spcBef>
                <a:spcPts val="400"/>
              </a:spcBef>
              <a:defRPr sz="2800"/>
            </a:lvl1pPr>
            <a:lvl2pPr>
              <a:spcBef>
                <a:spcPts val="400"/>
              </a:spcBef>
              <a:defRPr sz="2400"/>
            </a:lvl2pPr>
            <a:lvl3pPr>
              <a:spcBef>
                <a:spcPts val="400"/>
              </a:spcBef>
              <a:defRPr sz="2000"/>
            </a:lvl3pPr>
            <a:lvl4pPr>
              <a:spcBef>
                <a:spcPts val="400"/>
              </a:spcBef>
              <a:defRPr/>
            </a:lvl4pPr>
            <a:lvl5pPr>
              <a:spcBef>
                <a:spcPts val="400"/>
              </a:spcBef>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Box 8"/>
          <p:cNvSpPr txBox="1">
            <a:spLocks noChangeArrowheads="1"/>
          </p:cNvSpPr>
          <p:nvPr userDrawn="1"/>
        </p:nvSpPr>
        <p:spPr bwMode="auto">
          <a:xfrm>
            <a:off x="292100" y="6488113"/>
            <a:ext cx="4457700" cy="33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defRPr/>
            </a:pPr>
            <a:r>
              <a:rPr lang="en-US" altLang="en-US" sz="1600" smtClean="0">
                <a:solidFill>
                  <a:srgbClr val="7F7F7F"/>
                </a:solidFill>
                <a:latin typeface="Arial Narrow" pitchFamily="34" charset="0"/>
              </a:rPr>
              <a:t>DIVISION OF ENERGY AND MINERAL DEVELOPMENT</a:t>
            </a:r>
          </a:p>
        </p:txBody>
      </p:sp>
      <p:sp>
        <p:nvSpPr>
          <p:cNvPr id="10" name="Text Placeholder 9"/>
          <p:cNvSpPr>
            <a:spLocks noGrp="1"/>
          </p:cNvSpPr>
          <p:nvPr>
            <p:ph type="body" sz="quarter" idx="10"/>
          </p:nvPr>
        </p:nvSpPr>
        <p:spPr>
          <a:xfrm>
            <a:off x="381000" y="228600"/>
            <a:ext cx="7391400" cy="609600"/>
          </a:xfrm>
        </p:spPr>
        <p:txBody>
          <a:bodyPr/>
          <a:lstStyle>
            <a:lvl1pPr>
              <a:defRPr>
                <a:latin typeface="Arial" panose="020B0604020202020204" pitchFamily="34" charset="0"/>
                <a:cs typeface="Arial" panose="020B0604020202020204" pitchFamily="34" charset="0"/>
              </a:defRPr>
            </a:lvl1pPr>
          </a:lstStyle>
          <a:p>
            <a:pPr lvl="0"/>
            <a:r>
              <a:rPr lang="en-US" dirty="0" smtClean="0"/>
              <a:t>Click to edit Master text styles</a:t>
            </a:r>
          </a:p>
        </p:txBody>
      </p:sp>
    </p:spTree>
    <p:extLst>
      <p:ext uri="{BB962C8B-B14F-4D97-AF65-F5344CB8AC3E}">
        <p14:creationId xmlns:p14="http://schemas.microsoft.com/office/powerpoint/2010/main" val="2533507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C3CAB24D-53FF-4270-A7F7-76488568B30D}" type="datetimeFigureOut">
              <a:rPr lang="en-US"/>
              <a:pPr>
                <a:defRPr/>
              </a:pPr>
              <a:t>6/22/2015</a:t>
            </a:fld>
            <a:endParaRPr lang="en-US"/>
          </a:p>
        </p:txBody>
      </p:sp>
      <p:sp>
        <p:nvSpPr>
          <p:cNvPr id="5" name="Slide Number Placeholder 5"/>
          <p:cNvSpPr>
            <a:spLocks noGrp="1"/>
          </p:cNvSpPr>
          <p:nvPr>
            <p:ph type="sldNum" sz="quarter" idx="11"/>
          </p:nvPr>
        </p:nvSpPr>
        <p:spPr/>
        <p:txBody>
          <a:bodyPr/>
          <a:lstStyle>
            <a:lvl1pPr>
              <a:defRPr/>
            </a:lvl1pPr>
          </a:lstStyle>
          <a:p>
            <a:pPr>
              <a:defRPr/>
            </a:pPr>
            <a:fld id="{88F807BA-ECEE-46AC-B4A9-E73290B102EC}"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8374205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4400" y="5017572"/>
            <a:ext cx="7315200" cy="1293592"/>
          </a:xfrm>
        </p:spPr>
        <p:txBody>
          <a:bodyPr anchor="t"/>
          <a:lstStyle>
            <a:lvl1pPr algn="l">
              <a:defRPr sz="4000" b="0" cap="none"/>
            </a:lvl1pPr>
          </a:lstStyle>
          <a:p>
            <a:r>
              <a:rPr lang="en-US" smtClean="0"/>
              <a:t>Click to edit Master title style</a:t>
            </a:r>
            <a:endParaRPr lang="en-US"/>
          </a:p>
        </p:txBody>
      </p:sp>
      <p:sp>
        <p:nvSpPr>
          <p:cNvPr id="3" name="Text Placeholder 2"/>
          <p:cNvSpPr>
            <a:spLocks noGrp="1"/>
          </p:cNvSpPr>
          <p:nvPr>
            <p:ph type="body" idx="1"/>
          </p:nvPr>
        </p:nvSpPr>
        <p:spPr>
          <a:xfrm>
            <a:off x="914400" y="3865097"/>
            <a:ext cx="7315200" cy="1098439"/>
          </a:xfrm>
        </p:spPr>
        <p:txBody>
          <a:bodyPr anchor="b"/>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0F09F353-18CA-4629-B29F-3D7F38880614}" type="datetimeFigureOut">
              <a:rPr lang="en-US"/>
              <a:pPr>
                <a:defRPr/>
              </a:pPr>
              <a:t>6/22/2015</a:t>
            </a:fld>
            <a:endParaRPr lang="en-US"/>
          </a:p>
        </p:txBody>
      </p:sp>
      <p:sp>
        <p:nvSpPr>
          <p:cNvPr id="5" name="Slide Number Placeholder 5"/>
          <p:cNvSpPr>
            <a:spLocks noGrp="1"/>
          </p:cNvSpPr>
          <p:nvPr>
            <p:ph type="sldNum" sz="quarter" idx="11"/>
          </p:nvPr>
        </p:nvSpPr>
        <p:spPr/>
        <p:txBody>
          <a:bodyPr/>
          <a:lstStyle>
            <a:lvl1pPr>
              <a:defRPr/>
            </a:lvl1pPr>
          </a:lstStyle>
          <a:p>
            <a:pPr>
              <a:defRPr/>
            </a:pPr>
            <a:fld id="{FA2845BB-750F-49E2-86BC-10BC2BECA4AA}" type="slidenum">
              <a:rPr lang="en-US"/>
              <a:pPr>
                <a:defRPr/>
              </a:pPr>
              <a:t>‹#›</a:t>
            </a:fld>
            <a:endParaRPr lang="en-US"/>
          </a:p>
        </p:txBody>
      </p:sp>
      <p:sp>
        <p:nvSpPr>
          <p:cNvPr id="6"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4562434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9" name="Title 8"/>
          <p:cNvSpPr>
            <a:spLocks noGrp="1"/>
          </p:cNvSpPr>
          <p:nvPr>
            <p:ph type="title"/>
          </p:nvPr>
        </p:nvSpPr>
        <p:spPr>
          <a:xfrm>
            <a:off x="914400" y="1544715"/>
            <a:ext cx="7315200" cy="1154097"/>
          </a:xfrm>
        </p:spPr>
        <p:txBody>
          <a:bodyPr/>
          <a:lstStyle/>
          <a:p>
            <a:r>
              <a:rPr lang="en-US" smtClean="0"/>
              <a:t>Click to edit Master title style</a:t>
            </a:r>
            <a:endParaRPr lang="en-US"/>
          </a:p>
        </p:txBody>
      </p:sp>
      <p:sp>
        <p:nvSpPr>
          <p:cNvPr id="8" name="Content Placeholder 7"/>
          <p:cNvSpPr>
            <a:spLocks noGrp="1"/>
          </p:cNvSpPr>
          <p:nvPr>
            <p:ph sz="quarter" idx="13"/>
          </p:nvPr>
        </p:nvSpPr>
        <p:spPr>
          <a:xfrm>
            <a:off x="914400" y="2743200"/>
            <a:ext cx="3566160" cy="359359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14"/>
          </p:nvPr>
        </p:nvSpPr>
        <p:spPr>
          <a:xfrm>
            <a:off x="4681728" y="2743200"/>
            <a:ext cx="3566160" cy="3595687"/>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5"/>
          </p:nvPr>
        </p:nvSpPr>
        <p:spPr/>
        <p:txBody>
          <a:bodyPr/>
          <a:lstStyle>
            <a:lvl1pPr>
              <a:defRPr/>
            </a:lvl1pPr>
          </a:lstStyle>
          <a:p>
            <a:pPr>
              <a:defRPr/>
            </a:pPr>
            <a:fld id="{1612E12C-8D55-4C0A-8EE2-CED4B45E7F14}" type="datetimeFigureOut">
              <a:rPr lang="en-US"/>
              <a:pPr>
                <a:defRPr/>
              </a:pPr>
              <a:t>6/22/2015</a:t>
            </a:fld>
            <a:endParaRPr lang="en-US"/>
          </a:p>
        </p:txBody>
      </p:sp>
      <p:sp>
        <p:nvSpPr>
          <p:cNvPr id="6" name="Slide Number Placeholder 5"/>
          <p:cNvSpPr>
            <a:spLocks noGrp="1"/>
          </p:cNvSpPr>
          <p:nvPr>
            <p:ph type="sldNum" sz="quarter" idx="16"/>
          </p:nvPr>
        </p:nvSpPr>
        <p:spPr/>
        <p:txBody>
          <a:bodyPr/>
          <a:lstStyle>
            <a:lvl1pPr>
              <a:defRPr/>
            </a:lvl1pPr>
          </a:lstStyle>
          <a:p>
            <a:pPr>
              <a:defRPr/>
            </a:pPr>
            <a:fld id="{CD3E15A6-DF1F-44B2-9D7D-7511F4FF02DF}" type="slidenum">
              <a:rPr lang="en-US"/>
              <a:pPr>
                <a:defRPr/>
              </a:pPr>
              <a:t>‹#›</a:t>
            </a:fld>
            <a:endParaRPr lang="en-US"/>
          </a:p>
        </p:txBody>
      </p:sp>
      <p:sp>
        <p:nvSpPr>
          <p:cNvPr id="7"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1146302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116348" y="2743200"/>
            <a:ext cx="336499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5" name="Text Placeholder 4"/>
          <p:cNvSpPr>
            <a:spLocks noGrp="1"/>
          </p:cNvSpPr>
          <p:nvPr>
            <p:ph type="body" sz="quarter" idx="3"/>
          </p:nvPr>
        </p:nvSpPr>
        <p:spPr>
          <a:xfrm>
            <a:off x="4885144" y="2743200"/>
            <a:ext cx="3362062" cy="621792"/>
          </a:xfrm>
        </p:spPr>
        <p:txBody>
          <a:bodyPr anchor="b">
            <a:noAutofit/>
          </a:bodyPr>
          <a:lstStyle>
            <a:lvl1pPr marL="0" indent="0">
              <a:buNone/>
              <a:defRPr sz="20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10" name="Title 9"/>
          <p:cNvSpPr>
            <a:spLocks noGrp="1"/>
          </p:cNvSpPr>
          <p:nvPr>
            <p:ph type="title"/>
          </p:nvPr>
        </p:nvSpPr>
        <p:spPr>
          <a:xfrm>
            <a:off x="914400" y="1544715"/>
            <a:ext cx="7315200" cy="1154097"/>
          </a:xfrm>
        </p:spPr>
        <p:txBody>
          <a:bodyPr/>
          <a:lstStyle/>
          <a:p>
            <a:r>
              <a:rPr lang="en-US" smtClean="0"/>
              <a:t>Click to edit Master title style</a:t>
            </a:r>
            <a:endParaRPr lang="en-US" dirty="0"/>
          </a:p>
        </p:txBody>
      </p:sp>
      <p:sp>
        <p:nvSpPr>
          <p:cNvPr id="11" name="Content Placeholder 10"/>
          <p:cNvSpPr>
            <a:spLocks noGrp="1"/>
          </p:cNvSpPr>
          <p:nvPr>
            <p:ph sz="quarter" idx="13"/>
          </p:nvPr>
        </p:nvSpPr>
        <p:spPr>
          <a:xfrm>
            <a:off x="914400"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Content Placeholder 12"/>
          <p:cNvSpPr>
            <a:spLocks noGrp="1"/>
          </p:cNvSpPr>
          <p:nvPr>
            <p:ph sz="quarter" idx="14"/>
          </p:nvPr>
        </p:nvSpPr>
        <p:spPr>
          <a:xfrm>
            <a:off x="4681727" y="3383280"/>
            <a:ext cx="3566160" cy="29535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3"/>
          <p:cNvSpPr>
            <a:spLocks noGrp="1"/>
          </p:cNvSpPr>
          <p:nvPr>
            <p:ph type="dt" sz="half" idx="15"/>
          </p:nvPr>
        </p:nvSpPr>
        <p:spPr/>
        <p:txBody>
          <a:bodyPr/>
          <a:lstStyle>
            <a:lvl1pPr>
              <a:defRPr/>
            </a:lvl1pPr>
          </a:lstStyle>
          <a:p>
            <a:pPr>
              <a:defRPr/>
            </a:pPr>
            <a:fld id="{36CF88C5-2F0F-4D03-BAC0-82DFF4A83A85}" type="datetimeFigureOut">
              <a:rPr lang="en-US"/>
              <a:pPr>
                <a:defRPr/>
              </a:pPr>
              <a:t>6/22/2015</a:t>
            </a:fld>
            <a:endParaRPr lang="en-US"/>
          </a:p>
        </p:txBody>
      </p:sp>
      <p:sp>
        <p:nvSpPr>
          <p:cNvPr id="8" name="Slide Number Placeholder 5"/>
          <p:cNvSpPr>
            <a:spLocks noGrp="1"/>
          </p:cNvSpPr>
          <p:nvPr>
            <p:ph type="sldNum" sz="quarter" idx="16"/>
          </p:nvPr>
        </p:nvSpPr>
        <p:spPr/>
        <p:txBody>
          <a:bodyPr/>
          <a:lstStyle>
            <a:lvl1pPr>
              <a:defRPr/>
            </a:lvl1pPr>
          </a:lstStyle>
          <a:p>
            <a:pPr>
              <a:defRPr/>
            </a:pPr>
            <a:fld id="{4D586E61-A163-45AB-8037-4B1BA12ADF09}" type="slidenum">
              <a:rPr lang="en-US"/>
              <a:pPr>
                <a:defRPr/>
              </a:pPr>
              <a:t>‹#›</a:t>
            </a:fld>
            <a:endParaRPr lang="en-US"/>
          </a:p>
        </p:txBody>
      </p:sp>
      <p:sp>
        <p:nvSpPr>
          <p:cNvPr id="9" name="Footer Placeholder 4"/>
          <p:cNvSpPr>
            <a:spLocks noGrp="1"/>
          </p:cNvSpPr>
          <p:nvPr>
            <p:ph type="ftr" sz="quarter" idx="17"/>
          </p:nvPr>
        </p:nvSpPr>
        <p:spPr/>
        <p:txBody>
          <a:bodyPr/>
          <a:lstStyle>
            <a:lvl1pPr>
              <a:defRPr/>
            </a:lvl1pPr>
          </a:lstStyle>
          <a:p>
            <a:pPr>
              <a:defRPr/>
            </a:pPr>
            <a:endParaRPr lang="en-US"/>
          </a:p>
        </p:txBody>
      </p:sp>
    </p:spTree>
    <p:extLst>
      <p:ext uri="{BB962C8B-B14F-4D97-AF65-F5344CB8AC3E}">
        <p14:creationId xmlns:p14="http://schemas.microsoft.com/office/powerpoint/2010/main" val="34424148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ADD556D-CCE7-4147-BEC1-95B7C217A259}" type="datetimeFigureOut">
              <a:rPr lang="en-US"/>
              <a:pPr>
                <a:defRPr/>
              </a:pPr>
              <a:t>6/22/2015</a:t>
            </a:fld>
            <a:endParaRPr lang="en-US"/>
          </a:p>
        </p:txBody>
      </p:sp>
      <p:sp>
        <p:nvSpPr>
          <p:cNvPr id="4" name="Slide Number Placeholder 5"/>
          <p:cNvSpPr>
            <a:spLocks noGrp="1"/>
          </p:cNvSpPr>
          <p:nvPr>
            <p:ph type="sldNum" sz="quarter" idx="11"/>
          </p:nvPr>
        </p:nvSpPr>
        <p:spPr/>
        <p:txBody>
          <a:bodyPr/>
          <a:lstStyle>
            <a:lvl1pPr>
              <a:defRPr/>
            </a:lvl1pPr>
          </a:lstStyle>
          <a:p>
            <a:pPr>
              <a:defRPr/>
            </a:pPr>
            <a:fld id="{C518C3C5-83AD-4F12-A6CB-B79DE688ED04}" type="slidenum">
              <a:rPr lang="en-US"/>
              <a:pPr>
                <a:defRPr/>
              </a:pPr>
              <a:t>‹#›</a:t>
            </a:fld>
            <a:endParaRPr lang="en-US"/>
          </a:p>
        </p:txBody>
      </p:sp>
      <p:sp>
        <p:nvSpPr>
          <p:cNvPr id="5"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3252362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78708015-410F-4F96-8514-DAC56A0F8A90}" type="datetimeFigureOut">
              <a:rPr lang="en-US"/>
              <a:pPr>
                <a:defRPr/>
              </a:pPr>
              <a:t>6/22/2015</a:t>
            </a:fld>
            <a:endParaRPr lang="en-US"/>
          </a:p>
        </p:txBody>
      </p:sp>
      <p:sp>
        <p:nvSpPr>
          <p:cNvPr id="3" name="Slide Number Placeholder 5"/>
          <p:cNvSpPr>
            <a:spLocks noGrp="1"/>
          </p:cNvSpPr>
          <p:nvPr>
            <p:ph type="sldNum" sz="quarter" idx="11"/>
          </p:nvPr>
        </p:nvSpPr>
        <p:spPr/>
        <p:txBody>
          <a:bodyPr/>
          <a:lstStyle>
            <a:lvl1pPr>
              <a:defRPr/>
            </a:lvl1pPr>
          </a:lstStyle>
          <a:p>
            <a:pPr>
              <a:defRPr/>
            </a:pPr>
            <a:fld id="{F93A1B8F-3F48-4F02-B61C-C790803C2839}" type="slidenum">
              <a:rPr lang="en-US"/>
              <a:pPr>
                <a:defRPr/>
              </a:pPr>
              <a:t>‹#›</a:t>
            </a:fld>
            <a:endParaRPr lang="en-US"/>
          </a:p>
        </p:txBody>
      </p:sp>
      <p:sp>
        <p:nvSpPr>
          <p:cNvPr id="4"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7739853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5362"/>
            <a:ext cx="2950936" cy="2173015"/>
          </a:xfrm>
        </p:spPr>
        <p:txBody>
          <a:bodyPr>
            <a:normAutofit/>
          </a:bodyPr>
          <a:lstStyle>
            <a:lvl1pPr algn="l">
              <a:defRPr sz="2800" b="0"/>
            </a:lvl1pPr>
          </a:lstStyle>
          <a:p>
            <a:r>
              <a:rPr lang="en-US" smtClean="0"/>
              <a:t>Click to edit Master title style</a:t>
            </a:r>
            <a:endParaRPr lang="en-US" dirty="0"/>
          </a:p>
        </p:txBody>
      </p:sp>
      <p:sp>
        <p:nvSpPr>
          <p:cNvPr id="3" name="Content Placeholder 2"/>
          <p:cNvSpPr>
            <a:spLocks noGrp="1"/>
          </p:cNvSpPr>
          <p:nvPr>
            <p:ph idx="1"/>
          </p:nvPr>
        </p:nvSpPr>
        <p:spPr>
          <a:xfrm>
            <a:off x="4021752" y="1826709"/>
            <a:ext cx="4207848" cy="4476614"/>
          </a:xfrm>
        </p:spPr>
        <p:txBody>
          <a:bodyPr anchor="ctr"/>
          <a:lstStyle>
            <a:lvl1pPr>
              <a:defRPr sz="2000"/>
            </a:lvl1pPr>
            <a:lvl2pPr>
              <a:defRPr sz="1800"/>
            </a:lvl2pPr>
            <a:lvl3pPr>
              <a:defRPr sz="1600"/>
            </a:lvl3pPr>
            <a:lvl4pPr>
              <a:defRPr sz="1400"/>
            </a:lvl4pPr>
            <a:lvl5pPr>
              <a:defRPr sz="14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914400" y="4061095"/>
            <a:ext cx="2950936" cy="224538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3794C6C-D7F1-41B4-8F58-87A8EA4BC41A}" type="datetimeFigureOut">
              <a:rPr lang="en-US"/>
              <a:pPr>
                <a:defRPr/>
              </a:pPr>
              <a:t>6/22/2015</a:t>
            </a:fld>
            <a:endParaRPr lang="en-US"/>
          </a:p>
        </p:txBody>
      </p:sp>
      <p:sp>
        <p:nvSpPr>
          <p:cNvPr id="6" name="Slide Number Placeholder 5"/>
          <p:cNvSpPr>
            <a:spLocks noGrp="1"/>
          </p:cNvSpPr>
          <p:nvPr>
            <p:ph type="sldNum" sz="quarter" idx="11"/>
          </p:nvPr>
        </p:nvSpPr>
        <p:spPr/>
        <p:txBody>
          <a:bodyPr/>
          <a:lstStyle>
            <a:lvl1pPr>
              <a:defRPr/>
            </a:lvl1pPr>
          </a:lstStyle>
          <a:p>
            <a:pPr>
              <a:defRPr/>
            </a:pPr>
            <a:fld id="{6636AE69-8BEC-4A00-82FF-D3144C7A59AD}" type="slidenum">
              <a:rPr lang="en-US"/>
              <a:pPr>
                <a:defRPr/>
              </a:pPr>
              <a:t>‹#›</a:t>
            </a:fld>
            <a:endParaRPr 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27620470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828800"/>
            <a:ext cx="2953512" cy="2176272"/>
          </a:xfrm>
        </p:spPr>
        <p:txBody>
          <a:bodyPr>
            <a:normAutofit/>
          </a:bodyPr>
          <a:lstStyle>
            <a:lvl1pPr algn="l">
              <a:defRPr sz="2800" b="0"/>
            </a:lvl1pPr>
          </a:lstStyle>
          <a:p>
            <a:r>
              <a:rPr lang="en-US" smtClean="0"/>
              <a:t>Click to edit Master title style</a:t>
            </a:r>
            <a:endParaRPr lang="en-US" dirty="0"/>
          </a:p>
        </p:txBody>
      </p:sp>
      <p:sp>
        <p:nvSpPr>
          <p:cNvPr id="3" name="Picture Placeholder 2"/>
          <p:cNvSpPr>
            <a:spLocks noGrp="1"/>
          </p:cNvSpPr>
          <p:nvPr>
            <p:ph type="pic" idx="1"/>
          </p:nvPr>
        </p:nvSpPr>
        <p:spPr>
          <a:xfrm>
            <a:off x="4191000" y="2286000"/>
            <a:ext cx="4038600" cy="3352800"/>
          </a:xfrm>
          <a:solidFill>
            <a:schemeClr val="accent2"/>
          </a:solidFill>
          <a:ln w="12700">
            <a:noFill/>
          </a:ln>
          <a:effectLst>
            <a:reflection blurRad="12700" stA="30000" endPos="30000" dist="31750" dir="5400000" sy="-100000" algn="bl" rotWithShape="0"/>
          </a:effectLst>
          <a:scene3d>
            <a:camera prst="perspectiveRight" fov="2700000">
              <a:rot lat="240000" lon="900000" rev="0"/>
            </a:camera>
            <a:lightRig rig="threePt" dir="t">
              <a:rot lat="0" lon="0" rev="2700000"/>
            </a:lightRig>
          </a:scene3d>
          <a:sp3d/>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a:p>
        </p:txBody>
      </p:sp>
      <p:sp>
        <p:nvSpPr>
          <p:cNvPr id="4" name="Text Placeholder 3"/>
          <p:cNvSpPr>
            <a:spLocks noGrp="1"/>
          </p:cNvSpPr>
          <p:nvPr>
            <p:ph type="body" sz="half" idx="2"/>
          </p:nvPr>
        </p:nvSpPr>
        <p:spPr>
          <a:xfrm>
            <a:off x="914400" y="4059936"/>
            <a:ext cx="2953512" cy="224942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B3E38A2-4035-4A40-9C48-8D09401474DC}" type="datetimeFigureOut">
              <a:rPr lang="en-US"/>
              <a:pPr>
                <a:defRPr/>
              </a:pPr>
              <a:t>6/22/2015</a:t>
            </a:fld>
            <a:endParaRPr lang="en-US"/>
          </a:p>
        </p:txBody>
      </p:sp>
      <p:sp>
        <p:nvSpPr>
          <p:cNvPr id="6" name="Slide Number Placeholder 5"/>
          <p:cNvSpPr>
            <a:spLocks noGrp="1"/>
          </p:cNvSpPr>
          <p:nvPr>
            <p:ph type="sldNum" sz="quarter" idx="11"/>
          </p:nvPr>
        </p:nvSpPr>
        <p:spPr/>
        <p:txBody>
          <a:bodyPr/>
          <a:lstStyle>
            <a:lvl1pPr>
              <a:defRPr/>
            </a:lvl1pPr>
          </a:lstStyle>
          <a:p>
            <a:pPr>
              <a:defRPr/>
            </a:pPr>
            <a:fld id="{430FDA3E-EF0C-45C0-992A-19854B494E7A}" type="slidenum">
              <a:rPr lang="en-US"/>
              <a:pPr>
                <a:defRPr/>
              </a:pPr>
              <a:t>‹#›</a:t>
            </a:fld>
            <a:endParaRPr lang="en-US"/>
          </a:p>
        </p:txBody>
      </p:sp>
      <p:sp>
        <p:nvSpPr>
          <p:cNvPr id="7" name="Footer Placeholder 4"/>
          <p:cNvSpPr>
            <a:spLocks noGrp="1"/>
          </p:cNvSpPr>
          <p:nvPr>
            <p:ph type="ftr" sz="quarter" idx="12"/>
          </p:nvPr>
        </p:nvSpPr>
        <p:spPr/>
        <p:txBody>
          <a:bodyPr/>
          <a:lstStyle>
            <a:lvl1pPr>
              <a:defRPr/>
            </a:lvl1pPr>
          </a:lstStyle>
          <a:p>
            <a:pPr>
              <a:defRPr/>
            </a:pPr>
            <a:endParaRPr lang="en-US"/>
          </a:p>
        </p:txBody>
      </p:sp>
    </p:spTree>
    <p:extLst>
      <p:ext uri="{BB962C8B-B14F-4D97-AF65-F5344CB8AC3E}">
        <p14:creationId xmlns:p14="http://schemas.microsoft.com/office/powerpoint/2010/main" val="13828749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232B32"/>
            </a:gs>
            <a:gs pos="64999">
              <a:srgbClr val="273037"/>
            </a:gs>
            <a:gs pos="100000">
              <a:srgbClr val="606B76"/>
            </a:gs>
          </a:gsLst>
          <a:lin ang="5400000"/>
        </a:gradFill>
        <a:effectLst/>
      </p:bgPr>
    </p:bg>
    <p:spTree>
      <p:nvGrpSpPr>
        <p:cNvPr id="1" name=""/>
        <p:cNvGrpSpPr/>
        <p:nvPr/>
      </p:nvGrpSpPr>
      <p:grpSpPr>
        <a:xfrm>
          <a:off x="0" y="0"/>
          <a:ext cx="0" cy="0"/>
          <a:chOff x="0" y="0"/>
          <a:chExt cx="0" cy="0"/>
        </a:xfrm>
      </p:grpSpPr>
      <p:sp>
        <p:nvSpPr>
          <p:cNvPr id="10" name="Rectangle 9"/>
          <p:cNvSpPr/>
          <p:nvPr/>
        </p:nvSpPr>
        <p:spPr>
          <a:xfrm>
            <a:off x="8435975" y="573088"/>
            <a:ext cx="85725"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1" name="Rectangle 10"/>
          <p:cNvSpPr/>
          <p:nvPr/>
        </p:nvSpPr>
        <p:spPr>
          <a:xfrm>
            <a:off x="8569325" y="573088"/>
            <a:ext cx="576263" cy="57308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028" name="Title Placeholder 1"/>
          <p:cNvSpPr>
            <a:spLocks noGrp="1"/>
          </p:cNvSpPr>
          <p:nvPr>
            <p:ph type="title"/>
          </p:nvPr>
        </p:nvSpPr>
        <p:spPr bwMode="auto">
          <a:xfrm>
            <a:off x="914400" y="1544638"/>
            <a:ext cx="73152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smtClean="0"/>
              <a:t>Click to edit Master title style</a:t>
            </a:r>
          </a:p>
        </p:txBody>
      </p:sp>
      <p:sp>
        <p:nvSpPr>
          <p:cNvPr id="1029" name="Text Placeholder 2"/>
          <p:cNvSpPr>
            <a:spLocks noGrp="1"/>
          </p:cNvSpPr>
          <p:nvPr>
            <p:ph type="body" idx="1"/>
          </p:nvPr>
        </p:nvSpPr>
        <p:spPr bwMode="auto">
          <a:xfrm>
            <a:off x="914400" y="2770188"/>
            <a:ext cx="7315200" cy="3538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6007100" y="549275"/>
            <a:ext cx="1189038" cy="296863"/>
          </a:xfrm>
          <a:prstGeom prst="rect">
            <a:avLst/>
          </a:prstGeom>
        </p:spPr>
        <p:txBody>
          <a:bodyPr vert="horz" lIns="91440" tIns="45720" rIns="91440" bIns="45720" rtlCol="0" anchor="ctr"/>
          <a:lstStyle>
            <a:lvl1pPr algn="l" fontAlgn="auto">
              <a:spcBef>
                <a:spcPts val="0"/>
              </a:spcBef>
              <a:spcAft>
                <a:spcPts val="0"/>
              </a:spcAft>
              <a:defRPr sz="1200">
                <a:solidFill>
                  <a:schemeClr val="tx1">
                    <a:alpha val="50000"/>
                  </a:schemeClr>
                </a:solidFill>
                <a:latin typeface="+mn-lt"/>
                <a:cs typeface="+mn-cs"/>
              </a:defRPr>
            </a:lvl1pPr>
          </a:lstStyle>
          <a:p>
            <a:pPr>
              <a:defRPr/>
            </a:pPr>
            <a:fld id="{8599B2F8-7B53-46AD-95A4-68E260AA3745}" type="datetimeFigureOut">
              <a:rPr lang="en-US"/>
              <a:pPr>
                <a:defRPr/>
              </a:pPr>
              <a:t>6/22/2015</a:t>
            </a:fld>
            <a:endParaRPr lang="en-US"/>
          </a:p>
        </p:txBody>
      </p:sp>
      <p:sp>
        <p:nvSpPr>
          <p:cNvPr id="6" name="Slide Number Placeholder 5"/>
          <p:cNvSpPr>
            <a:spLocks noGrp="1"/>
          </p:cNvSpPr>
          <p:nvPr>
            <p:ph type="sldNum" sz="quarter" idx="4"/>
          </p:nvPr>
        </p:nvSpPr>
        <p:spPr>
          <a:xfrm>
            <a:off x="7315200" y="549275"/>
            <a:ext cx="939800" cy="301625"/>
          </a:xfrm>
          <a:prstGeom prst="rect">
            <a:avLst/>
          </a:prstGeom>
        </p:spPr>
        <p:txBody>
          <a:bodyPr vert="horz" lIns="91440" tIns="45720" rIns="91440" bIns="45720" rtlCol="0" anchor="ctr"/>
          <a:lstStyle>
            <a:lvl1pPr algn="r" fontAlgn="auto">
              <a:spcBef>
                <a:spcPts val="0"/>
              </a:spcBef>
              <a:spcAft>
                <a:spcPts val="0"/>
              </a:spcAft>
              <a:defRPr sz="1200">
                <a:solidFill>
                  <a:schemeClr val="tx1"/>
                </a:solidFill>
                <a:latin typeface="+mn-lt"/>
                <a:cs typeface="+mn-cs"/>
              </a:defRPr>
            </a:lvl1pPr>
          </a:lstStyle>
          <a:p>
            <a:pPr>
              <a:defRPr/>
            </a:pPr>
            <a:fld id="{1DB6CAD6-7EB6-4802-9DCB-A1BC6BABEE6D}" type="slidenum">
              <a:rPr lang="en-US"/>
              <a:pPr>
                <a:defRPr/>
              </a:pPr>
              <a:t>‹#›</a:t>
            </a:fld>
            <a:endParaRPr lang="en-US"/>
          </a:p>
        </p:txBody>
      </p:sp>
      <p:sp>
        <p:nvSpPr>
          <p:cNvPr id="5" name="Footer Placeholder 4"/>
          <p:cNvSpPr>
            <a:spLocks noGrp="1"/>
          </p:cNvSpPr>
          <p:nvPr>
            <p:ph type="ftr" sz="quarter" idx="3"/>
          </p:nvPr>
        </p:nvSpPr>
        <p:spPr>
          <a:xfrm>
            <a:off x="6008688" y="855663"/>
            <a:ext cx="2246312" cy="301625"/>
          </a:xfrm>
          <a:prstGeom prst="rect">
            <a:avLst/>
          </a:prstGeom>
        </p:spPr>
        <p:txBody>
          <a:bodyPr vert="horz" lIns="91440" tIns="0" rIns="91440" bIns="45720" rtlCol="0" anchor="t"/>
          <a:lstStyle>
            <a:lvl1pPr algn="l" fontAlgn="auto">
              <a:spcBef>
                <a:spcPts val="0"/>
              </a:spcBef>
              <a:spcAft>
                <a:spcPts val="0"/>
              </a:spcAft>
              <a:defRPr sz="1000">
                <a:solidFill>
                  <a:schemeClr val="tx1"/>
                </a:solidFill>
                <a:latin typeface="+mn-lt"/>
                <a:cs typeface="+mn-cs"/>
              </a:defRPr>
            </a:lvl1pPr>
          </a:lstStyle>
          <a:p>
            <a:pPr>
              <a:defRPr/>
            </a:pPr>
            <a:endParaRPr lang="en-US"/>
          </a:p>
        </p:txBody>
      </p:sp>
    </p:spTree>
  </p:cSld>
  <p:clrMap bg1="dk1" tx1="lt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 id="2147483696" r:id="rId12"/>
  </p:sldLayoutIdLst>
  <p:txStyles>
    <p:title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2.gi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23.emf"/></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4.xml"/><Relationship Id="rId5" Type="http://schemas.openxmlformats.org/officeDocument/2006/relationships/image" Target="../media/image29.jpeg"/><Relationship Id="rId4" Type="http://schemas.openxmlformats.org/officeDocument/2006/relationships/image" Target="../media/image28.jpe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s://www.ruraltraining.org/" TargetMode="Externa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gif"/><Relationship Id="rId1" Type="http://schemas.openxmlformats.org/officeDocument/2006/relationships/slideLayout" Target="../slideLayouts/slideLayout4.xml"/><Relationship Id="rId5" Type="http://schemas.openxmlformats.org/officeDocument/2006/relationships/image" Target="../media/image35.jpg"/><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image" Target="../media/image41.jp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45.jpeg"/><Relationship Id="rId4" Type="http://schemas.openxmlformats.org/officeDocument/2006/relationships/image" Target="../media/image44.jpe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4.xml"/><Relationship Id="rId4" Type="http://schemas.openxmlformats.org/officeDocument/2006/relationships/image" Target="../media/image48.jpeg"/></Relationships>
</file>

<file path=ppt/slides/_rels/slide3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image" Target="../media/image4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4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51.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60.jpeg"/></Relationships>
</file>

<file path=ppt/slides/_rels/slide5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62.jpeg"/></Relationships>
</file>

<file path=ppt/slides/_rels/slide53.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54.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6.jpeg"/></Relationships>
</file>

<file path=ppt/slides/_rels/slide55.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68.jpeg"/></Relationships>
</file>

<file path=ppt/slides/_rels/slide56.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74.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itle 1"/>
          <p:cNvSpPr>
            <a:spLocks noGrp="1"/>
          </p:cNvSpPr>
          <p:nvPr>
            <p:ph type="ctrTitle"/>
          </p:nvPr>
        </p:nvSpPr>
        <p:spPr>
          <a:xfrm>
            <a:off x="914400" y="914400"/>
            <a:ext cx="7315200" cy="3663950"/>
          </a:xfrm>
        </p:spPr>
        <p:txBody>
          <a:bodyPr anchor="t">
            <a:normAutofit/>
          </a:bodyPr>
          <a:lstStyle/>
          <a:p>
            <a:pPr eaLnBrk="1" hangingPunct="1"/>
            <a:r>
              <a:rPr lang="en-US" altLang="en-US" sz="5400" b="1" dirty="0" smtClean="0"/>
              <a:t>Tribal Emergency Preparedness: </a:t>
            </a:r>
            <a:r>
              <a:rPr lang="en-US" altLang="en-US" dirty="0" smtClean="0"/>
              <a:t/>
            </a:r>
            <a:br>
              <a:rPr lang="en-US" altLang="en-US" dirty="0" smtClean="0"/>
            </a:br>
            <a:r>
              <a:rPr lang="en-US" altLang="en-US" sz="4400" i="1" dirty="0" smtClean="0"/>
              <a:t>Construction Materials for Emergency Use </a:t>
            </a:r>
          </a:p>
        </p:txBody>
      </p:sp>
      <p:sp>
        <p:nvSpPr>
          <p:cNvPr id="4" name="Subtitle 3"/>
          <p:cNvSpPr>
            <a:spLocks noGrp="1"/>
          </p:cNvSpPr>
          <p:nvPr>
            <p:ph type="subTitle" idx="1"/>
          </p:nvPr>
        </p:nvSpPr>
        <p:spPr>
          <a:xfrm>
            <a:off x="685800" y="4648200"/>
            <a:ext cx="7315200" cy="1600200"/>
          </a:xfrm>
        </p:spPr>
        <p:txBody>
          <a:bodyPr rtlCol="0">
            <a:normAutofit fontScale="85000" lnSpcReduction="20000"/>
          </a:bodyPr>
          <a:lstStyle/>
          <a:p>
            <a:pPr eaLnBrk="1" fontAlgn="auto" hangingPunct="1">
              <a:spcAft>
                <a:spcPts val="0"/>
              </a:spcAft>
              <a:buFont typeface="Wingdings" charset="2"/>
              <a:buNone/>
              <a:defRPr/>
            </a:pPr>
            <a:r>
              <a:rPr lang="en-US" dirty="0" smtClean="0"/>
              <a:t>Lynne Carpenter</a:t>
            </a:r>
          </a:p>
          <a:p>
            <a:pPr eaLnBrk="1" fontAlgn="auto" hangingPunct="1">
              <a:spcAft>
                <a:spcPts val="0"/>
              </a:spcAft>
              <a:buFont typeface="Wingdings" charset="2"/>
              <a:buNone/>
              <a:defRPr/>
            </a:pPr>
            <a:r>
              <a:rPr lang="en-US" dirty="0" smtClean="0"/>
              <a:t>Geologist</a:t>
            </a:r>
          </a:p>
          <a:p>
            <a:pPr eaLnBrk="1" fontAlgn="auto" hangingPunct="1">
              <a:spcAft>
                <a:spcPts val="0"/>
              </a:spcAft>
              <a:buFont typeface="Wingdings" charset="2"/>
              <a:buNone/>
              <a:defRPr/>
            </a:pPr>
            <a:r>
              <a:rPr lang="en-US" sz="1400" dirty="0" smtClean="0"/>
              <a:t>U.S</a:t>
            </a:r>
            <a:r>
              <a:rPr lang="en-US" sz="1400" dirty="0"/>
              <a:t>. Department of the Interior</a:t>
            </a:r>
            <a:br>
              <a:rPr lang="en-US" sz="1400" dirty="0"/>
            </a:br>
            <a:r>
              <a:rPr lang="en-US" sz="1400" dirty="0"/>
              <a:t>Assistant Secretary - Indian Affairs</a:t>
            </a:r>
            <a:br>
              <a:rPr lang="en-US" sz="1400" dirty="0"/>
            </a:br>
            <a:r>
              <a:rPr lang="en-US" sz="1400" dirty="0"/>
              <a:t>Office of Indian Energy and Economic Development</a:t>
            </a:r>
            <a:br>
              <a:rPr lang="en-US" sz="1400" dirty="0"/>
            </a:br>
            <a:r>
              <a:rPr lang="en-US" sz="1400" dirty="0"/>
              <a:t>Division of Energy and Mineral Development</a:t>
            </a:r>
            <a:br>
              <a:rPr lang="en-US" sz="1400" dirty="0"/>
            </a:br>
            <a:r>
              <a:rPr lang="en-US" sz="1400" dirty="0"/>
              <a:t>13922 Denver West Parkway, Suite 200</a:t>
            </a:r>
            <a:br>
              <a:rPr lang="en-US" sz="1400" dirty="0"/>
            </a:br>
            <a:r>
              <a:rPr lang="en-US" sz="1400" dirty="0"/>
              <a:t>Lakewood, CO 80401</a:t>
            </a: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9600" y="4191000"/>
            <a:ext cx="4572000" cy="257175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7" name="Title 4"/>
          <p:cNvSpPr>
            <a:spLocks noGrp="1"/>
          </p:cNvSpPr>
          <p:nvPr>
            <p:ph type="title"/>
          </p:nvPr>
        </p:nvSpPr>
        <p:spPr>
          <a:xfrm>
            <a:off x="1066800" y="228600"/>
            <a:ext cx="7315200" cy="1154113"/>
          </a:xfrm>
        </p:spPr>
        <p:txBody>
          <a:bodyPr anchor="t"/>
          <a:lstStyle/>
          <a:p>
            <a:pPr algn="ctr" eaLnBrk="1" hangingPunct="1"/>
            <a:r>
              <a:rPr lang="en-US" altLang="en-US" dirty="0" smtClean="0">
                <a:solidFill>
                  <a:schemeClr val="bg1"/>
                </a:solidFill>
              </a:rPr>
              <a:t>F</a:t>
            </a:r>
            <a:r>
              <a:rPr lang="en-US" dirty="0" smtClean="0">
                <a:solidFill>
                  <a:schemeClr val="bg1"/>
                </a:solidFill>
              </a:rPr>
              <a:t>lash flood in Potosi, WI </a:t>
            </a:r>
            <a:r>
              <a:rPr lang="en-US" altLang="en-US" dirty="0" smtClean="0">
                <a:solidFill>
                  <a:schemeClr val="bg1"/>
                </a:solidFill>
              </a:rPr>
              <a:t>, 2008</a:t>
            </a:r>
          </a:p>
        </p:txBody>
      </p:sp>
      <p:pic>
        <p:nvPicPr>
          <p:cNvPr id="27650" name="Picture 2" descr="C:\Users\lynne.carpenter\Pictures\potosi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016000"/>
            <a:ext cx="8763000" cy="5842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1444011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7" name="Title 4"/>
          <p:cNvSpPr>
            <a:spLocks noGrp="1"/>
          </p:cNvSpPr>
          <p:nvPr>
            <p:ph type="title"/>
          </p:nvPr>
        </p:nvSpPr>
        <p:spPr>
          <a:xfrm>
            <a:off x="1066800" y="228600"/>
            <a:ext cx="7315200" cy="1154113"/>
          </a:xfrm>
        </p:spPr>
        <p:txBody>
          <a:bodyPr anchor="t"/>
          <a:lstStyle/>
          <a:p>
            <a:pPr algn="ctr" eaLnBrk="1" hangingPunct="1"/>
            <a:r>
              <a:rPr lang="en-US" altLang="en-US" dirty="0" smtClean="0">
                <a:solidFill>
                  <a:schemeClr val="bg1"/>
                </a:solidFill>
              </a:rPr>
              <a:t>F</a:t>
            </a:r>
            <a:r>
              <a:rPr lang="en-US" dirty="0" smtClean="0">
                <a:solidFill>
                  <a:schemeClr val="bg1"/>
                </a:solidFill>
              </a:rPr>
              <a:t>lash flood in Duluth, MN 2012</a:t>
            </a:r>
            <a:endParaRPr lang="en-US" altLang="en-US" dirty="0" smtClean="0">
              <a:solidFill>
                <a:schemeClr val="bg1"/>
              </a:solidFill>
            </a:endParaRPr>
          </a:p>
        </p:txBody>
      </p:sp>
      <p:pic>
        <p:nvPicPr>
          <p:cNvPr id="28674" name="Picture 2" descr="C:\Users\lynne.carpenter\Pictures\2012 Duluth flood Street-damag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07" y="1154099"/>
            <a:ext cx="9067800" cy="5667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0104242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Tornadoes, Severe Weather, Earthquake, and Other Disasters</a:t>
            </a:r>
            <a:endParaRPr lang="en-US" dirty="0"/>
          </a:p>
        </p:txBody>
      </p:sp>
      <p:pic>
        <p:nvPicPr>
          <p:cNvPr id="29698" name="Picture 2" descr="C:\Users\lynne.carpenter\Pictures\tornado-against-dark-sk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560" y="3048000"/>
            <a:ext cx="4748213" cy="3810000"/>
          </a:xfrm>
          <a:prstGeom prst="rect">
            <a:avLst/>
          </a:prstGeom>
          <a:noFill/>
          <a:extLst>
            <a:ext uri="{909E8E84-426E-40DD-AFC4-6F175D3DCCD1}">
              <a14:hiddenFill xmlns:a14="http://schemas.microsoft.com/office/drawing/2010/main">
                <a:solidFill>
                  <a:srgbClr val="FFFFFF"/>
                </a:solidFill>
              </a14:hiddenFill>
            </a:ext>
          </a:extLst>
        </p:spPr>
      </p:pic>
      <p:pic>
        <p:nvPicPr>
          <p:cNvPr id="29700" name="Picture 4" descr="C:\Users\lynne.carpenter\Pictures\earthquak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14799" y="2133600"/>
            <a:ext cx="5093161" cy="3276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0015168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p:txBody>
          <a:bodyPr/>
          <a:lstStyle/>
          <a:p>
            <a:pPr eaLnBrk="1" hangingPunct="1"/>
            <a:r>
              <a:rPr lang="en-US" altLang="en-US" smtClean="0"/>
              <a:t>Emergency Response Plans</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p:nvPr/>
        </p:nvSpPr>
        <p:spPr>
          <a:xfrm>
            <a:off x="838200" y="1295400"/>
            <a:ext cx="7315200" cy="3429000"/>
          </a:xfrm>
          <a:prstGeom prst="rect">
            <a:avLst/>
          </a:prstGeom>
          <a:solidFill>
            <a:schemeClr val="tx1">
              <a:alpha val="4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16" name="Title 2"/>
          <p:cNvSpPr>
            <a:spLocks noGrp="1"/>
          </p:cNvSpPr>
          <p:nvPr>
            <p:ph type="title"/>
          </p:nvPr>
        </p:nvSpPr>
        <p:spPr>
          <a:xfrm>
            <a:off x="914400" y="1544638"/>
            <a:ext cx="7315200" cy="1154112"/>
          </a:xfrm>
        </p:spPr>
        <p:txBody>
          <a:bodyPr/>
          <a:lstStyle/>
          <a:p>
            <a:pPr eaLnBrk="1" hangingPunct="1"/>
            <a:r>
              <a:rPr lang="en-US" altLang="en-US" smtClean="0">
                <a:solidFill>
                  <a:schemeClr val="bg1"/>
                </a:solidFill>
              </a:rPr>
              <a:t>Emergency Response Plan Components:</a:t>
            </a:r>
          </a:p>
        </p:txBody>
      </p:sp>
      <p:sp>
        <p:nvSpPr>
          <p:cNvPr id="13317" name="Content Placeholder 3"/>
          <p:cNvSpPr>
            <a:spLocks noGrp="1"/>
          </p:cNvSpPr>
          <p:nvPr>
            <p:ph sz="quarter" idx="13"/>
          </p:nvPr>
        </p:nvSpPr>
        <p:spPr>
          <a:xfrm>
            <a:off x="914400" y="2743200"/>
            <a:ext cx="3565525" cy="2514600"/>
          </a:xfrm>
        </p:spPr>
        <p:txBody>
          <a:bodyPr/>
          <a:lstStyle/>
          <a:p>
            <a:pPr marL="501650" indent="-457200" eaLnBrk="1" hangingPunct="1">
              <a:buFont typeface="Arial" charset="0"/>
              <a:buAutoNum type="arabicPeriod"/>
            </a:pPr>
            <a:r>
              <a:rPr lang="en-US" altLang="en-US" sz="2400" dirty="0" smtClean="0">
                <a:solidFill>
                  <a:schemeClr val="bg1"/>
                </a:solidFill>
              </a:rPr>
              <a:t>Mitigation</a:t>
            </a:r>
          </a:p>
          <a:p>
            <a:pPr marL="501650" indent="-457200" eaLnBrk="1" hangingPunct="1">
              <a:buFont typeface="Arial" charset="0"/>
              <a:buAutoNum type="arabicPeriod"/>
            </a:pPr>
            <a:r>
              <a:rPr lang="en-US" altLang="en-US" sz="2400" dirty="0" smtClean="0">
                <a:solidFill>
                  <a:schemeClr val="bg1"/>
                </a:solidFill>
              </a:rPr>
              <a:t>Preparedness</a:t>
            </a:r>
          </a:p>
          <a:p>
            <a:pPr marL="501650" indent="-457200" eaLnBrk="1" hangingPunct="1">
              <a:buFont typeface="Arial" charset="0"/>
              <a:buAutoNum type="arabicPeriod"/>
            </a:pPr>
            <a:r>
              <a:rPr lang="en-US" altLang="en-US" sz="2400" dirty="0" smtClean="0">
                <a:solidFill>
                  <a:schemeClr val="bg1"/>
                </a:solidFill>
              </a:rPr>
              <a:t>Response</a:t>
            </a:r>
          </a:p>
          <a:p>
            <a:pPr marL="501650" indent="-457200" eaLnBrk="1" hangingPunct="1">
              <a:buFont typeface="Arial" charset="0"/>
              <a:buAutoNum type="arabicPeriod"/>
            </a:pPr>
            <a:r>
              <a:rPr lang="en-US" altLang="en-US" sz="2400" dirty="0" smtClean="0">
                <a:solidFill>
                  <a:schemeClr val="bg1"/>
                </a:solidFill>
              </a:rPr>
              <a:t>Recovery</a:t>
            </a:r>
          </a:p>
        </p:txBody>
      </p:sp>
      <p:sp>
        <p:nvSpPr>
          <p:cNvPr id="13318" name="Content Placeholder 4"/>
          <p:cNvSpPr>
            <a:spLocks noGrp="1"/>
          </p:cNvSpPr>
          <p:nvPr>
            <p:ph sz="quarter" idx="14"/>
          </p:nvPr>
        </p:nvSpPr>
        <p:spPr>
          <a:xfrm>
            <a:off x="4267200" y="2590800"/>
            <a:ext cx="3471863" cy="1600200"/>
          </a:xfrm>
        </p:spPr>
        <p:txBody>
          <a:bodyPr anchor="ctr"/>
          <a:lstStyle/>
          <a:p>
            <a:pPr marL="44450" indent="0" algn="ctr" eaLnBrk="1" hangingPunct="1">
              <a:buFont typeface="Wingdings" pitchFamily="2" charset="2"/>
              <a:buNone/>
            </a:pPr>
            <a:r>
              <a:rPr lang="en-US" altLang="en-US" sz="2800" b="1" dirty="0" smtClean="0">
                <a:solidFill>
                  <a:schemeClr val="bg1"/>
                </a:solidFill>
              </a:rPr>
              <a:t>How do Construction Aggregates fit into each of these components?</a:t>
            </a:r>
          </a:p>
        </p:txBody>
      </p:sp>
      <p:grpSp>
        <p:nvGrpSpPr>
          <p:cNvPr id="13319" name="Group 9"/>
          <p:cNvGrpSpPr>
            <a:grpSpLocks/>
          </p:cNvGrpSpPr>
          <p:nvPr/>
        </p:nvGrpSpPr>
        <p:grpSpPr bwMode="auto">
          <a:xfrm>
            <a:off x="4343400" y="6324600"/>
            <a:ext cx="4633913" cy="381000"/>
            <a:chOff x="4343400" y="6324600"/>
            <a:chExt cx="4633858" cy="381000"/>
          </a:xfrm>
        </p:grpSpPr>
        <p:sp>
          <p:nvSpPr>
            <p:cNvPr id="9" name="Rectangle 8"/>
            <p:cNvSpPr/>
            <p:nvPr/>
          </p:nvSpPr>
          <p:spPr>
            <a:xfrm>
              <a:off x="4343400" y="6324600"/>
              <a:ext cx="4571946" cy="381000"/>
            </a:xfrm>
            <a:prstGeom prst="rect">
              <a:avLst/>
            </a:prstGeom>
            <a:solidFill>
              <a:schemeClr val="bg1">
                <a:lumMod val="65000"/>
                <a:lumOff val="3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3321" name="TextBox 7"/>
            <p:cNvSpPr txBox="1">
              <a:spLocks noChangeArrowheads="1"/>
            </p:cNvSpPr>
            <p:nvPr/>
          </p:nvSpPr>
          <p:spPr bwMode="auto">
            <a:xfrm>
              <a:off x="4419600" y="6324600"/>
              <a:ext cx="455765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Quinault Indian Reservation, January 2015</a:t>
              </a:r>
            </a:p>
          </p:txBody>
        </p:sp>
      </p:gr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914400" y="0"/>
            <a:ext cx="7315200" cy="1154113"/>
          </a:xfrm>
        </p:spPr>
        <p:txBody>
          <a:bodyPr anchor="ctr"/>
          <a:lstStyle/>
          <a:p>
            <a:pPr eaLnBrk="1" hangingPunct="1"/>
            <a:r>
              <a:rPr lang="en-US" altLang="en-US" dirty="0" smtClean="0"/>
              <a:t>Emergency Preparedness</a:t>
            </a:r>
            <a:endParaRPr lang="en-US" altLang="en-US" dirty="0" smtClean="0"/>
          </a:p>
        </p:txBody>
      </p:sp>
      <p:sp>
        <p:nvSpPr>
          <p:cNvPr id="14339" name="Content Placeholder 2"/>
          <p:cNvSpPr>
            <a:spLocks noGrp="1"/>
          </p:cNvSpPr>
          <p:nvPr>
            <p:ph sz="quarter" idx="13"/>
          </p:nvPr>
        </p:nvSpPr>
        <p:spPr>
          <a:xfrm>
            <a:off x="533400" y="3352800"/>
            <a:ext cx="3565525" cy="1600200"/>
          </a:xfrm>
        </p:spPr>
        <p:txBody>
          <a:bodyPr/>
          <a:lstStyle/>
          <a:p>
            <a:pPr marL="44450" indent="0" eaLnBrk="1" hangingPunct="1">
              <a:buNone/>
            </a:pPr>
            <a:r>
              <a:rPr lang="en-US" altLang="en-US" b="1" u="sng" dirty="0" smtClean="0"/>
              <a:t>Mitigation</a:t>
            </a:r>
          </a:p>
          <a:p>
            <a:pPr marL="501650" indent="-457200" eaLnBrk="1" hangingPunct="1">
              <a:buFont typeface="Arial" charset="0"/>
              <a:buAutoNum type="arabicPeriod"/>
            </a:pPr>
            <a:r>
              <a:rPr lang="en-US" altLang="en-US" dirty="0" smtClean="0"/>
              <a:t>Identify </a:t>
            </a:r>
            <a:r>
              <a:rPr lang="en-US" altLang="en-US" dirty="0" smtClean="0"/>
              <a:t>Risk</a:t>
            </a:r>
          </a:p>
          <a:p>
            <a:pPr marL="501650" indent="-457200" eaLnBrk="1" hangingPunct="1">
              <a:buFont typeface="Arial" charset="0"/>
              <a:buAutoNum type="arabicPeriod"/>
            </a:pPr>
            <a:r>
              <a:rPr lang="en-US" altLang="en-US" dirty="0" smtClean="0"/>
              <a:t>Assess Risk</a:t>
            </a:r>
          </a:p>
          <a:p>
            <a:pPr marL="501650" indent="-457200" eaLnBrk="1" hangingPunct="1">
              <a:buFont typeface="Arial" charset="0"/>
              <a:buAutoNum type="arabicPeriod"/>
            </a:pPr>
            <a:r>
              <a:rPr lang="en-US" altLang="en-US" dirty="0" smtClean="0"/>
              <a:t>Communicate Risk</a:t>
            </a:r>
          </a:p>
          <a:p>
            <a:pPr marL="501650" indent="-457200" eaLnBrk="1" hangingPunct="1">
              <a:buFont typeface="Arial" charset="0"/>
              <a:buAutoNum type="arabicPeriod"/>
            </a:pPr>
            <a:r>
              <a:rPr lang="en-US" altLang="en-US" dirty="0" smtClean="0"/>
              <a:t>Mitigate Risk</a:t>
            </a:r>
          </a:p>
        </p:txBody>
      </p:sp>
      <p:pic>
        <p:nvPicPr>
          <p:cNvPr id="14340"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267200" y="1371600"/>
            <a:ext cx="4267200" cy="4376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Content Placeholder 2"/>
          <p:cNvSpPr>
            <a:spLocks noGrp="1"/>
          </p:cNvSpPr>
          <p:nvPr>
            <p:ph sz="quarter" idx="13"/>
          </p:nvPr>
        </p:nvSpPr>
        <p:spPr>
          <a:xfrm>
            <a:off x="457200" y="1143000"/>
            <a:ext cx="3565525" cy="1600200"/>
          </a:xfrm>
        </p:spPr>
        <p:txBody>
          <a:bodyPr/>
          <a:lstStyle/>
          <a:p>
            <a:pPr marL="501650" indent="-457200" eaLnBrk="1" hangingPunct="1">
              <a:buFont typeface="Arial" charset="0"/>
              <a:buAutoNum type="arabicPeriod"/>
            </a:pPr>
            <a:r>
              <a:rPr lang="en-US" altLang="en-US" b="1" u="sng" dirty="0" smtClean="0"/>
              <a:t>Mitigation</a:t>
            </a:r>
          </a:p>
          <a:p>
            <a:pPr marL="501650" indent="-457200" eaLnBrk="1" hangingPunct="1">
              <a:buFont typeface="Arial" charset="0"/>
              <a:buAutoNum type="arabicPeriod"/>
            </a:pPr>
            <a:r>
              <a:rPr lang="en-US" altLang="en-US" dirty="0" smtClean="0"/>
              <a:t>Preparedness</a:t>
            </a:r>
          </a:p>
          <a:p>
            <a:pPr marL="501650" indent="-457200" eaLnBrk="1" hangingPunct="1">
              <a:buFont typeface="Arial" charset="0"/>
              <a:buAutoNum type="arabicPeriod"/>
            </a:pPr>
            <a:r>
              <a:rPr lang="en-US" altLang="en-US" dirty="0" smtClean="0"/>
              <a:t>Response</a:t>
            </a:r>
          </a:p>
          <a:p>
            <a:pPr marL="501650" indent="-457200" eaLnBrk="1" hangingPunct="1">
              <a:buFont typeface="Arial" charset="0"/>
              <a:buAutoNum type="arabicPeriod"/>
            </a:pPr>
            <a:r>
              <a:rPr lang="en-US" altLang="en-US" dirty="0" smtClean="0"/>
              <a:t>Recovery</a:t>
            </a:r>
            <a:endParaRPr lang="en-US" altLang="en-US" dirty="0" smtClean="0"/>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76200"/>
            <a:ext cx="7315200" cy="1154112"/>
          </a:xfrm>
        </p:spPr>
        <p:txBody>
          <a:bodyPr/>
          <a:lstStyle/>
          <a:p>
            <a:r>
              <a:rPr lang="en-US" dirty="0" smtClean="0"/>
              <a:t>1. Identify Risk:</a:t>
            </a:r>
            <a:br>
              <a:rPr lang="en-US" dirty="0" smtClean="0"/>
            </a:br>
            <a:r>
              <a:rPr lang="en-US" dirty="0" smtClean="0"/>
              <a:t>Flood-Prone Areas</a:t>
            </a:r>
            <a:endParaRPr lang="en-US" dirty="0"/>
          </a:p>
        </p:txBody>
      </p:sp>
      <p:pic>
        <p:nvPicPr>
          <p:cNvPr id="32770" name="Picture 2" descr="C:\Users\lynne.carpenter\Pictures\flood.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219200"/>
            <a:ext cx="7391400" cy="55303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88094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0"/>
            <a:ext cx="7315200" cy="1154112"/>
          </a:xfrm>
        </p:spPr>
        <p:txBody>
          <a:bodyPr anchor="t"/>
          <a:lstStyle/>
          <a:p>
            <a:r>
              <a:rPr lang="en-US" dirty="0" smtClean="0"/>
              <a:t>2. Assess Risk</a:t>
            </a:r>
            <a:endParaRPr lang="en-US" dirty="0"/>
          </a:p>
        </p:txBody>
      </p:sp>
      <p:sp>
        <p:nvSpPr>
          <p:cNvPr id="3" name="Content Placeholder 2"/>
          <p:cNvSpPr>
            <a:spLocks noGrp="1"/>
          </p:cNvSpPr>
          <p:nvPr>
            <p:ph idx="1"/>
          </p:nvPr>
        </p:nvSpPr>
        <p:spPr/>
        <p:txBody>
          <a:bodyPr/>
          <a:lstStyle/>
          <a:p>
            <a:r>
              <a:rPr lang="en-US" dirty="0" smtClean="0"/>
              <a:t>Flood Maps, Historical problem areas, etc.</a:t>
            </a:r>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93721988"/>
              </p:ext>
            </p:extLst>
          </p:nvPr>
        </p:nvGraphicFramePr>
        <p:xfrm>
          <a:off x="533400" y="838200"/>
          <a:ext cx="8229600" cy="5914592"/>
        </p:xfrm>
        <a:graphic>
          <a:graphicData uri="http://schemas.openxmlformats.org/presentationml/2006/ole">
            <mc:AlternateContent xmlns:mc="http://schemas.openxmlformats.org/markup-compatibility/2006">
              <mc:Choice xmlns:v="urn:schemas-microsoft-com:vml" Requires="v">
                <p:oleObj spid="_x0000_s33837" name="Acrobat Document" r:id="rId3" imgW="24688800" imgH="17744872" progId="AcroExch.Document.11">
                  <p:embed/>
                </p:oleObj>
              </mc:Choice>
              <mc:Fallback>
                <p:oleObj name="Acrobat Document" r:id="rId3" imgW="24688800" imgH="17744872" progId="AcroExch.Document.11">
                  <p:embed/>
                  <p:pic>
                    <p:nvPicPr>
                      <p:cNvPr id="0" name=""/>
                      <p:cNvPicPr/>
                      <p:nvPr/>
                    </p:nvPicPr>
                    <p:blipFill>
                      <a:blip r:embed="rId4"/>
                      <a:stretch>
                        <a:fillRect/>
                      </a:stretch>
                    </p:blipFill>
                    <p:spPr>
                      <a:xfrm>
                        <a:off x="533400" y="838200"/>
                        <a:ext cx="8229600" cy="5914592"/>
                      </a:xfrm>
                      <a:prstGeom prst="rect">
                        <a:avLst/>
                      </a:prstGeom>
                    </p:spPr>
                  </p:pic>
                </p:oleObj>
              </mc:Fallback>
            </mc:AlternateContent>
          </a:graphicData>
        </a:graphic>
      </p:graphicFrame>
      <p:sp>
        <p:nvSpPr>
          <p:cNvPr id="5" name="Oval 4"/>
          <p:cNvSpPr/>
          <p:nvPr/>
        </p:nvSpPr>
        <p:spPr>
          <a:xfrm>
            <a:off x="6477000" y="5410200"/>
            <a:ext cx="152400" cy="1524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324600" y="3962400"/>
            <a:ext cx="1697965" cy="369332"/>
          </a:xfrm>
          <a:prstGeom prst="rect">
            <a:avLst/>
          </a:prstGeom>
          <a:noFill/>
        </p:spPr>
        <p:txBody>
          <a:bodyPr wrap="none" rtlCol="0">
            <a:spAutoFit/>
          </a:bodyPr>
          <a:lstStyle/>
          <a:p>
            <a:r>
              <a:rPr lang="en-US" dirty="0" smtClean="0">
                <a:solidFill>
                  <a:schemeClr val="bg1"/>
                </a:solidFill>
              </a:rPr>
              <a:t>Lynne’s House</a:t>
            </a:r>
            <a:endParaRPr lang="en-US" dirty="0">
              <a:solidFill>
                <a:schemeClr val="bg1"/>
              </a:solidFill>
            </a:endParaRPr>
          </a:p>
        </p:txBody>
      </p:sp>
      <p:cxnSp>
        <p:nvCxnSpPr>
          <p:cNvPr id="8" name="Straight Arrow Connector 7"/>
          <p:cNvCxnSpPr>
            <a:endCxn id="5" idx="7"/>
          </p:cNvCxnSpPr>
          <p:nvPr/>
        </p:nvCxnSpPr>
        <p:spPr>
          <a:xfrm flipH="1">
            <a:off x="6607082" y="4267200"/>
            <a:ext cx="479518" cy="116531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1" name="Oval 10"/>
          <p:cNvSpPr/>
          <p:nvPr/>
        </p:nvSpPr>
        <p:spPr>
          <a:xfrm>
            <a:off x="4724400" y="5029200"/>
            <a:ext cx="152400" cy="152400"/>
          </a:xfrm>
          <a:prstGeom prst="ellipse">
            <a:avLst/>
          </a:prstGeom>
          <a:solidFill>
            <a:srgbClr val="C0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4572000" y="3581400"/>
            <a:ext cx="2557175" cy="369332"/>
          </a:xfrm>
          <a:prstGeom prst="rect">
            <a:avLst/>
          </a:prstGeom>
          <a:noFill/>
        </p:spPr>
        <p:txBody>
          <a:bodyPr wrap="none" rtlCol="0">
            <a:spAutoFit/>
          </a:bodyPr>
          <a:lstStyle/>
          <a:p>
            <a:r>
              <a:rPr lang="en-US" dirty="0" smtClean="0">
                <a:solidFill>
                  <a:schemeClr val="bg1"/>
                </a:solidFill>
              </a:rPr>
              <a:t>Lynne’s Parents House</a:t>
            </a:r>
            <a:endParaRPr lang="en-US" dirty="0">
              <a:solidFill>
                <a:schemeClr val="bg1"/>
              </a:solidFill>
            </a:endParaRPr>
          </a:p>
        </p:txBody>
      </p:sp>
      <p:cxnSp>
        <p:nvCxnSpPr>
          <p:cNvPr id="13" name="Straight Arrow Connector 12"/>
          <p:cNvCxnSpPr>
            <a:endCxn id="11" idx="7"/>
          </p:cNvCxnSpPr>
          <p:nvPr/>
        </p:nvCxnSpPr>
        <p:spPr>
          <a:xfrm flipH="1">
            <a:off x="4854482" y="3886200"/>
            <a:ext cx="479518" cy="1165318"/>
          </a:xfrm>
          <a:prstGeom prst="straightConnector1">
            <a:avLst/>
          </a:prstGeom>
          <a:ln>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820810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1"/>
          <p:cNvSpPr>
            <a:spLocks noGrp="1"/>
          </p:cNvSpPr>
          <p:nvPr>
            <p:ph type="title"/>
          </p:nvPr>
        </p:nvSpPr>
        <p:spPr>
          <a:xfrm>
            <a:off x="304800" y="0"/>
            <a:ext cx="7315200" cy="1154113"/>
          </a:xfrm>
        </p:spPr>
        <p:txBody>
          <a:bodyPr anchor="t"/>
          <a:lstStyle/>
          <a:p>
            <a:pPr eaLnBrk="1" hangingPunct="1"/>
            <a:r>
              <a:rPr lang="en-US" altLang="en-US" dirty="0" smtClean="0"/>
              <a:t>3. Communicate Risk</a:t>
            </a:r>
          </a:p>
        </p:txBody>
      </p:sp>
      <p:pic>
        <p:nvPicPr>
          <p:cNvPr id="30724" name="Picture 4" descr="C:\Users\lynne.carpenter\Pictures\CPRA-Shell-Community-Meeting-Lafourch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295400"/>
            <a:ext cx="4206208" cy="541020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953000" y="838200"/>
            <a:ext cx="2351926" cy="369332"/>
          </a:xfrm>
          <a:prstGeom prst="rect">
            <a:avLst/>
          </a:prstGeom>
          <a:noFill/>
        </p:spPr>
        <p:txBody>
          <a:bodyPr wrap="none" rtlCol="0">
            <a:spAutoFit/>
          </a:bodyPr>
          <a:lstStyle/>
          <a:p>
            <a:r>
              <a:rPr lang="en-US" dirty="0" smtClean="0"/>
              <a:t>Community Meetings</a:t>
            </a:r>
            <a:endParaRPr lang="en-US" dirty="0"/>
          </a:p>
        </p:txBody>
      </p:sp>
      <p:sp>
        <p:nvSpPr>
          <p:cNvPr id="4" name="TextBox 3"/>
          <p:cNvSpPr txBox="1"/>
          <p:nvPr/>
        </p:nvSpPr>
        <p:spPr>
          <a:xfrm>
            <a:off x="304800" y="1600200"/>
            <a:ext cx="748923" cy="369332"/>
          </a:xfrm>
          <a:prstGeom prst="rect">
            <a:avLst/>
          </a:prstGeom>
          <a:noFill/>
        </p:spPr>
        <p:txBody>
          <a:bodyPr wrap="none" rtlCol="0">
            <a:spAutoFit/>
          </a:bodyPr>
          <a:lstStyle/>
          <a:p>
            <a:r>
              <a:rPr lang="en-US" dirty="0" smtClean="0"/>
              <a:t>Maps</a:t>
            </a:r>
            <a:endParaRPr lang="en-US" dirty="0"/>
          </a:p>
        </p:txBody>
      </p:sp>
      <p:pic>
        <p:nvPicPr>
          <p:cNvPr id="30725" name="Picture 5" descr="C:\Users\lynne.carpenter\Pictures\flood-risk.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981200"/>
            <a:ext cx="4524375" cy="303847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28600" y="5410200"/>
            <a:ext cx="4211409" cy="923330"/>
          </a:xfrm>
          <a:prstGeom prst="rect">
            <a:avLst/>
          </a:prstGeom>
          <a:noFill/>
        </p:spPr>
        <p:txBody>
          <a:bodyPr wrap="none" rtlCol="0">
            <a:spAutoFit/>
          </a:bodyPr>
          <a:lstStyle/>
          <a:p>
            <a:r>
              <a:rPr lang="en-US" dirty="0" smtClean="0"/>
              <a:t>Other methods include: signage, radio, </a:t>
            </a:r>
          </a:p>
          <a:p>
            <a:r>
              <a:rPr lang="en-US" dirty="0" smtClean="0"/>
              <a:t>media advertisements, school, </a:t>
            </a:r>
          </a:p>
          <a:p>
            <a:r>
              <a:rPr lang="en-US" dirty="0" smtClean="0"/>
              <a:t>religious services, etc.</a:t>
            </a:r>
            <a:endParaRPr lang="en-US" dirty="0"/>
          </a:p>
        </p:txBody>
      </p:sp>
    </p:spTree>
    <p:extLst>
      <p:ext uri="{BB962C8B-B14F-4D97-AF65-F5344CB8AC3E}">
        <p14:creationId xmlns:p14="http://schemas.microsoft.com/office/powerpoint/2010/main" val="137384013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52400"/>
            <a:ext cx="7315200" cy="1154097"/>
          </a:xfrm>
        </p:spPr>
        <p:txBody>
          <a:bodyPr anchor="t"/>
          <a:lstStyle/>
          <a:p>
            <a:r>
              <a:rPr lang="en-US" dirty="0" smtClean="0"/>
              <a:t>4. Mitigate Risk</a:t>
            </a:r>
            <a:endParaRPr lang="en-US" dirty="0"/>
          </a:p>
        </p:txBody>
      </p:sp>
      <p:grpSp>
        <p:nvGrpSpPr>
          <p:cNvPr id="6" name="Group 5"/>
          <p:cNvGrpSpPr/>
          <p:nvPr/>
        </p:nvGrpSpPr>
        <p:grpSpPr>
          <a:xfrm>
            <a:off x="228600" y="3886200"/>
            <a:ext cx="8662522" cy="2883932"/>
            <a:chOff x="304800" y="3429000"/>
            <a:chExt cx="8662522" cy="2883932"/>
          </a:xfrm>
        </p:grpSpPr>
        <p:pic>
          <p:nvPicPr>
            <p:cNvPr id="31748" name="Picture 4" descr="C:\Users\lynne.carpenter\Pictures\flood mitigation2 bartley-consulting-mulberry-grove-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3429000"/>
              <a:ext cx="2871322" cy="2480006"/>
            </a:xfrm>
            <a:prstGeom prst="rect">
              <a:avLst/>
            </a:prstGeom>
            <a:noFill/>
            <a:extLst>
              <a:ext uri="{909E8E84-426E-40DD-AFC4-6F175D3DCCD1}">
                <a14:hiddenFill xmlns:a14="http://schemas.microsoft.com/office/drawing/2010/main">
                  <a:solidFill>
                    <a:srgbClr val="FFFFFF"/>
                  </a:solidFill>
                </a14:hiddenFill>
              </a:ext>
            </a:extLst>
          </p:spPr>
        </p:pic>
        <p:pic>
          <p:nvPicPr>
            <p:cNvPr id="31749" name="Picture 5" descr="C:\Users\lynne.carpenter\Pictures\flood mitigation2 bartley-consulting-mulberry-grove-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00400" y="3429000"/>
              <a:ext cx="2871322" cy="2480006"/>
            </a:xfrm>
            <a:prstGeom prst="rect">
              <a:avLst/>
            </a:prstGeom>
            <a:noFill/>
            <a:extLst>
              <a:ext uri="{909E8E84-426E-40DD-AFC4-6F175D3DCCD1}">
                <a14:hiddenFill xmlns:a14="http://schemas.microsoft.com/office/drawing/2010/main">
                  <a:solidFill>
                    <a:srgbClr val="FFFFFF"/>
                  </a:solidFill>
                </a14:hiddenFill>
              </a:ext>
            </a:extLst>
          </p:spPr>
        </p:pic>
        <p:pic>
          <p:nvPicPr>
            <p:cNvPr id="31750" name="Picture 6" descr="C:\Users\lynne.carpenter\Pictures\flood mitigation2 bartley-consulting-mulberry-grove-3.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3429000"/>
              <a:ext cx="2871322" cy="248000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533400" y="5943600"/>
              <a:ext cx="2172390" cy="369332"/>
            </a:xfrm>
            <a:prstGeom prst="rect">
              <a:avLst/>
            </a:prstGeom>
            <a:noFill/>
          </p:spPr>
          <p:txBody>
            <a:bodyPr wrap="none" rtlCol="0">
              <a:spAutoFit/>
            </a:bodyPr>
            <a:lstStyle/>
            <a:p>
              <a:r>
                <a:rPr lang="en-US" dirty="0" smtClean="0"/>
                <a:t>Before construction</a:t>
              </a:r>
              <a:endParaRPr lang="en-US" dirty="0"/>
            </a:p>
          </p:txBody>
        </p:sp>
        <p:sp>
          <p:nvSpPr>
            <p:cNvPr id="11" name="TextBox 10"/>
            <p:cNvSpPr txBox="1"/>
            <p:nvPr/>
          </p:nvSpPr>
          <p:spPr>
            <a:xfrm>
              <a:off x="3810000" y="5943600"/>
              <a:ext cx="1980029" cy="369332"/>
            </a:xfrm>
            <a:prstGeom prst="rect">
              <a:avLst/>
            </a:prstGeom>
            <a:noFill/>
          </p:spPr>
          <p:txBody>
            <a:bodyPr wrap="none" rtlCol="0">
              <a:spAutoFit/>
            </a:bodyPr>
            <a:lstStyle/>
            <a:p>
              <a:r>
                <a:rPr lang="en-US" dirty="0" smtClean="0"/>
                <a:t>After construction</a:t>
              </a:r>
              <a:endParaRPr lang="en-US" dirty="0"/>
            </a:p>
          </p:txBody>
        </p:sp>
        <p:sp>
          <p:nvSpPr>
            <p:cNvPr id="12" name="TextBox 11"/>
            <p:cNvSpPr txBox="1"/>
            <p:nvPr/>
          </p:nvSpPr>
          <p:spPr>
            <a:xfrm>
              <a:off x="6705600" y="5943600"/>
              <a:ext cx="1980029" cy="369332"/>
            </a:xfrm>
            <a:prstGeom prst="rect">
              <a:avLst/>
            </a:prstGeom>
            <a:noFill/>
          </p:spPr>
          <p:txBody>
            <a:bodyPr wrap="none" rtlCol="0">
              <a:spAutoFit/>
            </a:bodyPr>
            <a:lstStyle/>
            <a:p>
              <a:r>
                <a:rPr lang="en-US" dirty="0" smtClean="0"/>
                <a:t>After construction</a:t>
              </a:r>
              <a:endParaRPr lang="en-US" dirty="0"/>
            </a:p>
          </p:txBody>
        </p:sp>
      </p:grpSp>
      <p:pic>
        <p:nvPicPr>
          <p:cNvPr id="31751" name="Picture 7" descr="C:\Users\lynne.carpenter\Pictures\Flood mitigation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95800" y="152399"/>
            <a:ext cx="4655127" cy="349134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381000" y="3505200"/>
            <a:ext cx="1082348" cy="369332"/>
          </a:xfrm>
          <a:prstGeom prst="rect">
            <a:avLst/>
          </a:prstGeom>
          <a:noFill/>
        </p:spPr>
        <p:txBody>
          <a:bodyPr wrap="none" rtlCol="0">
            <a:spAutoFit/>
          </a:bodyPr>
          <a:lstStyle/>
          <a:p>
            <a:r>
              <a:rPr lang="en-US" dirty="0" smtClean="0"/>
              <a:t>Australia</a:t>
            </a:r>
            <a:endParaRPr lang="en-US" dirty="0"/>
          </a:p>
        </p:txBody>
      </p:sp>
      <p:sp>
        <p:nvSpPr>
          <p:cNvPr id="16" name="TextBox 15"/>
          <p:cNvSpPr txBox="1"/>
          <p:nvPr/>
        </p:nvSpPr>
        <p:spPr>
          <a:xfrm>
            <a:off x="7924800" y="3200400"/>
            <a:ext cx="992579" cy="369332"/>
          </a:xfrm>
          <a:prstGeom prst="rect">
            <a:avLst/>
          </a:prstGeom>
          <a:noFill/>
        </p:spPr>
        <p:txBody>
          <a:bodyPr wrap="none" rtlCol="0">
            <a:spAutoFit/>
          </a:bodyPr>
          <a:lstStyle/>
          <a:p>
            <a:r>
              <a:rPr lang="en-US" dirty="0" smtClean="0"/>
              <a:t>Canada</a:t>
            </a:r>
            <a:endParaRPr lang="en-US" dirty="0"/>
          </a:p>
        </p:txBody>
      </p:sp>
      <p:sp>
        <p:nvSpPr>
          <p:cNvPr id="8" name="TextBox 7"/>
          <p:cNvSpPr txBox="1"/>
          <p:nvPr/>
        </p:nvSpPr>
        <p:spPr>
          <a:xfrm>
            <a:off x="228600" y="1143000"/>
            <a:ext cx="4044120" cy="1815882"/>
          </a:xfrm>
          <a:prstGeom prst="rect">
            <a:avLst/>
          </a:prstGeom>
          <a:noFill/>
        </p:spPr>
        <p:txBody>
          <a:bodyPr wrap="none" rtlCol="0">
            <a:spAutoFit/>
          </a:bodyPr>
          <a:lstStyle/>
          <a:p>
            <a:r>
              <a:rPr lang="en-US" sz="2800" i="1" u="sng" dirty="0" smtClean="0"/>
              <a:t>Construction Aggregate </a:t>
            </a:r>
          </a:p>
          <a:p>
            <a:r>
              <a:rPr lang="en-US" sz="2800" dirty="0" smtClean="0"/>
              <a:t>is used in almost every </a:t>
            </a:r>
          </a:p>
          <a:p>
            <a:r>
              <a:rPr lang="en-US" sz="2800" dirty="0" smtClean="0"/>
              <a:t>type of natural disaster </a:t>
            </a:r>
          </a:p>
          <a:p>
            <a:r>
              <a:rPr lang="en-US" sz="2800" dirty="0" smtClean="0"/>
              <a:t>risk mitigation</a:t>
            </a:r>
            <a:endParaRPr lang="en-US" sz="2800" dirty="0"/>
          </a:p>
        </p:txBody>
      </p:sp>
      <p:sp>
        <p:nvSpPr>
          <p:cNvPr id="9" name="TextBox 8"/>
          <p:cNvSpPr txBox="1"/>
          <p:nvPr/>
        </p:nvSpPr>
        <p:spPr>
          <a:xfrm>
            <a:off x="2209800" y="2895600"/>
            <a:ext cx="2044893" cy="923330"/>
          </a:xfrm>
          <a:prstGeom prst="rect">
            <a:avLst/>
          </a:prstGeom>
          <a:solidFill>
            <a:schemeClr val="tx1">
              <a:alpha val="50000"/>
            </a:schemeClr>
          </a:solidFill>
          <a:ln>
            <a:solidFill>
              <a:schemeClr val="bg1"/>
            </a:solidFill>
          </a:ln>
        </p:spPr>
        <p:txBody>
          <a:bodyPr wrap="square" rtlCol="0">
            <a:spAutoFit/>
          </a:bodyPr>
          <a:lstStyle/>
          <a:p>
            <a:pPr algn="ctr"/>
            <a:r>
              <a:rPr lang="en-US" dirty="0" smtClean="0">
                <a:solidFill>
                  <a:srgbClr val="C00000"/>
                </a:solidFill>
              </a:rPr>
              <a:t>Rip Rap and other </a:t>
            </a:r>
          </a:p>
          <a:p>
            <a:pPr algn="ctr"/>
            <a:r>
              <a:rPr lang="en-US" dirty="0" smtClean="0">
                <a:solidFill>
                  <a:srgbClr val="C00000"/>
                </a:solidFill>
              </a:rPr>
              <a:t>Construction </a:t>
            </a:r>
          </a:p>
          <a:p>
            <a:pPr algn="ctr"/>
            <a:r>
              <a:rPr lang="en-US" dirty="0" smtClean="0">
                <a:solidFill>
                  <a:srgbClr val="C00000"/>
                </a:solidFill>
              </a:rPr>
              <a:t>Aggregate</a:t>
            </a:r>
            <a:endParaRPr lang="en-US" dirty="0">
              <a:solidFill>
                <a:srgbClr val="C00000"/>
              </a:solidFill>
            </a:endParaRPr>
          </a:p>
        </p:txBody>
      </p:sp>
      <p:cxnSp>
        <p:nvCxnSpPr>
          <p:cNvPr id="13" name="Straight Arrow Connector 12"/>
          <p:cNvCxnSpPr>
            <a:stCxn id="9" idx="3"/>
          </p:cNvCxnSpPr>
          <p:nvPr/>
        </p:nvCxnSpPr>
        <p:spPr>
          <a:xfrm>
            <a:off x="4254693" y="3357265"/>
            <a:ext cx="241107" cy="205293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a:stCxn id="9" idx="3"/>
          </p:cNvCxnSpPr>
          <p:nvPr/>
        </p:nvCxnSpPr>
        <p:spPr>
          <a:xfrm>
            <a:off x="4254693" y="3357265"/>
            <a:ext cx="3365307" cy="2129135"/>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a:stCxn id="9" idx="3"/>
          </p:cNvCxnSpPr>
          <p:nvPr/>
        </p:nvCxnSpPr>
        <p:spPr>
          <a:xfrm flipV="1">
            <a:off x="4254693" y="2590801"/>
            <a:ext cx="1079307" cy="766464"/>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072236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914400"/>
            <a:ext cx="7315200" cy="1154112"/>
          </a:xfrm>
        </p:spPr>
        <p:txBody>
          <a:bodyPr/>
          <a:lstStyle/>
          <a:p>
            <a:r>
              <a:rPr lang="en-US" sz="4400" b="1" dirty="0" smtClean="0"/>
              <a:t>Tribal Construction Aggregate Internal Use</a:t>
            </a:r>
            <a:endParaRPr lang="en-US" sz="4400" b="1" dirty="0"/>
          </a:p>
        </p:txBody>
      </p:sp>
      <p:sp>
        <p:nvSpPr>
          <p:cNvPr id="4" name="TextBox 3"/>
          <p:cNvSpPr txBox="1"/>
          <p:nvPr/>
        </p:nvSpPr>
        <p:spPr>
          <a:xfrm>
            <a:off x="304800" y="381000"/>
            <a:ext cx="1685141" cy="369332"/>
          </a:xfrm>
          <a:prstGeom prst="rect">
            <a:avLst/>
          </a:prstGeom>
          <a:noFill/>
        </p:spPr>
        <p:txBody>
          <a:bodyPr wrap="none" rtlCol="0">
            <a:spAutoFit/>
          </a:bodyPr>
          <a:lstStyle/>
          <a:p>
            <a:r>
              <a:rPr lang="en-US" dirty="0" smtClean="0"/>
              <a:t>Second Title…</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05385" y="2209800"/>
            <a:ext cx="5943600" cy="3954058"/>
          </a:xfrm>
          <a:prstGeom prst="rect">
            <a:avLst/>
          </a:prstGeom>
          <a:ln>
            <a:solidFill>
              <a:schemeClr val="bg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36" y="2914650"/>
            <a:ext cx="4676775" cy="3943350"/>
          </a:xfrm>
          <a:prstGeom prst="rect">
            <a:avLst/>
          </a:prstGeom>
          <a:ln>
            <a:solidFill>
              <a:schemeClr val="bg1"/>
            </a:solidFill>
          </a:ln>
        </p:spPr>
      </p:pic>
    </p:spTree>
    <p:extLst>
      <p:ext uri="{BB962C8B-B14F-4D97-AF65-F5344CB8AC3E}">
        <p14:creationId xmlns:p14="http://schemas.microsoft.com/office/powerpoint/2010/main" val="336827852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p:cNvSpPr>
            <a:spLocks noGrp="1"/>
          </p:cNvSpPr>
          <p:nvPr>
            <p:ph type="title"/>
          </p:nvPr>
        </p:nvSpPr>
        <p:spPr>
          <a:xfrm>
            <a:off x="914400" y="369887"/>
            <a:ext cx="7315200" cy="1154113"/>
          </a:xfrm>
        </p:spPr>
        <p:txBody>
          <a:bodyPr anchor="ctr"/>
          <a:lstStyle/>
          <a:p>
            <a:pPr eaLnBrk="1" hangingPunct="1"/>
            <a:r>
              <a:rPr lang="en-US" altLang="en-US" dirty="0" smtClean="0"/>
              <a:t>Mitigation</a:t>
            </a:r>
          </a:p>
        </p:txBody>
      </p:sp>
      <p:sp>
        <p:nvSpPr>
          <p:cNvPr id="15363" name="Content Placeholder 2"/>
          <p:cNvSpPr>
            <a:spLocks noGrp="1"/>
          </p:cNvSpPr>
          <p:nvPr>
            <p:ph sz="quarter" idx="13"/>
          </p:nvPr>
        </p:nvSpPr>
        <p:spPr>
          <a:xfrm>
            <a:off x="914400" y="1828800"/>
            <a:ext cx="7162800" cy="3975100"/>
          </a:xfrm>
        </p:spPr>
        <p:txBody>
          <a:bodyPr/>
          <a:lstStyle/>
          <a:p>
            <a:pPr eaLnBrk="1" hangingPunct="1"/>
            <a:r>
              <a:rPr lang="en-US" altLang="en-US" sz="2400" dirty="0" smtClean="0"/>
              <a:t>FEMA is updating flood hazard maps throughout the country: https://msc.fema.gov/portal</a:t>
            </a:r>
          </a:p>
          <a:p>
            <a:pPr eaLnBrk="1" hangingPunct="1"/>
            <a:r>
              <a:rPr lang="en-US" altLang="en-US" sz="2400" dirty="0" smtClean="0"/>
              <a:t>Free Floodplain Management Training is offered by the Minnesota Department of Natural Resources</a:t>
            </a:r>
          </a:p>
          <a:p>
            <a:pPr eaLnBrk="1" hangingPunct="1"/>
            <a:r>
              <a:rPr lang="en-US" altLang="en-US" sz="2400" dirty="0" smtClean="0"/>
              <a:t>The Rural Domestic Preparedness Consortium offers classes such as “Disaster Recovery – Rural Communities.” </a:t>
            </a:r>
            <a:r>
              <a:rPr lang="en-US" altLang="en-US" sz="2400" dirty="0" smtClean="0">
                <a:hlinkClick r:id="rId2"/>
              </a:rPr>
              <a:t>https://www.ruraltraining.org</a:t>
            </a:r>
            <a:endParaRPr lang="en-US" altLang="en-US" sz="2400" dirty="0" smtClean="0"/>
          </a:p>
          <a:p>
            <a:pPr eaLnBrk="1" hangingPunct="1"/>
            <a:r>
              <a:rPr lang="en-US" altLang="en-US" sz="2400" dirty="0" smtClean="0"/>
              <a:t>Other States coordinate with FEMA and Homeland Security to provide free and low cost training for local community officials and citizens.</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65103"/>
            <a:ext cx="7315200" cy="1154097"/>
          </a:xfrm>
        </p:spPr>
        <p:txBody>
          <a:bodyPr anchor="t"/>
          <a:lstStyle/>
          <a:p>
            <a:r>
              <a:rPr lang="en-US" altLang="en-US" dirty="0"/>
              <a:t>Emergency Preparedness</a:t>
            </a:r>
            <a:endParaRPr lang="en-US" dirty="0"/>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34818" name="Picture 2" descr="C:\Users\lynne.carpenter\Pictures\05.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2373456"/>
            <a:ext cx="7802563" cy="4360719"/>
          </a:xfrm>
          <a:prstGeom prst="rect">
            <a:avLst/>
          </a:prstGeom>
          <a:noFill/>
          <a:extLst>
            <a:ext uri="{909E8E84-426E-40DD-AFC4-6F175D3DCCD1}">
              <a14:hiddenFill xmlns:a14="http://schemas.microsoft.com/office/drawing/2010/main">
                <a:solidFill>
                  <a:srgbClr val="FFFFFF"/>
                </a:solidFill>
              </a14:hiddenFill>
            </a:ext>
          </a:extLst>
        </p:spPr>
      </p:pic>
      <p:sp>
        <p:nvSpPr>
          <p:cNvPr id="6" name="Content Placeholder 2"/>
          <p:cNvSpPr txBox="1">
            <a:spLocks/>
          </p:cNvSpPr>
          <p:nvPr/>
        </p:nvSpPr>
        <p:spPr bwMode="auto">
          <a:xfrm>
            <a:off x="625475" y="762000"/>
            <a:ext cx="3565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501650" indent="-457200" eaLnBrk="1" hangingPunct="1">
              <a:buFont typeface="Arial" charset="0"/>
              <a:buAutoNum type="arabicPeriod"/>
            </a:pPr>
            <a:r>
              <a:rPr lang="en-US" altLang="en-US" dirty="0" smtClean="0"/>
              <a:t>Mitigation</a:t>
            </a:r>
          </a:p>
          <a:p>
            <a:pPr marL="501650" indent="-457200" eaLnBrk="1" hangingPunct="1">
              <a:buFont typeface="Arial" charset="0"/>
              <a:buAutoNum type="arabicPeriod"/>
            </a:pPr>
            <a:r>
              <a:rPr lang="en-US" altLang="en-US" b="1" u="sng" dirty="0" smtClean="0"/>
              <a:t>Preparedness</a:t>
            </a:r>
          </a:p>
          <a:p>
            <a:pPr marL="501650" indent="-457200" eaLnBrk="1" hangingPunct="1">
              <a:buFont typeface="Arial" charset="0"/>
              <a:buAutoNum type="arabicPeriod"/>
            </a:pPr>
            <a:r>
              <a:rPr lang="en-US" altLang="en-US" dirty="0" smtClean="0"/>
              <a:t>Response</a:t>
            </a:r>
          </a:p>
          <a:p>
            <a:pPr marL="501650" indent="-457200" eaLnBrk="1" hangingPunct="1">
              <a:buFont typeface="Arial" charset="0"/>
              <a:buAutoNum type="arabicPeriod"/>
            </a:pPr>
            <a:r>
              <a:rPr lang="en-US" altLang="en-US" dirty="0" smtClean="0"/>
              <a:t>Recovery</a:t>
            </a:r>
            <a:endParaRPr lang="en-US" altLang="en-US" dirty="0" smtClean="0"/>
          </a:p>
        </p:txBody>
      </p:sp>
    </p:spTree>
    <p:extLst>
      <p:ext uri="{BB962C8B-B14F-4D97-AF65-F5344CB8AC3E}">
        <p14:creationId xmlns:p14="http://schemas.microsoft.com/office/powerpoint/2010/main" val="1891457680"/>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quarter" idx="13"/>
          </p:nvPr>
        </p:nvSpPr>
        <p:spPr/>
        <p:txBody>
          <a:bodyPr/>
          <a:lstStyle/>
          <a:p>
            <a:endParaRPr lang="en-US"/>
          </a:p>
        </p:txBody>
      </p:sp>
      <p:sp>
        <p:nvSpPr>
          <p:cNvPr id="4" name="Content Placeholder 3"/>
          <p:cNvSpPr>
            <a:spLocks noGrp="1"/>
          </p:cNvSpPr>
          <p:nvPr>
            <p:ph sz="quarter" idx="14"/>
          </p:nvPr>
        </p:nvSpPr>
        <p:spPr/>
        <p:txBody>
          <a:bodyPr/>
          <a:lstStyle/>
          <a:p>
            <a:endParaRPr lang="en-US"/>
          </a:p>
        </p:txBody>
      </p:sp>
      <p:pic>
        <p:nvPicPr>
          <p:cNvPr id="37891" name="Picture 3" descr="C:\Users\lynne.carpenter\Pictures\Wx_fatalities_byActivity.png"/>
          <p:cNvPicPr>
            <a:picLocks noChangeAspect="1" noChangeArrowheads="1"/>
          </p:cNvPicPr>
          <p:nvPr/>
        </p:nvPicPr>
        <p:blipFill rotWithShape="1">
          <a:blip r:embed="rId2">
            <a:extLst>
              <a:ext uri="{28A0092B-C50C-407E-A947-70E740481C1C}">
                <a14:useLocalDpi xmlns:a14="http://schemas.microsoft.com/office/drawing/2010/main" val="0"/>
              </a:ext>
            </a:extLst>
          </a:blip>
          <a:srcRect l="-489" t="1" r="445" b="-528"/>
          <a:stretch/>
        </p:blipFill>
        <p:spPr bwMode="auto">
          <a:xfrm>
            <a:off x="380999" y="304800"/>
            <a:ext cx="8387863" cy="6324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088411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1154097"/>
          </a:xfrm>
        </p:spPr>
        <p:txBody>
          <a:bodyPr/>
          <a:lstStyle/>
          <a:p>
            <a:r>
              <a:rPr lang="en-US" dirty="0" smtClean="0"/>
              <a:t>Role of Construction Aggregates in Tribal Flood Preparedness</a:t>
            </a:r>
            <a:endParaRPr lang="en-US" dirty="0"/>
          </a:p>
        </p:txBody>
      </p:sp>
      <p:pic>
        <p:nvPicPr>
          <p:cNvPr id="35842" name="Picture 2" descr="C:\Users\lynne.carpenter\Pictures\ae626-3.gif"/>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4038600"/>
            <a:ext cx="571500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35843" name="Picture 3" descr="C:\Users\lynne.carpenter\Pictures\53866a7169299_preview-620.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1371600"/>
            <a:ext cx="3545087" cy="2362200"/>
          </a:xfrm>
          <a:prstGeom prst="rect">
            <a:avLst/>
          </a:prstGeom>
          <a:noFill/>
          <a:extLst>
            <a:ext uri="{909E8E84-426E-40DD-AFC4-6F175D3DCCD1}">
              <a14:hiddenFill xmlns:a14="http://schemas.microsoft.com/office/drawing/2010/main">
                <a:solidFill>
                  <a:srgbClr val="FFFFFF"/>
                </a:solidFill>
              </a14:hiddenFill>
            </a:ext>
          </a:extLst>
        </p:spPr>
      </p:pic>
      <p:pic>
        <p:nvPicPr>
          <p:cNvPr id="35844" name="Picture 4" descr="C:\Users\lynne.carpenter\Pictures\sandbags00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00800" y="4038600"/>
            <a:ext cx="2533650" cy="25336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00600" y="1371600"/>
            <a:ext cx="3771900" cy="2450123"/>
          </a:xfrm>
          <a:prstGeom prst="rect">
            <a:avLst/>
          </a:prstGeom>
        </p:spPr>
      </p:pic>
    </p:spTree>
    <p:extLst>
      <p:ext uri="{BB962C8B-B14F-4D97-AF65-F5344CB8AC3E}">
        <p14:creationId xmlns:p14="http://schemas.microsoft.com/office/powerpoint/2010/main" val="388835978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76200"/>
            <a:ext cx="7315200" cy="1154097"/>
          </a:xfrm>
        </p:spPr>
        <p:txBody>
          <a:bodyPr/>
          <a:lstStyle/>
          <a:p>
            <a:r>
              <a:rPr lang="en-US" altLang="en-US" dirty="0"/>
              <a:t>Emergency Preparedness</a:t>
            </a:r>
            <a:endParaRPr lang="en-US" dirty="0"/>
          </a:p>
        </p:txBody>
      </p:sp>
      <p:pic>
        <p:nvPicPr>
          <p:cNvPr id="38915" name="Picture 3" descr="P:\mineral\Administrative\Conferences\Midwest Region Partners in Action Conference\2015\Disaster preparedness\References\Quinault flood damage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676400"/>
            <a:ext cx="3657600" cy="48768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4343400" y="1447800"/>
            <a:ext cx="3565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501650" indent="-457200" eaLnBrk="1" hangingPunct="1">
              <a:buFont typeface="Arial" charset="0"/>
              <a:buAutoNum type="arabicPeriod"/>
            </a:pPr>
            <a:r>
              <a:rPr lang="en-US" altLang="en-US" dirty="0" smtClean="0"/>
              <a:t>Mitigation</a:t>
            </a:r>
          </a:p>
          <a:p>
            <a:pPr marL="501650" indent="-457200" eaLnBrk="1" hangingPunct="1">
              <a:buFont typeface="Arial" charset="0"/>
              <a:buAutoNum type="arabicPeriod"/>
            </a:pPr>
            <a:r>
              <a:rPr lang="en-US" altLang="en-US" dirty="0" smtClean="0"/>
              <a:t>Preparedness</a:t>
            </a:r>
          </a:p>
          <a:p>
            <a:pPr marL="501650" indent="-457200" eaLnBrk="1" hangingPunct="1">
              <a:buFont typeface="Arial" charset="0"/>
              <a:buAutoNum type="arabicPeriod"/>
            </a:pPr>
            <a:r>
              <a:rPr lang="en-US" altLang="en-US" b="1" u="sng" dirty="0" smtClean="0"/>
              <a:t>Response</a:t>
            </a:r>
          </a:p>
          <a:p>
            <a:pPr marL="501650" indent="-457200" eaLnBrk="1" hangingPunct="1">
              <a:buFont typeface="Arial" charset="0"/>
              <a:buAutoNum type="arabicPeriod"/>
            </a:pPr>
            <a:r>
              <a:rPr lang="en-US" altLang="en-US" dirty="0" smtClean="0"/>
              <a:t>Recovery</a:t>
            </a:r>
            <a:endParaRPr lang="en-US" altLang="en-US" dirty="0" smtClean="0"/>
          </a:p>
        </p:txBody>
      </p:sp>
      <p:pic>
        <p:nvPicPr>
          <p:cNvPr id="6" name="Picture 3" descr="C:\Users\lynne.carpenter\Pictures\road closed for repair.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52800"/>
            <a:ext cx="4680448"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4797625"/>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1154097"/>
          </a:xfrm>
        </p:spPr>
        <p:txBody>
          <a:bodyPr/>
          <a:lstStyle/>
          <a:p>
            <a:r>
              <a:rPr lang="en-US" dirty="0" smtClean="0"/>
              <a:t>Role of Construction Aggregates in Tribal Flood Response</a:t>
            </a:r>
            <a:endParaRPr lang="en-US" dirty="0"/>
          </a:p>
        </p:txBody>
      </p:sp>
      <p:pic>
        <p:nvPicPr>
          <p:cNvPr id="4" name="Picture 2" descr="C:\Users\lynne.carpenter\Pictures\thumb1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0"/>
            <a:ext cx="9203764"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32055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0"/>
            <a:ext cx="7315200" cy="1154097"/>
          </a:xfrm>
        </p:spPr>
        <p:txBody>
          <a:bodyPr/>
          <a:lstStyle/>
          <a:p>
            <a:r>
              <a:rPr lang="en-US" altLang="en-US" dirty="0"/>
              <a:t>Emergency Preparedness</a:t>
            </a:r>
            <a:endParaRPr lang="en-US" dirty="0"/>
          </a:p>
        </p:txBody>
      </p:sp>
      <p:pic>
        <p:nvPicPr>
          <p:cNvPr id="36868" name="Picture 4" descr="C:\Users\lynne.carpenter\Pictures\SlopeRepairWeb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4800" y="3128473"/>
            <a:ext cx="4978400" cy="3733800"/>
          </a:xfrm>
          <a:prstGeom prst="rect">
            <a:avLst/>
          </a:prstGeom>
          <a:noFill/>
          <a:extLst>
            <a:ext uri="{909E8E84-426E-40DD-AFC4-6F175D3DCCD1}">
              <a14:hiddenFill xmlns:a14="http://schemas.microsoft.com/office/drawing/2010/main">
                <a:solidFill>
                  <a:srgbClr val="FFFFFF"/>
                </a:solidFill>
              </a14:hiddenFill>
            </a:ext>
          </a:extLst>
        </p:spPr>
      </p:pic>
      <p:pic>
        <p:nvPicPr>
          <p:cNvPr id="36869" name="Picture 5" descr="C:\Users\lynne.carpenter\Pictures\MnDOT crews work to remove debris from Hwy 8 near Taylors Falls after a mudsli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600200"/>
            <a:ext cx="4861367" cy="3429000"/>
          </a:xfrm>
          <a:prstGeom prst="rect">
            <a:avLst/>
          </a:prstGeom>
          <a:noFill/>
          <a:extLst>
            <a:ext uri="{909E8E84-426E-40DD-AFC4-6F175D3DCCD1}">
              <a14:hiddenFill xmlns:a14="http://schemas.microsoft.com/office/drawing/2010/main">
                <a:solidFill>
                  <a:srgbClr val="FFFFFF"/>
                </a:solidFill>
              </a14:hiddenFill>
            </a:ext>
          </a:extLst>
        </p:spPr>
      </p:pic>
      <p:sp>
        <p:nvSpPr>
          <p:cNvPr id="5" name="Content Placeholder 2"/>
          <p:cNvSpPr txBox="1">
            <a:spLocks/>
          </p:cNvSpPr>
          <p:nvPr/>
        </p:nvSpPr>
        <p:spPr bwMode="auto">
          <a:xfrm>
            <a:off x="5181600" y="1447800"/>
            <a:ext cx="356552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182563" algn="l" rtl="0" eaLnBrk="0" fontAlgn="base" hangingPunct="0">
              <a:spcBef>
                <a:spcPct val="20000"/>
              </a:spcBef>
              <a:spcAft>
                <a:spcPct val="0"/>
              </a:spcAft>
              <a:buClr>
                <a:schemeClr val="tx2"/>
              </a:buClr>
              <a:buFont typeface="Wingdings" pitchFamily="2" charset="2"/>
              <a:buChar char="§"/>
              <a:defRPr sz="2000" kern="1200">
                <a:solidFill>
                  <a:schemeClr val="tx1"/>
                </a:solidFill>
                <a:latin typeface="+mn-lt"/>
                <a:ea typeface="+mn-ea"/>
                <a:cs typeface="+mn-cs"/>
              </a:defRPr>
            </a:lvl1pPr>
            <a:lvl2pPr marL="501650" indent="-182563" algn="l" rtl="0" eaLnBrk="0" fontAlgn="base" hangingPunct="0">
              <a:spcBef>
                <a:spcPct val="20000"/>
              </a:spcBef>
              <a:spcAft>
                <a:spcPct val="0"/>
              </a:spcAft>
              <a:buClr>
                <a:schemeClr val="tx2"/>
              </a:buClr>
              <a:buFont typeface="Wingdings" pitchFamily="2" charset="2"/>
              <a:buChar char="§"/>
              <a:defRPr kern="1200">
                <a:solidFill>
                  <a:schemeClr val="tx1"/>
                </a:solidFill>
                <a:latin typeface="+mn-lt"/>
                <a:ea typeface="+mn-ea"/>
                <a:cs typeface="+mn-cs"/>
              </a:defRPr>
            </a:lvl2pPr>
            <a:lvl3pPr marL="685800" indent="-182563" algn="l" rtl="0" eaLnBrk="0" fontAlgn="base" hangingPunct="0">
              <a:spcBef>
                <a:spcPct val="20000"/>
              </a:spcBef>
              <a:spcAft>
                <a:spcPct val="0"/>
              </a:spcAft>
              <a:buClr>
                <a:schemeClr val="tx2"/>
              </a:buClr>
              <a:buFont typeface="Wingdings" pitchFamily="2" charset="2"/>
              <a:buChar char="§"/>
              <a:defRPr sz="1600" kern="1200">
                <a:solidFill>
                  <a:schemeClr val="tx1"/>
                </a:solidFill>
                <a:latin typeface="+mn-lt"/>
                <a:ea typeface="+mn-ea"/>
                <a:cs typeface="+mn-cs"/>
              </a:defRPr>
            </a:lvl3pPr>
            <a:lvl4pPr marL="9144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4pPr>
            <a:lvl5pPr marL="1143000" indent="-182563" algn="l" rtl="0" eaLnBrk="0" fontAlgn="base" hangingPunct="0">
              <a:spcBef>
                <a:spcPct val="20000"/>
              </a:spcBef>
              <a:spcAft>
                <a:spcPct val="0"/>
              </a:spcAft>
              <a:buClr>
                <a:schemeClr val="tx2"/>
              </a:buClr>
              <a:buFont typeface="Wingdings" pitchFamily="2" charset="2"/>
              <a:buChar char="§"/>
              <a:defRPr sz="1400" kern="1200">
                <a:solidFill>
                  <a:schemeClr val="tx1"/>
                </a:solidFill>
                <a:latin typeface="+mn-lt"/>
                <a:ea typeface="+mn-ea"/>
                <a:cs typeface="+mn-cs"/>
              </a:defRPr>
            </a:lvl5pPr>
            <a:lvl6pPr marL="13716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6pPr>
            <a:lvl7pPr marL="16002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7pPr>
            <a:lvl8pPr marL="18288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8pPr>
            <a:lvl9pPr marL="2057400" indent="-182880" algn="l" defTabSz="914400" rtl="0" eaLnBrk="1" latinLnBrk="0" hangingPunct="1">
              <a:spcBef>
                <a:spcPct val="20000"/>
              </a:spcBef>
              <a:buClr>
                <a:schemeClr val="tx2"/>
              </a:buClr>
              <a:buFont typeface="Wingdings" pitchFamily="2" charset="2"/>
              <a:buChar char="§"/>
              <a:defRPr sz="1400" kern="1200">
                <a:solidFill>
                  <a:schemeClr val="tx1"/>
                </a:solidFill>
                <a:latin typeface="+mn-lt"/>
                <a:ea typeface="+mn-ea"/>
                <a:cs typeface="+mn-cs"/>
              </a:defRPr>
            </a:lvl9pPr>
          </a:lstStyle>
          <a:p>
            <a:pPr marL="501650" indent="-457200" eaLnBrk="1" hangingPunct="1">
              <a:buFont typeface="Arial" charset="0"/>
              <a:buAutoNum type="arabicPeriod"/>
            </a:pPr>
            <a:r>
              <a:rPr lang="en-US" altLang="en-US" dirty="0" smtClean="0"/>
              <a:t>Mitigation</a:t>
            </a:r>
          </a:p>
          <a:p>
            <a:pPr marL="501650" indent="-457200" eaLnBrk="1" hangingPunct="1">
              <a:buFont typeface="Arial" charset="0"/>
              <a:buAutoNum type="arabicPeriod"/>
            </a:pPr>
            <a:r>
              <a:rPr lang="en-US" altLang="en-US" dirty="0" smtClean="0"/>
              <a:t>Preparedness</a:t>
            </a:r>
          </a:p>
          <a:p>
            <a:pPr marL="501650" indent="-457200" eaLnBrk="1" hangingPunct="1">
              <a:buFont typeface="Arial" charset="0"/>
              <a:buAutoNum type="arabicPeriod"/>
            </a:pPr>
            <a:r>
              <a:rPr lang="en-US" altLang="en-US" dirty="0" smtClean="0"/>
              <a:t>Response</a:t>
            </a:r>
          </a:p>
          <a:p>
            <a:pPr marL="501650" indent="-457200" eaLnBrk="1" hangingPunct="1">
              <a:buFont typeface="Arial" charset="0"/>
              <a:buAutoNum type="arabicPeriod"/>
            </a:pPr>
            <a:r>
              <a:rPr lang="en-US" altLang="en-US" b="1" u="sng" dirty="0" smtClean="0"/>
              <a:t>Recovery</a:t>
            </a:r>
            <a:endParaRPr lang="en-US" altLang="en-US" b="1" u="sng" dirty="0" smtClean="0"/>
          </a:p>
        </p:txBody>
      </p:sp>
    </p:spTree>
    <p:extLst>
      <p:ext uri="{BB962C8B-B14F-4D97-AF65-F5344CB8AC3E}">
        <p14:creationId xmlns:p14="http://schemas.microsoft.com/office/powerpoint/2010/main" val="58236186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1154097"/>
          </a:xfrm>
        </p:spPr>
        <p:txBody>
          <a:bodyPr/>
          <a:lstStyle/>
          <a:p>
            <a:r>
              <a:rPr lang="en-US" dirty="0" smtClean="0"/>
              <a:t>Role of Construction Aggregates in Tribal Flood Recovery</a:t>
            </a:r>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05200" y="3699851"/>
            <a:ext cx="5638800" cy="3171825"/>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600200"/>
            <a:ext cx="5586796" cy="2667000"/>
          </a:xfrm>
          <a:prstGeom prst="rect">
            <a:avLst/>
          </a:prstGeom>
        </p:spPr>
      </p:pic>
    </p:spTree>
    <p:extLst>
      <p:ext uri="{BB962C8B-B14F-4D97-AF65-F5344CB8AC3E}">
        <p14:creationId xmlns:p14="http://schemas.microsoft.com/office/powerpoint/2010/main" val="19132581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76200"/>
            <a:ext cx="8001000" cy="1154112"/>
          </a:xfrm>
        </p:spPr>
        <p:txBody>
          <a:bodyPr/>
          <a:lstStyle/>
          <a:p>
            <a:r>
              <a:rPr lang="en-US" dirty="0" smtClean="0"/>
              <a:t>Tribal Emergency Preparedness</a:t>
            </a:r>
            <a:endParaRPr lang="en-US" dirty="0"/>
          </a:p>
        </p:txBody>
      </p:sp>
      <p:sp>
        <p:nvSpPr>
          <p:cNvPr id="3" name="Content Placeholder 2"/>
          <p:cNvSpPr>
            <a:spLocks noGrp="1"/>
          </p:cNvSpPr>
          <p:nvPr>
            <p:ph idx="1"/>
          </p:nvPr>
        </p:nvSpPr>
        <p:spPr>
          <a:xfrm>
            <a:off x="76200" y="1219200"/>
            <a:ext cx="8915400" cy="5486400"/>
          </a:xfrm>
        </p:spPr>
        <p:txBody>
          <a:bodyPr>
            <a:noAutofit/>
          </a:bodyPr>
          <a:lstStyle/>
          <a:p>
            <a:pPr marL="46037" indent="0">
              <a:buNone/>
            </a:pPr>
            <a:r>
              <a:rPr lang="en-US" sz="2000" dirty="0" smtClean="0"/>
              <a:t>A Tribal Emergency Preparedness Plan is similar to other planning documents.  It would include (along with planning related to first responder and other medical priorities, emergency team hierarchy, communications, evacuation routes, etc.):</a:t>
            </a:r>
          </a:p>
          <a:p>
            <a:r>
              <a:rPr lang="en-US" sz="2000" dirty="0" smtClean="0"/>
              <a:t>How many miles of roads / buildings are at risk?</a:t>
            </a:r>
          </a:p>
          <a:p>
            <a:pPr lvl="1"/>
            <a:r>
              <a:rPr lang="en-US" sz="1600" dirty="0" smtClean="0"/>
              <a:t>What sections of roads are in the 50 year floodplain?  The 100 year floodplain?  Cross waterways? Are near fault zones? Near burn areas? Near areas of high burn potential? Etc.</a:t>
            </a:r>
          </a:p>
          <a:p>
            <a:r>
              <a:rPr lang="en-US" sz="2000" dirty="0" smtClean="0"/>
              <a:t>What are the repair / reinforcement priorities during an emergency?</a:t>
            </a:r>
          </a:p>
          <a:p>
            <a:pPr lvl="1"/>
            <a:r>
              <a:rPr lang="en-US" sz="1600" dirty="0" smtClean="0"/>
              <a:t>Which roads, which buildings should be protected first?</a:t>
            </a:r>
          </a:p>
          <a:p>
            <a:pPr lvl="1"/>
            <a:r>
              <a:rPr lang="en-US" sz="1600" dirty="0" smtClean="0"/>
              <a:t>Which areas will experience problems first during the various types of emergency (i.e. flood-prone streams, known fault zones, existing avalanche chutes)?</a:t>
            </a:r>
          </a:p>
          <a:p>
            <a:r>
              <a:rPr lang="en-US" sz="2000" dirty="0" smtClean="0"/>
              <a:t>Are there any exacerbating factors?</a:t>
            </a:r>
          </a:p>
          <a:p>
            <a:pPr lvl="1"/>
            <a:r>
              <a:rPr lang="en-US" sz="1600" dirty="0" smtClean="0"/>
              <a:t>Burn areas, flood prone areas, drought,  vulnerable buildings, vulnerable populations, vulnerable access roads (only one road in/out), etc.</a:t>
            </a:r>
          </a:p>
          <a:p>
            <a:r>
              <a:rPr lang="en-US" sz="2000" dirty="0" smtClean="0"/>
              <a:t>How much material and what quality of material would be needed?</a:t>
            </a:r>
          </a:p>
          <a:p>
            <a:pPr lvl="1"/>
            <a:r>
              <a:rPr lang="en-US" sz="1600" dirty="0" smtClean="0"/>
              <a:t>For sandbags to protect vulnerable buildings or infrastructure?</a:t>
            </a:r>
          </a:p>
          <a:p>
            <a:pPr lvl="1"/>
            <a:r>
              <a:rPr lang="en-US" sz="1600" dirty="0" smtClean="0"/>
              <a:t>For emergency repair of a road breach or damage?</a:t>
            </a:r>
          </a:p>
          <a:p>
            <a:pPr lvl="1"/>
            <a:r>
              <a:rPr lang="en-US" sz="1600" dirty="0" smtClean="0"/>
              <a:t>For emergency berm or dike augmentation</a:t>
            </a:r>
            <a:r>
              <a:rPr lang="en-US" sz="1600" dirty="0" smtClean="0"/>
              <a:t>?</a:t>
            </a:r>
            <a:endParaRPr lang="en-US" sz="1600" dirty="0" smtClean="0"/>
          </a:p>
        </p:txBody>
      </p:sp>
    </p:spTree>
    <p:extLst>
      <p:ext uri="{BB962C8B-B14F-4D97-AF65-F5344CB8AC3E}">
        <p14:creationId xmlns:p14="http://schemas.microsoft.com/office/powerpoint/2010/main" val="329628013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Tribal Internal Use of Construction Aggregate</a:t>
            </a:r>
            <a:endParaRPr lang="en-US" dirty="0"/>
          </a:p>
        </p:txBody>
      </p:sp>
      <p:sp>
        <p:nvSpPr>
          <p:cNvPr id="3" name="Content Placeholder 2"/>
          <p:cNvSpPr>
            <a:spLocks noGrp="1"/>
          </p:cNvSpPr>
          <p:nvPr>
            <p:ph idx="1"/>
          </p:nvPr>
        </p:nvSpPr>
        <p:spPr/>
        <p:txBody>
          <a:bodyPr/>
          <a:lstStyle/>
          <a:p>
            <a:r>
              <a:rPr lang="en-US" dirty="0" smtClean="0"/>
              <a:t>How much does the Tribe use every year?</a:t>
            </a:r>
          </a:p>
          <a:p>
            <a:r>
              <a:rPr lang="en-US" dirty="0" smtClean="0"/>
              <a:t>How much does the Tribe pay for the material?  How much is the transportation cost?</a:t>
            </a:r>
          </a:p>
          <a:p>
            <a:r>
              <a:rPr lang="en-US" dirty="0" smtClean="0"/>
              <a:t>How many miles of road are located on the Reservation?</a:t>
            </a:r>
          </a:p>
          <a:p>
            <a:r>
              <a:rPr lang="en-US" dirty="0" smtClean="0"/>
              <a:t>Can the Tribe offset costs (or sell to the BIA) during road maintenance, repair, and construction?</a:t>
            </a:r>
          </a:p>
          <a:p>
            <a:r>
              <a:rPr lang="en-US" dirty="0" smtClean="0"/>
              <a:t>Are their opportunities for the Tribe to sell off-reservation?  Is the Tribe interested in commercial development?</a:t>
            </a:r>
            <a:endParaRPr lang="en-US" dirty="0"/>
          </a:p>
        </p:txBody>
      </p:sp>
    </p:spTree>
    <p:extLst>
      <p:ext uri="{BB962C8B-B14F-4D97-AF65-F5344CB8AC3E}">
        <p14:creationId xmlns:p14="http://schemas.microsoft.com/office/powerpoint/2010/main" val="48054390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914400" y="228600"/>
            <a:ext cx="7315200" cy="1154113"/>
          </a:xfrm>
        </p:spPr>
        <p:txBody>
          <a:bodyPr/>
          <a:lstStyle/>
          <a:p>
            <a:pPr eaLnBrk="1" hangingPunct="1"/>
            <a:r>
              <a:rPr lang="en-US" altLang="en-US" smtClean="0"/>
              <a:t>Construction Aggregate’s role in Emergency Preparedness</a:t>
            </a:r>
          </a:p>
        </p:txBody>
      </p:sp>
      <p:sp>
        <p:nvSpPr>
          <p:cNvPr id="5123" name="Content Placeholder 2"/>
          <p:cNvSpPr>
            <a:spLocks noGrp="1"/>
          </p:cNvSpPr>
          <p:nvPr>
            <p:ph idx="1"/>
          </p:nvPr>
        </p:nvSpPr>
        <p:spPr>
          <a:xfrm>
            <a:off x="152400" y="1524000"/>
            <a:ext cx="4114800" cy="4860925"/>
          </a:xfrm>
        </p:spPr>
        <p:txBody>
          <a:bodyPr/>
          <a:lstStyle/>
          <a:p>
            <a:pPr eaLnBrk="1" hangingPunct="1"/>
            <a:r>
              <a:rPr lang="en-US" altLang="en-US" dirty="0" smtClean="0"/>
              <a:t>This talk </a:t>
            </a:r>
            <a:r>
              <a:rPr lang="en-US" altLang="en-US" dirty="0" smtClean="0"/>
              <a:t>is partly </a:t>
            </a:r>
            <a:r>
              <a:rPr lang="en-US" altLang="en-US" dirty="0" smtClean="0"/>
              <a:t>about one small, but important, aspect of emergency preparedness: the </a:t>
            </a:r>
            <a:r>
              <a:rPr lang="en-US" altLang="en-US" dirty="0" smtClean="0"/>
              <a:t>development and availability of the primary </a:t>
            </a:r>
            <a:r>
              <a:rPr lang="en-US" altLang="en-US" dirty="0" smtClean="0"/>
              <a:t>raw material required to mitigate, prepare, respond, and recover buildings, infrastructure, roads, bridges, and homes.</a:t>
            </a:r>
          </a:p>
          <a:p>
            <a:pPr eaLnBrk="1" hangingPunct="1"/>
            <a:endParaRPr lang="en-US" altLang="en-US" dirty="0" smtClean="0"/>
          </a:p>
          <a:p>
            <a:pPr eaLnBrk="1" hangingPunct="1"/>
            <a:r>
              <a:rPr lang="en-US" altLang="en-US" dirty="0" smtClean="0"/>
              <a:t>That raw material is </a:t>
            </a:r>
            <a:r>
              <a:rPr lang="en-US" altLang="en-US" b="1" u="sng" dirty="0" smtClean="0"/>
              <a:t>Construction Aggregate</a:t>
            </a:r>
          </a:p>
        </p:txBody>
      </p:sp>
      <p:pic>
        <p:nvPicPr>
          <p:cNvPr id="5124" name="Picture 4" descr="C:\Users\lynne.carpenter\Pictures\9884789_orig.jpg"/>
          <p:cNvPicPr>
            <a:picLocks noChangeAspect="1" noChangeArrowheads="1"/>
          </p:cNvPicPr>
          <p:nvPr/>
        </p:nvPicPr>
        <p:blipFill rotWithShape="1">
          <a:blip r:embed="rId2">
            <a:extLst>
              <a:ext uri="{28A0092B-C50C-407E-A947-70E740481C1C}">
                <a14:useLocalDpi xmlns:a14="http://schemas.microsoft.com/office/drawing/2010/main" val="0"/>
              </a:ext>
            </a:extLst>
          </a:blip>
          <a:srcRect l="1922" t="2857" r="1925" b="1143"/>
          <a:stretch/>
        </p:blipFill>
        <p:spPr bwMode="auto">
          <a:xfrm>
            <a:off x="3505200" y="4114800"/>
            <a:ext cx="4898572" cy="2743200"/>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5125" name="Picture 5" descr="P:\mineral\Administrative\Conferences\Midwest Region Partners in Action Conference\2015\Disaster preparedness\References\11136308_10155525310020651_6741242730601548543_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55571" y="1371600"/>
            <a:ext cx="4688429" cy="312419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endParaRPr lang="en-US"/>
          </a:p>
        </p:txBody>
      </p:sp>
      <p:sp>
        <p:nvSpPr>
          <p:cNvPr id="3" name="Text Placeholder 2"/>
          <p:cNvSpPr>
            <a:spLocks noGrp="1"/>
          </p:cNvSpPr>
          <p:nvPr>
            <p:ph idx="1"/>
          </p:nvPr>
        </p:nvSpPr>
        <p:spPr/>
        <p:txBody>
          <a:bodyPr/>
          <a:lstStyle/>
          <a:p>
            <a:r>
              <a:rPr lang="en-US" smtClean="0"/>
              <a:t>Construction Aggregate</a:t>
            </a:r>
            <a:endParaRPr lang="en-US" dirty="0"/>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85000" y="1447562"/>
            <a:ext cx="1930400" cy="1447800"/>
          </a:xfrm>
          <a:prstGeom prst="rect">
            <a:avLst/>
          </a:prstGeom>
          <a:ln>
            <a:solidFill>
              <a:schemeClr val="tx1"/>
            </a:solidFill>
          </a:ln>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10400" y="2971562"/>
            <a:ext cx="1929664" cy="1627049"/>
          </a:xfrm>
          <a:prstGeom prst="rect">
            <a:avLst/>
          </a:prstGeom>
          <a:ln>
            <a:solidFill>
              <a:schemeClr val="tx1"/>
            </a:solidFill>
          </a:ln>
        </p:spPr>
      </p:pic>
      <p:pic>
        <p:nvPicPr>
          <p:cNvPr id="2" name="Picture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1368552"/>
            <a:ext cx="6736080" cy="5337048"/>
          </a:xfrm>
          <a:prstGeom prst="rect">
            <a:avLst/>
          </a:prstGeom>
        </p:spPr>
      </p:pic>
      <p:sp>
        <p:nvSpPr>
          <p:cNvPr id="4" name="TextBox 3"/>
          <p:cNvSpPr txBox="1"/>
          <p:nvPr/>
        </p:nvSpPr>
        <p:spPr>
          <a:xfrm>
            <a:off x="7010400" y="4952762"/>
            <a:ext cx="1981199" cy="1600438"/>
          </a:xfrm>
          <a:prstGeom prst="rect">
            <a:avLst/>
          </a:prstGeom>
          <a:noFill/>
        </p:spPr>
        <p:txBody>
          <a:bodyPr wrap="square" rtlCol="0">
            <a:spAutoFit/>
          </a:bodyPr>
          <a:lstStyle/>
          <a:p>
            <a:r>
              <a:rPr lang="en-US" sz="1400" dirty="0" smtClean="0"/>
              <a:t>Chart is from Appendix C, Chart 1, of the “Gravel Roads Maintenance and Design Manual,” South Dakota LTAP and FWHA, 2000. </a:t>
            </a:r>
          </a:p>
        </p:txBody>
      </p:sp>
      <p:sp>
        <p:nvSpPr>
          <p:cNvPr id="8" name="Title 1"/>
          <p:cNvSpPr txBox="1">
            <a:spLocks/>
          </p:cNvSpPr>
          <p:nvPr/>
        </p:nvSpPr>
        <p:spPr bwMode="auto">
          <a:xfrm>
            <a:off x="228600" y="76200"/>
            <a:ext cx="8382000" cy="1154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000" kern="1200">
                <a:solidFill>
                  <a:schemeClr val="tx2"/>
                </a:solidFill>
                <a:latin typeface="+mj-lt"/>
                <a:ea typeface="+mj-ea"/>
                <a:cs typeface="+mj-cs"/>
              </a:defRPr>
            </a:lvl1pPr>
            <a:lvl2pPr algn="l" rtl="0" eaLnBrk="0" fontAlgn="base" hangingPunct="0">
              <a:spcBef>
                <a:spcPct val="0"/>
              </a:spcBef>
              <a:spcAft>
                <a:spcPct val="0"/>
              </a:spcAft>
              <a:defRPr sz="4000">
                <a:solidFill>
                  <a:schemeClr val="tx2"/>
                </a:solidFill>
                <a:latin typeface="Arial" charset="0"/>
              </a:defRPr>
            </a:lvl2pPr>
            <a:lvl3pPr algn="l" rtl="0" eaLnBrk="0" fontAlgn="base" hangingPunct="0">
              <a:spcBef>
                <a:spcPct val="0"/>
              </a:spcBef>
              <a:spcAft>
                <a:spcPct val="0"/>
              </a:spcAft>
              <a:defRPr sz="4000">
                <a:solidFill>
                  <a:schemeClr val="tx2"/>
                </a:solidFill>
                <a:latin typeface="Arial" charset="0"/>
              </a:defRPr>
            </a:lvl3pPr>
            <a:lvl4pPr algn="l" rtl="0" eaLnBrk="0" fontAlgn="base" hangingPunct="0">
              <a:spcBef>
                <a:spcPct val="0"/>
              </a:spcBef>
              <a:spcAft>
                <a:spcPct val="0"/>
              </a:spcAft>
              <a:defRPr sz="4000">
                <a:solidFill>
                  <a:schemeClr val="tx2"/>
                </a:solidFill>
                <a:latin typeface="Arial" charset="0"/>
              </a:defRPr>
            </a:lvl4pPr>
            <a:lvl5pPr algn="l" rtl="0" eaLnBrk="0" fontAlgn="base" hangingPunct="0">
              <a:spcBef>
                <a:spcPct val="0"/>
              </a:spcBef>
              <a:spcAft>
                <a:spcPct val="0"/>
              </a:spcAft>
              <a:defRPr sz="4000">
                <a:solidFill>
                  <a:schemeClr val="tx2"/>
                </a:solidFill>
                <a:latin typeface="Arial" charset="0"/>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US" sz="3600" dirty="0" smtClean="0"/>
              <a:t>Tribal Internal Use of Construction Aggregate</a:t>
            </a:r>
            <a:endParaRPr lang="en-US" sz="3600" dirty="0"/>
          </a:p>
        </p:txBody>
      </p:sp>
    </p:spTree>
    <p:extLst>
      <p:ext uri="{BB962C8B-B14F-4D97-AF65-F5344CB8AC3E}">
        <p14:creationId xmlns:p14="http://schemas.microsoft.com/office/powerpoint/2010/main" val="217742797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152400"/>
            <a:ext cx="7772400" cy="1154112"/>
          </a:xfrm>
        </p:spPr>
        <p:txBody>
          <a:bodyPr/>
          <a:lstStyle/>
          <a:p>
            <a:r>
              <a:rPr lang="en-US" sz="3200" dirty="0" smtClean="0"/>
              <a:t>Evaluation of Tribal Construction Aggregate Needs</a:t>
            </a:r>
            <a:endParaRPr lang="en-US" sz="3200" dirty="0"/>
          </a:p>
        </p:txBody>
      </p:sp>
      <p:sp>
        <p:nvSpPr>
          <p:cNvPr id="2" name="Content Placeholder 1"/>
          <p:cNvSpPr>
            <a:spLocks noGrp="1"/>
          </p:cNvSpPr>
          <p:nvPr>
            <p:ph idx="1"/>
          </p:nvPr>
        </p:nvSpPr>
        <p:spPr>
          <a:xfrm>
            <a:off x="228600" y="1295400"/>
            <a:ext cx="8686800" cy="5257799"/>
          </a:xfrm>
        </p:spPr>
        <p:txBody>
          <a:bodyPr/>
          <a:lstStyle/>
          <a:p>
            <a:r>
              <a:rPr lang="en-US" b="1" u="sng" dirty="0" smtClean="0"/>
              <a:t>Volume</a:t>
            </a:r>
            <a:r>
              <a:rPr lang="en-US" dirty="0" smtClean="0"/>
              <a:t>: How much</a:t>
            </a:r>
            <a:r>
              <a:rPr lang="en-US" dirty="0" smtClean="0"/>
              <a:t> </a:t>
            </a:r>
            <a:r>
              <a:rPr lang="en-US" dirty="0" smtClean="0"/>
              <a:t>material does the Tribe use every </a:t>
            </a:r>
            <a:r>
              <a:rPr lang="en-US" dirty="0" smtClean="0"/>
              <a:t>year for routine road maintenance, repair, and construction?  </a:t>
            </a:r>
            <a:r>
              <a:rPr lang="en-US" dirty="0" smtClean="0"/>
              <a:t>How much material does the Tribe estimate it will need for emergency preparedness?</a:t>
            </a:r>
            <a:endParaRPr lang="en-US" dirty="0" smtClean="0"/>
          </a:p>
          <a:p>
            <a:r>
              <a:rPr lang="en-US" b="1" u="sng" dirty="0" smtClean="0"/>
              <a:t>Cost</a:t>
            </a:r>
            <a:r>
              <a:rPr lang="en-US" dirty="0" smtClean="0"/>
              <a:t>: Where </a:t>
            </a:r>
            <a:r>
              <a:rPr lang="en-US" dirty="0" smtClean="0"/>
              <a:t>does the Tribe acquire the material currently? How much does it cost per ton/cubic yard?  </a:t>
            </a:r>
          </a:p>
          <a:p>
            <a:r>
              <a:rPr lang="en-US" b="1" u="sng" dirty="0" smtClean="0"/>
              <a:t>Location / Access</a:t>
            </a:r>
            <a:r>
              <a:rPr lang="en-US" dirty="0" smtClean="0"/>
              <a:t>: Where are the off-Reservation </a:t>
            </a:r>
            <a:r>
              <a:rPr lang="en-US" dirty="0" smtClean="0"/>
              <a:t>aggregate resources located? </a:t>
            </a:r>
            <a:r>
              <a:rPr lang="en-US" dirty="0"/>
              <a:t>How much does it cost to transport the material</a:t>
            </a:r>
            <a:r>
              <a:rPr lang="en-US" dirty="0" smtClean="0"/>
              <a:t>?  Can these resources be accessed in an emergency?</a:t>
            </a:r>
          </a:p>
          <a:p>
            <a:r>
              <a:rPr lang="en-US" b="1" u="sng" dirty="0" smtClean="0"/>
              <a:t>Tribal Resource</a:t>
            </a:r>
            <a:r>
              <a:rPr lang="en-US" dirty="0" smtClean="0"/>
              <a:t>: What </a:t>
            </a:r>
            <a:r>
              <a:rPr lang="en-US" dirty="0" smtClean="0"/>
              <a:t>is the quality of the </a:t>
            </a:r>
            <a:r>
              <a:rPr lang="en-US" dirty="0" smtClean="0"/>
              <a:t>Tribal resource, and how does it compare to the off-site materials?  </a:t>
            </a:r>
            <a:r>
              <a:rPr lang="en-US" dirty="0" smtClean="0"/>
              <a:t>How much resource exists?  How far is the site from the most densely populated </a:t>
            </a:r>
            <a:r>
              <a:rPr lang="en-US" dirty="0" smtClean="0"/>
              <a:t>location (or most flood-prone, or most vulnerable, etc.) </a:t>
            </a:r>
            <a:r>
              <a:rPr lang="en-US" dirty="0" smtClean="0"/>
              <a:t>on the Reservation? </a:t>
            </a:r>
            <a:r>
              <a:rPr lang="en-US" dirty="0" smtClean="0"/>
              <a:t>Is </a:t>
            </a:r>
            <a:r>
              <a:rPr lang="en-US" dirty="0" smtClean="0"/>
              <a:t>it mineable? How many jobs would be created</a:t>
            </a:r>
            <a:r>
              <a:rPr lang="en-US" dirty="0" smtClean="0"/>
              <a:t>?  How much money could be off-set?</a:t>
            </a:r>
            <a:endParaRPr lang="en-US" dirty="0" smtClean="0"/>
          </a:p>
          <a:p>
            <a:r>
              <a:rPr lang="en-US" b="1" u="sng" dirty="0" smtClean="0"/>
              <a:t>Future Needs</a:t>
            </a:r>
            <a:r>
              <a:rPr lang="en-US" dirty="0" smtClean="0"/>
              <a:t>: What </a:t>
            </a:r>
            <a:r>
              <a:rPr lang="en-US" dirty="0" smtClean="0"/>
              <a:t>kind of reclamation would be acceptable?  Does the Tribe need/want: a new water storage facility? a new waste disposal location? additional wetlands</a:t>
            </a:r>
            <a:r>
              <a:rPr lang="en-US" dirty="0" smtClean="0"/>
              <a:t>?</a:t>
            </a:r>
          </a:p>
          <a:p>
            <a:r>
              <a:rPr lang="en-US" b="1" u="sng" dirty="0" smtClean="0"/>
              <a:t>Tribal Interest:</a:t>
            </a:r>
            <a:r>
              <a:rPr lang="en-US" b="1" dirty="0" smtClean="0"/>
              <a:t>  </a:t>
            </a:r>
            <a:r>
              <a:rPr lang="en-US" dirty="0" smtClean="0"/>
              <a:t>Is the Tribe interested in developing own resources?</a:t>
            </a:r>
            <a:endParaRPr lang="en-US" dirty="0" smtClean="0"/>
          </a:p>
        </p:txBody>
      </p:sp>
    </p:spTree>
    <p:extLst>
      <p:ext uri="{BB962C8B-B14F-4D97-AF65-F5344CB8AC3E}">
        <p14:creationId xmlns:p14="http://schemas.microsoft.com/office/powerpoint/2010/main" val="164623498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1288"/>
            <a:ext cx="8458200" cy="1154112"/>
          </a:xfrm>
        </p:spPr>
        <p:txBody>
          <a:bodyPr/>
          <a:lstStyle/>
          <a:p>
            <a:r>
              <a:rPr lang="en-US" sz="2800" dirty="0" smtClean="0"/>
              <a:t>Tribal </a:t>
            </a:r>
            <a:r>
              <a:rPr lang="en-US" sz="2800" dirty="0" smtClean="0"/>
              <a:t>Construction Aggregate Development for Emergency Preparedness and Internal Use</a:t>
            </a:r>
            <a:endParaRPr lang="en-US" sz="2800" dirty="0"/>
          </a:p>
        </p:txBody>
      </p:sp>
      <p:sp>
        <p:nvSpPr>
          <p:cNvPr id="3" name="Content Placeholder 2"/>
          <p:cNvSpPr>
            <a:spLocks noGrp="1"/>
          </p:cNvSpPr>
          <p:nvPr>
            <p:ph idx="1"/>
          </p:nvPr>
        </p:nvSpPr>
        <p:spPr>
          <a:xfrm>
            <a:off x="228600" y="1600200"/>
            <a:ext cx="8001000" cy="3538537"/>
          </a:xfrm>
        </p:spPr>
        <p:txBody>
          <a:bodyPr>
            <a:noAutofit/>
          </a:bodyPr>
          <a:lstStyle/>
          <a:p>
            <a:r>
              <a:rPr lang="en-US" dirty="0" smtClean="0"/>
              <a:t>Locating the Tribe’s construction aggregate resources</a:t>
            </a:r>
            <a:r>
              <a:rPr lang="en-US" dirty="0" smtClean="0"/>
              <a:t>.</a:t>
            </a:r>
            <a:endParaRPr lang="en-US" dirty="0" smtClean="0"/>
          </a:p>
          <a:p>
            <a:pPr lvl="1"/>
            <a:r>
              <a:rPr lang="en-US" dirty="0" smtClean="0"/>
              <a:t>How much and what quality are those resources?</a:t>
            </a:r>
          </a:p>
          <a:p>
            <a:pPr lvl="1"/>
            <a:r>
              <a:rPr lang="en-US" dirty="0" smtClean="0"/>
              <a:t>Where are the resources geographically located in </a:t>
            </a:r>
            <a:r>
              <a:rPr lang="en-US" dirty="0" smtClean="0"/>
              <a:t>relation </a:t>
            </a:r>
            <a:r>
              <a:rPr lang="en-US" dirty="0" smtClean="0"/>
              <a:t>to the high-risk and high-priority roads and buildings?</a:t>
            </a:r>
          </a:p>
          <a:p>
            <a:r>
              <a:rPr lang="en-US" dirty="0" smtClean="0"/>
              <a:t>Tribal selection of specific areas for resource development, taking into account resource location, resource quality and quantity, vulnerable areas, emergency priorities, etc.</a:t>
            </a:r>
          </a:p>
          <a:p>
            <a:r>
              <a:rPr lang="en-US" dirty="0" smtClean="0"/>
              <a:t>Tribes permitting the selected areas (preferable via a mineral agreement or other permitting vehicle, which triggers NEPA compliance before, not during, the emergency).</a:t>
            </a:r>
          </a:p>
          <a:p>
            <a:r>
              <a:rPr lang="en-US" dirty="0" smtClean="0"/>
              <a:t>Contract mine and stockpile or only break ground during emergency? </a:t>
            </a:r>
          </a:p>
          <a:p>
            <a:pPr lvl="1"/>
            <a:r>
              <a:rPr lang="en-US" dirty="0" smtClean="0"/>
              <a:t>Stockpiles of known quality</a:t>
            </a:r>
          </a:p>
          <a:p>
            <a:pPr lvl="1"/>
            <a:r>
              <a:rPr lang="en-US" dirty="0" smtClean="0"/>
              <a:t>If no mine, must use “pit run” material, unprocessed, of unknown quality</a:t>
            </a:r>
          </a:p>
        </p:txBody>
      </p:sp>
    </p:spTree>
    <p:extLst>
      <p:ext uri="{BB962C8B-B14F-4D97-AF65-F5344CB8AC3E}">
        <p14:creationId xmlns:p14="http://schemas.microsoft.com/office/powerpoint/2010/main" val="169526079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1154097"/>
          </a:xfrm>
        </p:spPr>
        <p:txBody>
          <a:bodyPr/>
          <a:lstStyle/>
          <a:p>
            <a:r>
              <a:rPr lang="en-US" dirty="0" smtClean="0"/>
              <a:t>Where do Tribes get the Construction Aggregate?</a:t>
            </a:r>
            <a:endParaRPr lang="en-US" dirty="0"/>
          </a:p>
        </p:txBody>
      </p:sp>
      <p:pic>
        <p:nvPicPr>
          <p:cNvPr id="39938" name="Picture 2" descr="O:\general\media\Photos\Minerals\Aggregate\Kansas City\PICT016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1295400"/>
            <a:ext cx="3556000" cy="2667000"/>
          </a:xfrm>
          <a:prstGeom prst="rect">
            <a:avLst/>
          </a:prstGeom>
          <a:noFill/>
          <a:extLst>
            <a:ext uri="{909E8E84-426E-40DD-AFC4-6F175D3DCCD1}">
              <a14:hiddenFill xmlns:a14="http://schemas.microsoft.com/office/drawing/2010/main">
                <a:solidFill>
                  <a:srgbClr val="FFFFFF"/>
                </a:solidFill>
              </a14:hiddenFill>
            </a:ext>
          </a:extLst>
        </p:spPr>
      </p:pic>
      <p:pic>
        <p:nvPicPr>
          <p:cNvPr id="39940" name="Picture 4" descr="O:\general\media\Photos\Minerals\Aggregate\Stalp Gravel Co\Omaha3_06 019.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67200" y="1295400"/>
            <a:ext cx="4389120" cy="2926080"/>
          </a:xfrm>
          <a:prstGeom prst="rect">
            <a:avLst/>
          </a:prstGeom>
          <a:noFill/>
          <a:extLst>
            <a:ext uri="{909E8E84-426E-40DD-AFC4-6F175D3DCCD1}">
              <a14:hiddenFill xmlns:a14="http://schemas.microsoft.com/office/drawing/2010/main">
                <a:solidFill>
                  <a:srgbClr val="FFFFFF"/>
                </a:solidFill>
              </a14:hiddenFill>
            </a:ext>
          </a:extLst>
        </p:spPr>
      </p:pic>
      <p:pic>
        <p:nvPicPr>
          <p:cNvPr id="39941" name="Picture 5" descr="O:\general\media\Photos\Minerals\Aggregate\Agg Mine Equipment Photos\Flagstaff NAEMI 04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86000" y="3657600"/>
            <a:ext cx="3956656" cy="3124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976876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152400"/>
            <a:ext cx="7848600" cy="1154097"/>
          </a:xfrm>
        </p:spPr>
        <p:txBody>
          <a:bodyPr/>
          <a:lstStyle/>
          <a:p>
            <a:r>
              <a:rPr lang="en-US" dirty="0" smtClean="0"/>
              <a:t>Resource Location: </a:t>
            </a:r>
            <a:br>
              <a:rPr lang="en-US" dirty="0" smtClean="0"/>
            </a:br>
            <a:r>
              <a:rPr lang="en-US" dirty="0" smtClean="0"/>
              <a:t>Geologic </a:t>
            </a:r>
            <a:r>
              <a:rPr lang="en-US" dirty="0" smtClean="0"/>
              <a:t>Mapping</a:t>
            </a:r>
            <a:endParaRPr lang="en-US" dirty="0"/>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4400" y="3062703"/>
            <a:ext cx="4318716" cy="374626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1295400"/>
            <a:ext cx="5334000" cy="3691898"/>
          </a:xfrm>
          <a:prstGeom prst="rect">
            <a:avLst/>
          </a:prstGeom>
        </p:spPr>
      </p:pic>
      <p:sp>
        <p:nvSpPr>
          <p:cNvPr id="3" name="TextBox 2"/>
          <p:cNvSpPr txBox="1"/>
          <p:nvPr/>
        </p:nvSpPr>
        <p:spPr>
          <a:xfrm>
            <a:off x="533400" y="5486400"/>
            <a:ext cx="4114800" cy="830997"/>
          </a:xfrm>
          <a:prstGeom prst="rect">
            <a:avLst/>
          </a:prstGeom>
          <a:noFill/>
        </p:spPr>
        <p:txBody>
          <a:bodyPr wrap="square" rtlCol="0">
            <a:spAutoFit/>
          </a:bodyPr>
          <a:lstStyle/>
          <a:p>
            <a:r>
              <a:rPr lang="en-US" sz="2400" dirty="0" smtClean="0"/>
              <a:t>First must determine </a:t>
            </a:r>
            <a:r>
              <a:rPr lang="en-US" sz="2400" b="1" u="sng" dirty="0" smtClean="0"/>
              <a:t>where</a:t>
            </a:r>
            <a:r>
              <a:rPr lang="en-US" sz="2400" dirty="0" smtClean="0"/>
              <a:t> the resources are…</a:t>
            </a:r>
            <a:endParaRPr lang="en-US" sz="2400" dirty="0"/>
          </a:p>
        </p:txBody>
      </p:sp>
    </p:spTree>
    <p:extLst>
      <p:ext uri="{BB962C8B-B14F-4D97-AF65-F5344CB8AC3E}">
        <p14:creationId xmlns:p14="http://schemas.microsoft.com/office/powerpoint/2010/main" val="331976876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154097"/>
          </a:xfrm>
        </p:spPr>
        <p:txBody>
          <a:bodyPr/>
          <a:lstStyle/>
          <a:p>
            <a:r>
              <a:rPr lang="en-US" dirty="0" smtClean="0"/>
              <a:t>Resource Assessment</a:t>
            </a:r>
            <a:endParaRPr lang="en-US" dirty="0"/>
          </a:p>
        </p:txBody>
      </p:sp>
      <p:sp>
        <p:nvSpPr>
          <p:cNvPr id="3" name="Content Placeholder 2"/>
          <p:cNvSpPr>
            <a:spLocks noGrp="1"/>
          </p:cNvSpPr>
          <p:nvPr>
            <p:ph sz="quarter" idx="13"/>
          </p:nvPr>
        </p:nvSpPr>
        <p:spPr>
          <a:xfrm>
            <a:off x="228600" y="1371600"/>
            <a:ext cx="8610600" cy="3593592"/>
          </a:xfrm>
        </p:spPr>
        <p:txBody>
          <a:bodyPr/>
          <a:lstStyle/>
          <a:p>
            <a:pPr marL="46037" indent="0">
              <a:buNone/>
            </a:pPr>
            <a:r>
              <a:rPr lang="en-US" dirty="0" smtClean="0"/>
              <a:t>The Tribe must determine if the resource is of sufficient quality, quantity, and </a:t>
            </a:r>
            <a:r>
              <a:rPr lang="en-US" dirty="0" err="1" smtClean="0"/>
              <a:t>mineability</a:t>
            </a:r>
            <a:r>
              <a:rPr lang="en-US" dirty="0" smtClean="0"/>
              <a:t> to create a mining operation:</a:t>
            </a:r>
          </a:p>
          <a:p>
            <a:r>
              <a:rPr lang="en-US" dirty="0" smtClean="0"/>
              <a:t>What is the quality (Does it meet the specifications required by the governing authority?)</a:t>
            </a:r>
          </a:p>
          <a:p>
            <a:pPr lvl="1"/>
            <a:r>
              <a:rPr lang="en-US" dirty="0" smtClean="0"/>
              <a:t>Laboratory evaluation</a:t>
            </a:r>
          </a:p>
          <a:p>
            <a:pPr lvl="2"/>
            <a:r>
              <a:rPr lang="en-US" dirty="0" smtClean="0"/>
              <a:t>Gradation</a:t>
            </a:r>
          </a:p>
          <a:p>
            <a:pPr lvl="2"/>
            <a:r>
              <a:rPr lang="en-US" dirty="0" smtClean="0"/>
              <a:t>Durability</a:t>
            </a:r>
          </a:p>
          <a:p>
            <a:pPr lvl="2"/>
            <a:r>
              <a:rPr lang="en-US" dirty="0" smtClean="0"/>
              <a:t>Deleterious materials</a:t>
            </a:r>
          </a:p>
          <a:p>
            <a:pPr lvl="2"/>
            <a:r>
              <a:rPr lang="en-US" dirty="0" smtClean="0"/>
              <a:t>Particle shape and size</a:t>
            </a:r>
          </a:p>
          <a:p>
            <a:r>
              <a:rPr lang="en-US" dirty="0" smtClean="0"/>
              <a:t>What is the </a:t>
            </a:r>
            <a:r>
              <a:rPr lang="en-US" dirty="0" err="1" smtClean="0"/>
              <a:t>mineability</a:t>
            </a:r>
            <a:r>
              <a:rPr lang="en-US" dirty="0" smtClean="0"/>
              <a:t>?</a:t>
            </a:r>
          </a:p>
          <a:p>
            <a:pPr lvl="1"/>
            <a:r>
              <a:rPr lang="en-US" dirty="0" smtClean="0"/>
              <a:t>Location of resource geologically (too deep? Water table too high?)</a:t>
            </a:r>
          </a:p>
          <a:p>
            <a:pPr lvl="1"/>
            <a:r>
              <a:rPr lang="en-US" dirty="0" err="1" smtClean="0"/>
              <a:t>Mineability</a:t>
            </a:r>
            <a:r>
              <a:rPr lang="en-US" dirty="0" smtClean="0"/>
              <a:t> (overburden?  Thin-bedded?)</a:t>
            </a:r>
          </a:p>
          <a:p>
            <a:pPr lvl="1"/>
            <a:r>
              <a:rPr lang="en-US" dirty="0" smtClean="0"/>
              <a:t>Processing cost? (Excess of fines?  Too much sticky clay?)</a:t>
            </a:r>
          </a:p>
          <a:p>
            <a:r>
              <a:rPr lang="en-US" dirty="0" smtClean="0"/>
              <a:t>What is the quantity?</a:t>
            </a:r>
          </a:p>
          <a:p>
            <a:pPr lvl="1"/>
            <a:r>
              <a:rPr lang="en-US" dirty="0" smtClean="0"/>
              <a:t>Is there enough material to cover capital costs or to entice a business partner?</a:t>
            </a:r>
          </a:p>
          <a:p>
            <a:pPr lvl="1"/>
            <a:endParaRPr lang="en-US" dirty="0"/>
          </a:p>
        </p:txBody>
      </p:sp>
    </p:spTree>
    <p:extLst>
      <p:ext uri="{BB962C8B-B14F-4D97-AF65-F5344CB8AC3E}">
        <p14:creationId xmlns:p14="http://schemas.microsoft.com/office/powerpoint/2010/main" val="1677414348"/>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154097"/>
          </a:xfrm>
        </p:spPr>
        <p:txBody>
          <a:bodyPr/>
          <a:lstStyle/>
          <a:p>
            <a:r>
              <a:rPr lang="en-US" dirty="0" smtClean="0"/>
              <a:t>Tribal Decisions:</a:t>
            </a:r>
            <a:endParaRPr lang="en-US" dirty="0"/>
          </a:p>
        </p:txBody>
      </p:sp>
      <p:sp>
        <p:nvSpPr>
          <p:cNvPr id="3" name="Content Placeholder 2"/>
          <p:cNvSpPr>
            <a:spLocks noGrp="1"/>
          </p:cNvSpPr>
          <p:nvPr>
            <p:ph sz="quarter" idx="13"/>
          </p:nvPr>
        </p:nvSpPr>
        <p:spPr>
          <a:xfrm>
            <a:off x="381000" y="1371600"/>
            <a:ext cx="8610600" cy="4203192"/>
          </a:xfrm>
        </p:spPr>
        <p:txBody>
          <a:bodyPr/>
          <a:lstStyle/>
          <a:p>
            <a:pPr marL="46037" indent="0">
              <a:buNone/>
            </a:pPr>
            <a:r>
              <a:rPr lang="en-US" sz="2400" dirty="0" smtClean="0"/>
              <a:t>Tribe has located and defined their resources, and determined that they may be economic to develop.</a:t>
            </a:r>
          </a:p>
          <a:p>
            <a:pPr marL="46037" indent="0">
              <a:buNone/>
            </a:pPr>
            <a:endParaRPr lang="en-US" sz="2400" dirty="0" smtClean="0"/>
          </a:p>
          <a:p>
            <a:pPr marL="46037" indent="0">
              <a:buNone/>
            </a:pPr>
            <a:r>
              <a:rPr lang="en-US" sz="2400" dirty="0"/>
              <a:t>If it is cheaper to generate your own construction aggregate than to purchase and transport aggregate off-reservation, then it makes economic sense to do </a:t>
            </a:r>
            <a:r>
              <a:rPr lang="en-US" sz="2400" dirty="0" smtClean="0"/>
              <a:t>so.</a:t>
            </a:r>
            <a:endParaRPr lang="en-US" sz="2400" dirty="0"/>
          </a:p>
          <a:p>
            <a:endParaRPr lang="en-US" sz="2400" dirty="0"/>
          </a:p>
          <a:p>
            <a:pPr marL="46037" indent="0">
              <a:buNone/>
            </a:pPr>
            <a:r>
              <a:rPr lang="en-US" sz="2400" dirty="0"/>
              <a:t>(Of course, economics is not the only consideration.)</a:t>
            </a:r>
          </a:p>
          <a:p>
            <a:pPr marL="46037" indent="0">
              <a:buNone/>
            </a:pPr>
            <a:endParaRPr lang="en-US" sz="2400" dirty="0" smtClean="0"/>
          </a:p>
          <a:p>
            <a:pPr marL="46037" indent="0">
              <a:buNone/>
            </a:pPr>
            <a:r>
              <a:rPr lang="en-US" sz="2400" dirty="0" smtClean="0"/>
              <a:t>Does Tribe want to develop Tribal construction aggregate resources for internal and/or emergency preparedness use?</a:t>
            </a:r>
          </a:p>
          <a:p>
            <a:endParaRPr lang="en-US" sz="2400" dirty="0"/>
          </a:p>
        </p:txBody>
      </p:sp>
    </p:spTree>
    <p:extLst>
      <p:ext uri="{BB962C8B-B14F-4D97-AF65-F5344CB8AC3E}">
        <p14:creationId xmlns:p14="http://schemas.microsoft.com/office/powerpoint/2010/main" val="147763436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title"/>
          </p:nvPr>
        </p:nvSpPr>
        <p:spPr>
          <a:xfrm>
            <a:off x="914400" y="-76200"/>
            <a:ext cx="7315200" cy="1154112"/>
          </a:xfrm>
        </p:spPr>
        <p:txBody>
          <a:bodyPr/>
          <a:lstStyle/>
          <a:p>
            <a:r>
              <a:rPr lang="en-US" dirty="0" smtClean="0"/>
              <a:t>Construction Aggregates</a:t>
            </a:r>
            <a:endParaRPr lang="en-US" dirty="0"/>
          </a:p>
        </p:txBody>
      </p:sp>
      <p:sp>
        <p:nvSpPr>
          <p:cNvPr id="2" name="Content Placeholder 1"/>
          <p:cNvSpPr>
            <a:spLocks noGrp="1"/>
          </p:cNvSpPr>
          <p:nvPr>
            <p:ph idx="1"/>
          </p:nvPr>
        </p:nvSpPr>
        <p:spPr>
          <a:xfrm>
            <a:off x="152400" y="2209800"/>
            <a:ext cx="8915400" cy="3995737"/>
          </a:xfrm>
        </p:spPr>
        <p:txBody>
          <a:bodyPr numCol="2"/>
          <a:lstStyle/>
          <a:p>
            <a:pPr marL="46037" indent="0">
              <a:buNone/>
            </a:pPr>
            <a:r>
              <a:rPr lang="en-US" sz="1800" b="1" dirty="0" smtClean="0"/>
              <a:t>Non-measurable</a:t>
            </a:r>
          </a:p>
          <a:p>
            <a:r>
              <a:rPr lang="en-US" sz="1800" dirty="0" smtClean="0"/>
              <a:t>Emergency Preparedness</a:t>
            </a:r>
          </a:p>
          <a:p>
            <a:r>
              <a:rPr lang="en-US" sz="1800" dirty="0" smtClean="0"/>
              <a:t>Aesthetics</a:t>
            </a:r>
            <a:endParaRPr lang="en-US" sz="1800" dirty="0" smtClean="0"/>
          </a:p>
          <a:p>
            <a:r>
              <a:rPr lang="en-US" sz="1800" dirty="0" smtClean="0"/>
              <a:t>Cultural</a:t>
            </a:r>
          </a:p>
          <a:p>
            <a:r>
              <a:rPr lang="en-US" sz="1800" dirty="0" smtClean="0"/>
              <a:t>Reclamation options (how do they mesh with cultural norms?)</a:t>
            </a:r>
          </a:p>
          <a:p>
            <a:r>
              <a:rPr lang="en-US" sz="1800" dirty="0" smtClean="0"/>
              <a:t>Tribal job creation</a:t>
            </a:r>
          </a:p>
          <a:p>
            <a:r>
              <a:rPr lang="en-US" sz="1800" dirty="0" smtClean="0"/>
              <a:t>Stronger sovereignty</a:t>
            </a:r>
          </a:p>
          <a:p>
            <a:r>
              <a:rPr lang="en-US" sz="1800" dirty="0" smtClean="0"/>
              <a:t>Less dependence on outside sources / variable </a:t>
            </a:r>
            <a:r>
              <a:rPr lang="en-US" sz="1800" dirty="0" smtClean="0"/>
              <a:t>costs</a:t>
            </a:r>
            <a:endParaRPr lang="en-US" sz="1800" dirty="0" smtClean="0"/>
          </a:p>
          <a:p>
            <a:endParaRPr lang="en-US" sz="1800" dirty="0" smtClean="0"/>
          </a:p>
          <a:p>
            <a:endParaRPr lang="en-US" sz="1800" dirty="0" smtClean="0"/>
          </a:p>
          <a:p>
            <a:endParaRPr lang="en-US" sz="1800" dirty="0" smtClean="0"/>
          </a:p>
          <a:p>
            <a:endParaRPr lang="en-US" sz="1800" dirty="0" smtClean="0"/>
          </a:p>
          <a:p>
            <a:pPr marL="46037" indent="0">
              <a:buNone/>
            </a:pPr>
            <a:r>
              <a:rPr lang="en-US" sz="1800" b="1" dirty="0" smtClean="0"/>
              <a:t>Measurable</a:t>
            </a:r>
          </a:p>
          <a:p>
            <a:r>
              <a:rPr lang="en-US" sz="1800" dirty="0" smtClean="0"/>
              <a:t>Emergency Preparedness mitigation or recovery off-set costs</a:t>
            </a:r>
          </a:p>
          <a:p>
            <a:r>
              <a:rPr lang="en-US" sz="1800" dirty="0" smtClean="0"/>
              <a:t>Resource </a:t>
            </a:r>
            <a:r>
              <a:rPr lang="en-US" sz="1800" dirty="0" smtClean="0"/>
              <a:t>volume, location, longevity, and </a:t>
            </a:r>
            <a:r>
              <a:rPr lang="en-US" sz="1800" dirty="0" err="1" smtClean="0"/>
              <a:t>mineability</a:t>
            </a:r>
            <a:endParaRPr lang="en-US" sz="1800" dirty="0" smtClean="0"/>
          </a:p>
          <a:p>
            <a:r>
              <a:rPr lang="en-US" sz="1800" dirty="0" smtClean="0"/>
              <a:t>Need (</a:t>
            </a:r>
            <a:r>
              <a:rPr lang="en-US" sz="1800" dirty="0" smtClean="0"/>
              <a:t>tons / cubic yards)</a:t>
            </a:r>
            <a:endParaRPr lang="en-US" sz="1800" dirty="0" smtClean="0"/>
          </a:p>
          <a:p>
            <a:r>
              <a:rPr lang="en-US" sz="1800" dirty="0" smtClean="0"/>
              <a:t>Tribal job creation</a:t>
            </a:r>
          </a:p>
          <a:p>
            <a:r>
              <a:rPr lang="en-US" sz="1800" dirty="0" smtClean="0"/>
              <a:t>Economics</a:t>
            </a:r>
          </a:p>
          <a:p>
            <a:pPr lvl="1"/>
            <a:r>
              <a:rPr lang="en-US" sz="1600" dirty="0" smtClean="0"/>
              <a:t>Imported material costs</a:t>
            </a:r>
          </a:p>
          <a:p>
            <a:pPr lvl="1"/>
            <a:r>
              <a:rPr lang="en-US" sz="1600" dirty="0" smtClean="0"/>
              <a:t>Mining costs (reclamation, bonding, capital costs, etc.)</a:t>
            </a:r>
          </a:p>
          <a:p>
            <a:pPr lvl="1"/>
            <a:r>
              <a:rPr lang="en-US" sz="1600" dirty="0" smtClean="0"/>
              <a:t>Offsetting costs/savings (mining costs minus imported material costs)</a:t>
            </a:r>
          </a:p>
          <a:p>
            <a:pPr lvl="1"/>
            <a:r>
              <a:rPr lang="en-US" sz="1600" dirty="0" smtClean="0"/>
              <a:t>Transportation costs/savings</a:t>
            </a:r>
          </a:p>
          <a:p>
            <a:pPr lvl="1"/>
            <a:r>
              <a:rPr lang="en-US" sz="1600" dirty="0" smtClean="0"/>
              <a:t>Improved infrastructure savings</a:t>
            </a:r>
            <a:endParaRPr lang="en-US" sz="1600" dirty="0"/>
          </a:p>
        </p:txBody>
      </p:sp>
      <p:sp>
        <p:nvSpPr>
          <p:cNvPr id="4" name="TextBox 3"/>
          <p:cNvSpPr txBox="1"/>
          <p:nvPr/>
        </p:nvSpPr>
        <p:spPr>
          <a:xfrm>
            <a:off x="457200" y="1143000"/>
            <a:ext cx="8229600" cy="830997"/>
          </a:xfrm>
          <a:prstGeom prst="rect">
            <a:avLst/>
          </a:prstGeom>
          <a:noFill/>
        </p:spPr>
        <p:txBody>
          <a:bodyPr wrap="square" rtlCol="0">
            <a:spAutoFit/>
          </a:bodyPr>
          <a:lstStyle/>
          <a:p>
            <a:r>
              <a:rPr lang="en-US" sz="2400" dirty="0" smtClean="0"/>
              <a:t>Tribal </a:t>
            </a:r>
            <a:r>
              <a:rPr lang="en-US" sz="2400" dirty="0"/>
              <a:t>Resource development decisions are based on both measurable and non-measurable factors</a:t>
            </a:r>
            <a:r>
              <a:rPr lang="en-US" sz="2400" dirty="0" smtClean="0"/>
              <a:t>.</a:t>
            </a:r>
            <a:endParaRPr lang="en-US" sz="2400" dirty="0"/>
          </a:p>
        </p:txBody>
      </p:sp>
    </p:spTree>
    <p:extLst>
      <p:ext uri="{BB962C8B-B14F-4D97-AF65-F5344CB8AC3E}">
        <p14:creationId xmlns:p14="http://schemas.microsoft.com/office/powerpoint/2010/main" val="169526724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65088"/>
            <a:ext cx="8458200" cy="1154112"/>
          </a:xfrm>
        </p:spPr>
        <p:txBody>
          <a:bodyPr/>
          <a:lstStyle/>
          <a:p>
            <a:r>
              <a:rPr lang="en-US" sz="3600" dirty="0" smtClean="0"/>
              <a:t>Permitting: Sand and Gravel Handbook</a:t>
            </a:r>
            <a:endParaRPr lang="en-US" sz="3600" dirty="0"/>
          </a:p>
        </p:txBody>
      </p:sp>
      <p:sp>
        <p:nvSpPr>
          <p:cNvPr id="6" name="Rectangle 3"/>
          <p:cNvSpPr>
            <a:spLocks noGrp="1" noChangeArrowheads="1"/>
          </p:cNvSpPr>
          <p:nvPr>
            <p:ph idx="1"/>
          </p:nvPr>
        </p:nvSpPr>
        <p:spPr>
          <a:xfrm>
            <a:off x="304800" y="1524000"/>
            <a:ext cx="8686800" cy="4784725"/>
          </a:xfrm>
        </p:spPr>
        <p:txBody>
          <a:bodyPr/>
          <a:lstStyle/>
          <a:p>
            <a:pPr marL="46037" indent="0" eaLnBrk="1" hangingPunct="1">
              <a:lnSpc>
                <a:spcPct val="80000"/>
              </a:lnSpc>
              <a:buNone/>
              <a:defRPr/>
            </a:pPr>
            <a:r>
              <a:rPr lang="en-US" sz="2400" dirty="0" smtClean="0"/>
              <a:t>If the Tribe decides to pursue construction aggregate resource development, one of the main hurdles is permitting.</a:t>
            </a:r>
          </a:p>
          <a:p>
            <a:pPr marL="46037" indent="0" eaLnBrk="1" hangingPunct="1">
              <a:lnSpc>
                <a:spcPct val="80000"/>
              </a:lnSpc>
              <a:buNone/>
              <a:defRPr/>
            </a:pPr>
            <a:endParaRPr lang="en-US" sz="2400" dirty="0"/>
          </a:p>
          <a:p>
            <a:pPr marL="46037" indent="0" eaLnBrk="1" hangingPunct="1">
              <a:lnSpc>
                <a:spcPct val="80000"/>
              </a:lnSpc>
              <a:buNone/>
              <a:defRPr/>
            </a:pPr>
            <a:r>
              <a:rPr lang="en-US" sz="2400" dirty="0" smtClean="0"/>
              <a:t>The Sand and Gravel Handbook is designed to assist Tribes and BIA staff (Especially realty officials) with the permitting process.</a:t>
            </a:r>
            <a:endParaRPr lang="en-US" sz="2400" dirty="0" smtClean="0"/>
          </a:p>
          <a:p>
            <a:pPr marL="46037" indent="0" eaLnBrk="1" hangingPunct="1">
              <a:lnSpc>
                <a:spcPct val="80000"/>
              </a:lnSpc>
              <a:buNone/>
              <a:defRPr/>
            </a:pPr>
            <a:endParaRPr lang="en-US" sz="2800" dirty="0" smtClean="0"/>
          </a:p>
          <a:p>
            <a:pPr marL="46037" indent="0" eaLnBrk="1" hangingPunct="1">
              <a:lnSpc>
                <a:spcPct val="80000"/>
              </a:lnSpc>
              <a:buNone/>
              <a:defRPr/>
            </a:pPr>
            <a:r>
              <a:rPr lang="en-US" sz="2400" dirty="0" smtClean="0"/>
              <a:t>Sand and Gravel Handbook</a:t>
            </a:r>
          </a:p>
          <a:p>
            <a:pPr eaLnBrk="1" hangingPunct="1">
              <a:lnSpc>
                <a:spcPct val="80000"/>
              </a:lnSpc>
              <a:defRPr/>
            </a:pPr>
            <a:r>
              <a:rPr lang="en-US" sz="2400" dirty="0" smtClean="0"/>
              <a:t>Section </a:t>
            </a:r>
            <a:r>
              <a:rPr lang="en-US" sz="2400" dirty="0" smtClean="0"/>
              <a:t>1 </a:t>
            </a:r>
            <a:r>
              <a:rPr lang="en-US" sz="2400" dirty="0"/>
              <a:t>– Introduction</a:t>
            </a:r>
            <a:endParaRPr lang="en-US" sz="2400" dirty="0" smtClean="0"/>
          </a:p>
          <a:p>
            <a:pPr eaLnBrk="1" hangingPunct="1">
              <a:lnSpc>
                <a:spcPct val="80000"/>
              </a:lnSpc>
              <a:defRPr/>
            </a:pPr>
            <a:r>
              <a:rPr lang="en-US" sz="2400" dirty="0" smtClean="0"/>
              <a:t>Section 2 – Process and Procedures Overview</a:t>
            </a:r>
          </a:p>
          <a:p>
            <a:pPr eaLnBrk="1" hangingPunct="1">
              <a:lnSpc>
                <a:spcPct val="80000"/>
              </a:lnSpc>
              <a:defRPr/>
            </a:pPr>
            <a:r>
              <a:rPr lang="en-US" sz="2400" dirty="0" smtClean="0"/>
              <a:t>Section 3 – General Authorities and Policies  </a:t>
            </a:r>
          </a:p>
          <a:p>
            <a:pPr eaLnBrk="1" hangingPunct="1">
              <a:lnSpc>
                <a:spcPct val="80000"/>
              </a:lnSpc>
              <a:defRPr/>
            </a:pPr>
            <a:r>
              <a:rPr lang="en-US" sz="2400" dirty="0" smtClean="0"/>
              <a:t>Section 4 – Procedures</a:t>
            </a:r>
          </a:p>
          <a:p>
            <a:pPr eaLnBrk="1" hangingPunct="1">
              <a:lnSpc>
                <a:spcPct val="80000"/>
              </a:lnSpc>
              <a:defRPr/>
            </a:pPr>
            <a:r>
              <a:rPr lang="en-US" sz="2400" dirty="0" smtClean="0"/>
              <a:t>Section 5 – Attachments</a:t>
            </a:r>
          </a:p>
          <a:p>
            <a:pPr eaLnBrk="1" hangingPunct="1">
              <a:lnSpc>
                <a:spcPct val="80000"/>
              </a:lnSpc>
              <a:defRPr/>
            </a:pPr>
            <a:r>
              <a:rPr lang="en-US" sz="2400" dirty="0" smtClean="0"/>
              <a:t>Section 6 – Additional Information / Guidance</a:t>
            </a:r>
          </a:p>
          <a:p>
            <a:pPr eaLnBrk="1" hangingPunct="1">
              <a:lnSpc>
                <a:spcPct val="80000"/>
              </a:lnSpc>
              <a:buFont typeface="Wingdings" pitchFamily="2" charset="2"/>
              <a:buNone/>
              <a:defRPr/>
            </a:pPr>
            <a:endParaRPr lang="en-US" dirty="0" smtClean="0"/>
          </a:p>
        </p:txBody>
      </p:sp>
    </p:spTree>
    <p:extLst>
      <p:ext uri="{BB962C8B-B14F-4D97-AF65-F5344CB8AC3E}">
        <p14:creationId xmlns:p14="http://schemas.microsoft.com/office/powerpoint/2010/main" val="7741600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1154112"/>
          </a:xfrm>
        </p:spPr>
        <p:txBody>
          <a:bodyPr/>
          <a:lstStyle/>
          <a:p>
            <a:r>
              <a:rPr lang="en-US" dirty="0" smtClean="0"/>
              <a:t>The Tri-partite Agreement </a:t>
            </a:r>
            <a:br>
              <a:rPr lang="en-US" dirty="0" smtClean="0"/>
            </a:br>
            <a:r>
              <a:rPr lang="en-US" sz="2000" dirty="0" smtClean="0"/>
              <a:t>(really should be “quad”-partite)</a:t>
            </a:r>
            <a:endParaRPr lang="en-US" sz="2000" dirty="0"/>
          </a:p>
        </p:txBody>
      </p:sp>
      <p:sp>
        <p:nvSpPr>
          <p:cNvPr id="3" name="Content Placeholder 2"/>
          <p:cNvSpPr>
            <a:spLocks noGrp="1"/>
          </p:cNvSpPr>
          <p:nvPr>
            <p:ph idx="1"/>
          </p:nvPr>
        </p:nvSpPr>
        <p:spPr>
          <a:xfrm>
            <a:off x="457200" y="1447800"/>
            <a:ext cx="8305800" cy="3538537"/>
          </a:xfrm>
        </p:spPr>
        <p:txBody>
          <a:bodyPr/>
          <a:lstStyle/>
          <a:p>
            <a:r>
              <a:rPr lang="en-US" sz="2400" dirty="0" smtClean="0"/>
              <a:t>BIA: </a:t>
            </a:r>
          </a:p>
          <a:p>
            <a:pPr marL="661987" lvl="1" indent="-342900">
              <a:buFont typeface="+mj-lt"/>
              <a:buAutoNum type="arabicPeriod"/>
            </a:pPr>
            <a:r>
              <a:rPr lang="en-US" sz="2000" dirty="0" smtClean="0"/>
              <a:t>Administers and approves the mineral lease (or permit)</a:t>
            </a:r>
          </a:p>
          <a:p>
            <a:r>
              <a:rPr lang="en-US" sz="2400" dirty="0" smtClean="0"/>
              <a:t>BLM: </a:t>
            </a:r>
          </a:p>
          <a:p>
            <a:pPr marL="661987" lvl="1" indent="-342900">
              <a:buFont typeface="+mj-lt"/>
              <a:buAutoNum type="arabicPeriod"/>
            </a:pPr>
            <a:r>
              <a:rPr lang="en-US" sz="2000" dirty="0" smtClean="0"/>
              <a:t>Administers and approves the mining plan of operations and reclamation plan</a:t>
            </a:r>
          </a:p>
          <a:p>
            <a:pPr marL="661987" lvl="1" indent="-342900">
              <a:buFont typeface="+mj-lt"/>
              <a:buAutoNum type="arabicPeriod"/>
            </a:pPr>
            <a:r>
              <a:rPr lang="en-US" sz="2000" dirty="0" smtClean="0"/>
              <a:t>Performs production verifications (ensures that the amount the company said the mined is actually the amount they mined)</a:t>
            </a:r>
          </a:p>
          <a:p>
            <a:r>
              <a:rPr lang="en-US" sz="2400" dirty="0" smtClean="0"/>
              <a:t>ONRR: </a:t>
            </a:r>
          </a:p>
          <a:p>
            <a:pPr marL="661987" lvl="1" indent="-342900">
              <a:buFont typeface="+mj-lt"/>
              <a:buAutoNum type="arabicPeriod"/>
            </a:pPr>
            <a:r>
              <a:rPr lang="en-US" sz="2000" dirty="0" smtClean="0"/>
              <a:t>Performs audits to ensure that the amount paid is in agreement with the amount mined (see production verification above)</a:t>
            </a:r>
          </a:p>
          <a:p>
            <a:r>
              <a:rPr lang="en-US" sz="2400" dirty="0"/>
              <a:t>OST</a:t>
            </a:r>
          </a:p>
          <a:p>
            <a:pPr marL="661987" lvl="1" indent="-342900">
              <a:buFont typeface="+mj-lt"/>
              <a:buAutoNum type="arabicPeriod"/>
            </a:pPr>
            <a:r>
              <a:rPr lang="en-US" sz="2000" dirty="0" smtClean="0"/>
              <a:t>Ensures that the money is transferred from the company to the Tribe</a:t>
            </a:r>
          </a:p>
          <a:p>
            <a:endParaRPr lang="en-US" sz="2400" dirty="0"/>
          </a:p>
        </p:txBody>
      </p:sp>
    </p:spTree>
    <p:extLst>
      <p:ext uri="{BB962C8B-B14F-4D97-AF65-F5344CB8AC3E}">
        <p14:creationId xmlns:p14="http://schemas.microsoft.com/office/powerpoint/2010/main" val="392921436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76200"/>
            <a:ext cx="7315200" cy="1154112"/>
          </a:xfrm>
        </p:spPr>
        <p:txBody>
          <a:bodyPr/>
          <a:lstStyle/>
          <a:p>
            <a:r>
              <a:rPr lang="en-US" dirty="0" smtClean="0"/>
              <a:t>Types of Natural Hazards</a:t>
            </a:r>
            <a:endParaRPr lang="en-US" dirty="0"/>
          </a:p>
        </p:txBody>
      </p:sp>
      <p:sp>
        <p:nvSpPr>
          <p:cNvPr id="3" name="Content Placeholder 2"/>
          <p:cNvSpPr>
            <a:spLocks noGrp="1"/>
          </p:cNvSpPr>
          <p:nvPr>
            <p:ph idx="1"/>
          </p:nvPr>
        </p:nvSpPr>
        <p:spPr>
          <a:xfrm>
            <a:off x="457200" y="1600200"/>
            <a:ext cx="7772400" cy="4708525"/>
          </a:xfrm>
        </p:spPr>
        <p:txBody>
          <a:bodyPr/>
          <a:lstStyle/>
          <a:p>
            <a:r>
              <a:rPr lang="en-US" dirty="0" smtClean="0"/>
              <a:t>Fires</a:t>
            </a:r>
          </a:p>
          <a:p>
            <a:r>
              <a:rPr lang="en-US" b="1" u="sng" dirty="0" smtClean="0"/>
              <a:t>Floods</a:t>
            </a:r>
          </a:p>
          <a:p>
            <a:r>
              <a:rPr lang="en-US" dirty="0" smtClean="0"/>
              <a:t>Tornadoes</a:t>
            </a:r>
          </a:p>
          <a:p>
            <a:r>
              <a:rPr lang="en-US" dirty="0" smtClean="0"/>
              <a:t>Severe Weather</a:t>
            </a:r>
          </a:p>
          <a:p>
            <a:r>
              <a:rPr lang="en-US" dirty="0" smtClean="0"/>
              <a:t>Earthquakes</a:t>
            </a:r>
          </a:p>
          <a:p>
            <a:r>
              <a:rPr lang="en-US" dirty="0" smtClean="0"/>
              <a:t>Landslides</a:t>
            </a:r>
          </a:p>
          <a:p>
            <a:r>
              <a:rPr lang="en-US" dirty="0" smtClean="0"/>
              <a:t>Tsunamis</a:t>
            </a:r>
          </a:p>
          <a:p>
            <a:r>
              <a:rPr lang="en-US" dirty="0" smtClean="0"/>
              <a:t>Volcanic Activity</a:t>
            </a:r>
          </a:p>
          <a:p>
            <a:r>
              <a:rPr lang="en-US" dirty="0" smtClean="0"/>
              <a:t>Avalanches</a:t>
            </a:r>
          </a:p>
          <a:p>
            <a:endParaRPr lang="en-US"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1800" y="1905000"/>
            <a:ext cx="5943600" cy="2971800"/>
          </a:xfrm>
          <a:prstGeom prst="rect">
            <a:avLst/>
          </a:prstGeom>
        </p:spPr>
      </p:pic>
    </p:spTree>
    <p:extLst>
      <p:ext uri="{BB962C8B-B14F-4D97-AF65-F5344CB8AC3E}">
        <p14:creationId xmlns:p14="http://schemas.microsoft.com/office/powerpoint/2010/main" val="38436866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304800" y="152400"/>
            <a:ext cx="8153400" cy="1154112"/>
          </a:xfrm>
        </p:spPr>
        <p:txBody>
          <a:bodyPr/>
          <a:lstStyle/>
          <a:p>
            <a:r>
              <a:rPr lang="en-US" dirty="0" smtClean="0"/>
              <a:t>Funding for Resource Assessment</a:t>
            </a:r>
            <a:endParaRPr lang="en-US" dirty="0"/>
          </a:p>
        </p:txBody>
      </p:sp>
      <p:sp>
        <p:nvSpPr>
          <p:cNvPr id="4" name="TextBox 3"/>
          <p:cNvSpPr txBox="1"/>
          <p:nvPr/>
        </p:nvSpPr>
        <p:spPr>
          <a:xfrm>
            <a:off x="381000" y="1676400"/>
            <a:ext cx="8458200" cy="5386090"/>
          </a:xfrm>
          <a:prstGeom prst="rect">
            <a:avLst/>
          </a:prstGeom>
          <a:noFill/>
        </p:spPr>
        <p:txBody>
          <a:bodyPr wrap="square" rtlCol="0">
            <a:spAutoFit/>
          </a:bodyPr>
          <a:lstStyle/>
          <a:p>
            <a:r>
              <a:rPr lang="en-US" sz="2400" dirty="0" smtClean="0"/>
              <a:t>The </a:t>
            </a:r>
            <a:r>
              <a:rPr lang="en-US" sz="2400" dirty="0" smtClean="0"/>
              <a:t>Division of Energy and Mineral Development (DEMD) has two grants that can assist Tribes with collecting and analyzing data in order to make this </a:t>
            </a:r>
            <a:r>
              <a:rPr lang="en-US" sz="2400" dirty="0" smtClean="0"/>
              <a:t>decision:</a:t>
            </a:r>
            <a:endParaRPr lang="en-US" sz="2400" dirty="0" smtClean="0"/>
          </a:p>
          <a:p>
            <a:pPr lvl="1"/>
            <a:endParaRPr lang="en-US" sz="2000" dirty="0" smtClean="0"/>
          </a:p>
          <a:p>
            <a:pPr marL="971550" lvl="1" indent="-514350">
              <a:buFont typeface="+mj-lt"/>
              <a:buAutoNum type="arabicPeriod"/>
            </a:pPr>
            <a:r>
              <a:rPr lang="en-US" sz="2000" dirty="0" smtClean="0"/>
              <a:t>The </a:t>
            </a:r>
            <a:r>
              <a:rPr lang="en-US" sz="2000" b="1" dirty="0" smtClean="0"/>
              <a:t>Energy and Mineral Development Program </a:t>
            </a:r>
            <a:r>
              <a:rPr lang="en-US" sz="2000" dirty="0" smtClean="0"/>
              <a:t>(EMDP) grant</a:t>
            </a:r>
          </a:p>
          <a:p>
            <a:pPr marL="971550" lvl="1" indent="-514350">
              <a:buFont typeface="+mj-lt"/>
              <a:buAutoNum type="arabicPeriod"/>
            </a:pPr>
            <a:r>
              <a:rPr lang="en-US" sz="2000" dirty="0" smtClean="0"/>
              <a:t>The </a:t>
            </a:r>
            <a:r>
              <a:rPr lang="en-US" sz="2000" b="1" dirty="0" smtClean="0"/>
              <a:t>Tribal </a:t>
            </a:r>
            <a:r>
              <a:rPr lang="en-US" sz="2000" b="1" dirty="0"/>
              <a:t>Energy Development Capacity Program </a:t>
            </a:r>
            <a:r>
              <a:rPr lang="en-US" sz="2000" dirty="0"/>
              <a:t>(TEDC</a:t>
            </a:r>
            <a:r>
              <a:rPr lang="en-US" sz="2000" dirty="0" smtClean="0"/>
              <a:t>) grant</a:t>
            </a:r>
            <a:endParaRPr lang="en-US" sz="2000" dirty="0"/>
          </a:p>
          <a:p>
            <a:endParaRPr lang="en-US" sz="2400" dirty="0"/>
          </a:p>
          <a:p>
            <a:r>
              <a:rPr lang="en-US" sz="2400" dirty="0"/>
              <a:t>The EMDP and TEDC grants can assist the Tribes </a:t>
            </a:r>
            <a:r>
              <a:rPr lang="en-US" sz="2400" dirty="0" smtClean="0"/>
              <a:t>gather </a:t>
            </a:r>
            <a:r>
              <a:rPr lang="en-US" sz="2400" dirty="0"/>
              <a:t>specific  information about your Tribe’s aggregate development </a:t>
            </a:r>
            <a:r>
              <a:rPr lang="en-US" sz="2400" dirty="0" smtClean="0"/>
              <a:t>options.</a:t>
            </a:r>
            <a:endParaRPr lang="en-US" sz="2400" dirty="0"/>
          </a:p>
          <a:p>
            <a:endParaRPr lang="en-US" sz="2400" dirty="0" smtClean="0"/>
          </a:p>
          <a:p>
            <a:r>
              <a:rPr lang="en-US" sz="2400" dirty="0" smtClean="0"/>
              <a:t>The next round will probably be announced in late 2015 / early 2016.</a:t>
            </a:r>
            <a:endParaRPr lang="en-US" sz="2400" dirty="0"/>
          </a:p>
          <a:p>
            <a:endParaRPr lang="en-US" sz="2400" dirty="0" smtClean="0"/>
          </a:p>
        </p:txBody>
      </p:sp>
    </p:spTree>
    <p:extLst>
      <p:ext uri="{BB962C8B-B14F-4D97-AF65-F5344CB8AC3E}">
        <p14:creationId xmlns:p14="http://schemas.microsoft.com/office/powerpoint/2010/main" val="301626696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152400"/>
            <a:ext cx="7315200" cy="1154112"/>
          </a:xfrm>
        </p:spPr>
        <p:txBody>
          <a:bodyPr/>
          <a:lstStyle/>
          <a:p>
            <a:r>
              <a:rPr lang="en-US" dirty="0" smtClean="0"/>
              <a:t>Mining Options</a:t>
            </a:r>
            <a:endParaRPr lang="en-US" dirty="0"/>
          </a:p>
        </p:txBody>
      </p:sp>
      <p:sp>
        <p:nvSpPr>
          <p:cNvPr id="2" name="Content Placeholder 1"/>
          <p:cNvSpPr>
            <a:spLocks noGrp="1"/>
          </p:cNvSpPr>
          <p:nvPr>
            <p:ph idx="1"/>
          </p:nvPr>
        </p:nvSpPr>
        <p:spPr>
          <a:xfrm>
            <a:off x="304800" y="1600200"/>
            <a:ext cx="8458200" cy="4708525"/>
          </a:xfrm>
        </p:spPr>
        <p:txBody>
          <a:bodyPr/>
          <a:lstStyle/>
          <a:p>
            <a:pPr marL="503237" indent="-457200">
              <a:buFont typeface="+mj-lt"/>
              <a:buAutoNum type="arabicPeriod"/>
            </a:pPr>
            <a:r>
              <a:rPr lang="en-US" dirty="0" smtClean="0"/>
              <a:t>Continuous / yearly mining, by the Tribe.</a:t>
            </a:r>
          </a:p>
          <a:p>
            <a:pPr marL="661987" lvl="1" indent="-342900">
              <a:buFont typeface="+mj-lt"/>
              <a:buAutoNum type="arabicPeriod"/>
            </a:pPr>
            <a:r>
              <a:rPr lang="en-US" dirty="0" smtClean="0"/>
              <a:t>Tribe would bear all risk and capital costs.  May be least expensive, but also incurs all the risk.</a:t>
            </a:r>
          </a:p>
          <a:p>
            <a:pPr marL="503237" indent="-457200">
              <a:buFont typeface="+mj-lt"/>
              <a:buAutoNum type="arabicPeriod"/>
            </a:pPr>
            <a:r>
              <a:rPr lang="en-US" dirty="0" smtClean="0"/>
              <a:t>Continuous / yearly mining by an aggregate operator with a mineral agreement.</a:t>
            </a:r>
          </a:p>
          <a:p>
            <a:pPr marL="661987" lvl="1" indent="-342900">
              <a:buFont typeface="+mj-lt"/>
              <a:buAutoNum type="arabicPeriod"/>
            </a:pPr>
            <a:r>
              <a:rPr lang="en-US" dirty="0" smtClean="0"/>
              <a:t>Tribe could set up specific requirements requiring ease / guarantee of use / purchase / material in lieu of royalties / jobs / etc., in the mineral agreement.</a:t>
            </a:r>
          </a:p>
          <a:p>
            <a:pPr marL="661987" lvl="1" indent="-342900">
              <a:buFont typeface="+mj-lt"/>
              <a:buAutoNum type="arabicPeriod"/>
            </a:pPr>
            <a:r>
              <a:rPr lang="en-US" dirty="0" smtClean="0"/>
              <a:t>Tribe has guaranteed royalty and material, but won’t make / save as much as with a Tribally run operation.  Significantly lower risk.</a:t>
            </a:r>
          </a:p>
          <a:p>
            <a:pPr marL="503237" indent="-457200">
              <a:buFont typeface="+mj-lt"/>
              <a:buAutoNum type="arabicPeriod"/>
            </a:pPr>
            <a:r>
              <a:rPr lang="en-US" dirty="0" smtClean="0"/>
              <a:t>Turnkey aggregate producer every few years to produce sufficient material for the Tribe’s internal use for that time period.</a:t>
            </a:r>
          </a:p>
          <a:p>
            <a:pPr marL="661987" lvl="1" indent="-342900">
              <a:buFont typeface="+mj-lt"/>
              <a:buAutoNum type="arabicPeriod"/>
            </a:pPr>
            <a:r>
              <a:rPr lang="en-US" dirty="0" smtClean="0"/>
              <a:t>Tribe only has to deal with mining every so many years (3, 5, 7, etc.).  </a:t>
            </a:r>
          </a:p>
          <a:p>
            <a:pPr marL="661987" lvl="1" indent="-342900">
              <a:buFont typeface="+mj-lt"/>
              <a:buAutoNum type="arabicPeriod"/>
            </a:pPr>
            <a:r>
              <a:rPr lang="en-US" dirty="0" smtClean="0"/>
              <a:t>Costs may be more or less than purchasing off-site. Needs evaluation. </a:t>
            </a:r>
            <a:endParaRPr lang="en-US" dirty="0"/>
          </a:p>
        </p:txBody>
      </p:sp>
    </p:spTree>
    <p:extLst>
      <p:ext uri="{BB962C8B-B14F-4D97-AF65-F5344CB8AC3E}">
        <p14:creationId xmlns:p14="http://schemas.microsoft.com/office/powerpoint/2010/main" val="90378020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914400" y="76200"/>
            <a:ext cx="7315200" cy="1154112"/>
          </a:xfrm>
        </p:spPr>
        <p:txBody>
          <a:bodyPr/>
          <a:lstStyle/>
          <a:p>
            <a:r>
              <a:rPr lang="en-US" dirty="0" smtClean="0"/>
              <a:t>Mining Options</a:t>
            </a:r>
            <a:endParaRPr lang="en-US" dirty="0"/>
          </a:p>
        </p:txBody>
      </p:sp>
      <p:sp>
        <p:nvSpPr>
          <p:cNvPr id="2" name="Content Placeholder 1"/>
          <p:cNvSpPr>
            <a:spLocks noGrp="1"/>
          </p:cNvSpPr>
          <p:nvPr>
            <p:ph idx="1"/>
          </p:nvPr>
        </p:nvSpPr>
        <p:spPr>
          <a:xfrm>
            <a:off x="228600" y="1524000"/>
            <a:ext cx="8610600" cy="4937125"/>
          </a:xfrm>
        </p:spPr>
        <p:txBody>
          <a:bodyPr/>
          <a:lstStyle/>
          <a:p>
            <a:r>
              <a:rPr lang="en-US" sz="2400" dirty="0" smtClean="0"/>
              <a:t>All mining options should be weighed against the costs to procure specification gravel from off-reservation.</a:t>
            </a:r>
          </a:p>
          <a:p>
            <a:endParaRPr lang="en-US" sz="2400" dirty="0" smtClean="0"/>
          </a:p>
          <a:p>
            <a:r>
              <a:rPr lang="en-US" sz="2400" dirty="0" smtClean="0"/>
              <a:t>If the costs to purchase and transport off-Reservation are less, then it would be un-economic to mine Tribal resources.</a:t>
            </a:r>
          </a:p>
          <a:p>
            <a:endParaRPr lang="en-US" sz="2400" dirty="0" smtClean="0"/>
          </a:p>
          <a:p>
            <a:r>
              <a:rPr lang="en-US" sz="2400" dirty="0" smtClean="0"/>
              <a:t>Other considerations:</a:t>
            </a:r>
          </a:p>
          <a:p>
            <a:pPr lvl="1"/>
            <a:r>
              <a:rPr lang="en-US" sz="2000" dirty="0" smtClean="0"/>
              <a:t>Tribal Jobs</a:t>
            </a:r>
          </a:p>
          <a:p>
            <a:pPr lvl="1"/>
            <a:r>
              <a:rPr lang="en-US" sz="2000" dirty="0" smtClean="0"/>
              <a:t>History of purchases from off-reservation source:</a:t>
            </a:r>
          </a:p>
          <a:p>
            <a:pPr lvl="2"/>
            <a:r>
              <a:rPr lang="en-US" sz="1800" dirty="0" smtClean="0"/>
              <a:t>Timeliness?</a:t>
            </a:r>
          </a:p>
          <a:p>
            <a:pPr lvl="2"/>
            <a:r>
              <a:rPr lang="en-US" sz="1800" dirty="0" smtClean="0"/>
              <a:t>Quality assurance?</a:t>
            </a:r>
          </a:p>
          <a:p>
            <a:pPr lvl="2"/>
            <a:r>
              <a:rPr lang="en-US" sz="1800" dirty="0" smtClean="0"/>
              <a:t>Transportation cost variability?</a:t>
            </a:r>
          </a:p>
          <a:p>
            <a:pPr lvl="2"/>
            <a:r>
              <a:rPr lang="en-US" sz="1800" dirty="0" smtClean="0"/>
              <a:t>Aggregate cost variability?</a:t>
            </a:r>
          </a:p>
          <a:p>
            <a:pPr lvl="2"/>
            <a:endParaRPr lang="en-US" sz="1800" dirty="0"/>
          </a:p>
        </p:txBody>
      </p:sp>
    </p:spTree>
    <p:extLst>
      <p:ext uri="{BB962C8B-B14F-4D97-AF65-F5344CB8AC3E}">
        <p14:creationId xmlns:p14="http://schemas.microsoft.com/office/powerpoint/2010/main" val="211969812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217488"/>
            <a:ext cx="7315200" cy="1154112"/>
          </a:xfrm>
        </p:spPr>
        <p:txBody>
          <a:bodyPr/>
          <a:lstStyle/>
          <a:p>
            <a:pPr lvl="0"/>
            <a:r>
              <a:rPr lang="en-US" sz="3600" dirty="0"/>
              <a:t>How much would it cost to mine the deposit</a:t>
            </a:r>
            <a:r>
              <a:rPr lang="en-US" sz="3600" dirty="0" smtClean="0"/>
              <a:t>?</a:t>
            </a:r>
            <a:endParaRPr lang="en-US" sz="3600" dirty="0"/>
          </a:p>
        </p:txBody>
      </p:sp>
      <p:sp>
        <p:nvSpPr>
          <p:cNvPr id="7" name="Content Placeholder 1"/>
          <p:cNvSpPr txBox="1">
            <a:spLocks/>
          </p:cNvSpPr>
          <p:nvPr/>
        </p:nvSpPr>
        <p:spPr bwMode="auto">
          <a:xfrm>
            <a:off x="381000" y="1600200"/>
            <a:ext cx="8458200" cy="480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ts val="4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ts val="4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ts val="4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ts val="4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ts val="4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457200">
              <a:buFont typeface="Arial" charset="0"/>
              <a:buNone/>
            </a:pPr>
            <a:r>
              <a:rPr lang="en-US" dirty="0" smtClean="0"/>
              <a:t>Common Economic Elements</a:t>
            </a:r>
          </a:p>
          <a:p>
            <a:pPr marL="514350" indent="-457200">
              <a:buFont typeface="Arial" charset="0"/>
              <a:buNone/>
            </a:pPr>
            <a:endParaRPr lang="en-US" dirty="0"/>
          </a:p>
          <a:p>
            <a:pPr eaLnBrk="1" hangingPunct="1"/>
            <a:r>
              <a:rPr lang="en-US" altLang="en-US" sz="2400" dirty="0"/>
              <a:t>Resource evaluation</a:t>
            </a:r>
          </a:p>
          <a:p>
            <a:pPr eaLnBrk="1" hangingPunct="1"/>
            <a:r>
              <a:rPr lang="en-US" altLang="en-US" sz="2400" dirty="0"/>
              <a:t>Capital cost to develop</a:t>
            </a:r>
          </a:p>
          <a:p>
            <a:pPr eaLnBrk="1" hangingPunct="1"/>
            <a:r>
              <a:rPr lang="en-US" altLang="en-US" sz="2400" dirty="0"/>
              <a:t>Operating costs</a:t>
            </a:r>
          </a:p>
          <a:p>
            <a:pPr eaLnBrk="1" hangingPunct="1"/>
            <a:r>
              <a:rPr lang="en-US" altLang="en-US" sz="2400" dirty="0"/>
              <a:t>Gross income</a:t>
            </a:r>
          </a:p>
          <a:p>
            <a:pPr eaLnBrk="1" hangingPunct="1"/>
            <a:r>
              <a:rPr lang="en-US" altLang="en-US" sz="2400" dirty="0" smtClean="0"/>
              <a:t>Taxes</a:t>
            </a:r>
            <a:endParaRPr lang="en-US" altLang="en-US" sz="2400" dirty="0"/>
          </a:p>
          <a:p>
            <a:pPr eaLnBrk="1" hangingPunct="1"/>
            <a:r>
              <a:rPr lang="en-US" altLang="en-US" sz="2400" dirty="0"/>
              <a:t>Cash flows from items </a:t>
            </a:r>
            <a:r>
              <a:rPr lang="en-US" altLang="en-US" sz="2400" dirty="0" smtClean="0"/>
              <a:t>2-5</a:t>
            </a:r>
          </a:p>
          <a:p>
            <a:pPr eaLnBrk="1" hangingPunct="1"/>
            <a:endParaRPr lang="en-US" dirty="0"/>
          </a:p>
          <a:p>
            <a:pPr marL="0" indent="0" eaLnBrk="1" hangingPunct="1">
              <a:buNone/>
            </a:pPr>
            <a:r>
              <a:rPr lang="en-US" dirty="0" smtClean="0"/>
              <a:t>* NOTE: DEMD can assist Tribes with all of these items.</a:t>
            </a:r>
          </a:p>
        </p:txBody>
      </p:sp>
    </p:spTree>
    <p:extLst>
      <p:ext uri="{BB962C8B-B14F-4D97-AF65-F5344CB8AC3E}">
        <p14:creationId xmlns:p14="http://schemas.microsoft.com/office/powerpoint/2010/main" val="3152157769"/>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228600"/>
            <a:ext cx="7315200" cy="1154112"/>
          </a:xfrm>
        </p:spPr>
        <p:txBody>
          <a:bodyPr/>
          <a:lstStyle/>
          <a:p>
            <a:pPr marL="0" lvl="0" indent="0"/>
            <a:r>
              <a:rPr lang="en-US" sz="3600" dirty="0"/>
              <a:t>How much would it cost to mine the deposit?</a:t>
            </a:r>
          </a:p>
        </p:txBody>
      </p:sp>
      <p:sp>
        <p:nvSpPr>
          <p:cNvPr id="2" name="Content Placeholder 1"/>
          <p:cNvSpPr>
            <a:spLocks noGrp="1"/>
          </p:cNvSpPr>
          <p:nvPr>
            <p:ph idx="1"/>
          </p:nvPr>
        </p:nvSpPr>
        <p:spPr>
          <a:xfrm>
            <a:off x="228600" y="2057401"/>
            <a:ext cx="8001000" cy="1600200"/>
          </a:xfrm>
        </p:spPr>
        <p:txBody>
          <a:bodyPr/>
          <a:lstStyle/>
          <a:p>
            <a:r>
              <a:rPr lang="en-US" dirty="0" smtClean="0"/>
              <a:t>Tribal Business					$7.37</a:t>
            </a:r>
          </a:p>
          <a:p>
            <a:r>
              <a:rPr lang="en-US" dirty="0" smtClean="0"/>
              <a:t>Taxed Company (Tribe receives royalty)		$8.93</a:t>
            </a:r>
          </a:p>
          <a:p>
            <a:endParaRPr lang="en-US" dirty="0" smtClean="0"/>
          </a:p>
          <a:p>
            <a:r>
              <a:rPr lang="en-US" dirty="0" smtClean="0"/>
              <a:t>Major Assumptions</a:t>
            </a:r>
          </a:p>
        </p:txBody>
      </p:sp>
      <p:sp>
        <p:nvSpPr>
          <p:cNvPr id="4" name="TextBox 3"/>
          <p:cNvSpPr txBox="1"/>
          <p:nvPr/>
        </p:nvSpPr>
        <p:spPr>
          <a:xfrm>
            <a:off x="381000" y="1524000"/>
            <a:ext cx="8458200" cy="523220"/>
          </a:xfrm>
          <a:prstGeom prst="rect">
            <a:avLst/>
          </a:prstGeom>
          <a:noFill/>
        </p:spPr>
        <p:txBody>
          <a:bodyPr wrap="square" rtlCol="0">
            <a:spAutoFit/>
          </a:bodyPr>
          <a:lstStyle/>
          <a:p>
            <a:pPr marL="0" lvl="0" indent="0" algn="ctr">
              <a:buNone/>
            </a:pPr>
            <a:r>
              <a:rPr lang="en-US" sz="2800" i="1" dirty="0" smtClean="0"/>
              <a:t>Hypothetical </a:t>
            </a:r>
            <a:r>
              <a:rPr lang="en-US" sz="2800" i="1" dirty="0"/>
              <a:t>costs for a 100,000 </a:t>
            </a:r>
            <a:r>
              <a:rPr lang="en-US" sz="2800" i="1" dirty="0" smtClean="0"/>
              <a:t>Ton Per Year </a:t>
            </a:r>
            <a:r>
              <a:rPr lang="en-US" sz="2800" i="1" dirty="0"/>
              <a:t>Mine</a:t>
            </a:r>
          </a:p>
        </p:txBody>
      </p:sp>
      <p:sp>
        <p:nvSpPr>
          <p:cNvPr id="7" name="Content Placeholder 1"/>
          <p:cNvSpPr txBox="1">
            <a:spLocks/>
          </p:cNvSpPr>
          <p:nvPr/>
        </p:nvSpPr>
        <p:spPr bwMode="auto">
          <a:xfrm>
            <a:off x="685800" y="3581400"/>
            <a:ext cx="8153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2" anchor="t" anchorCtr="0" compatLnSpc="1">
            <a:prstTxWarp prst="textNoShape">
              <a:avLst/>
            </a:prstTxWarp>
          </a:bodyPr>
          <a:lstStyle>
            <a:lvl1pPr marL="342900" indent="-342900" algn="l" rtl="0" eaLnBrk="0" fontAlgn="base" hangingPunct="0">
              <a:spcBef>
                <a:spcPts val="4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ts val="4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ts val="4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ts val="4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ts val="4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514350" indent="-457200">
              <a:buFont typeface="Arial" charset="0"/>
              <a:buNone/>
            </a:pPr>
            <a:r>
              <a:rPr lang="en-US" sz="2000" dirty="0" smtClean="0"/>
              <a:t>Tax rate of 7.3%</a:t>
            </a:r>
          </a:p>
          <a:p>
            <a:pPr marL="514350" indent="-457200">
              <a:buFont typeface="Arial" charset="0"/>
              <a:buNone/>
            </a:pPr>
            <a:r>
              <a:rPr lang="en-US" sz="2000" dirty="0" smtClean="0"/>
              <a:t>100,000 tons per year (TPY)</a:t>
            </a:r>
          </a:p>
          <a:p>
            <a:pPr marL="514350" indent="-457200">
              <a:buFont typeface="Arial" charset="0"/>
              <a:buNone/>
            </a:pPr>
            <a:r>
              <a:rPr lang="en-US" sz="2000" dirty="0" smtClean="0"/>
              <a:t>Processing Plant</a:t>
            </a:r>
          </a:p>
          <a:p>
            <a:pPr marL="514350" indent="-457200">
              <a:buFont typeface="Arial" charset="0"/>
              <a:buNone/>
            </a:pPr>
            <a:r>
              <a:rPr lang="en-US" sz="2000" dirty="0" smtClean="0"/>
              <a:t>Crushing Plant</a:t>
            </a:r>
          </a:p>
          <a:p>
            <a:pPr marL="514350" indent="-457200">
              <a:buFont typeface="Arial" charset="0"/>
              <a:buNone/>
            </a:pPr>
            <a:r>
              <a:rPr lang="en-US" sz="2000" dirty="0" smtClean="0"/>
              <a:t>Pit Production: 400 tons per day (TPD)</a:t>
            </a:r>
          </a:p>
          <a:p>
            <a:pPr marL="514350" indent="-457200">
              <a:buFont typeface="Arial" charset="0"/>
              <a:buNone/>
            </a:pPr>
            <a:r>
              <a:rPr lang="en-US" sz="2000" dirty="0" smtClean="0"/>
              <a:t>5 people</a:t>
            </a:r>
          </a:p>
          <a:p>
            <a:pPr marL="514350" indent="-457200">
              <a:buFont typeface="Arial" charset="0"/>
              <a:buNone/>
            </a:pPr>
            <a:r>
              <a:rPr lang="en-US" sz="2000" dirty="0" smtClean="0"/>
              <a:t>20 year project</a:t>
            </a:r>
          </a:p>
          <a:p>
            <a:pPr marL="514350" indent="-457200">
              <a:buFont typeface="Arial" charset="0"/>
              <a:buNone/>
            </a:pPr>
            <a:endParaRPr lang="en-US" sz="2000" dirty="0" smtClean="0"/>
          </a:p>
          <a:p>
            <a:pPr marL="514350" indent="-457200">
              <a:buFont typeface="Arial" charset="0"/>
              <a:buNone/>
            </a:pPr>
            <a:r>
              <a:rPr lang="en-US" sz="2000" dirty="0" smtClean="0"/>
              <a:t>No overburden</a:t>
            </a:r>
          </a:p>
          <a:p>
            <a:pPr marL="514350" indent="-457200">
              <a:buFont typeface="Arial" charset="0"/>
              <a:buNone/>
            </a:pPr>
            <a:r>
              <a:rPr lang="en-US" sz="2000" dirty="0" smtClean="0"/>
              <a:t>90% of tons Contractor</a:t>
            </a:r>
          </a:p>
          <a:p>
            <a:pPr marL="514350" indent="-457200">
              <a:buFont typeface="Arial" charset="0"/>
              <a:buNone/>
            </a:pPr>
            <a:r>
              <a:rPr lang="en-US" sz="2000" dirty="0" smtClean="0"/>
              <a:t>10% of tons Retail</a:t>
            </a:r>
          </a:p>
          <a:p>
            <a:pPr marL="514350" indent="-457200">
              <a:buFont typeface="Arial" charset="0"/>
              <a:buNone/>
            </a:pPr>
            <a:r>
              <a:rPr lang="en-US" sz="2000" dirty="0" smtClean="0"/>
              <a:t>Used equipment 70% of new</a:t>
            </a:r>
          </a:p>
          <a:p>
            <a:pPr marL="514350" indent="-457200">
              <a:buFont typeface="Arial" charset="0"/>
              <a:buNone/>
            </a:pPr>
            <a:r>
              <a:rPr lang="en-US" sz="2000" dirty="0" smtClean="0"/>
              <a:t>15% ROR Profit Margin</a:t>
            </a:r>
          </a:p>
          <a:p>
            <a:pPr marL="514350" indent="-457200">
              <a:buFont typeface="Arial" charset="0"/>
              <a:buNone/>
            </a:pPr>
            <a:r>
              <a:rPr lang="en-US" sz="2000" dirty="0" smtClean="0"/>
              <a:t>Two year ramp-up production</a:t>
            </a:r>
          </a:p>
          <a:p>
            <a:pPr marL="514350" indent="-457200">
              <a:buFont typeface="Arial" charset="0"/>
              <a:buNone/>
            </a:pPr>
            <a:r>
              <a:rPr lang="en-US" sz="2000" dirty="0" smtClean="0"/>
              <a:t>10% royalty for taxed company</a:t>
            </a:r>
          </a:p>
          <a:p>
            <a:pPr marL="514350" indent="-457200">
              <a:buFont typeface="Arial" charset="0"/>
              <a:buNone/>
            </a:pPr>
            <a:r>
              <a:rPr lang="en-US" sz="2000" dirty="0" smtClean="0"/>
              <a:t>12% G&amp;A</a:t>
            </a:r>
          </a:p>
        </p:txBody>
      </p:sp>
    </p:spTree>
    <p:extLst>
      <p:ext uri="{BB962C8B-B14F-4D97-AF65-F5344CB8AC3E}">
        <p14:creationId xmlns:p14="http://schemas.microsoft.com/office/powerpoint/2010/main" val="170712809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304800"/>
            <a:ext cx="7315200" cy="1154112"/>
          </a:xfrm>
        </p:spPr>
        <p:txBody>
          <a:bodyPr/>
          <a:lstStyle/>
          <a:p>
            <a:pPr lvl="0"/>
            <a:r>
              <a:rPr lang="en-US" b="1" i="1" dirty="0"/>
              <a:t>How much would it cost for a Tribe to mine the deposit</a:t>
            </a:r>
            <a:r>
              <a:rPr lang="en-US" b="1" i="1" dirty="0" smtClean="0"/>
              <a:t>?</a:t>
            </a:r>
            <a:endParaRPr lang="en-US" dirty="0"/>
          </a:p>
        </p:txBody>
      </p:sp>
      <p:sp>
        <p:nvSpPr>
          <p:cNvPr id="2" name="Content Placeholder 1"/>
          <p:cNvSpPr>
            <a:spLocks noGrp="1"/>
          </p:cNvSpPr>
          <p:nvPr>
            <p:ph idx="1"/>
          </p:nvPr>
        </p:nvSpPr>
        <p:spPr/>
        <p:txBody>
          <a:bodyPr/>
          <a:lstStyle/>
          <a:p>
            <a:endParaRPr lang="en-US" smtClean="0"/>
          </a:p>
          <a:p>
            <a:endParaRPr lang="en-US" dirty="0" smtClean="0"/>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5800" y="1600200"/>
            <a:ext cx="7772400" cy="4629769"/>
          </a:xfrm>
          <a:prstGeom prst="rect">
            <a:avLst/>
          </a:prstGeom>
        </p:spPr>
      </p:pic>
    </p:spTree>
    <p:extLst>
      <p:ext uri="{BB962C8B-B14F-4D97-AF65-F5344CB8AC3E}">
        <p14:creationId xmlns:p14="http://schemas.microsoft.com/office/powerpoint/2010/main" val="168056851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315200" cy="1154112"/>
          </a:xfrm>
        </p:spPr>
        <p:txBody>
          <a:bodyPr/>
          <a:lstStyle/>
          <a:p>
            <a:r>
              <a:rPr lang="en-US" dirty="0" smtClean="0"/>
              <a:t>Reclamation</a:t>
            </a:r>
            <a:endParaRPr lang="en-US" dirty="0"/>
          </a:p>
        </p:txBody>
      </p:sp>
      <p:sp>
        <p:nvSpPr>
          <p:cNvPr id="3" name="Content Placeholder 2"/>
          <p:cNvSpPr>
            <a:spLocks noGrp="1"/>
          </p:cNvSpPr>
          <p:nvPr>
            <p:ph idx="1"/>
          </p:nvPr>
        </p:nvSpPr>
        <p:spPr>
          <a:xfrm>
            <a:off x="914400" y="1524000"/>
            <a:ext cx="7315200" cy="4784725"/>
          </a:xfrm>
        </p:spPr>
        <p:txBody>
          <a:bodyPr/>
          <a:lstStyle/>
          <a:p>
            <a:pPr marL="46037" indent="0">
              <a:buNone/>
            </a:pPr>
            <a:r>
              <a:rPr lang="en-US" dirty="0" smtClean="0"/>
              <a:t>Sand and gravel operations do not typically use special chemicals or other hazardous materials during mining or processing. </a:t>
            </a:r>
          </a:p>
          <a:p>
            <a:pPr marL="46037" indent="0">
              <a:buNone/>
            </a:pPr>
            <a:endParaRPr lang="en-US" dirty="0"/>
          </a:p>
          <a:p>
            <a:pPr marL="46037" indent="0">
              <a:buNone/>
            </a:pPr>
            <a:r>
              <a:rPr lang="en-US" dirty="0" smtClean="0"/>
              <a:t>Environmental effects include increased dust, surface disturbance, changes of natural water flow across the surface, and other mitigatable disturbances.</a:t>
            </a:r>
          </a:p>
          <a:p>
            <a:pPr marL="46037" indent="0">
              <a:buNone/>
            </a:pPr>
            <a:endParaRPr lang="en-US" dirty="0"/>
          </a:p>
          <a:p>
            <a:pPr marL="46037" indent="0">
              <a:buNone/>
            </a:pPr>
            <a:r>
              <a:rPr lang="en-US" dirty="0" smtClean="0"/>
              <a:t>Abandoned mines can be locations for dumping (debris, trash, people changing their oil, </a:t>
            </a:r>
            <a:r>
              <a:rPr lang="en-US" dirty="0"/>
              <a:t>e</a:t>
            </a:r>
            <a:r>
              <a:rPr lang="en-US" dirty="0" smtClean="0"/>
              <a:t>tc.) which has the potential to affect the subsurface water.  If properly reclaimed, this risk is minimized.</a:t>
            </a:r>
          </a:p>
          <a:p>
            <a:pPr marL="46037" indent="0">
              <a:buNone/>
            </a:pPr>
            <a:endParaRPr lang="en-US" dirty="0"/>
          </a:p>
          <a:p>
            <a:pPr marL="46037" indent="0">
              <a:buNone/>
            </a:pPr>
            <a:r>
              <a:rPr lang="en-US" dirty="0" smtClean="0"/>
              <a:t>Mines can be reclaimed in a variety of ways:</a:t>
            </a:r>
          </a:p>
        </p:txBody>
      </p:sp>
    </p:spTree>
    <p:extLst>
      <p:ext uri="{BB962C8B-B14F-4D97-AF65-F5344CB8AC3E}">
        <p14:creationId xmlns:p14="http://schemas.microsoft.com/office/powerpoint/2010/main" val="233982729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228600"/>
            <a:ext cx="7315200" cy="1154112"/>
          </a:xfrm>
        </p:spPr>
        <p:txBody>
          <a:bodyPr/>
          <a:lstStyle/>
          <a:p>
            <a:r>
              <a:rPr lang="en-US" i="1" dirty="0" smtClean="0"/>
              <a:t>Poop and Stomp</a:t>
            </a:r>
            <a:endParaRPr lang="en-US" i="1" dirty="0"/>
          </a:p>
        </p:txBody>
      </p:sp>
      <p:sp>
        <p:nvSpPr>
          <p:cNvPr id="2" name="Content Placeholder 1"/>
          <p:cNvSpPr>
            <a:spLocks noGrp="1"/>
          </p:cNvSpPr>
          <p:nvPr>
            <p:ph idx="1"/>
          </p:nvPr>
        </p:nvSpPr>
        <p:spPr>
          <a:xfrm>
            <a:off x="228600" y="1524000"/>
            <a:ext cx="2895600" cy="4953000"/>
          </a:xfrm>
        </p:spPr>
        <p:txBody>
          <a:bodyPr/>
          <a:lstStyle/>
          <a:p>
            <a:r>
              <a:rPr lang="en-US" dirty="0" smtClean="0"/>
              <a:t>Contour as required (say 4:1)</a:t>
            </a:r>
          </a:p>
          <a:p>
            <a:r>
              <a:rPr lang="en-US" dirty="0" smtClean="0"/>
              <a:t>Place and spread waste overburden</a:t>
            </a:r>
          </a:p>
          <a:p>
            <a:r>
              <a:rPr lang="en-US" dirty="0" smtClean="0"/>
              <a:t>Place and spread topsoil</a:t>
            </a:r>
          </a:p>
          <a:p>
            <a:r>
              <a:rPr lang="en-US" dirty="0" smtClean="0"/>
              <a:t>Use as feedlot for 1-2 years</a:t>
            </a:r>
          </a:p>
          <a:p>
            <a:r>
              <a:rPr lang="en-US" dirty="0" smtClean="0"/>
              <a:t>Work topsoil layer with harrow</a:t>
            </a:r>
          </a:p>
          <a:p>
            <a:r>
              <a:rPr lang="en-US" dirty="0" smtClean="0"/>
              <a:t>Seed and mulch</a:t>
            </a:r>
            <a:endParaRPr lang="en-US" dirty="0"/>
          </a:p>
        </p:txBody>
      </p:sp>
      <p:sp>
        <p:nvSpPr>
          <p:cNvPr id="3" name="Text Placeholder 2"/>
          <p:cNvSpPr>
            <a:spLocks noGrp="1"/>
          </p:cNvSpPr>
          <p:nvPr>
            <p:ph type="body" sz="quarter" idx="4294967295"/>
          </p:nvPr>
        </p:nvSpPr>
        <p:spPr>
          <a:xfrm>
            <a:off x="0" y="228600"/>
            <a:ext cx="7391400" cy="609600"/>
          </a:xfrm>
        </p:spPr>
        <p:txBody>
          <a:bodyPr/>
          <a:lstStyle/>
          <a:p>
            <a:r>
              <a:rPr lang="en-US" dirty="0" smtClean="0"/>
              <a:t>Reclamation Options?</a:t>
            </a:r>
            <a:endParaRPr lang="en-US" dirty="0"/>
          </a:p>
        </p:txBody>
      </p:sp>
      <p:pic>
        <p:nvPicPr>
          <p:cNvPr id="6" name="Picture 7" descr="bm-reclamation trespass grazing-J1, N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29000" y="1676400"/>
            <a:ext cx="5224463" cy="3657600"/>
          </a:xfrm>
          <a:prstGeom prst="rect">
            <a:avLst/>
          </a:prstGeom>
          <a:ln>
            <a:solidFill>
              <a:schemeClr val="tx1"/>
            </a:solidFill>
          </a:ln>
        </p:spPr>
      </p:pic>
    </p:spTree>
    <p:extLst>
      <p:ext uri="{BB962C8B-B14F-4D97-AF65-F5344CB8AC3E}">
        <p14:creationId xmlns:p14="http://schemas.microsoft.com/office/powerpoint/2010/main" val="19447694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914400" y="228600"/>
            <a:ext cx="7315200" cy="1154112"/>
          </a:xfrm>
        </p:spPr>
        <p:txBody>
          <a:bodyPr/>
          <a:lstStyle/>
          <a:p>
            <a:r>
              <a:rPr lang="en-US" i="1" dirty="0" smtClean="0"/>
              <a:t>Restoration</a:t>
            </a:r>
            <a:endParaRPr lang="en-US" i="1" dirty="0"/>
          </a:p>
        </p:txBody>
      </p:sp>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pic>
        <p:nvPicPr>
          <p:cNvPr id="8" name="Picture 8" descr="Hwy4181a"/>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4455621" y="3124200"/>
            <a:ext cx="4688379" cy="3581400"/>
          </a:xfrm>
          <a:prstGeom prst="rect">
            <a:avLst/>
          </a:prstGeom>
        </p:spPr>
      </p:pic>
      <p:sp>
        <p:nvSpPr>
          <p:cNvPr id="9" name="TextBox 6"/>
          <p:cNvSpPr txBox="1">
            <a:spLocks noChangeArrowheads="1"/>
          </p:cNvSpPr>
          <p:nvPr/>
        </p:nvSpPr>
        <p:spPr bwMode="auto">
          <a:xfrm>
            <a:off x="914400" y="2514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Quarry - Partial</a:t>
            </a:r>
          </a:p>
        </p:txBody>
      </p:sp>
      <p:sp>
        <p:nvSpPr>
          <p:cNvPr id="10" name="TextBox 10"/>
          <p:cNvSpPr txBox="1">
            <a:spLocks noChangeArrowheads="1"/>
          </p:cNvSpPr>
          <p:nvPr/>
        </p:nvSpPr>
        <p:spPr bwMode="auto">
          <a:xfrm>
            <a:off x="5943600" y="2514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Plant Site - Complete</a:t>
            </a:r>
          </a:p>
        </p:txBody>
      </p:sp>
      <p:pic>
        <p:nvPicPr>
          <p:cNvPr id="7" name="Picture 7" descr="lafarge_pit1"/>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152400" y="3124200"/>
            <a:ext cx="4718049" cy="3538537"/>
          </a:xfrm>
        </p:spPr>
      </p:pic>
    </p:spTree>
    <p:extLst>
      <p:ext uri="{BB962C8B-B14F-4D97-AF65-F5344CB8AC3E}">
        <p14:creationId xmlns:p14="http://schemas.microsoft.com/office/powerpoint/2010/main" val="48010804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152400"/>
            <a:ext cx="7315200" cy="1154112"/>
          </a:xfrm>
        </p:spPr>
        <p:txBody>
          <a:bodyPr/>
          <a:lstStyle/>
          <a:p>
            <a:r>
              <a:rPr lang="en-US" i="1" dirty="0" smtClean="0"/>
              <a:t>Agricultural Use</a:t>
            </a:r>
            <a:endParaRPr lang="en-US" i="1" dirty="0"/>
          </a:p>
        </p:txBody>
      </p:sp>
      <p:pic>
        <p:nvPicPr>
          <p:cNvPr id="5" name="Picture 9" descr="apple_orchard"/>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0" y="2438400"/>
            <a:ext cx="5080000" cy="3340100"/>
          </a:xfrm>
        </p:spPr>
      </p:pic>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pic>
        <p:nvPicPr>
          <p:cNvPr id="6" name="Picture 10" descr="christmas_tree_farm"/>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4419600" y="2438400"/>
            <a:ext cx="5158468" cy="3352800"/>
          </a:xfrm>
          <a:prstGeom prst="rect">
            <a:avLst/>
          </a:prstGeom>
        </p:spPr>
      </p:pic>
      <p:sp>
        <p:nvSpPr>
          <p:cNvPr id="7" name="TextBox 9"/>
          <p:cNvSpPr txBox="1">
            <a:spLocks noChangeArrowheads="1"/>
          </p:cNvSpPr>
          <p:nvPr/>
        </p:nvSpPr>
        <p:spPr bwMode="auto">
          <a:xfrm>
            <a:off x="609600" y="19050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Apple Orchard</a:t>
            </a:r>
          </a:p>
        </p:txBody>
      </p:sp>
      <p:sp>
        <p:nvSpPr>
          <p:cNvPr id="8" name="TextBox 10"/>
          <p:cNvSpPr txBox="1">
            <a:spLocks noChangeArrowheads="1"/>
          </p:cNvSpPr>
          <p:nvPr/>
        </p:nvSpPr>
        <p:spPr bwMode="auto">
          <a:xfrm>
            <a:off x="6019800" y="19050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Christmas Tree Farm</a:t>
            </a:r>
          </a:p>
        </p:txBody>
      </p:sp>
    </p:spTree>
    <p:extLst>
      <p:ext uri="{BB962C8B-B14F-4D97-AF65-F5344CB8AC3E}">
        <p14:creationId xmlns:p14="http://schemas.microsoft.com/office/powerpoint/2010/main" val="293706914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pPr eaLnBrk="1" hangingPunct="1"/>
            <a:r>
              <a:rPr lang="en-US" altLang="en-US" smtClean="0"/>
              <a:t>Fires</a:t>
            </a:r>
          </a:p>
        </p:txBody>
      </p:sp>
      <p:pic>
        <p:nvPicPr>
          <p:cNvPr id="2" name="Content Placeholder 1"/>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2914651"/>
            <a:ext cx="5257800" cy="3943350"/>
          </a:xfrm>
        </p:spPr>
      </p:pic>
      <p:pic>
        <p:nvPicPr>
          <p:cNvPr id="6148" name="Picture 4" descr="C:\Users\lynne.carpenter\Pictures\Smokey Sign in fire.bm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0"/>
            <a:ext cx="6838950" cy="3842839"/>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685800"/>
            <a:ext cx="7315200" cy="1154112"/>
          </a:xfrm>
        </p:spPr>
        <p:txBody>
          <a:bodyPr/>
          <a:lstStyle/>
          <a:p>
            <a:pPr lvl="0"/>
            <a:r>
              <a:rPr lang="en-US" i="1" dirty="0"/>
              <a:t>Parks and Recreation Areas</a:t>
            </a:r>
            <a:r>
              <a:rPr lang="en-US" sz="4400" i="1" dirty="0"/>
              <a:t/>
            </a:r>
            <a:br>
              <a:rPr lang="en-US" sz="4400" i="1" dirty="0"/>
            </a:br>
            <a:endParaRPr lang="en-US" dirty="0"/>
          </a:p>
        </p:txBody>
      </p:sp>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r>
              <a:rPr lang="en-US" dirty="0" smtClean="0"/>
              <a:t>?</a:t>
            </a:r>
            <a:endParaRPr lang="en-US" dirty="0"/>
          </a:p>
          <a:p>
            <a:endParaRPr lang="en-US" dirty="0"/>
          </a:p>
        </p:txBody>
      </p:sp>
      <p:pic>
        <p:nvPicPr>
          <p:cNvPr id="6" name="Picture 8" descr="2-a"/>
          <p:cNvPicPr>
            <a:picLocks noGrp="1" noChangeAspect="1" noChangeArrowheads="1"/>
          </p:cNvPicPr>
          <p:nvPr>
            <p:ph sz="quarter" idx="4294967295"/>
          </p:nvPr>
        </p:nvPicPr>
        <p:blipFill>
          <a:blip r:embed="rId3">
            <a:extLst>
              <a:ext uri="{28A0092B-C50C-407E-A947-70E740481C1C}">
                <a14:useLocalDpi xmlns:a14="http://schemas.microsoft.com/office/drawing/2010/main" val="0"/>
              </a:ext>
            </a:extLst>
          </a:blip>
          <a:srcRect/>
          <a:stretch>
            <a:fillRect/>
          </a:stretch>
        </p:blipFill>
        <p:spPr bwMode="auto">
          <a:xfrm>
            <a:off x="3657600" y="2971800"/>
            <a:ext cx="6020962" cy="3276600"/>
          </a:xfrm>
          <a:prstGeom prst="rect">
            <a:avLst/>
          </a:prstGeom>
        </p:spPr>
      </p:pic>
      <p:sp>
        <p:nvSpPr>
          <p:cNvPr id="7" name="TextBox 9"/>
          <p:cNvSpPr txBox="1">
            <a:spLocks noChangeArrowheads="1"/>
          </p:cNvSpPr>
          <p:nvPr/>
        </p:nvSpPr>
        <p:spPr bwMode="auto">
          <a:xfrm>
            <a:off x="1287463" y="2133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Before</a:t>
            </a:r>
          </a:p>
        </p:txBody>
      </p:sp>
      <p:sp>
        <p:nvSpPr>
          <p:cNvPr id="8" name="TextBox 10"/>
          <p:cNvSpPr txBox="1">
            <a:spLocks noChangeArrowheads="1"/>
          </p:cNvSpPr>
          <p:nvPr/>
        </p:nvSpPr>
        <p:spPr bwMode="auto">
          <a:xfrm>
            <a:off x="5508625" y="2136775"/>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After</a:t>
            </a:r>
          </a:p>
        </p:txBody>
      </p:sp>
      <p:pic>
        <p:nvPicPr>
          <p:cNvPr id="5" name="Picture 7" descr="1-a"/>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a:xfrm>
            <a:off x="9258" y="2971800"/>
            <a:ext cx="4572000" cy="3263900"/>
          </a:xfrm>
        </p:spPr>
      </p:pic>
    </p:spTree>
    <p:extLst>
      <p:ext uri="{BB962C8B-B14F-4D97-AF65-F5344CB8AC3E}">
        <p14:creationId xmlns:p14="http://schemas.microsoft.com/office/powerpoint/2010/main" val="1682289232"/>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685800"/>
            <a:ext cx="7315200" cy="1154112"/>
          </a:xfrm>
        </p:spPr>
        <p:txBody>
          <a:bodyPr/>
          <a:lstStyle/>
          <a:p>
            <a:pPr lvl="0"/>
            <a:r>
              <a:rPr lang="en-US" i="1" dirty="0"/>
              <a:t>Wildlife Habitat</a:t>
            </a:r>
            <a:r>
              <a:rPr lang="en-US" sz="4400" i="1" dirty="0"/>
              <a:t/>
            </a:r>
            <a:br>
              <a:rPr lang="en-US" sz="4400" i="1" dirty="0"/>
            </a:br>
            <a:endParaRPr lang="en-US" dirty="0"/>
          </a:p>
        </p:txBody>
      </p:sp>
      <p:pic>
        <p:nvPicPr>
          <p:cNvPr id="5" name="Picture 7" descr="Sgw54"/>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76200" y="2819400"/>
            <a:ext cx="4800600" cy="3360420"/>
          </a:xfrm>
        </p:spPr>
      </p:pic>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pic>
        <p:nvPicPr>
          <p:cNvPr id="6" name="Picture 8" descr="Sgw52"/>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4724399" y="2819400"/>
            <a:ext cx="5321905" cy="3352800"/>
          </a:xfrm>
          <a:prstGeom prst="rect">
            <a:avLst/>
          </a:prstGeom>
        </p:spPr>
      </p:pic>
      <p:sp>
        <p:nvSpPr>
          <p:cNvPr id="7" name="TextBox 9"/>
          <p:cNvSpPr txBox="1">
            <a:spLocks noChangeArrowheads="1"/>
          </p:cNvSpPr>
          <p:nvPr/>
        </p:nvSpPr>
        <p:spPr bwMode="auto">
          <a:xfrm>
            <a:off x="1287463" y="2133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Former Gravel Pit</a:t>
            </a:r>
          </a:p>
        </p:txBody>
      </p:sp>
      <p:sp>
        <p:nvSpPr>
          <p:cNvPr id="8" name="TextBox 10"/>
          <p:cNvSpPr txBox="1">
            <a:spLocks noChangeArrowheads="1"/>
          </p:cNvSpPr>
          <p:nvPr/>
        </p:nvSpPr>
        <p:spPr bwMode="auto">
          <a:xfrm>
            <a:off x="5508625" y="2136775"/>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Former Gravel Pit</a:t>
            </a:r>
          </a:p>
        </p:txBody>
      </p:sp>
    </p:spTree>
    <p:extLst>
      <p:ext uri="{BB962C8B-B14F-4D97-AF65-F5344CB8AC3E}">
        <p14:creationId xmlns:p14="http://schemas.microsoft.com/office/powerpoint/2010/main" val="3060506584"/>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152400"/>
            <a:ext cx="7315200" cy="1154112"/>
          </a:xfrm>
        </p:spPr>
        <p:txBody>
          <a:bodyPr/>
          <a:lstStyle/>
          <a:p>
            <a:pPr lvl="0"/>
            <a:r>
              <a:rPr lang="en-US" i="1" dirty="0"/>
              <a:t>Residential </a:t>
            </a:r>
            <a:r>
              <a:rPr lang="en-US" i="1" dirty="0" smtClean="0"/>
              <a:t>Areas</a:t>
            </a:r>
            <a:endParaRPr lang="en-US" dirty="0"/>
          </a:p>
        </p:txBody>
      </p:sp>
      <p:pic>
        <p:nvPicPr>
          <p:cNvPr id="5" name="Picture 7" descr="22-a"/>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1" y="2514600"/>
            <a:ext cx="4607719" cy="3276600"/>
          </a:xfrm>
        </p:spPr>
      </p:pic>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pic>
        <p:nvPicPr>
          <p:cNvPr id="6" name="Picture 8" descr="23-a"/>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4572000" y="2514600"/>
            <a:ext cx="4610163" cy="3276600"/>
          </a:xfrm>
          <a:prstGeom prst="rect">
            <a:avLst/>
          </a:prstGeom>
        </p:spPr>
      </p:pic>
      <p:sp>
        <p:nvSpPr>
          <p:cNvPr id="7" name="TextBox 9"/>
          <p:cNvSpPr txBox="1">
            <a:spLocks noChangeArrowheads="1"/>
          </p:cNvSpPr>
          <p:nvPr/>
        </p:nvSpPr>
        <p:spPr bwMode="auto">
          <a:xfrm>
            <a:off x="1287463" y="18288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dirty="0"/>
              <a:t>Former Quarry</a:t>
            </a:r>
          </a:p>
        </p:txBody>
      </p:sp>
      <p:sp>
        <p:nvSpPr>
          <p:cNvPr id="8" name="TextBox 10"/>
          <p:cNvSpPr txBox="1">
            <a:spLocks noChangeArrowheads="1"/>
          </p:cNvSpPr>
          <p:nvPr/>
        </p:nvSpPr>
        <p:spPr bwMode="auto">
          <a:xfrm>
            <a:off x="5181600" y="1831975"/>
            <a:ext cx="3048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Former Sand and Gravel Pit</a:t>
            </a:r>
          </a:p>
        </p:txBody>
      </p:sp>
    </p:spTree>
    <p:extLst>
      <p:ext uri="{BB962C8B-B14F-4D97-AF65-F5344CB8AC3E}">
        <p14:creationId xmlns:p14="http://schemas.microsoft.com/office/powerpoint/2010/main" val="128271488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152400"/>
            <a:ext cx="7315200" cy="1154112"/>
          </a:xfrm>
        </p:spPr>
        <p:txBody>
          <a:bodyPr/>
          <a:lstStyle/>
          <a:p>
            <a:r>
              <a:rPr lang="en-US" i="1" dirty="0" smtClean="0"/>
              <a:t>Resorts</a:t>
            </a:r>
            <a:endParaRPr lang="en-US" i="1" dirty="0"/>
          </a:p>
        </p:txBody>
      </p:sp>
      <p:pic>
        <p:nvPicPr>
          <p:cNvPr id="5" name="Picture 7" descr="Sgg43"/>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0" y="3124200"/>
            <a:ext cx="4776716" cy="3200400"/>
          </a:xfrm>
        </p:spPr>
      </p:pic>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pic>
        <p:nvPicPr>
          <p:cNvPr id="6" name="Picture 8" descr="Sgg4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4724399" y="3124200"/>
            <a:ext cx="4706471" cy="3200400"/>
          </a:xfrm>
          <a:prstGeom prst="rect">
            <a:avLst/>
          </a:prstGeom>
        </p:spPr>
      </p:pic>
    </p:spTree>
    <p:extLst>
      <p:ext uri="{BB962C8B-B14F-4D97-AF65-F5344CB8AC3E}">
        <p14:creationId xmlns:p14="http://schemas.microsoft.com/office/powerpoint/2010/main" val="31964880"/>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152400"/>
            <a:ext cx="7315200" cy="1154112"/>
          </a:xfrm>
        </p:spPr>
        <p:txBody>
          <a:bodyPr/>
          <a:lstStyle/>
          <a:p>
            <a:r>
              <a:rPr lang="en-US" i="1" dirty="0" smtClean="0"/>
              <a:t>Golf Courses</a:t>
            </a:r>
            <a:endParaRPr lang="en-US" i="1" dirty="0"/>
          </a:p>
        </p:txBody>
      </p:sp>
      <p:pic>
        <p:nvPicPr>
          <p:cNvPr id="5" name="Picture 7" descr="Sgg25"/>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7121" y="2819400"/>
            <a:ext cx="4969565" cy="2286000"/>
          </a:xfrm>
        </p:spPr>
      </p:pic>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pic>
        <p:nvPicPr>
          <p:cNvPr id="6" name="Picture 8" descr="Sgg26"/>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l="1991" t="-1437" r="-1991" b="1437"/>
          <a:stretch>
            <a:fillRect/>
          </a:stretch>
        </p:blipFill>
        <p:spPr bwMode="auto">
          <a:xfrm>
            <a:off x="4572000" y="2743200"/>
            <a:ext cx="4898571" cy="2286000"/>
          </a:xfrm>
          <a:prstGeom prst="rect">
            <a:avLst/>
          </a:prstGeom>
        </p:spPr>
      </p:pic>
      <p:sp>
        <p:nvSpPr>
          <p:cNvPr id="7" name="TextBox 9"/>
          <p:cNvSpPr txBox="1">
            <a:spLocks noChangeArrowheads="1"/>
          </p:cNvSpPr>
          <p:nvPr/>
        </p:nvSpPr>
        <p:spPr bwMode="auto">
          <a:xfrm>
            <a:off x="1287463" y="2133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Before</a:t>
            </a:r>
          </a:p>
        </p:txBody>
      </p:sp>
      <p:sp>
        <p:nvSpPr>
          <p:cNvPr id="8" name="TextBox 10"/>
          <p:cNvSpPr txBox="1">
            <a:spLocks noChangeArrowheads="1"/>
          </p:cNvSpPr>
          <p:nvPr/>
        </p:nvSpPr>
        <p:spPr bwMode="auto">
          <a:xfrm>
            <a:off x="5508625" y="2136775"/>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After</a:t>
            </a:r>
          </a:p>
        </p:txBody>
      </p:sp>
    </p:spTree>
    <p:extLst>
      <p:ext uri="{BB962C8B-B14F-4D97-AF65-F5344CB8AC3E}">
        <p14:creationId xmlns:p14="http://schemas.microsoft.com/office/powerpoint/2010/main" val="198108486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p:cNvSpPr>
            <a:spLocks noGrp="1"/>
          </p:cNvSpPr>
          <p:nvPr>
            <p:ph type="title"/>
          </p:nvPr>
        </p:nvSpPr>
        <p:spPr>
          <a:xfrm>
            <a:off x="914400" y="152400"/>
            <a:ext cx="7315200" cy="1154112"/>
          </a:xfrm>
        </p:spPr>
        <p:txBody>
          <a:bodyPr/>
          <a:lstStyle/>
          <a:p>
            <a:r>
              <a:rPr lang="en-US" i="1" dirty="0" smtClean="0"/>
              <a:t>Office Parks</a:t>
            </a:r>
            <a:endParaRPr lang="en-US" i="1" dirty="0"/>
          </a:p>
        </p:txBody>
      </p:sp>
      <p:pic>
        <p:nvPicPr>
          <p:cNvPr id="5" name="Picture 6" descr="17-a"/>
          <p:cNvPicPr>
            <a:picLocks noGrp="1" noChangeAspect="1" noChangeArrowheads="1"/>
          </p:cNvPicPr>
          <p:nvPr>
            <p:ph idx="1"/>
          </p:nvPr>
        </p:nvPicPr>
        <p:blipFill>
          <a:blip r:embed="rId3">
            <a:extLst>
              <a:ext uri="{28A0092B-C50C-407E-A947-70E740481C1C}">
                <a14:useLocalDpi xmlns:a14="http://schemas.microsoft.com/office/drawing/2010/main" val="0"/>
              </a:ext>
            </a:extLst>
          </a:blip>
          <a:stretch>
            <a:fillRect/>
          </a:stretch>
        </p:blipFill>
        <p:spPr>
          <a:xfrm>
            <a:off x="24213" y="2743200"/>
            <a:ext cx="4929188" cy="3505200"/>
          </a:xfrm>
        </p:spPr>
      </p:pic>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pic>
        <p:nvPicPr>
          <p:cNvPr id="6" name="Picture 8" descr="DSC00094"/>
          <p:cNvPicPr>
            <a:picLocks noGrp="1" noChangeAspect="1" noChangeArrowheads="1"/>
          </p:cNvPicPr>
          <p:nvPr>
            <p:ph sz="quarter" idx="4294967295"/>
          </p:nvPr>
        </p:nvPicPr>
        <p:blipFill>
          <a:blip r:embed="rId4">
            <a:extLst>
              <a:ext uri="{28A0092B-C50C-407E-A947-70E740481C1C}">
                <a14:useLocalDpi xmlns:a14="http://schemas.microsoft.com/office/drawing/2010/main" val="0"/>
              </a:ext>
            </a:extLst>
          </a:blip>
          <a:srcRect/>
          <a:stretch>
            <a:fillRect/>
          </a:stretch>
        </p:blipFill>
        <p:spPr bwMode="auto">
          <a:xfrm>
            <a:off x="4800600" y="2743200"/>
            <a:ext cx="4677292" cy="3505200"/>
          </a:xfrm>
          <a:prstGeom prst="rect">
            <a:avLst/>
          </a:prstGeom>
        </p:spPr>
      </p:pic>
      <p:sp>
        <p:nvSpPr>
          <p:cNvPr id="7" name="TextBox 9"/>
          <p:cNvSpPr txBox="1">
            <a:spLocks noChangeArrowheads="1"/>
          </p:cNvSpPr>
          <p:nvPr/>
        </p:nvSpPr>
        <p:spPr bwMode="auto">
          <a:xfrm>
            <a:off x="1287463" y="2133600"/>
            <a:ext cx="2362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Former Quarry</a:t>
            </a:r>
          </a:p>
        </p:txBody>
      </p:sp>
      <p:sp>
        <p:nvSpPr>
          <p:cNvPr id="8" name="TextBox 10"/>
          <p:cNvSpPr txBox="1">
            <a:spLocks noChangeArrowheads="1"/>
          </p:cNvSpPr>
          <p:nvPr/>
        </p:nvSpPr>
        <p:spPr bwMode="auto">
          <a:xfrm>
            <a:off x="4648200" y="2136775"/>
            <a:ext cx="4038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r>
              <a:rPr lang="en-US"/>
              <a:t>Former Sand and Gravel Pit</a:t>
            </a:r>
          </a:p>
        </p:txBody>
      </p:sp>
    </p:spTree>
    <p:extLst>
      <p:ext uri="{BB962C8B-B14F-4D97-AF65-F5344CB8AC3E}">
        <p14:creationId xmlns:p14="http://schemas.microsoft.com/office/powerpoint/2010/main" val="11808325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152400"/>
            <a:ext cx="7315200" cy="1154112"/>
          </a:xfrm>
        </p:spPr>
        <p:txBody>
          <a:bodyPr/>
          <a:lstStyle/>
          <a:p>
            <a:r>
              <a:rPr lang="en-US" i="1" dirty="0" smtClean="0"/>
              <a:t>Raider Crater</a:t>
            </a:r>
            <a:endParaRPr lang="en-US" i="1" dirty="0"/>
          </a:p>
        </p:txBody>
      </p:sp>
      <p:pic>
        <p:nvPicPr>
          <p:cNvPr id="5" name="Picture 6" descr="DSC00109"/>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tretch>
            <a:fillRect/>
          </a:stretch>
        </p:blipFill>
        <p:spPr>
          <a:xfrm>
            <a:off x="4343400" y="2209800"/>
            <a:ext cx="4719253" cy="3538537"/>
          </a:xfrm>
        </p:spPr>
      </p:pic>
      <p:sp>
        <p:nvSpPr>
          <p:cNvPr id="3" name="Text Placeholder 2"/>
          <p:cNvSpPr>
            <a:spLocks noGrp="1"/>
          </p:cNvSpPr>
          <p:nvPr>
            <p:ph type="body" sz="quarter" idx="4294967295"/>
          </p:nvPr>
        </p:nvSpPr>
        <p:spPr>
          <a:xfrm>
            <a:off x="0" y="228600"/>
            <a:ext cx="7391400" cy="609600"/>
          </a:xfrm>
        </p:spPr>
        <p:txBody>
          <a:bodyPr/>
          <a:lstStyle/>
          <a:p>
            <a:r>
              <a:rPr lang="en-US" dirty="0"/>
              <a:t>Reclamation Options?</a:t>
            </a:r>
            <a:endParaRPr lang="en-US" dirty="0"/>
          </a:p>
        </p:txBody>
      </p:sp>
      <p:sp>
        <p:nvSpPr>
          <p:cNvPr id="6" name="TextBox 7"/>
          <p:cNvSpPr txBox="1">
            <a:spLocks noChangeArrowheads="1"/>
          </p:cNvSpPr>
          <p:nvPr/>
        </p:nvSpPr>
        <p:spPr bwMode="auto">
          <a:xfrm>
            <a:off x="685800" y="2057400"/>
            <a:ext cx="2667000" cy="3139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t>Sand and gravel pit in southern California being filled with inert debris consisting of waste material from other pits and </a:t>
            </a:r>
            <a:r>
              <a:rPr lang="en-US" dirty="0" smtClean="0"/>
              <a:t>waste construction </a:t>
            </a:r>
            <a:r>
              <a:rPr lang="en-US" dirty="0"/>
              <a:t>concrete.  </a:t>
            </a:r>
            <a:endParaRPr lang="en-US" dirty="0" smtClean="0"/>
          </a:p>
          <a:p>
            <a:pPr eaLnBrk="1" hangingPunct="1"/>
            <a:endParaRPr lang="en-US" dirty="0"/>
          </a:p>
          <a:p>
            <a:pPr eaLnBrk="1" hangingPunct="1"/>
            <a:r>
              <a:rPr lang="en-US" dirty="0" smtClean="0"/>
              <a:t>When complete, the area will be a high-end residential area.</a:t>
            </a:r>
            <a:endParaRPr lang="en-US" dirty="0"/>
          </a:p>
        </p:txBody>
      </p:sp>
    </p:spTree>
    <p:extLst>
      <p:ext uri="{BB962C8B-B14F-4D97-AF65-F5344CB8AC3E}">
        <p14:creationId xmlns:p14="http://schemas.microsoft.com/office/powerpoint/2010/main" val="73742646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81000" y="0"/>
            <a:ext cx="4114800" cy="2286000"/>
          </a:xfrm>
        </p:spPr>
        <p:txBody>
          <a:bodyPr anchor="ctr" anchorCtr="0"/>
          <a:lstStyle/>
          <a:p>
            <a:r>
              <a:rPr lang="en-US" sz="3200" dirty="0" smtClean="0"/>
              <a:t>Case Study: </a:t>
            </a:r>
            <a:br>
              <a:rPr lang="en-US" sz="3200" dirty="0" smtClean="0"/>
            </a:br>
            <a:r>
              <a:rPr lang="en-US" sz="3200" dirty="0" smtClean="0"/>
              <a:t>Cochiti Pueblo</a:t>
            </a:r>
            <a:endParaRPr lang="en-US" sz="3200" dirty="0"/>
          </a:p>
        </p:txBody>
      </p:sp>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l="4476" t="1928" r="4266" b="1995"/>
          <a:stretch/>
        </p:blipFill>
        <p:spPr>
          <a:xfrm>
            <a:off x="4572000" y="-136585"/>
            <a:ext cx="4297878" cy="6994585"/>
          </a:xfrm>
          <a:prstGeom prst="rect">
            <a:avLst/>
          </a:prstGeom>
          <a:ln>
            <a:solidFill>
              <a:schemeClr val="tx1"/>
            </a:solidFill>
          </a:ln>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068" y="2895600"/>
            <a:ext cx="4507376" cy="3481388"/>
          </a:xfrm>
          <a:prstGeom prst="rect">
            <a:avLst/>
          </a:prstGeom>
        </p:spPr>
      </p:pic>
    </p:spTree>
    <p:extLst>
      <p:ext uri="{BB962C8B-B14F-4D97-AF65-F5344CB8AC3E}">
        <p14:creationId xmlns:p14="http://schemas.microsoft.com/office/powerpoint/2010/main" val="427689044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ologic Map.jpg"/>
          <p:cNvPicPr>
            <a:picLocks noChangeAspect="1"/>
          </p:cNvPicPr>
          <p:nvPr/>
        </p:nvPicPr>
        <p:blipFill>
          <a:blip r:embed="rId2" cstate="print"/>
          <a:stretch>
            <a:fillRect/>
          </a:stretch>
        </p:blipFill>
        <p:spPr>
          <a:xfrm>
            <a:off x="152400" y="0"/>
            <a:ext cx="8875058" cy="6858000"/>
          </a:xfrm>
          <a:prstGeom prst="rect">
            <a:avLst/>
          </a:prstGeom>
        </p:spPr>
      </p:pic>
      <p:sp>
        <p:nvSpPr>
          <p:cNvPr id="2" name="Title 1"/>
          <p:cNvSpPr>
            <a:spLocks noGrp="1"/>
          </p:cNvSpPr>
          <p:nvPr>
            <p:ph type="title"/>
          </p:nvPr>
        </p:nvSpPr>
        <p:spPr>
          <a:xfrm>
            <a:off x="152400" y="76200"/>
            <a:ext cx="2209800" cy="1295400"/>
          </a:xfrm>
        </p:spPr>
        <p:txBody>
          <a:bodyPr/>
          <a:lstStyle/>
          <a:p>
            <a:r>
              <a:rPr lang="en-US" b="1" dirty="0" smtClean="0">
                <a:solidFill>
                  <a:schemeClr val="bg1"/>
                </a:solidFill>
              </a:rPr>
              <a:t>Cochiti Pueblo</a:t>
            </a:r>
            <a:endParaRPr lang="en-US" b="1" dirty="0">
              <a:solidFill>
                <a:schemeClr val="bg1"/>
              </a:solidFill>
            </a:endParaRPr>
          </a:p>
        </p:txBody>
      </p:sp>
      <p:grpSp>
        <p:nvGrpSpPr>
          <p:cNvPr id="6" name="Group 5"/>
          <p:cNvGrpSpPr/>
          <p:nvPr/>
        </p:nvGrpSpPr>
        <p:grpSpPr>
          <a:xfrm>
            <a:off x="5562600" y="228600"/>
            <a:ext cx="3200400" cy="2209800"/>
            <a:chOff x="5486400" y="304800"/>
            <a:chExt cx="3200400" cy="2286000"/>
          </a:xfrm>
        </p:grpSpPr>
        <p:sp>
          <p:nvSpPr>
            <p:cNvPr id="5" name="Rectangle 4"/>
            <p:cNvSpPr/>
            <p:nvPr/>
          </p:nvSpPr>
          <p:spPr>
            <a:xfrm>
              <a:off x="5486400" y="304800"/>
              <a:ext cx="3200400" cy="2286000"/>
            </a:xfrm>
            <a:prstGeom prst="rect">
              <a:avLst/>
            </a:prstGeom>
            <a:solidFill>
              <a:schemeClr val="tx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5638800" y="381000"/>
              <a:ext cx="2971800" cy="2031325"/>
            </a:xfrm>
            <a:prstGeom prst="rect">
              <a:avLst/>
            </a:prstGeom>
            <a:noFill/>
          </p:spPr>
          <p:txBody>
            <a:bodyPr wrap="square" rtlCol="0">
              <a:spAutoFit/>
            </a:bodyPr>
            <a:lstStyle/>
            <a:p>
              <a:pPr algn="ctr"/>
              <a:r>
                <a:rPr lang="en-US" dirty="0" smtClean="0">
                  <a:solidFill>
                    <a:schemeClr val="bg1"/>
                  </a:solidFill>
                </a:rPr>
                <a:t>Pueblo has two operations, one a (now-defunct) business lease, one a mineral lease specifically for emergencies </a:t>
              </a:r>
              <a:r>
                <a:rPr lang="en-US" dirty="0" err="1" smtClean="0">
                  <a:solidFill>
                    <a:schemeClr val="bg1"/>
                  </a:solidFill>
                </a:rPr>
                <a:t>realted</a:t>
              </a:r>
              <a:r>
                <a:rPr lang="en-US" dirty="0" smtClean="0">
                  <a:solidFill>
                    <a:schemeClr val="bg1"/>
                  </a:solidFill>
                </a:rPr>
                <a:t> to the Las </a:t>
              </a:r>
              <a:r>
                <a:rPr lang="en-US" dirty="0" err="1" smtClean="0">
                  <a:solidFill>
                    <a:schemeClr val="bg1"/>
                  </a:solidFill>
                </a:rPr>
                <a:t>Conchas</a:t>
              </a:r>
              <a:r>
                <a:rPr lang="en-US" dirty="0" smtClean="0">
                  <a:solidFill>
                    <a:schemeClr val="bg1"/>
                  </a:solidFill>
                </a:rPr>
                <a:t> fire and subsequent flooding</a:t>
              </a:r>
              <a:endParaRPr lang="en-US" dirty="0">
                <a:solidFill>
                  <a:schemeClr val="bg1"/>
                </a:solidFill>
              </a:endParaRPr>
            </a:p>
          </p:txBody>
        </p:sp>
      </p:grpSp>
    </p:spTree>
    <p:extLst>
      <p:ext uri="{BB962C8B-B14F-4D97-AF65-F5344CB8AC3E}">
        <p14:creationId xmlns:p14="http://schemas.microsoft.com/office/powerpoint/2010/main" val="1473681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ologic Map.jpg"/>
          <p:cNvPicPr>
            <a:picLocks noChangeAspect="1"/>
          </p:cNvPicPr>
          <p:nvPr/>
        </p:nvPicPr>
        <p:blipFill>
          <a:blip r:embed="rId2" cstate="print"/>
          <a:stretch>
            <a:fillRect/>
          </a:stretch>
        </p:blipFill>
        <p:spPr>
          <a:xfrm>
            <a:off x="152400" y="0"/>
            <a:ext cx="8875058" cy="6858000"/>
          </a:xfrm>
          <a:prstGeom prst="rect">
            <a:avLst/>
          </a:prstGeom>
        </p:spPr>
      </p:pic>
      <p:sp>
        <p:nvSpPr>
          <p:cNvPr id="2" name="Title 1"/>
          <p:cNvSpPr>
            <a:spLocks noGrp="1"/>
          </p:cNvSpPr>
          <p:nvPr>
            <p:ph type="title"/>
          </p:nvPr>
        </p:nvSpPr>
        <p:spPr>
          <a:xfrm>
            <a:off x="152400" y="76200"/>
            <a:ext cx="2209800" cy="1295400"/>
          </a:xfrm>
        </p:spPr>
        <p:txBody>
          <a:bodyPr/>
          <a:lstStyle/>
          <a:p>
            <a:r>
              <a:rPr lang="en-US" b="1" dirty="0" smtClean="0">
                <a:solidFill>
                  <a:schemeClr val="bg1"/>
                </a:solidFill>
              </a:rPr>
              <a:t>Cochiti Pueblo</a:t>
            </a:r>
            <a:endParaRPr lang="en-US" b="1" dirty="0">
              <a:solidFill>
                <a:schemeClr val="bg1"/>
              </a:solidFill>
            </a:endParaRPr>
          </a:p>
        </p:txBody>
      </p:sp>
      <p:sp>
        <p:nvSpPr>
          <p:cNvPr id="3" name="Oval 2"/>
          <p:cNvSpPr/>
          <p:nvPr/>
        </p:nvSpPr>
        <p:spPr>
          <a:xfrm>
            <a:off x="3200400" y="457200"/>
            <a:ext cx="14478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4569514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7171"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81000" y="0"/>
            <a:ext cx="84994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2" name="Title 3"/>
          <p:cNvSpPr>
            <a:spLocks noGrp="1"/>
          </p:cNvSpPr>
          <p:nvPr>
            <p:ph type="title"/>
          </p:nvPr>
        </p:nvSpPr>
        <p:spPr>
          <a:xfrm>
            <a:off x="914400" y="0"/>
            <a:ext cx="7315200" cy="1154113"/>
          </a:xfrm>
        </p:spPr>
        <p:txBody>
          <a:bodyPr anchor="t"/>
          <a:lstStyle/>
          <a:p>
            <a:pPr algn="r" eaLnBrk="1" hangingPunct="1"/>
            <a:r>
              <a:rPr lang="en-US" altLang="en-US" smtClean="0">
                <a:solidFill>
                  <a:schemeClr val="bg1"/>
                </a:solidFill>
              </a:rPr>
              <a:t>Las Conchas Fire, 2011, </a:t>
            </a:r>
            <a:br>
              <a:rPr lang="en-US" altLang="en-US" smtClean="0">
                <a:solidFill>
                  <a:schemeClr val="bg1"/>
                </a:solidFill>
              </a:rPr>
            </a:br>
            <a:r>
              <a:rPr lang="en-US" altLang="en-US" sz="2400" smtClean="0">
                <a:solidFill>
                  <a:schemeClr val="bg1"/>
                </a:solidFill>
              </a:rPr>
              <a:t>Valles Caldera, NM</a:t>
            </a:r>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ologic Map.jpg"/>
          <p:cNvPicPr>
            <a:picLocks noChangeAspect="1"/>
          </p:cNvPicPr>
          <p:nvPr/>
        </p:nvPicPr>
        <p:blipFill>
          <a:blip r:embed="rId2" cstate="print"/>
          <a:stretch>
            <a:fillRect/>
          </a:stretch>
        </p:blipFill>
        <p:spPr>
          <a:xfrm>
            <a:off x="152400" y="0"/>
            <a:ext cx="8875058" cy="6858000"/>
          </a:xfrm>
          <a:prstGeom prst="rect">
            <a:avLst/>
          </a:prstGeom>
        </p:spPr>
      </p:pic>
      <p:sp>
        <p:nvSpPr>
          <p:cNvPr id="2" name="Title 1"/>
          <p:cNvSpPr>
            <a:spLocks noGrp="1"/>
          </p:cNvSpPr>
          <p:nvPr>
            <p:ph type="title"/>
          </p:nvPr>
        </p:nvSpPr>
        <p:spPr>
          <a:xfrm>
            <a:off x="152400" y="76200"/>
            <a:ext cx="2209800" cy="1295400"/>
          </a:xfrm>
        </p:spPr>
        <p:txBody>
          <a:bodyPr/>
          <a:lstStyle/>
          <a:p>
            <a:r>
              <a:rPr lang="en-US" b="1" dirty="0" smtClean="0">
                <a:solidFill>
                  <a:schemeClr val="bg1"/>
                </a:solidFill>
              </a:rPr>
              <a:t>Cochiti</a:t>
            </a:r>
            <a:r>
              <a:rPr lang="en-US" b="1" dirty="0" smtClean="0">
                <a:solidFill>
                  <a:schemeClr val="tx1"/>
                </a:solidFill>
              </a:rPr>
              <a:t> </a:t>
            </a:r>
            <a:r>
              <a:rPr lang="en-US" b="1" dirty="0" smtClean="0">
                <a:solidFill>
                  <a:schemeClr val="bg1"/>
                </a:solidFill>
              </a:rPr>
              <a:t>Pueblo</a:t>
            </a:r>
            <a:endParaRPr lang="en-US" b="1" dirty="0">
              <a:solidFill>
                <a:schemeClr val="bg1"/>
              </a:solidFill>
            </a:endParaRPr>
          </a:p>
        </p:txBody>
      </p:sp>
      <p:sp>
        <p:nvSpPr>
          <p:cNvPr id="3" name="Oval 2"/>
          <p:cNvSpPr/>
          <p:nvPr/>
        </p:nvSpPr>
        <p:spPr>
          <a:xfrm>
            <a:off x="3200400" y="457200"/>
            <a:ext cx="14478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700000">
            <a:off x="859068" y="1430569"/>
            <a:ext cx="3200400" cy="1600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4594322"/>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Geologic Map.jpg"/>
          <p:cNvPicPr>
            <a:picLocks noChangeAspect="1"/>
          </p:cNvPicPr>
          <p:nvPr/>
        </p:nvPicPr>
        <p:blipFill>
          <a:blip r:embed="rId2" cstate="print"/>
          <a:stretch>
            <a:fillRect/>
          </a:stretch>
        </p:blipFill>
        <p:spPr>
          <a:xfrm>
            <a:off x="152400" y="0"/>
            <a:ext cx="8875058" cy="6858000"/>
          </a:xfrm>
          <a:prstGeom prst="rect">
            <a:avLst/>
          </a:prstGeom>
        </p:spPr>
      </p:pic>
      <p:sp>
        <p:nvSpPr>
          <p:cNvPr id="2" name="Title 1"/>
          <p:cNvSpPr>
            <a:spLocks noGrp="1"/>
          </p:cNvSpPr>
          <p:nvPr>
            <p:ph type="title"/>
          </p:nvPr>
        </p:nvSpPr>
        <p:spPr>
          <a:xfrm>
            <a:off x="152400" y="76200"/>
            <a:ext cx="2209800" cy="1295400"/>
          </a:xfrm>
        </p:spPr>
        <p:txBody>
          <a:bodyPr/>
          <a:lstStyle/>
          <a:p>
            <a:r>
              <a:rPr lang="en-US" b="1" dirty="0" smtClean="0">
                <a:solidFill>
                  <a:schemeClr val="bg1"/>
                </a:solidFill>
              </a:rPr>
              <a:t>Cochiti Pueblo</a:t>
            </a:r>
            <a:endParaRPr lang="en-US" b="1" dirty="0">
              <a:solidFill>
                <a:schemeClr val="bg1"/>
              </a:solidFill>
            </a:endParaRPr>
          </a:p>
        </p:txBody>
      </p:sp>
      <p:sp>
        <p:nvSpPr>
          <p:cNvPr id="3" name="Oval 2"/>
          <p:cNvSpPr/>
          <p:nvPr/>
        </p:nvSpPr>
        <p:spPr>
          <a:xfrm>
            <a:off x="3200400" y="457200"/>
            <a:ext cx="1447800" cy="838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p:cNvSpPr/>
          <p:nvPr/>
        </p:nvSpPr>
        <p:spPr>
          <a:xfrm rot="2700000">
            <a:off x="859068" y="1430569"/>
            <a:ext cx="3200400" cy="160020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8" name="Straight Arrow Connector 7"/>
          <p:cNvCxnSpPr/>
          <p:nvPr/>
        </p:nvCxnSpPr>
        <p:spPr>
          <a:xfrm flipV="1">
            <a:off x="2057400" y="3429000"/>
            <a:ext cx="1600200" cy="838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9" name="Straight Arrow Connector 8"/>
          <p:cNvCxnSpPr/>
          <p:nvPr/>
        </p:nvCxnSpPr>
        <p:spPr>
          <a:xfrm flipH="1" flipV="1">
            <a:off x="3810000" y="3810000"/>
            <a:ext cx="1905000" cy="9906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V="1">
            <a:off x="1752600" y="2971800"/>
            <a:ext cx="1371600" cy="1524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2" name="TextBox 11"/>
          <p:cNvSpPr txBox="1"/>
          <p:nvPr/>
        </p:nvSpPr>
        <p:spPr>
          <a:xfrm>
            <a:off x="457200" y="2819400"/>
            <a:ext cx="1364476" cy="646331"/>
          </a:xfrm>
          <a:prstGeom prst="rect">
            <a:avLst/>
          </a:prstGeom>
          <a:noFill/>
        </p:spPr>
        <p:txBody>
          <a:bodyPr wrap="none" rtlCol="0">
            <a:spAutoFit/>
          </a:bodyPr>
          <a:lstStyle/>
          <a:p>
            <a:r>
              <a:rPr lang="en-US" b="1" dirty="0" smtClean="0">
                <a:solidFill>
                  <a:schemeClr val="bg1"/>
                </a:solidFill>
              </a:rPr>
              <a:t>Deflection </a:t>
            </a:r>
          </a:p>
          <a:p>
            <a:pPr algn="ctr"/>
            <a:r>
              <a:rPr lang="en-US" b="1" dirty="0" smtClean="0">
                <a:solidFill>
                  <a:schemeClr val="bg1"/>
                </a:solidFill>
              </a:rPr>
              <a:t>berms</a:t>
            </a:r>
            <a:endParaRPr lang="en-US" b="1" dirty="0">
              <a:solidFill>
                <a:schemeClr val="bg1"/>
              </a:solidFill>
            </a:endParaRPr>
          </a:p>
        </p:txBody>
      </p:sp>
      <p:cxnSp>
        <p:nvCxnSpPr>
          <p:cNvPr id="14" name="Straight Arrow Connector 13"/>
          <p:cNvCxnSpPr/>
          <p:nvPr/>
        </p:nvCxnSpPr>
        <p:spPr>
          <a:xfrm flipV="1">
            <a:off x="1752600" y="2667000"/>
            <a:ext cx="1066800" cy="457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16" name="TextBox 15"/>
          <p:cNvSpPr txBox="1"/>
          <p:nvPr/>
        </p:nvSpPr>
        <p:spPr>
          <a:xfrm>
            <a:off x="228600" y="3733800"/>
            <a:ext cx="2133918" cy="923330"/>
          </a:xfrm>
          <a:prstGeom prst="rect">
            <a:avLst/>
          </a:prstGeom>
          <a:noFill/>
        </p:spPr>
        <p:txBody>
          <a:bodyPr wrap="none" rtlCol="0">
            <a:spAutoFit/>
          </a:bodyPr>
          <a:lstStyle/>
          <a:p>
            <a:pPr algn="ctr"/>
            <a:r>
              <a:rPr lang="en-US" b="1" dirty="0" smtClean="0">
                <a:solidFill>
                  <a:schemeClr val="bg1"/>
                </a:solidFill>
              </a:rPr>
              <a:t>Historical Pueblo </a:t>
            </a:r>
          </a:p>
          <a:p>
            <a:pPr algn="ctr"/>
            <a:r>
              <a:rPr lang="en-US" b="1" dirty="0" smtClean="0">
                <a:solidFill>
                  <a:schemeClr val="bg1"/>
                </a:solidFill>
              </a:rPr>
              <a:t>and housing </a:t>
            </a:r>
          </a:p>
          <a:p>
            <a:pPr algn="ctr"/>
            <a:r>
              <a:rPr lang="en-US" b="1" dirty="0" smtClean="0">
                <a:solidFill>
                  <a:schemeClr val="bg1"/>
                </a:solidFill>
              </a:rPr>
              <a:t>development</a:t>
            </a:r>
            <a:endParaRPr lang="en-US" b="1" dirty="0">
              <a:solidFill>
                <a:schemeClr val="bg1"/>
              </a:solidFill>
            </a:endParaRPr>
          </a:p>
        </p:txBody>
      </p:sp>
      <p:cxnSp>
        <p:nvCxnSpPr>
          <p:cNvPr id="19" name="Straight Arrow Connector 18"/>
          <p:cNvCxnSpPr/>
          <p:nvPr/>
        </p:nvCxnSpPr>
        <p:spPr>
          <a:xfrm flipV="1">
            <a:off x="2057400" y="3505200"/>
            <a:ext cx="1905000" cy="7620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5522646" y="4572000"/>
            <a:ext cx="2185214" cy="1200329"/>
          </a:xfrm>
          <a:prstGeom prst="rect">
            <a:avLst/>
          </a:prstGeom>
          <a:noFill/>
        </p:spPr>
        <p:txBody>
          <a:bodyPr wrap="none" rtlCol="0">
            <a:spAutoFit/>
          </a:bodyPr>
          <a:lstStyle/>
          <a:p>
            <a:pPr algn="ctr"/>
            <a:r>
              <a:rPr lang="en-US" b="1" dirty="0" smtClean="0">
                <a:solidFill>
                  <a:schemeClr val="bg1"/>
                </a:solidFill>
              </a:rPr>
              <a:t>Bridge on one </a:t>
            </a:r>
          </a:p>
          <a:p>
            <a:pPr algn="ctr"/>
            <a:r>
              <a:rPr lang="en-US" b="1" dirty="0" smtClean="0">
                <a:solidFill>
                  <a:schemeClr val="bg1"/>
                </a:solidFill>
              </a:rPr>
              <a:t>of two Pueblo</a:t>
            </a:r>
          </a:p>
          <a:p>
            <a:pPr algn="ctr"/>
            <a:r>
              <a:rPr lang="en-US" b="1" dirty="0">
                <a:solidFill>
                  <a:schemeClr val="bg1"/>
                </a:solidFill>
              </a:rPr>
              <a:t>a</a:t>
            </a:r>
            <a:r>
              <a:rPr lang="en-US" b="1" dirty="0" smtClean="0">
                <a:solidFill>
                  <a:schemeClr val="bg1"/>
                </a:solidFill>
              </a:rPr>
              <a:t>ccesses </a:t>
            </a:r>
          </a:p>
          <a:p>
            <a:pPr algn="ctr"/>
            <a:r>
              <a:rPr lang="en-US" b="1" dirty="0" smtClean="0">
                <a:solidFill>
                  <a:schemeClr val="bg1"/>
                </a:solidFill>
              </a:rPr>
              <a:t>(pictures to come)</a:t>
            </a:r>
            <a:endParaRPr lang="en-US" b="1" dirty="0">
              <a:solidFill>
                <a:schemeClr val="bg1"/>
              </a:solidFill>
            </a:endParaRPr>
          </a:p>
        </p:txBody>
      </p:sp>
      <p:sp>
        <p:nvSpPr>
          <p:cNvPr id="23" name="TextBox 22"/>
          <p:cNvSpPr txBox="1"/>
          <p:nvPr/>
        </p:nvSpPr>
        <p:spPr>
          <a:xfrm>
            <a:off x="6324600" y="685800"/>
            <a:ext cx="2595582" cy="923330"/>
          </a:xfrm>
          <a:prstGeom prst="rect">
            <a:avLst/>
          </a:prstGeom>
          <a:noFill/>
        </p:spPr>
        <p:txBody>
          <a:bodyPr wrap="none" rtlCol="0">
            <a:spAutoFit/>
          </a:bodyPr>
          <a:lstStyle/>
          <a:p>
            <a:pPr algn="ctr"/>
            <a:r>
              <a:rPr lang="en-US" b="1" dirty="0" smtClean="0">
                <a:solidFill>
                  <a:schemeClr val="bg1"/>
                </a:solidFill>
              </a:rPr>
              <a:t>Road to golf course </a:t>
            </a:r>
          </a:p>
          <a:p>
            <a:pPr algn="ctr"/>
            <a:r>
              <a:rPr lang="en-US" b="1" dirty="0" smtClean="0">
                <a:solidFill>
                  <a:schemeClr val="bg1"/>
                </a:solidFill>
              </a:rPr>
              <a:t>compromised for </a:t>
            </a:r>
          </a:p>
          <a:p>
            <a:pPr algn="ctr"/>
            <a:r>
              <a:rPr lang="en-US" b="1" dirty="0" smtClean="0">
                <a:solidFill>
                  <a:schemeClr val="bg1"/>
                </a:solidFill>
              </a:rPr>
              <a:t>more than three years</a:t>
            </a:r>
            <a:endParaRPr lang="en-US" b="1" dirty="0">
              <a:solidFill>
                <a:schemeClr val="bg1"/>
              </a:solidFill>
            </a:endParaRPr>
          </a:p>
        </p:txBody>
      </p:sp>
      <p:cxnSp>
        <p:nvCxnSpPr>
          <p:cNvPr id="24" name="Straight Arrow Connector 23"/>
          <p:cNvCxnSpPr/>
          <p:nvPr/>
        </p:nvCxnSpPr>
        <p:spPr>
          <a:xfrm flipH="1" flipV="1">
            <a:off x="4648200" y="914400"/>
            <a:ext cx="1752600" cy="76200"/>
          </a:xfrm>
          <a:prstGeom prst="straightConnector1">
            <a:avLst/>
          </a:prstGeom>
          <a:ln w="25400">
            <a:solidFill>
              <a:srgbClr val="C0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52617705"/>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43"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695450"/>
            <a:ext cx="11264900" cy="5126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itle 4"/>
          <p:cNvSpPr>
            <a:spLocks noGrp="1"/>
          </p:cNvSpPr>
          <p:nvPr>
            <p:ph type="title"/>
          </p:nvPr>
        </p:nvSpPr>
        <p:spPr>
          <a:xfrm>
            <a:off x="1066800" y="228600"/>
            <a:ext cx="7315200" cy="1154113"/>
          </a:xfrm>
        </p:spPr>
        <p:txBody>
          <a:bodyPr anchor="t"/>
          <a:lstStyle/>
          <a:p>
            <a:pPr algn="ctr" eaLnBrk="1" hangingPunct="1"/>
            <a:r>
              <a:rPr lang="en-US" altLang="en-US" dirty="0" smtClean="0">
                <a:solidFill>
                  <a:schemeClr val="bg1"/>
                </a:solidFill>
              </a:rPr>
              <a:t>Cochiti Pueblo Impact from </a:t>
            </a:r>
            <a:br>
              <a:rPr lang="en-US" altLang="en-US" dirty="0" smtClean="0">
                <a:solidFill>
                  <a:schemeClr val="bg1"/>
                </a:solidFill>
              </a:rPr>
            </a:br>
            <a:r>
              <a:rPr lang="en-US" altLang="en-US" dirty="0" smtClean="0">
                <a:solidFill>
                  <a:schemeClr val="bg1"/>
                </a:solidFill>
              </a:rPr>
              <a:t>Las </a:t>
            </a:r>
            <a:r>
              <a:rPr lang="en-US" altLang="en-US" dirty="0" err="1" smtClean="0">
                <a:solidFill>
                  <a:schemeClr val="bg1"/>
                </a:solidFill>
              </a:rPr>
              <a:t>Conchas</a:t>
            </a:r>
            <a:r>
              <a:rPr lang="en-US" altLang="en-US" dirty="0" smtClean="0">
                <a:solidFill>
                  <a:schemeClr val="bg1"/>
                </a:solidFill>
              </a:rPr>
              <a:t> Fire</a:t>
            </a:r>
          </a:p>
        </p:txBody>
      </p:sp>
      <p:sp>
        <p:nvSpPr>
          <p:cNvPr id="6" name="Rectangle 5"/>
          <p:cNvSpPr/>
          <p:nvPr/>
        </p:nvSpPr>
        <p:spPr>
          <a:xfrm>
            <a:off x="4343400" y="6324600"/>
            <a:ext cx="4572000" cy="381000"/>
          </a:xfrm>
          <a:prstGeom prst="rect">
            <a:avLst/>
          </a:prstGeom>
          <a:solidFill>
            <a:schemeClr val="bg1">
              <a:lumMod val="65000"/>
              <a:lumOff val="35000"/>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46" name="TextBox 6"/>
          <p:cNvSpPr txBox="1">
            <a:spLocks noChangeArrowheads="1"/>
          </p:cNvSpPr>
          <p:nvPr/>
        </p:nvSpPr>
        <p:spPr bwMode="auto">
          <a:xfrm>
            <a:off x="4419600" y="6324600"/>
            <a:ext cx="31083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Pueblo de Cochiti, July 2014</a:t>
            </a: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9018" y="0"/>
            <a:ext cx="8871670" cy="6857288"/>
          </a:xfrm>
          <a:prstGeom prst="rect">
            <a:avLst/>
          </a:prstGeom>
        </p:spPr>
      </p:pic>
      <p:sp>
        <p:nvSpPr>
          <p:cNvPr id="4" name="TextBox 3"/>
          <p:cNvSpPr txBox="1"/>
          <p:nvPr/>
        </p:nvSpPr>
        <p:spPr>
          <a:xfrm>
            <a:off x="609600" y="3733800"/>
            <a:ext cx="1981200" cy="1200329"/>
          </a:xfrm>
          <a:prstGeom prst="rect">
            <a:avLst/>
          </a:prstGeom>
          <a:noFill/>
        </p:spPr>
        <p:txBody>
          <a:bodyPr wrap="square" rtlCol="0">
            <a:spAutoFit/>
          </a:bodyPr>
          <a:lstStyle/>
          <a:p>
            <a:pPr algn="ctr"/>
            <a:r>
              <a:rPr lang="en-US" b="1" dirty="0" smtClean="0">
                <a:solidFill>
                  <a:schemeClr val="bg1"/>
                </a:solidFill>
              </a:rPr>
              <a:t>Also consider transportation costs in this decision tree.</a:t>
            </a:r>
          </a:p>
        </p:txBody>
      </p:sp>
    </p:spTree>
    <p:extLst>
      <p:ext uri="{BB962C8B-B14F-4D97-AF65-F5344CB8AC3E}">
        <p14:creationId xmlns:p14="http://schemas.microsoft.com/office/powerpoint/2010/main" val="310700532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838200" y="0"/>
            <a:ext cx="7315200" cy="1154112"/>
          </a:xfrm>
        </p:spPr>
        <p:txBody>
          <a:bodyPr/>
          <a:lstStyle/>
          <a:p>
            <a:r>
              <a:rPr lang="en-US" dirty="0" smtClean="0"/>
              <a:t>Summary</a:t>
            </a:r>
            <a:endParaRPr lang="en-US" dirty="0"/>
          </a:p>
        </p:txBody>
      </p:sp>
      <p:sp>
        <p:nvSpPr>
          <p:cNvPr id="17411" name="Content Placeholder 2"/>
          <p:cNvSpPr>
            <a:spLocks noGrp="1"/>
          </p:cNvSpPr>
          <p:nvPr>
            <p:ph idx="1"/>
          </p:nvPr>
        </p:nvSpPr>
        <p:spPr>
          <a:xfrm>
            <a:off x="914400" y="1219200"/>
            <a:ext cx="7315200" cy="5089525"/>
          </a:xfrm>
        </p:spPr>
        <p:txBody>
          <a:bodyPr/>
          <a:lstStyle/>
          <a:p>
            <a:r>
              <a:rPr lang="en-US" dirty="0" smtClean="0"/>
              <a:t>Tribes may be able to offset costs, employ Tribal members, </a:t>
            </a:r>
            <a:r>
              <a:rPr lang="en-US" dirty="0" smtClean="0"/>
              <a:t>prepare for emergencies, and </a:t>
            </a:r>
            <a:r>
              <a:rPr lang="en-US" dirty="0" smtClean="0"/>
              <a:t>strengthen sovereignty by developing their own aggregate resources.</a:t>
            </a:r>
          </a:p>
          <a:p>
            <a:endParaRPr lang="en-US" dirty="0" smtClean="0"/>
          </a:p>
          <a:p>
            <a:r>
              <a:rPr lang="en-US" dirty="0" smtClean="0"/>
              <a:t>DEMD can assist with the technical questions: Do you have the resource? What quality, quantity do you have?  How much would it cost to mine?  How do I permit the resource? How do I set up a mineral agreement?  How do I evaluate the economics?  And many more…</a:t>
            </a:r>
          </a:p>
          <a:p>
            <a:endParaRPr lang="en-US" dirty="0"/>
          </a:p>
        </p:txBody>
      </p:sp>
    </p:spTree>
    <p:extLst>
      <p:ext uri="{BB962C8B-B14F-4D97-AF65-F5344CB8AC3E}">
        <p14:creationId xmlns:p14="http://schemas.microsoft.com/office/powerpoint/2010/main" val="25051755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533400" y="0"/>
            <a:ext cx="7315200" cy="1154097"/>
          </a:xfrm>
        </p:spPr>
        <p:txBody>
          <a:bodyPr anchor="t"/>
          <a:lstStyle/>
          <a:p>
            <a:r>
              <a:rPr lang="en-US" dirty="0" smtClean="0"/>
              <a:t>Decision Flowchart</a:t>
            </a:r>
            <a:endParaRPr lang="en-US" dirty="0"/>
          </a:p>
        </p:txBody>
      </p:sp>
      <p:sp>
        <p:nvSpPr>
          <p:cNvPr id="7" name="Content Placeholder 6"/>
          <p:cNvSpPr>
            <a:spLocks noGrp="1"/>
          </p:cNvSpPr>
          <p:nvPr>
            <p:ph sz="quarter" idx="14"/>
          </p:nvPr>
        </p:nvSpPr>
        <p:spPr/>
        <p:txBody>
          <a:bodyPr/>
          <a:lstStyle/>
          <a:p>
            <a:endParaRPr lang="en-US"/>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57400" y="914400"/>
            <a:ext cx="6999488" cy="5410200"/>
          </a:xfrm>
          <a:prstGeom prst="rect">
            <a:avLst/>
          </a:prstGeom>
        </p:spPr>
      </p:pic>
      <p:sp>
        <p:nvSpPr>
          <p:cNvPr id="2" name="TextBox 1"/>
          <p:cNvSpPr txBox="1"/>
          <p:nvPr/>
        </p:nvSpPr>
        <p:spPr>
          <a:xfrm>
            <a:off x="0" y="1600200"/>
            <a:ext cx="2057400" cy="461665"/>
          </a:xfrm>
          <a:prstGeom prst="rect">
            <a:avLst/>
          </a:prstGeom>
          <a:noFill/>
        </p:spPr>
        <p:txBody>
          <a:bodyPr wrap="square" rtlCol="0">
            <a:spAutoFit/>
          </a:bodyPr>
          <a:lstStyle/>
          <a:p>
            <a:r>
              <a:rPr lang="en-US" sz="2400" b="1" dirty="0" smtClean="0"/>
              <a:t>Questions?</a:t>
            </a:r>
            <a:endParaRPr lang="en-US" sz="2400" b="1" dirty="0"/>
          </a:p>
        </p:txBody>
      </p:sp>
      <p:sp>
        <p:nvSpPr>
          <p:cNvPr id="3" name="Rectangle 2"/>
          <p:cNvSpPr/>
          <p:nvPr/>
        </p:nvSpPr>
        <p:spPr>
          <a:xfrm>
            <a:off x="152400" y="2112526"/>
            <a:ext cx="1981200" cy="3754874"/>
          </a:xfrm>
          <a:prstGeom prst="rect">
            <a:avLst/>
          </a:prstGeom>
        </p:spPr>
        <p:txBody>
          <a:bodyPr wrap="square">
            <a:spAutoFit/>
          </a:bodyPr>
          <a:lstStyle/>
          <a:p>
            <a:r>
              <a:rPr lang="en-US" sz="2400" b="1" dirty="0">
                <a:solidFill>
                  <a:schemeClr val="tx2">
                    <a:lumMod val="75000"/>
                  </a:schemeClr>
                </a:solidFill>
              </a:rPr>
              <a:t>Lynne Carpenter</a:t>
            </a:r>
          </a:p>
          <a:p>
            <a:r>
              <a:rPr lang="en-US" dirty="0"/>
              <a:t>Geologist</a:t>
            </a:r>
          </a:p>
          <a:p>
            <a:r>
              <a:rPr lang="en-US" sz="1600" dirty="0">
                <a:latin typeface="Arial Narrow" panose="020B0606020202030204" pitchFamily="34" charset="0"/>
              </a:rPr>
              <a:t>DIVISION OF ENERGY AND MINERAL DEVELOPMENT</a:t>
            </a:r>
          </a:p>
          <a:p>
            <a:r>
              <a:rPr lang="en-US" sz="1600" dirty="0">
                <a:latin typeface="Arial Narrow" panose="020B0606020202030204" pitchFamily="34" charset="0"/>
              </a:rPr>
              <a:t>Lakewood, Colorado</a:t>
            </a:r>
          </a:p>
          <a:p>
            <a:endParaRPr lang="en-US" dirty="0"/>
          </a:p>
          <a:p>
            <a:r>
              <a:rPr lang="en-US" b="1" dirty="0"/>
              <a:t>OFFICE: </a:t>
            </a:r>
            <a:endParaRPr lang="en-US" b="1" dirty="0" smtClean="0"/>
          </a:p>
          <a:p>
            <a:r>
              <a:rPr lang="en-US" b="1" dirty="0" smtClean="0"/>
              <a:t>720-407-0605       </a:t>
            </a:r>
            <a:endParaRPr lang="en-US" b="1" dirty="0"/>
          </a:p>
          <a:p>
            <a:r>
              <a:rPr lang="en-US" b="1" dirty="0" smtClean="0"/>
              <a:t>EMAIL</a:t>
            </a:r>
            <a:r>
              <a:rPr lang="en-US" b="1" dirty="0"/>
              <a:t>: lynne.carpenter@bia.gov</a:t>
            </a:r>
          </a:p>
        </p:txBody>
      </p:sp>
      <p:sp>
        <p:nvSpPr>
          <p:cNvPr id="9" name="TextBox 8"/>
          <p:cNvSpPr txBox="1"/>
          <p:nvPr/>
        </p:nvSpPr>
        <p:spPr>
          <a:xfrm>
            <a:off x="2209800" y="4114800"/>
            <a:ext cx="1981200" cy="1200329"/>
          </a:xfrm>
          <a:prstGeom prst="rect">
            <a:avLst/>
          </a:prstGeom>
          <a:noFill/>
        </p:spPr>
        <p:txBody>
          <a:bodyPr wrap="square" rtlCol="0">
            <a:spAutoFit/>
          </a:bodyPr>
          <a:lstStyle/>
          <a:p>
            <a:pPr algn="ctr"/>
            <a:r>
              <a:rPr lang="en-US" b="1" dirty="0" smtClean="0">
                <a:solidFill>
                  <a:schemeClr val="bg1"/>
                </a:solidFill>
              </a:rPr>
              <a:t>Also consider transportation costs in this decision tree.</a:t>
            </a:r>
          </a:p>
        </p:txBody>
      </p:sp>
    </p:spTree>
    <p:extLst>
      <p:ext uri="{BB962C8B-B14F-4D97-AF65-F5344CB8AC3E}">
        <p14:creationId xmlns:p14="http://schemas.microsoft.com/office/powerpoint/2010/main" val="312128336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endParaRPr lang="en-US" altLang="en-US" smtClean="0"/>
          </a:p>
        </p:txBody>
      </p:sp>
      <p:pic>
        <p:nvPicPr>
          <p:cNvPr id="8195" name="Picture 2"/>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38200" y="14288"/>
            <a:ext cx="7407275" cy="6370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3"/>
          <p:cNvSpPr txBox="1">
            <a:spLocks noChangeArrowheads="1"/>
          </p:cNvSpPr>
          <p:nvPr/>
        </p:nvSpPr>
        <p:spPr bwMode="auto">
          <a:xfrm>
            <a:off x="838200" y="6400800"/>
            <a:ext cx="32496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r>
              <a:rPr lang="en-US" altLang="en-US"/>
              <a:t>http://activefiremaps.fs.fed.us/</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pPr eaLnBrk="1" hangingPunct="1"/>
            <a:r>
              <a:rPr lang="en-US" altLang="en-US" smtClean="0"/>
              <a:t>Floods</a:t>
            </a:r>
          </a:p>
        </p:txBody>
      </p:sp>
      <p:grpSp>
        <p:nvGrpSpPr>
          <p:cNvPr id="4" name="Group 3"/>
          <p:cNvGrpSpPr/>
          <p:nvPr/>
        </p:nvGrpSpPr>
        <p:grpSpPr>
          <a:xfrm>
            <a:off x="762000" y="6477000"/>
            <a:ext cx="5150769" cy="307777"/>
            <a:chOff x="762000" y="6477000"/>
            <a:chExt cx="5150769" cy="307777"/>
          </a:xfrm>
        </p:grpSpPr>
        <p:sp>
          <p:nvSpPr>
            <p:cNvPr id="3" name="Rectangle 2"/>
            <p:cNvSpPr/>
            <p:nvPr/>
          </p:nvSpPr>
          <p:spPr>
            <a:xfrm>
              <a:off x="762000" y="6477000"/>
              <a:ext cx="5105400" cy="3048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762000" y="6477000"/>
              <a:ext cx="5150769" cy="307777"/>
            </a:xfrm>
            <a:prstGeom prst="rect">
              <a:avLst/>
            </a:prstGeom>
            <a:noFill/>
          </p:spPr>
          <p:txBody>
            <a:bodyPr wrap="none" rtlCol="0">
              <a:spAutoFit/>
            </a:bodyPr>
            <a:lstStyle/>
            <a:p>
              <a:r>
                <a:rPr lang="en-US" sz="1400" dirty="0" smtClean="0">
                  <a:solidFill>
                    <a:schemeClr val="bg1"/>
                  </a:solidFill>
                </a:rPr>
                <a:t>Mississippi River submerges Highway 19 near Henderson, MN</a:t>
              </a:r>
              <a:endParaRPr lang="en-US" sz="1400" dirty="0">
                <a:solidFill>
                  <a:schemeClr val="bg1"/>
                </a:solidFill>
              </a:endParaRPr>
            </a:p>
          </p:txBody>
        </p:sp>
      </p:grpSp>
      <p:pic>
        <p:nvPicPr>
          <p:cNvPr id="9219" name="Picture 3" descr="C:\Users\lynne.carpenter\Pictures\The Minnesota River submerges Hwy 19 near Henderson M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98" y="2971800"/>
            <a:ext cx="6046272" cy="3878643"/>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P:\mineral\Administrative\Conferences\Midwest Region Partners in Action Conference\2015\Disaster preparedness\References\untitle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57600" y="0"/>
            <a:ext cx="5486400" cy="359359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0"/>
            <a:ext cx="9144000"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7" name="Title 4"/>
          <p:cNvSpPr>
            <a:spLocks noGrp="1"/>
          </p:cNvSpPr>
          <p:nvPr>
            <p:ph type="title"/>
          </p:nvPr>
        </p:nvSpPr>
        <p:spPr>
          <a:xfrm>
            <a:off x="1066800" y="228600"/>
            <a:ext cx="7315200" cy="1154113"/>
          </a:xfrm>
        </p:spPr>
        <p:txBody>
          <a:bodyPr anchor="t"/>
          <a:lstStyle/>
          <a:p>
            <a:pPr algn="ctr" eaLnBrk="1" hangingPunct="1"/>
            <a:r>
              <a:rPr lang="en-US" altLang="en-US" dirty="0" smtClean="0">
                <a:solidFill>
                  <a:schemeClr val="bg1"/>
                </a:solidFill>
              </a:rPr>
              <a:t>Flooding in Baraboo, WI, 2008</a:t>
            </a:r>
          </a:p>
        </p:txBody>
      </p:sp>
      <p:pic>
        <p:nvPicPr>
          <p:cNvPr id="11269" name="Picture 5" descr="C:\Users\lynne.carpenter\Pictures\Baraboo WI floodi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67604"/>
            <a:ext cx="9144000" cy="579990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erspective">
  <a:themeElements>
    <a:clrScheme name="Perspective">
      <a:dk1>
        <a:sysClr val="windowText" lastClr="000000"/>
      </a:dk1>
      <a:lt1>
        <a:sysClr val="window" lastClr="FFFFFF"/>
      </a:lt1>
      <a:dk2>
        <a:srgbClr val="283138"/>
      </a:dk2>
      <a:lt2>
        <a:srgbClr val="FF8600"/>
      </a:lt2>
      <a:accent1>
        <a:srgbClr val="838D9B"/>
      </a:accent1>
      <a:accent2>
        <a:srgbClr val="D2610C"/>
      </a:accent2>
      <a:accent3>
        <a:srgbClr val="80716A"/>
      </a:accent3>
      <a:accent4>
        <a:srgbClr val="94147C"/>
      </a:accent4>
      <a:accent5>
        <a:srgbClr val="5D5AD2"/>
      </a:accent5>
      <a:accent6>
        <a:srgbClr val="6F6C7D"/>
      </a:accent6>
      <a:hlink>
        <a:srgbClr val="6187E3"/>
      </a:hlink>
      <a:folHlink>
        <a:srgbClr val="7B8EB8"/>
      </a:folHlink>
    </a:clrScheme>
    <a:fontScheme name="Office Classic 2">
      <a:maj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erspective">
      <a:fillStyleLst>
        <a:solidFill>
          <a:schemeClr val="phClr"/>
        </a:solidFill>
        <a:gradFill rotWithShape="1">
          <a:gsLst>
            <a:gs pos="0">
              <a:schemeClr val="phClr">
                <a:tint val="50000"/>
                <a:alpha val="100000"/>
                <a:satMod val="160000"/>
                <a:lumMod val="105000"/>
              </a:schemeClr>
            </a:gs>
            <a:gs pos="41000">
              <a:schemeClr val="phClr">
                <a:tint val="57000"/>
                <a:satMod val="180000"/>
                <a:lumMod val="99000"/>
              </a:schemeClr>
            </a:gs>
            <a:gs pos="100000">
              <a:schemeClr val="phClr">
                <a:tint val="80000"/>
                <a:satMod val="200000"/>
                <a:lumMod val="104000"/>
              </a:schemeClr>
            </a:gs>
          </a:gsLst>
          <a:lin ang="5400000" scaled="1"/>
        </a:gradFill>
        <a:gradFill rotWithShape="1">
          <a:gsLst>
            <a:gs pos="0">
              <a:schemeClr val="phClr">
                <a:tint val="96000"/>
                <a:satMod val="130000"/>
                <a:lumMod val="114000"/>
              </a:schemeClr>
            </a:gs>
            <a:gs pos="60000">
              <a:schemeClr val="phClr">
                <a:tint val="100000"/>
                <a:satMod val="106000"/>
                <a:lumMod val="110000"/>
              </a:schemeClr>
            </a:gs>
            <a:gs pos="100000">
              <a:schemeClr val="ph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8575" cap="flat" cmpd="sng" algn="ctr">
          <a:solidFill>
            <a:schemeClr val="phClr"/>
          </a:solidFill>
          <a:prstDash val="solid"/>
        </a:ln>
      </a:lnStyleLst>
      <a:effectStyleLst>
        <a:effectStyle>
          <a:effectLst>
            <a:outerShdw blurRad="50800" dist="38100" dir="5400000" rotWithShape="0">
              <a:srgbClr val="000000">
                <a:alpha val="28000"/>
              </a:srgbClr>
            </a:outerShdw>
          </a:effectLst>
        </a:effectStyle>
        <a:effectStyle>
          <a:effectLst>
            <a:outerShdw blurRad="47625" dist="38100" dir="5400000" sy="98000" rotWithShape="0">
              <a:srgbClr val="000000">
                <a:alpha val="48000"/>
              </a:srgbClr>
            </a:outerShdw>
          </a:effectLst>
          <a:scene3d>
            <a:camera prst="orthographicFront">
              <a:rot lat="0" lon="0" rev="0"/>
            </a:camera>
            <a:lightRig rig="twoPt" dir="br">
              <a:rot lat="0" lon="0" rev="8700000"/>
            </a:lightRig>
          </a:scene3d>
          <a:sp3d prstMaterial="matte">
            <a:bevelT w="25400" h="53975"/>
          </a:sp3d>
        </a:effectStyle>
        <a:effectStyle>
          <a:effectLst>
            <a:reflection blurRad="12700" stA="24000" endPos="28000" dist="50800" dir="5400000" sy="-100000" rotWithShape="0"/>
          </a:effectLst>
          <a:scene3d>
            <a:camera prst="orthographicFront">
              <a:rot lat="0" lon="0" rev="0"/>
            </a:camera>
            <a:lightRig rig="threePt" dir="t">
              <a:rot lat="0" lon="0" rev="4800000"/>
            </a:lightRig>
          </a:scene3d>
          <a:sp3d>
            <a:bevelT w="69850" h="31750"/>
          </a:sp3d>
        </a:effectStyle>
      </a:effectStyleLst>
      <a:bgFillStyleLst>
        <a:solidFill>
          <a:schemeClr val="phClr"/>
        </a:solidFill>
        <a:gradFill rotWithShape="1">
          <a:gsLst>
            <a:gs pos="0">
              <a:schemeClr val="phClr">
                <a:tint val="100000"/>
                <a:shade val="80000"/>
                <a:satMod val="100000"/>
                <a:lumMod val="100000"/>
              </a:schemeClr>
            </a:gs>
            <a:gs pos="65000">
              <a:schemeClr val="phClr">
                <a:tint val="100000"/>
                <a:shade val="95000"/>
                <a:satMod val="100000"/>
                <a:lumMod val="100000"/>
              </a:schemeClr>
            </a:gs>
            <a:gs pos="100000">
              <a:schemeClr val="phClr">
                <a:tint val="88000"/>
                <a:shade val="100000"/>
                <a:satMod val="400000"/>
                <a:lumMod val="100000"/>
              </a:schemeClr>
            </a:gs>
          </a:gsLst>
          <a:lin ang="5400000" scaled="0"/>
        </a:gradFill>
        <a:blipFill rotWithShape="1">
          <a:blip xmlns:r="http://schemas.openxmlformats.org/officeDocument/2006/relationships" r:embed="rId1">
            <a:duotone>
              <a:schemeClr val="phClr">
                <a:tint val="95000"/>
                <a:satMod val="90000"/>
              </a:schemeClr>
              <a:schemeClr val="phClr">
                <a:shade val="92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Perspective</Template>
  <TotalTime>1717</TotalTime>
  <Words>2437</Words>
  <Application>Microsoft Office PowerPoint</Application>
  <PresentationFormat>On-screen Show (4:3)</PresentationFormat>
  <Paragraphs>376</Paragraphs>
  <Slides>65</Slides>
  <Notes>20</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65</vt:i4>
      </vt:variant>
    </vt:vector>
  </HeadingPairs>
  <TitlesOfParts>
    <vt:vector size="67" baseType="lpstr">
      <vt:lpstr>Perspective</vt:lpstr>
      <vt:lpstr>Acrobat Document</vt:lpstr>
      <vt:lpstr>Tribal Emergency Preparedness:  Construction Materials for Emergency Use </vt:lpstr>
      <vt:lpstr>Tribal Construction Aggregate Internal Use</vt:lpstr>
      <vt:lpstr>Construction Aggregate’s role in Emergency Preparedness</vt:lpstr>
      <vt:lpstr>Types of Natural Hazards</vt:lpstr>
      <vt:lpstr>Fires</vt:lpstr>
      <vt:lpstr>Las Conchas Fire, 2011,  Valles Caldera, NM</vt:lpstr>
      <vt:lpstr>PowerPoint Presentation</vt:lpstr>
      <vt:lpstr>Floods</vt:lpstr>
      <vt:lpstr>Flooding in Baraboo, WI, 2008</vt:lpstr>
      <vt:lpstr>Flash flood in Potosi, WI , 2008</vt:lpstr>
      <vt:lpstr>Flash flood in Duluth, MN 2012</vt:lpstr>
      <vt:lpstr>Tornadoes, Severe Weather, Earthquake, and Other Disasters</vt:lpstr>
      <vt:lpstr>Emergency Response Plans</vt:lpstr>
      <vt:lpstr>Emergency Response Plan Components:</vt:lpstr>
      <vt:lpstr>Emergency Preparedness</vt:lpstr>
      <vt:lpstr>1. Identify Risk: Flood-Prone Areas</vt:lpstr>
      <vt:lpstr>2. Assess Risk</vt:lpstr>
      <vt:lpstr>3. Communicate Risk</vt:lpstr>
      <vt:lpstr>4. Mitigate Risk</vt:lpstr>
      <vt:lpstr>Mitigation</vt:lpstr>
      <vt:lpstr>Emergency Preparedness</vt:lpstr>
      <vt:lpstr>PowerPoint Presentation</vt:lpstr>
      <vt:lpstr>Role of Construction Aggregates in Tribal Flood Preparedness</vt:lpstr>
      <vt:lpstr>Emergency Preparedness</vt:lpstr>
      <vt:lpstr>Role of Construction Aggregates in Tribal Flood Response</vt:lpstr>
      <vt:lpstr>Emergency Preparedness</vt:lpstr>
      <vt:lpstr>Role of Construction Aggregates in Tribal Flood Recovery</vt:lpstr>
      <vt:lpstr>Tribal Emergency Preparedness</vt:lpstr>
      <vt:lpstr>Tribal Internal Use of Construction Aggregate</vt:lpstr>
      <vt:lpstr>PowerPoint Presentation</vt:lpstr>
      <vt:lpstr>Evaluation of Tribal Construction Aggregate Needs</vt:lpstr>
      <vt:lpstr>Tribal Construction Aggregate Development for Emergency Preparedness and Internal Use</vt:lpstr>
      <vt:lpstr>Where do Tribes get the Construction Aggregate?</vt:lpstr>
      <vt:lpstr>Resource Location:  Geologic Mapping</vt:lpstr>
      <vt:lpstr>Resource Assessment</vt:lpstr>
      <vt:lpstr>Tribal Decisions:</vt:lpstr>
      <vt:lpstr>Construction Aggregates</vt:lpstr>
      <vt:lpstr>Permitting: Sand and Gravel Handbook</vt:lpstr>
      <vt:lpstr>The Tri-partite Agreement  (really should be “quad”-partite)</vt:lpstr>
      <vt:lpstr>Funding for Resource Assessment</vt:lpstr>
      <vt:lpstr>Mining Options</vt:lpstr>
      <vt:lpstr>Mining Options</vt:lpstr>
      <vt:lpstr>How much would it cost to mine the deposit?</vt:lpstr>
      <vt:lpstr>How much would it cost to mine the deposit?</vt:lpstr>
      <vt:lpstr>How much would it cost for a Tribe to mine the deposit?</vt:lpstr>
      <vt:lpstr>Reclamation</vt:lpstr>
      <vt:lpstr>Poop and Stomp</vt:lpstr>
      <vt:lpstr>Restoration</vt:lpstr>
      <vt:lpstr>Agricultural Use</vt:lpstr>
      <vt:lpstr>Parks and Recreation Areas </vt:lpstr>
      <vt:lpstr>Wildlife Habitat </vt:lpstr>
      <vt:lpstr>Residential Areas</vt:lpstr>
      <vt:lpstr>Resorts</vt:lpstr>
      <vt:lpstr>Golf Courses</vt:lpstr>
      <vt:lpstr>Office Parks</vt:lpstr>
      <vt:lpstr>Raider Crater</vt:lpstr>
      <vt:lpstr>Case Study:  Cochiti Pueblo</vt:lpstr>
      <vt:lpstr>Cochiti Pueblo</vt:lpstr>
      <vt:lpstr>Cochiti Pueblo</vt:lpstr>
      <vt:lpstr>Cochiti Pueblo</vt:lpstr>
      <vt:lpstr>Cochiti Pueblo</vt:lpstr>
      <vt:lpstr>Cochiti Pueblo Impact from  Las Conchas Fire</vt:lpstr>
      <vt:lpstr>PowerPoint Presentation</vt:lpstr>
      <vt:lpstr>Summary</vt:lpstr>
      <vt:lpstr>Decision Flowchart</vt:lpstr>
    </vt:vector>
  </TitlesOfParts>
  <Company>Bureau of Indian Affairs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Tribal Disaster Preparedness Plans:  One aspect of Readiness</dc:title>
  <dc:creator>Carpenter, Lynne</dc:creator>
  <cp:lastModifiedBy>Carpenter, Lynne</cp:lastModifiedBy>
  <cp:revision>70</cp:revision>
  <dcterms:created xsi:type="dcterms:W3CDTF">2015-06-17T22:00:45Z</dcterms:created>
  <dcterms:modified xsi:type="dcterms:W3CDTF">2015-06-23T16:08:53Z</dcterms:modified>
</cp:coreProperties>
</file>