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2" r:id="rId3"/>
    <p:sldId id="273" r:id="rId4"/>
    <p:sldId id="286" r:id="rId5"/>
    <p:sldId id="258" r:id="rId6"/>
    <p:sldId id="288" r:id="rId7"/>
    <p:sldId id="257" r:id="rId8"/>
    <p:sldId id="287" r:id="rId9"/>
    <p:sldId id="285" r:id="rId10"/>
    <p:sldId id="290" r:id="rId11"/>
    <p:sldId id="289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78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24E93-44D2-4F6F-AE69-5D01BF391D81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7D35A-8627-43F3-9C66-06FDBBC543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Tricia.Tingle@BI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458200" cy="1600199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</a:rPr>
              <a:t>Bureau of Indian Affairs</a:t>
            </a:r>
            <a:br>
              <a:rPr lang="en-US" sz="4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</a:rPr>
              <a:t>Office of Justice Services 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315200" cy="9006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Brush Script MT" pitchFamily="66" charset="0"/>
              </a:rPr>
              <a:t>Office of Tribal Justice Support</a:t>
            </a:r>
          </a:p>
        </p:txBody>
      </p:sp>
      <p:pic>
        <p:nvPicPr>
          <p:cNvPr id="4" name="Picture 3" descr="BIA%20OJS%20SE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4303" y="4038600"/>
            <a:ext cx="2693097" cy="2656704"/>
          </a:xfrm>
          <a:prstGeom prst="rect">
            <a:avLst/>
          </a:prstGeom>
          <a:ln w="34925">
            <a:solidFill>
              <a:srgbClr val="FFFFFF"/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Code at </a:t>
            </a:r>
            <a:r>
              <a:rPr lang="en-US" dirty="0" err="1" smtClean="0"/>
              <a:t>BIA.Gov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553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270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Components of TJS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Welfare Training designed for Social Workers and Tribal Court Personnel</a:t>
            </a:r>
          </a:p>
          <a:p>
            <a:r>
              <a:rPr lang="en-US" dirty="0" smtClean="0"/>
              <a:t>Alaska Code Development</a:t>
            </a:r>
          </a:p>
          <a:p>
            <a:r>
              <a:rPr lang="en-US" dirty="0" smtClean="0"/>
              <a:t>Tribal Court Advocacy Training</a:t>
            </a:r>
          </a:p>
          <a:p>
            <a:r>
              <a:rPr lang="en-US" dirty="0" smtClean="0"/>
              <a:t>VAWA-Special AUSA training and PD training</a:t>
            </a:r>
          </a:p>
          <a:p>
            <a:r>
              <a:rPr lang="en-US" dirty="0" smtClean="0"/>
              <a:t>Completed a total of 41 Tribal Court Assessments</a:t>
            </a:r>
          </a:p>
          <a:p>
            <a:r>
              <a:rPr lang="en-US" dirty="0" smtClean="0"/>
              <a:t>One time year end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2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Reorganizational Chart</a:t>
            </a:r>
            <a:endParaRPr lang="en-US" sz="3600" dirty="0"/>
          </a:p>
        </p:txBody>
      </p:sp>
      <p:pic>
        <p:nvPicPr>
          <p:cNvPr id="4" name="Picture 3" descr="BIA%20OJS%20SE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5105400"/>
            <a:ext cx="1219200" cy="1202724"/>
          </a:xfrm>
          <a:prstGeom prst="rect">
            <a:avLst/>
          </a:prstGeom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86000"/>
            <a:ext cx="5590477" cy="3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524000" y="2590800"/>
            <a:ext cx="1524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1 (Accent Bar) 10"/>
          <p:cNvSpPr/>
          <p:nvPr/>
        </p:nvSpPr>
        <p:spPr>
          <a:xfrm>
            <a:off x="1524000" y="2133600"/>
            <a:ext cx="1752600" cy="152400"/>
          </a:xfrm>
          <a:prstGeom prst="accentCallout1">
            <a:avLst>
              <a:gd name="adj1" fmla="val 117484"/>
              <a:gd name="adj2" fmla="val 51106"/>
              <a:gd name="adj3" fmla="val 530222"/>
              <a:gd name="adj4" fmla="val 1096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Billings</a:t>
            </a:r>
            <a:endParaRPr lang="en-US" sz="1400" dirty="0"/>
          </a:p>
        </p:txBody>
      </p:sp>
      <p:sp>
        <p:nvSpPr>
          <p:cNvPr id="12" name="Line Callout 1 (Accent Bar) 11"/>
          <p:cNvSpPr/>
          <p:nvPr/>
        </p:nvSpPr>
        <p:spPr>
          <a:xfrm>
            <a:off x="228600" y="2362200"/>
            <a:ext cx="1752600" cy="152400"/>
          </a:xfrm>
          <a:prstGeom prst="accentCallout1">
            <a:avLst>
              <a:gd name="adj1" fmla="val 125079"/>
              <a:gd name="adj2" fmla="val 51766"/>
              <a:gd name="adj3" fmla="val 347944"/>
              <a:gd name="adj4" fmla="val 1096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13" name="Line Callout 1 (Accent Bar) 12"/>
          <p:cNvSpPr/>
          <p:nvPr/>
        </p:nvSpPr>
        <p:spPr>
          <a:xfrm>
            <a:off x="228600" y="4724400"/>
            <a:ext cx="1752600" cy="152400"/>
          </a:xfrm>
          <a:prstGeom prst="accentCallout1">
            <a:avLst>
              <a:gd name="adj1" fmla="val -11630"/>
              <a:gd name="adj2" fmla="val 51106"/>
              <a:gd name="adj3" fmla="val -593829"/>
              <a:gd name="adj4" fmla="val 89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Sacramento</a:t>
            </a:r>
            <a:endParaRPr lang="en-US" sz="1400" dirty="0"/>
          </a:p>
        </p:txBody>
      </p:sp>
      <p:sp>
        <p:nvSpPr>
          <p:cNvPr id="14" name="Line Callout 1 (Accent Bar) 13"/>
          <p:cNvSpPr/>
          <p:nvPr/>
        </p:nvSpPr>
        <p:spPr>
          <a:xfrm>
            <a:off x="914400" y="5181600"/>
            <a:ext cx="1752600" cy="152400"/>
          </a:xfrm>
          <a:prstGeom prst="accentCallout1">
            <a:avLst>
              <a:gd name="adj1" fmla="val -11630"/>
              <a:gd name="adj2" fmla="val 50445"/>
              <a:gd name="adj3" fmla="val -449525"/>
              <a:gd name="adj4" fmla="val 1195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Phoenix</a:t>
            </a:r>
            <a:endParaRPr lang="en-US" sz="1400" dirty="0"/>
          </a:p>
        </p:txBody>
      </p:sp>
      <p:sp>
        <p:nvSpPr>
          <p:cNvPr id="15" name="Line Callout 1 (Accent Bar) 14"/>
          <p:cNvSpPr/>
          <p:nvPr/>
        </p:nvSpPr>
        <p:spPr>
          <a:xfrm>
            <a:off x="3581400" y="2133600"/>
            <a:ext cx="1752600" cy="152400"/>
          </a:xfrm>
          <a:prstGeom prst="accentCallout1">
            <a:avLst>
              <a:gd name="adj1" fmla="val 117484"/>
              <a:gd name="adj2" fmla="val 49124"/>
              <a:gd name="adj3" fmla="val 628957"/>
              <a:gd name="adj4" fmla="val 25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Aberdeen</a:t>
            </a:r>
            <a:endParaRPr lang="en-US" sz="1400" dirty="0"/>
          </a:p>
        </p:txBody>
      </p:sp>
      <p:sp>
        <p:nvSpPr>
          <p:cNvPr id="16" name="Line Callout 1 (Accent Bar) 15"/>
          <p:cNvSpPr/>
          <p:nvPr/>
        </p:nvSpPr>
        <p:spPr>
          <a:xfrm>
            <a:off x="2057400" y="5715000"/>
            <a:ext cx="1752600" cy="152400"/>
          </a:xfrm>
          <a:prstGeom prst="accentCallout1">
            <a:avLst>
              <a:gd name="adj1" fmla="val -42010"/>
              <a:gd name="adj2" fmla="val 49124"/>
              <a:gd name="adj3" fmla="val -867248"/>
              <a:gd name="adj4" fmla="val 858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Albuquerque</a:t>
            </a:r>
            <a:endParaRPr lang="en-US" sz="1400" dirty="0"/>
          </a:p>
        </p:txBody>
      </p:sp>
      <p:sp>
        <p:nvSpPr>
          <p:cNvPr id="17" name="Line Callout 1 (Accent Bar) 16"/>
          <p:cNvSpPr/>
          <p:nvPr/>
        </p:nvSpPr>
        <p:spPr>
          <a:xfrm>
            <a:off x="5638800" y="2133600"/>
            <a:ext cx="1752600" cy="152400"/>
          </a:xfrm>
          <a:prstGeom prst="accentCallout1">
            <a:avLst>
              <a:gd name="adj1" fmla="val 87104"/>
              <a:gd name="adj2" fmla="val 48464"/>
              <a:gd name="adj3" fmla="val 720095"/>
              <a:gd name="adj4" fmla="val -52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Minneapolis</a:t>
            </a:r>
            <a:endParaRPr lang="en-US" sz="1400" dirty="0"/>
          </a:p>
        </p:txBody>
      </p:sp>
      <p:sp>
        <p:nvSpPr>
          <p:cNvPr id="18" name="Line Callout 1 (Accent Bar) 17"/>
          <p:cNvSpPr/>
          <p:nvPr/>
        </p:nvSpPr>
        <p:spPr>
          <a:xfrm>
            <a:off x="4724400" y="5715000"/>
            <a:ext cx="1752600" cy="152400"/>
          </a:xfrm>
          <a:prstGeom prst="accentCallout1">
            <a:avLst>
              <a:gd name="adj1" fmla="val -26820"/>
              <a:gd name="adj2" fmla="val 50445"/>
              <a:gd name="adj3" fmla="val -920411"/>
              <a:gd name="adj4" fmla="val -138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Muskogee</a:t>
            </a:r>
            <a:endParaRPr lang="en-US" sz="1400" dirty="0"/>
          </a:p>
        </p:txBody>
      </p:sp>
      <p:sp>
        <p:nvSpPr>
          <p:cNvPr id="19" name="Line Callout 1 (Accent Bar) 18"/>
          <p:cNvSpPr/>
          <p:nvPr/>
        </p:nvSpPr>
        <p:spPr>
          <a:xfrm>
            <a:off x="6781800" y="3657600"/>
            <a:ext cx="1752600" cy="152400"/>
          </a:xfrm>
          <a:prstGeom prst="accentCallout1">
            <a:avLst>
              <a:gd name="adj1" fmla="val 117484"/>
              <a:gd name="adj2" fmla="val 47143"/>
              <a:gd name="adj3" fmla="val 393513"/>
              <a:gd name="adj4" fmla="val -76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Nashville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Tricia A. Tingle</a:t>
            </a:r>
          </a:p>
          <a:p>
            <a:r>
              <a:rPr lang="en-US" dirty="0" smtClean="0"/>
              <a:t>Associate Director- Office of Tribal Justice Support</a:t>
            </a:r>
          </a:p>
          <a:p>
            <a:r>
              <a:rPr lang="en-US" dirty="0" smtClean="0">
                <a:hlinkClick r:id="rId2"/>
              </a:rPr>
              <a:t>Tricia.Tingle@BIA.GOV</a:t>
            </a:r>
            <a:endParaRPr lang="en-US" dirty="0" smtClean="0"/>
          </a:p>
          <a:p>
            <a:r>
              <a:rPr lang="en-US" dirty="0" smtClean="0"/>
              <a:t>202-208-2675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Justice Support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Associate Director-Tricia </a:t>
            </a:r>
            <a:r>
              <a:rPr lang="en-US" dirty="0" smtClean="0"/>
              <a:t>Tingle 202-208-5787</a:t>
            </a:r>
            <a:endParaRPr lang="en-US" dirty="0" smtClean="0"/>
          </a:p>
          <a:p>
            <a:r>
              <a:rPr lang="en-US" dirty="0" smtClean="0"/>
              <a:t>Deputy Associate Director</a:t>
            </a:r>
            <a:r>
              <a:rPr lang="en-US" dirty="0"/>
              <a:t>, Criminal Law Specialist </a:t>
            </a:r>
            <a:r>
              <a:rPr lang="en-US" dirty="0" smtClean="0"/>
              <a:t>-Natasha Anderson </a:t>
            </a:r>
          </a:p>
          <a:p>
            <a:r>
              <a:rPr lang="en-US" dirty="0"/>
              <a:t>Deputy Associate </a:t>
            </a:r>
            <a:r>
              <a:rPr lang="en-US" dirty="0" smtClean="0"/>
              <a:t>Director, Diversion and Re-entry Tribal Justice </a:t>
            </a:r>
            <a:r>
              <a:rPr lang="en-US" dirty="0" smtClean="0"/>
              <a:t>Support-</a:t>
            </a:r>
          </a:p>
          <a:p>
            <a:pPr marL="0" indent="0">
              <a:buNone/>
            </a:pPr>
            <a:r>
              <a:rPr lang="en-US" dirty="0" smtClean="0"/>
              <a:t>Rodney Robinson</a:t>
            </a:r>
            <a:endParaRPr lang="en-US" dirty="0" smtClean="0"/>
          </a:p>
          <a:p>
            <a:r>
              <a:rPr lang="en-US" dirty="0" smtClean="0"/>
              <a:t>Civil Law Specialist - Katherine </a:t>
            </a:r>
            <a:r>
              <a:rPr lang="en-US" dirty="0" smtClean="0"/>
              <a:t>Scotta</a:t>
            </a:r>
            <a:endParaRPr lang="en-US" dirty="0" smtClean="0"/>
          </a:p>
          <a:p>
            <a:r>
              <a:rPr lang="en-US" dirty="0" smtClean="0"/>
              <a:t>National Coordinator for Court Reviews-Open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44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Justice Support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Budget Coordinator-Simone </a:t>
            </a:r>
            <a:r>
              <a:rPr lang="en-US" dirty="0" err="1" smtClean="0"/>
              <a:t>Toya</a:t>
            </a:r>
            <a:endParaRPr lang="en-US" dirty="0"/>
          </a:p>
          <a:p>
            <a:r>
              <a:rPr lang="en-US" dirty="0" smtClean="0"/>
              <a:t>505-563-3763</a:t>
            </a:r>
            <a:endParaRPr lang="en-US" dirty="0" smtClean="0"/>
          </a:p>
          <a:p>
            <a:r>
              <a:rPr lang="en-US" dirty="0" smtClean="0"/>
              <a:t>Administrative Coordinator for Court Reviews-Savannah Joe</a:t>
            </a:r>
          </a:p>
          <a:p>
            <a:r>
              <a:rPr lang="en-US" dirty="0" smtClean="0"/>
              <a:t>Law Enforcement Administrator- Wanda </a:t>
            </a:r>
            <a:r>
              <a:rPr lang="en-US" dirty="0" smtClean="0"/>
              <a:t>Brunson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447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165846"/>
            <a:ext cx="434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>
                <a:latin typeface="Arial" charset="0"/>
                <a:cs typeface="Arial" charset="0"/>
              </a:rPr>
              <a:t>Active Tribal Justice Systems</a:t>
            </a:r>
            <a:r>
              <a:rPr lang="en-US" altLang="en-US" dirty="0">
                <a:latin typeface="Arial" charset="0"/>
                <a:cs typeface="Arial" charset="0"/>
              </a:rPr>
              <a:t> 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charset="0"/>
              <a:cs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charset="0"/>
                <a:cs typeface="Arial" charset="0"/>
              </a:rPr>
              <a:t>TOTAL </a:t>
            </a:r>
            <a:r>
              <a:rPr lang="en-US" altLang="en-US" dirty="0">
                <a:latin typeface="Arial" charset="0"/>
                <a:cs typeface="Arial" charset="0"/>
              </a:rPr>
              <a:t># of Tribes = 566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990000"/>
                </a:solidFill>
                <a:latin typeface="Arial" charset="0"/>
                <a:cs typeface="Arial" charset="0"/>
              </a:rPr>
              <a:t>TOTAL # of TRIBAL COURTS</a:t>
            </a:r>
            <a:r>
              <a:rPr lang="en-US" altLang="en-US" dirty="0">
                <a:latin typeface="Arial" charset="0"/>
                <a:cs typeface="Arial" charset="0"/>
              </a:rPr>
              <a:t> = </a:t>
            </a:r>
            <a:r>
              <a:rPr lang="en-US" altLang="en-US" b="1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314 (308 without some specialty courts)</a:t>
            </a:r>
            <a:endParaRPr lang="en-US" altLang="en-US" dirty="0">
              <a:latin typeface="Arial" charset="0"/>
              <a:cs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charset="0"/>
                <a:cs typeface="Arial" charset="0"/>
              </a:rPr>
              <a:t/>
            </a:r>
            <a:br>
              <a:rPr lang="en-US" altLang="en-US" dirty="0">
                <a:latin typeface="Arial" charset="0"/>
                <a:cs typeface="Arial" charset="0"/>
              </a:rPr>
            </a:br>
            <a:endParaRPr lang="en-US" altLang="en-US" dirty="0">
              <a:latin typeface="Arial" charset="0"/>
              <a:cs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charset="0"/>
                <a:cs typeface="Arial" charset="0"/>
              </a:rPr>
              <a:t/>
            </a:r>
            <a:br>
              <a:rPr lang="en-US" altLang="en-US" dirty="0">
                <a:latin typeface="Arial" charset="0"/>
                <a:cs typeface="Arial" charset="0"/>
              </a:rPr>
            </a:br>
            <a:endParaRPr lang="en-US" altLang="en-US" dirty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71650"/>
            <a:ext cx="76962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12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PL 280 Tribal Court Budget Findings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4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600200"/>
            <a:ext cx="7543799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2400"/>
            <a:ext cx="8943975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20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VAWA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VAWA Training- Each of the 5 VAWA Pilot Tribes will host a VAWA Training funded through the BIA, and specific appropriations for VAWA Training for Tribes.</a:t>
            </a:r>
          </a:p>
          <a:p>
            <a:pPr marL="1828800" lvl="4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Tulalip –September 2-4, 2015</a:t>
            </a:r>
          </a:p>
          <a:p>
            <a:pPr marL="2286000" lvl="5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Fort Peck-Late Fall </a:t>
            </a:r>
            <a:r>
              <a:rPr lang="en-US" dirty="0" smtClean="0"/>
              <a:t>2015 or Early Spring 2016</a:t>
            </a:r>
            <a:r>
              <a:rPr lang="en-US" dirty="0" smtClean="0"/>
              <a:t>, in conjunction with the USAO</a:t>
            </a:r>
          </a:p>
          <a:p>
            <a:pPr marL="2286000" lvl="5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Sisseton-Wahpeton-Early Spring 2016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259976"/>
            <a:ext cx="716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The 2015 Model Indian Juvenile Code </a:t>
            </a:r>
            <a:endParaRPr lang="en-US" sz="3600" dirty="0" smtClean="0"/>
          </a:p>
          <a:p>
            <a:endParaRPr lang="en-US" sz="3200" dirty="0"/>
          </a:p>
          <a:p>
            <a:r>
              <a:rPr lang="en-US" dirty="0"/>
              <a:t>S</a:t>
            </a:r>
            <a:r>
              <a:rPr lang="en-US" dirty="0" smtClean="0"/>
              <a:t>ample </a:t>
            </a:r>
            <a:r>
              <a:rPr lang="en-US" dirty="0"/>
              <a:t>juvenile code to assist tribal governments as a tool in creating or revising their juvenile codes.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25 years ago, the BIA contracted with the National Indian Justice Center to develop the first Code in 1988 after the passage Public Law 99-570, title IV, § 4221, which required the creation of a “Model Indian Juvenile Code” (25 U.S.C. 2454).  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Tribal </a:t>
            </a:r>
            <a:r>
              <a:rPr lang="en-US" dirty="0"/>
              <a:t>Law and Order Act of 2010, a Memorandum of Agreement between DOI, DOJ, and DHHS was developed to establish a framework for collaboration that results in the coordination of resources and programs. </a:t>
            </a:r>
            <a:r>
              <a:rPr lang="en-US" dirty="0" smtClean="0"/>
              <a:t>25 </a:t>
            </a:r>
            <a:r>
              <a:rPr lang="en-US" dirty="0"/>
              <a:t>U.S.C. 2454 and the Model Indian Juvenile Code.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8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Juvenil</a:t>
            </a:r>
            <a:r>
              <a:rPr lang="en-US" dirty="0" smtClean="0"/>
              <a:t>e Code cont’d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905000"/>
            <a:ext cx="6019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Juveniles’ Rights; and Keeping Tribal Youth Out Of Jail And In The Community</a:t>
            </a:r>
            <a:endParaRPr lang="en-US" dirty="0"/>
          </a:p>
          <a:p>
            <a:r>
              <a:rPr lang="en-US" dirty="0"/>
              <a:t>The 2015 Model Juvenile Code is divided into three categories: 1) Delinquency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2) Child in Need of Services;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3) Truancy.</a:t>
            </a:r>
          </a:p>
          <a:p>
            <a:r>
              <a:rPr lang="en-US" dirty="0"/>
              <a:t>The 2015 Model Juvenile Code focuses on several principles including, but not limited to: </a:t>
            </a:r>
          </a:p>
          <a:p>
            <a:pPr lvl="0"/>
            <a:r>
              <a:rPr lang="en-US" dirty="0"/>
              <a:t>Right to Counsel for Each Child Brought Into the Juvenile Justice System;</a:t>
            </a:r>
          </a:p>
          <a:p>
            <a:pPr lvl="0"/>
            <a:r>
              <a:rPr lang="en-US" dirty="0"/>
              <a:t>Right to Counsel for Parents;</a:t>
            </a:r>
          </a:p>
          <a:p>
            <a:pPr lvl="0"/>
            <a:r>
              <a:rPr lang="en-US" dirty="0"/>
              <a:t>Preference for Alternatives to Secure Detention; and</a:t>
            </a:r>
          </a:p>
          <a:p>
            <a:pPr lvl="0"/>
            <a:r>
              <a:rPr lang="en-US" dirty="0"/>
              <a:t>Numerous Opportunities to Divert Cases Out of Adversarial Process and into Traditional Forums as preferred by a particular Tribal Community.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045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338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Bureau of Indian Affairs Office of Justice Services </vt:lpstr>
      <vt:lpstr>Tribal Justice Support</vt:lpstr>
      <vt:lpstr>Tribal Justice Support</vt:lpstr>
      <vt:lpstr>PowerPoint Presentation</vt:lpstr>
      <vt:lpstr>PL 280 Tribal Court Budget Findings </vt:lpstr>
      <vt:lpstr>PowerPoint Presentation</vt:lpstr>
      <vt:lpstr>VAWA Training</vt:lpstr>
      <vt:lpstr>PowerPoint Presentation</vt:lpstr>
      <vt:lpstr>Model Juvenile Code cont’d</vt:lpstr>
      <vt:lpstr>Model Code at BIA.Gov</vt:lpstr>
      <vt:lpstr>Additional Components of TJS</vt:lpstr>
      <vt:lpstr>Reorganizational Chart</vt:lpstr>
      <vt:lpstr>Contact Information</vt:lpstr>
    </vt:vector>
  </TitlesOfParts>
  <Company>Dept. of the Interior - Indian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Tribal Justice Support</dc:title>
  <dc:creator>Indian Affairs User</dc:creator>
  <cp:lastModifiedBy>Tingle, Tricia</cp:lastModifiedBy>
  <cp:revision>75</cp:revision>
  <dcterms:created xsi:type="dcterms:W3CDTF">2011-10-12T15:36:34Z</dcterms:created>
  <dcterms:modified xsi:type="dcterms:W3CDTF">2015-06-02T22:03:05Z</dcterms:modified>
</cp:coreProperties>
</file>