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3" r:id="rId2"/>
    <p:sldId id="321" r:id="rId3"/>
    <p:sldId id="346" r:id="rId4"/>
    <p:sldId id="347" r:id="rId5"/>
    <p:sldId id="348" r:id="rId6"/>
    <p:sldId id="350" r:id="rId7"/>
    <p:sldId id="334" r:id="rId8"/>
    <p:sldId id="303" r:id="rId9"/>
    <p:sldId id="344" r:id="rId10"/>
    <p:sldId id="329" r:id="rId11"/>
    <p:sldId id="310" r:id="rId12"/>
    <p:sldId id="330" r:id="rId13"/>
    <p:sldId id="331" r:id="rId14"/>
    <p:sldId id="332" r:id="rId15"/>
    <p:sldId id="27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CS" lastIdx="2" clrIdx="0"/>
  <p:cmAuthor id="1" name="Way, Stephanie C" initials="WSC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B26"/>
    <a:srgbClr val="006600"/>
    <a:srgbClr val="008000"/>
    <a:srgbClr val="C3D69E"/>
    <a:srgbClr val="990000"/>
    <a:srgbClr val="88A945"/>
    <a:srgbClr val="BED395"/>
    <a:srgbClr val="AEC87A"/>
    <a:srgbClr val="9FB850"/>
    <a:srgbClr val="8EB1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3" autoAdjust="0"/>
    <p:restoredTop sz="88757" autoAdjust="0"/>
  </p:normalViewPr>
  <p:slideViewPr>
    <p:cSldViewPr>
      <p:cViewPr>
        <p:scale>
          <a:sx n="75" d="100"/>
          <a:sy n="75" d="100"/>
        </p:scale>
        <p:origin x="-43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53707A-7FA7-42FA-B639-D94AB5B6377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EA7637-C747-489C-B54D-3F51FB2EB4F5}">
      <dgm:prSet phldrT="[Text]" custT="1"/>
      <dgm:spPr>
        <a:solidFill>
          <a:srgbClr val="C3D69E"/>
        </a:solidFill>
        <a:ln>
          <a:noFill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solidFill>
                <a:schemeClr val="tx1"/>
              </a:solidFill>
              <a:latin typeface="+mn-lt"/>
            </a:rPr>
            <a:t>Fair Market Values are uploaded to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solidFill>
                <a:schemeClr val="tx1"/>
              </a:solidFill>
              <a:latin typeface="+mn-lt"/>
            </a:rPr>
            <a:t>Trust Asset Accounting Management System (TAAMS)</a:t>
          </a:r>
          <a:endParaRPr lang="en-US" sz="1600" dirty="0">
            <a:latin typeface="+mn-lt"/>
          </a:endParaRPr>
        </a:p>
      </dgm:t>
    </dgm:pt>
    <dgm:pt modelId="{6A72BCD6-34F1-497F-84B7-6EADBE0CAB60}" type="parTrans" cxnId="{70A06AC1-B21E-4C76-922B-3114EB21FF67}">
      <dgm:prSet/>
      <dgm:spPr/>
      <dgm:t>
        <a:bodyPr/>
        <a:lstStyle/>
        <a:p>
          <a:endParaRPr lang="en-US"/>
        </a:p>
      </dgm:t>
    </dgm:pt>
    <dgm:pt modelId="{E84F91B1-A492-45BC-90F4-67D300296655}" type="sibTrans" cxnId="{70A06AC1-B21E-4C76-922B-3114EB21FF67}">
      <dgm:prSet/>
      <dgm:spPr/>
      <dgm:t>
        <a:bodyPr/>
        <a:lstStyle/>
        <a:p>
          <a:endParaRPr lang="en-US"/>
        </a:p>
      </dgm:t>
    </dgm:pt>
    <dgm:pt modelId="{4842A336-10DA-4310-89EB-9D89DEEA169B}">
      <dgm:prSet phldrT="[Text]" custT="1"/>
      <dgm:spPr>
        <a:solidFill>
          <a:srgbClr val="C3D69E"/>
        </a:solidFill>
        <a:ln>
          <a:noFill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solidFill>
                <a:schemeClr val="tx1"/>
              </a:solidFill>
              <a:latin typeface="+mn-lt"/>
            </a:rPr>
            <a:t>Criteria are applied to generate purchase offer set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solidFill>
                <a:schemeClr val="tx1"/>
              </a:solidFill>
              <a:latin typeface="+mn-lt"/>
            </a:rPr>
            <a:t>Purchase offer packages are printed and mailed </a:t>
          </a:r>
          <a:endParaRPr lang="en-US" sz="1600" dirty="0">
            <a:solidFill>
              <a:schemeClr val="tx1"/>
            </a:solidFill>
            <a:latin typeface="+mn-lt"/>
          </a:endParaRPr>
        </a:p>
      </dgm:t>
    </dgm:pt>
    <dgm:pt modelId="{0A5F6557-5900-4C4B-B1F8-3C0C188B71A9}" type="parTrans" cxnId="{C63A050D-7377-4715-8432-F5D68090B268}">
      <dgm:prSet/>
      <dgm:spPr/>
      <dgm:t>
        <a:bodyPr/>
        <a:lstStyle/>
        <a:p>
          <a:endParaRPr lang="en-US"/>
        </a:p>
      </dgm:t>
    </dgm:pt>
    <dgm:pt modelId="{A8F99D59-D05F-4E79-B60B-FC08554F1E55}" type="sibTrans" cxnId="{C63A050D-7377-4715-8432-F5D68090B268}">
      <dgm:prSet/>
      <dgm:spPr/>
      <dgm:t>
        <a:bodyPr/>
        <a:lstStyle/>
        <a:p>
          <a:endParaRPr lang="en-US"/>
        </a:p>
      </dgm:t>
    </dgm:pt>
    <dgm:pt modelId="{665ADDF1-D189-47F9-ADD3-3E93A0A2163C}">
      <dgm:prSet phldrT="[Text]" custT="1"/>
      <dgm:spPr>
        <a:solidFill>
          <a:srgbClr val="C3D69E"/>
        </a:solidFill>
        <a:ln>
          <a:noFill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600" b="0" dirty="0" smtClean="0">
              <a:solidFill>
                <a:schemeClr val="tx1"/>
              </a:solidFill>
              <a:latin typeface="+mn-lt"/>
            </a:rPr>
            <a:t>Approval and payment acknowledgement is mailed to landowner</a:t>
          </a:r>
          <a:endParaRPr lang="en-US" sz="1600" b="0" dirty="0">
            <a:solidFill>
              <a:schemeClr val="tx1"/>
            </a:solidFill>
            <a:latin typeface="+mn-lt"/>
          </a:endParaRPr>
        </a:p>
      </dgm:t>
    </dgm:pt>
    <dgm:pt modelId="{C52D90E4-234D-4CCA-B6B6-AB371EA5C8EB}" type="parTrans" cxnId="{51351309-F97B-4147-B4F4-558CE9B6173A}">
      <dgm:prSet/>
      <dgm:spPr/>
      <dgm:t>
        <a:bodyPr/>
        <a:lstStyle/>
        <a:p>
          <a:endParaRPr lang="en-US"/>
        </a:p>
      </dgm:t>
    </dgm:pt>
    <dgm:pt modelId="{3EDC7251-7C88-49B5-8B9A-9CCFF4BA4B4F}" type="sibTrans" cxnId="{51351309-F97B-4147-B4F4-558CE9B6173A}">
      <dgm:prSet/>
      <dgm:spPr/>
      <dgm:t>
        <a:bodyPr/>
        <a:lstStyle/>
        <a:p>
          <a:endParaRPr lang="en-US"/>
        </a:p>
      </dgm:t>
    </dgm:pt>
    <dgm:pt modelId="{67F9003F-3CDE-4F30-AF84-D449F24D4107}">
      <dgm:prSet phldrT="[Text]" custT="1"/>
      <dgm:spPr>
        <a:solidFill>
          <a:srgbClr val="C3D69E"/>
        </a:solidFill>
        <a:ln>
          <a:noFill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solidFill>
                <a:schemeClr val="tx1"/>
              </a:solidFill>
              <a:latin typeface="+mn-lt"/>
            </a:rPr>
            <a:t>Willing sellers return purchase offer documents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600" dirty="0" smtClean="0">
              <a:solidFill>
                <a:schemeClr val="tx1"/>
              </a:solidFill>
              <a:latin typeface="+mn-lt"/>
            </a:rPr>
            <a:t>Documents are scanned into TAAMS for processing</a:t>
          </a:r>
          <a:endParaRPr lang="en-US" sz="1600" dirty="0">
            <a:solidFill>
              <a:schemeClr val="tx1"/>
            </a:solidFill>
            <a:latin typeface="+mn-lt"/>
          </a:endParaRPr>
        </a:p>
      </dgm:t>
    </dgm:pt>
    <dgm:pt modelId="{77746107-A7D0-4E15-989A-B9EABB77A279}" type="parTrans" cxnId="{1917D7EB-9413-4BA6-9883-F5B85B5AC4EE}">
      <dgm:prSet/>
      <dgm:spPr/>
      <dgm:t>
        <a:bodyPr/>
        <a:lstStyle/>
        <a:p>
          <a:endParaRPr lang="en-US"/>
        </a:p>
      </dgm:t>
    </dgm:pt>
    <dgm:pt modelId="{C73AD99B-C0CE-4BDE-9CAF-12AA83CDC7B3}" type="sibTrans" cxnId="{1917D7EB-9413-4BA6-9883-F5B85B5AC4EE}">
      <dgm:prSet/>
      <dgm:spPr/>
      <dgm:t>
        <a:bodyPr/>
        <a:lstStyle/>
        <a:p>
          <a:endParaRPr lang="en-US"/>
        </a:p>
      </dgm:t>
    </dgm:pt>
    <dgm:pt modelId="{6494ED17-B276-4F2A-A2F6-F78B88545056}">
      <dgm:prSet phldrT="[Text]" custT="1"/>
      <dgm:spPr>
        <a:solidFill>
          <a:srgbClr val="C3D69E"/>
        </a:solidFill>
        <a:ln>
          <a:noFill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550" dirty="0" smtClean="0">
              <a:solidFill>
                <a:schemeClr val="tx1"/>
              </a:solidFill>
              <a:latin typeface="+mn-lt"/>
            </a:rPr>
            <a:t>Electronic approval of purchase by BIA – Acquisition Center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550" dirty="0" smtClean="0">
              <a:solidFill>
                <a:schemeClr val="tx1"/>
              </a:solidFill>
              <a:latin typeface="+mn-lt"/>
            </a:rPr>
            <a:t>Payment posted to landowner’s Individual Indian Money </a:t>
          </a:r>
          <a:r>
            <a:rPr lang="en-US" sz="1400" dirty="0" smtClean="0">
              <a:solidFill>
                <a:schemeClr val="tx1"/>
              </a:solidFill>
              <a:latin typeface="+mn-lt"/>
            </a:rPr>
            <a:t>(IIM) </a:t>
          </a:r>
          <a:r>
            <a:rPr lang="en-US" sz="1550" dirty="0" smtClean="0">
              <a:solidFill>
                <a:schemeClr val="tx1"/>
              </a:solidFill>
              <a:latin typeface="+mn-lt"/>
            </a:rPr>
            <a:t>account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550" dirty="0" smtClean="0">
              <a:solidFill>
                <a:schemeClr val="tx1"/>
              </a:solidFill>
              <a:latin typeface="+mn-lt"/>
            </a:rPr>
            <a:t>Title automatically transfers to Tribe</a:t>
          </a:r>
          <a:endParaRPr lang="en-US" sz="1550" dirty="0">
            <a:latin typeface="+mn-lt"/>
          </a:endParaRPr>
        </a:p>
      </dgm:t>
    </dgm:pt>
    <dgm:pt modelId="{701F2318-C2C2-4523-9F2E-95A3AA26BC97}" type="parTrans" cxnId="{8DAA240B-8A5A-4DD9-B0DE-7AC588D15054}">
      <dgm:prSet/>
      <dgm:spPr/>
      <dgm:t>
        <a:bodyPr/>
        <a:lstStyle/>
        <a:p>
          <a:endParaRPr lang="en-US"/>
        </a:p>
      </dgm:t>
    </dgm:pt>
    <dgm:pt modelId="{90810B86-9A20-4467-A492-3BE513BC2662}" type="sibTrans" cxnId="{8DAA240B-8A5A-4DD9-B0DE-7AC588D15054}">
      <dgm:prSet/>
      <dgm:spPr/>
      <dgm:t>
        <a:bodyPr/>
        <a:lstStyle/>
        <a:p>
          <a:endParaRPr lang="en-US"/>
        </a:p>
      </dgm:t>
    </dgm:pt>
    <dgm:pt modelId="{22DCFC73-0326-4A71-A6B7-FAEF87942A9C}" type="pres">
      <dgm:prSet presAssocID="{F653707A-7FA7-42FA-B639-D94AB5B6377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ED5360-F3CC-4CC2-A2FE-F1259E287B01}" type="pres">
      <dgm:prSet presAssocID="{F653707A-7FA7-42FA-B639-D94AB5B63778}" presName="dummyMaxCanvas" presStyleCnt="0">
        <dgm:presLayoutVars/>
      </dgm:prSet>
      <dgm:spPr/>
    </dgm:pt>
    <dgm:pt modelId="{5FEDA19E-65C9-44E2-A454-9A2C5E56B3D7}" type="pres">
      <dgm:prSet presAssocID="{F653707A-7FA7-42FA-B639-D94AB5B63778}" presName="FiveNodes_1" presStyleLbl="node1" presStyleIdx="0" presStyleCnt="5" custScaleY="853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E56E18-0CC8-44D8-BFAB-A893682CE74C}" type="pres">
      <dgm:prSet presAssocID="{F653707A-7FA7-42FA-B639-D94AB5B63778}" presName="FiveNodes_2" presStyleLbl="node1" presStyleIdx="1" presStyleCnt="5" custScaleY="85333" custLinFactNeighborX="-3792" custLinFactNeighborY="1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87747F-10EA-45B6-B27A-0556ABEBD644}" type="pres">
      <dgm:prSet presAssocID="{F653707A-7FA7-42FA-B639-D94AB5B63778}" presName="FiveNodes_3" presStyleLbl="node1" presStyleIdx="2" presStyleCnt="5" custScaleY="85333" custLinFactNeighborX="-6359" custLinFactNeighborY="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87CD3-D05A-44E6-8C2D-9FDDD535C46C}" type="pres">
      <dgm:prSet presAssocID="{F653707A-7FA7-42FA-B639-D94AB5B63778}" presName="FiveNodes_4" presStyleLbl="node1" presStyleIdx="3" presStyleCnt="5" custScaleX="112950" custScaleY="85333" custLinFactNeighborX="-4901" custLinFactNeighborY="23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C1920-D86E-4B26-82BB-27AEC32F0E8D}" type="pres">
      <dgm:prSet presAssocID="{F653707A-7FA7-42FA-B639-D94AB5B63778}" presName="FiveNodes_5" presStyleLbl="node1" presStyleIdx="4" presStyleCnt="5" custScaleX="117151" custScaleY="83660" custLinFactNeighborX="-7205" custLinFactNeighborY="19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68FB2D-6D19-4E08-84B0-E41A10E747FB}" type="pres">
      <dgm:prSet presAssocID="{F653707A-7FA7-42FA-B639-D94AB5B6377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AF7D4-DD10-44E9-95BF-B52238491FB2}" type="pres">
      <dgm:prSet presAssocID="{F653707A-7FA7-42FA-B639-D94AB5B63778}" presName="FiveConn_2-3" presStyleLbl="fgAccFollowNode1" presStyleIdx="1" presStyleCnt="4" custLinFactNeighborX="-40967" custLinFactNeighborY="1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1E0807-22A2-4385-891C-445EEC474116}" type="pres">
      <dgm:prSet presAssocID="{F653707A-7FA7-42FA-B639-D94AB5B63778}" presName="FiveConn_3-4" presStyleLbl="fgAccFollowNode1" presStyleIdx="2" presStyleCnt="4" custLinFactNeighborX="-54730" custLinFactNeighborY="4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97C7A0-A61F-4708-AC40-64B2A65310C6}" type="pres">
      <dgm:prSet presAssocID="{F653707A-7FA7-42FA-B639-D94AB5B63778}" presName="FiveConn_4-5" presStyleLbl="fgAccFollowNode1" presStyleIdx="3" presStyleCnt="4" custLinFactNeighborX="-55924" custLinFactNeighborY="38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8267AF-B4D8-4B43-807D-EF7F8B81DBDE}" type="pres">
      <dgm:prSet presAssocID="{F653707A-7FA7-42FA-B639-D94AB5B6377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289F4-A8AA-4D37-843C-F9068DB1F928}" type="pres">
      <dgm:prSet presAssocID="{F653707A-7FA7-42FA-B639-D94AB5B6377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0CB246-14B9-4D00-9FC6-7EA4E3CBE0DB}" type="pres">
      <dgm:prSet presAssocID="{F653707A-7FA7-42FA-B639-D94AB5B6377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340929-670C-4A25-9666-31CBA39341EA}" type="pres">
      <dgm:prSet presAssocID="{F653707A-7FA7-42FA-B639-D94AB5B6377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12E8B3-04F7-4590-8B86-B02B1C943C6C}" type="pres">
      <dgm:prSet presAssocID="{F653707A-7FA7-42FA-B639-D94AB5B6377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03B030-8AE5-41B2-90A7-68570824124E}" type="presOf" srcId="{665ADDF1-D189-47F9-ADD3-3E93A0A2163C}" destId="{A412E8B3-04F7-4590-8B86-B02B1C943C6C}" srcOrd="1" destOrd="0" presId="urn:microsoft.com/office/officeart/2005/8/layout/vProcess5"/>
    <dgm:cxn modelId="{B4975ED3-ACB8-4E6C-808A-FE007A0E3EDE}" type="presOf" srcId="{67F9003F-3CDE-4F30-AF84-D449F24D4107}" destId="{F587747F-10EA-45B6-B27A-0556ABEBD644}" srcOrd="0" destOrd="0" presId="urn:microsoft.com/office/officeart/2005/8/layout/vProcess5"/>
    <dgm:cxn modelId="{8DAA240B-8A5A-4DD9-B0DE-7AC588D15054}" srcId="{F653707A-7FA7-42FA-B639-D94AB5B63778}" destId="{6494ED17-B276-4F2A-A2F6-F78B88545056}" srcOrd="3" destOrd="0" parTransId="{701F2318-C2C2-4523-9F2E-95A3AA26BC97}" sibTransId="{90810B86-9A20-4467-A492-3BE513BC2662}"/>
    <dgm:cxn modelId="{51351309-F97B-4147-B4F4-558CE9B6173A}" srcId="{F653707A-7FA7-42FA-B639-D94AB5B63778}" destId="{665ADDF1-D189-47F9-ADD3-3E93A0A2163C}" srcOrd="4" destOrd="0" parTransId="{C52D90E4-234D-4CCA-B6B6-AB371EA5C8EB}" sibTransId="{3EDC7251-7C88-49B5-8B9A-9CCFF4BA4B4F}"/>
    <dgm:cxn modelId="{7AACDB66-7FE4-451D-9222-9826399D7593}" type="presOf" srcId="{6494ED17-B276-4F2A-A2F6-F78B88545056}" destId="{89A87CD3-D05A-44E6-8C2D-9FDDD535C46C}" srcOrd="0" destOrd="0" presId="urn:microsoft.com/office/officeart/2005/8/layout/vProcess5"/>
    <dgm:cxn modelId="{EA299BBF-1818-406A-80A2-847EC9DD7E99}" type="presOf" srcId="{9EEA7637-C747-489C-B54D-3F51FB2EB4F5}" destId="{5FEDA19E-65C9-44E2-A454-9A2C5E56B3D7}" srcOrd="0" destOrd="0" presId="urn:microsoft.com/office/officeart/2005/8/layout/vProcess5"/>
    <dgm:cxn modelId="{8861F60B-77B9-47C8-B225-5336B56C4C19}" type="presOf" srcId="{9EEA7637-C747-489C-B54D-3F51FB2EB4F5}" destId="{758267AF-B4D8-4B43-807D-EF7F8B81DBDE}" srcOrd="1" destOrd="0" presId="urn:microsoft.com/office/officeart/2005/8/layout/vProcess5"/>
    <dgm:cxn modelId="{6DE61512-69D7-4B40-8A49-013C4AC42A90}" type="presOf" srcId="{A8F99D59-D05F-4E79-B60B-FC08554F1E55}" destId="{26DAF7D4-DD10-44E9-95BF-B52238491FB2}" srcOrd="0" destOrd="0" presId="urn:microsoft.com/office/officeart/2005/8/layout/vProcess5"/>
    <dgm:cxn modelId="{85DCD017-3619-4F08-A21E-7A364A2959BD}" type="presOf" srcId="{90810B86-9A20-4467-A492-3BE513BC2662}" destId="{1097C7A0-A61F-4708-AC40-64B2A65310C6}" srcOrd="0" destOrd="0" presId="urn:microsoft.com/office/officeart/2005/8/layout/vProcess5"/>
    <dgm:cxn modelId="{70A06AC1-B21E-4C76-922B-3114EB21FF67}" srcId="{F653707A-7FA7-42FA-B639-D94AB5B63778}" destId="{9EEA7637-C747-489C-B54D-3F51FB2EB4F5}" srcOrd="0" destOrd="0" parTransId="{6A72BCD6-34F1-497F-84B7-6EADBE0CAB60}" sibTransId="{E84F91B1-A492-45BC-90F4-67D300296655}"/>
    <dgm:cxn modelId="{384349B5-5DF2-40A0-BDA8-EBB9AE4C9D4D}" type="presOf" srcId="{F653707A-7FA7-42FA-B639-D94AB5B63778}" destId="{22DCFC73-0326-4A71-A6B7-FAEF87942A9C}" srcOrd="0" destOrd="0" presId="urn:microsoft.com/office/officeart/2005/8/layout/vProcess5"/>
    <dgm:cxn modelId="{C63A050D-7377-4715-8432-F5D68090B268}" srcId="{F653707A-7FA7-42FA-B639-D94AB5B63778}" destId="{4842A336-10DA-4310-89EB-9D89DEEA169B}" srcOrd="1" destOrd="0" parTransId="{0A5F6557-5900-4C4B-B1F8-3C0C188B71A9}" sibTransId="{A8F99D59-D05F-4E79-B60B-FC08554F1E55}"/>
    <dgm:cxn modelId="{1F6413AD-72B0-4B3C-A9F8-107A7EDE9979}" type="presOf" srcId="{E84F91B1-A492-45BC-90F4-67D300296655}" destId="{2268FB2D-6D19-4E08-84B0-E41A10E747FB}" srcOrd="0" destOrd="0" presId="urn:microsoft.com/office/officeart/2005/8/layout/vProcess5"/>
    <dgm:cxn modelId="{0198D1BF-3B53-4583-B43E-D099B0BF0E3B}" type="presOf" srcId="{6494ED17-B276-4F2A-A2F6-F78B88545056}" destId="{C9340929-670C-4A25-9666-31CBA39341EA}" srcOrd="1" destOrd="0" presId="urn:microsoft.com/office/officeart/2005/8/layout/vProcess5"/>
    <dgm:cxn modelId="{1C22EC51-2714-4EC5-B61E-F8AC1DA29DD6}" type="presOf" srcId="{4842A336-10DA-4310-89EB-9D89DEEA169B}" destId="{3CE56E18-0CC8-44D8-BFAB-A893682CE74C}" srcOrd="0" destOrd="0" presId="urn:microsoft.com/office/officeart/2005/8/layout/vProcess5"/>
    <dgm:cxn modelId="{C14CC803-BCCD-40CD-B6FD-4099EE72D12A}" type="presOf" srcId="{4842A336-10DA-4310-89EB-9D89DEEA169B}" destId="{0AE289F4-A8AA-4D37-843C-F9068DB1F928}" srcOrd="1" destOrd="0" presId="urn:microsoft.com/office/officeart/2005/8/layout/vProcess5"/>
    <dgm:cxn modelId="{9CED8962-215C-4B18-A984-EF1B3CE90286}" type="presOf" srcId="{67F9003F-3CDE-4F30-AF84-D449F24D4107}" destId="{220CB246-14B9-4D00-9FC6-7EA4E3CBE0DB}" srcOrd="1" destOrd="0" presId="urn:microsoft.com/office/officeart/2005/8/layout/vProcess5"/>
    <dgm:cxn modelId="{1917D7EB-9413-4BA6-9883-F5B85B5AC4EE}" srcId="{F653707A-7FA7-42FA-B639-D94AB5B63778}" destId="{67F9003F-3CDE-4F30-AF84-D449F24D4107}" srcOrd="2" destOrd="0" parTransId="{77746107-A7D0-4E15-989A-B9EABB77A279}" sibTransId="{C73AD99B-C0CE-4BDE-9CAF-12AA83CDC7B3}"/>
    <dgm:cxn modelId="{86E64EDC-7462-4589-B491-6B11409751FB}" type="presOf" srcId="{665ADDF1-D189-47F9-ADD3-3E93A0A2163C}" destId="{30BC1920-D86E-4B26-82BB-27AEC32F0E8D}" srcOrd="0" destOrd="0" presId="urn:microsoft.com/office/officeart/2005/8/layout/vProcess5"/>
    <dgm:cxn modelId="{F5733894-A9F2-4470-A0D1-ADC2AB30C4D5}" type="presOf" srcId="{C73AD99B-C0CE-4BDE-9CAF-12AA83CDC7B3}" destId="{6C1E0807-22A2-4385-891C-445EEC474116}" srcOrd="0" destOrd="0" presId="urn:microsoft.com/office/officeart/2005/8/layout/vProcess5"/>
    <dgm:cxn modelId="{D12EA332-526D-4A70-9483-D41496693C84}" type="presParOf" srcId="{22DCFC73-0326-4A71-A6B7-FAEF87942A9C}" destId="{4CED5360-F3CC-4CC2-A2FE-F1259E287B01}" srcOrd="0" destOrd="0" presId="urn:microsoft.com/office/officeart/2005/8/layout/vProcess5"/>
    <dgm:cxn modelId="{DD13DDD2-9047-4EB1-B3ED-D6178285E92C}" type="presParOf" srcId="{22DCFC73-0326-4A71-A6B7-FAEF87942A9C}" destId="{5FEDA19E-65C9-44E2-A454-9A2C5E56B3D7}" srcOrd="1" destOrd="0" presId="urn:microsoft.com/office/officeart/2005/8/layout/vProcess5"/>
    <dgm:cxn modelId="{5E4EA448-1246-448D-B8A0-F77A54FCE4F1}" type="presParOf" srcId="{22DCFC73-0326-4A71-A6B7-FAEF87942A9C}" destId="{3CE56E18-0CC8-44D8-BFAB-A893682CE74C}" srcOrd="2" destOrd="0" presId="urn:microsoft.com/office/officeart/2005/8/layout/vProcess5"/>
    <dgm:cxn modelId="{EE582ABE-4B25-4BBB-8D0A-65A79153568D}" type="presParOf" srcId="{22DCFC73-0326-4A71-A6B7-FAEF87942A9C}" destId="{F587747F-10EA-45B6-B27A-0556ABEBD644}" srcOrd="3" destOrd="0" presId="urn:microsoft.com/office/officeart/2005/8/layout/vProcess5"/>
    <dgm:cxn modelId="{13DBF288-48CE-4AC2-A6EE-BC7879B90978}" type="presParOf" srcId="{22DCFC73-0326-4A71-A6B7-FAEF87942A9C}" destId="{89A87CD3-D05A-44E6-8C2D-9FDDD535C46C}" srcOrd="4" destOrd="0" presId="urn:microsoft.com/office/officeart/2005/8/layout/vProcess5"/>
    <dgm:cxn modelId="{C9AC8B42-37CD-4ED7-A080-6CEB9A60A558}" type="presParOf" srcId="{22DCFC73-0326-4A71-A6B7-FAEF87942A9C}" destId="{30BC1920-D86E-4B26-82BB-27AEC32F0E8D}" srcOrd="5" destOrd="0" presId="urn:microsoft.com/office/officeart/2005/8/layout/vProcess5"/>
    <dgm:cxn modelId="{11D6756B-3C0E-4583-9653-AA99F9D3C989}" type="presParOf" srcId="{22DCFC73-0326-4A71-A6B7-FAEF87942A9C}" destId="{2268FB2D-6D19-4E08-84B0-E41A10E747FB}" srcOrd="6" destOrd="0" presId="urn:microsoft.com/office/officeart/2005/8/layout/vProcess5"/>
    <dgm:cxn modelId="{EC7FF52D-30CC-4732-843C-23013336EAFD}" type="presParOf" srcId="{22DCFC73-0326-4A71-A6B7-FAEF87942A9C}" destId="{26DAF7D4-DD10-44E9-95BF-B52238491FB2}" srcOrd="7" destOrd="0" presId="urn:microsoft.com/office/officeart/2005/8/layout/vProcess5"/>
    <dgm:cxn modelId="{93C0561F-E21D-4E24-BA42-88421E0724B8}" type="presParOf" srcId="{22DCFC73-0326-4A71-A6B7-FAEF87942A9C}" destId="{6C1E0807-22A2-4385-891C-445EEC474116}" srcOrd="8" destOrd="0" presId="urn:microsoft.com/office/officeart/2005/8/layout/vProcess5"/>
    <dgm:cxn modelId="{16D62AE7-B9ED-44FE-9C20-8CED1CA8087A}" type="presParOf" srcId="{22DCFC73-0326-4A71-A6B7-FAEF87942A9C}" destId="{1097C7A0-A61F-4708-AC40-64B2A65310C6}" srcOrd="9" destOrd="0" presId="urn:microsoft.com/office/officeart/2005/8/layout/vProcess5"/>
    <dgm:cxn modelId="{20E99BDF-B427-460D-A988-A47F9BC4A9A8}" type="presParOf" srcId="{22DCFC73-0326-4A71-A6B7-FAEF87942A9C}" destId="{758267AF-B4D8-4B43-807D-EF7F8B81DBDE}" srcOrd="10" destOrd="0" presId="urn:microsoft.com/office/officeart/2005/8/layout/vProcess5"/>
    <dgm:cxn modelId="{F9D70205-FE10-4F40-873C-C7DED45EC717}" type="presParOf" srcId="{22DCFC73-0326-4A71-A6B7-FAEF87942A9C}" destId="{0AE289F4-A8AA-4D37-843C-F9068DB1F928}" srcOrd="11" destOrd="0" presId="urn:microsoft.com/office/officeart/2005/8/layout/vProcess5"/>
    <dgm:cxn modelId="{80315573-3ABE-4277-AD18-C7118E30691A}" type="presParOf" srcId="{22DCFC73-0326-4A71-A6B7-FAEF87942A9C}" destId="{220CB246-14B9-4D00-9FC6-7EA4E3CBE0DB}" srcOrd="12" destOrd="0" presId="urn:microsoft.com/office/officeart/2005/8/layout/vProcess5"/>
    <dgm:cxn modelId="{6F484ECE-C864-4A6F-BC90-60ABE4FD488C}" type="presParOf" srcId="{22DCFC73-0326-4A71-A6B7-FAEF87942A9C}" destId="{C9340929-670C-4A25-9666-31CBA39341EA}" srcOrd="13" destOrd="0" presId="urn:microsoft.com/office/officeart/2005/8/layout/vProcess5"/>
    <dgm:cxn modelId="{94890555-6331-4712-8446-B22F1B31DD2D}" type="presParOf" srcId="{22DCFC73-0326-4A71-A6B7-FAEF87942A9C}" destId="{A412E8B3-04F7-4590-8B86-B02B1C943C6C}" srcOrd="14" destOrd="0" presId="urn:microsoft.com/office/officeart/2005/8/layout/vProcess5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DA19E-65C9-44E2-A454-9A2C5E56B3D7}">
      <dsp:nvSpPr>
        <dsp:cNvPr id="0" name=""/>
        <dsp:cNvSpPr/>
      </dsp:nvSpPr>
      <dsp:spPr>
        <a:xfrm>
          <a:off x="-266674" y="68398"/>
          <a:ext cx="6219444" cy="795890"/>
        </a:xfrm>
        <a:prstGeom prst="roundRect">
          <a:avLst>
            <a:gd name="adj" fmla="val 10000"/>
          </a:avLst>
        </a:prstGeom>
        <a:solidFill>
          <a:srgbClr val="C3D69E"/>
        </a:solidFill>
        <a:ln w="25400" cap="flat" cmpd="sng" algn="ctr">
          <a:noFill/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solidFill>
                <a:schemeClr val="tx1"/>
              </a:solidFill>
              <a:latin typeface="+mn-lt"/>
            </a:rPr>
            <a:t>Fair Market Values are uploaded to 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solidFill>
                <a:schemeClr val="tx1"/>
              </a:solidFill>
              <a:latin typeface="+mn-lt"/>
            </a:rPr>
            <a:t>Trust Asset Accounting Management System (TAAMS)</a:t>
          </a:r>
          <a:endParaRPr lang="en-US" sz="1600" kern="1200" dirty="0">
            <a:latin typeface="+mn-lt"/>
          </a:endParaRPr>
        </a:p>
      </dsp:txBody>
      <dsp:txXfrm>
        <a:off x="-243363" y="91709"/>
        <a:ext cx="5111889" cy="749268"/>
      </dsp:txXfrm>
    </dsp:sp>
    <dsp:sp modelId="{3CE56E18-0CC8-44D8-BFAB-A893682CE74C}">
      <dsp:nvSpPr>
        <dsp:cNvPr id="0" name=""/>
        <dsp:cNvSpPr/>
      </dsp:nvSpPr>
      <dsp:spPr>
        <a:xfrm>
          <a:off x="0" y="1143003"/>
          <a:ext cx="6219444" cy="795890"/>
        </a:xfrm>
        <a:prstGeom prst="roundRect">
          <a:avLst>
            <a:gd name="adj" fmla="val 10000"/>
          </a:avLst>
        </a:prstGeom>
        <a:solidFill>
          <a:srgbClr val="C3D69E"/>
        </a:solidFill>
        <a:ln w="25400" cap="flat" cmpd="sng" algn="ctr">
          <a:noFill/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solidFill>
                <a:schemeClr val="tx1"/>
              </a:solidFill>
              <a:latin typeface="+mn-lt"/>
            </a:rPr>
            <a:t>Criteria are applied to generate purchase offer set  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solidFill>
                <a:schemeClr val="tx1"/>
              </a:solidFill>
              <a:latin typeface="+mn-lt"/>
            </a:rPr>
            <a:t>Purchase offer packages are printed and mailed </a:t>
          </a:r>
          <a:endParaRPr lang="en-US" sz="1600" kern="1200" dirty="0">
            <a:solidFill>
              <a:schemeClr val="tx1"/>
            </a:solidFill>
            <a:latin typeface="+mn-lt"/>
          </a:endParaRPr>
        </a:p>
      </dsp:txBody>
      <dsp:txXfrm>
        <a:off x="23311" y="1166314"/>
        <a:ext cx="5102135" cy="749268"/>
      </dsp:txXfrm>
    </dsp:sp>
    <dsp:sp modelId="{F587747F-10EA-45B6-B27A-0556ABEBD644}">
      <dsp:nvSpPr>
        <dsp:cNvPr id="0" name=""/>
        <dsp:cNvSpPr/>
      </dsp:nvSpPr>
      <dsp:spPr>
        <a:xfrm>
          <a:off x="266709" y="2209801"/>
          <a:ext cx="6219444" cy="795890"/>
        </a:xfrm>
        <a:prstGeom prst="roundRect">
          <a:avLst>
            <a:gd name="adj" fmla="val 10000"/>
          </a:avLst>
        </a:prstGeom>
        <a:solidFill>
          <a:srgbClr val="C3D69E"/>
        </a:solidFill>
        <a:ln w="25400" cap="flat" cmpd="sng" algn="ctr">
          <a:noFill/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solidFill>
                <a:schemeClr val="tx1"/>
              </a:solidFill>
              <a:latin typeface="+mn-lt"/>
            </a:rPr>
            <a:t>Willing sellers return purchase offer documents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>
              <a:solidFill>
                <a:schemeClr val="tx1"/>
              </a:solidFill>
              <a:latin typeface="+mn-lt"/>
            </a:rPr>
            <a:t>Documents are scanned into TAAMS for processing</a:t>
          </a:r>
          <a:endParaRPr lang="en-US" sz="1600" kern="1200" dirty="0">
            <a:solidFill>
              <a:schemeClr val="tx1"/>
            </a:solidFill>
            <a:latin typeface="+mn-lt"/>
          </a:endParaRPr>
        </a:p>
      </dsp:txBody>
      <dsp:txXfrm>
        <a:off x="290020" y="2233112"/>
        <a:ext cx="5102135" cy="749268"/>
      </dsp:txXfrm>
    </dsp:sp>
    <dsp:sp modelId="{89A87CD3-D05A-44E6-8C2D-9FDDD535C46C}">
      <dsp:nvSpPr>
        <dsp:cNvPr id="0" name=""/>
        <dsp:cNvSpPr/>
      </dsp:nvSpPr>
      <dsp:spPr>
        <a:xfrm>
          <a:off x="419118" y="3276599"/>
          <a:ext cx="7024861" cy="795890"/>
        </a:xfrm>
        <a:prstGeom prst="roundRect">
          <a:avLst>
            <a:gd name="adj" fmla="val 10000"/>
          </a:avLst>
        </a:prstGeom>
        <a:solidFill>
          <a:srgbClr val="C3D69E"/>
        </a:solidFill>
        <a:ln w="25400" cap="flat" cmpd="sng" algn="ctr">
          <a:noFill/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6889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550" kern="1200" dirty="0" smtClean="0">
              <a:solidFill>
                <a:schemeClr val="tx1"/>
              </a:solidFill>
              <a:latin typeface="+mn-lt"/>
            </a:rPr>
            <a:t>Electronic approval of purchase by BIA – Acquisition Center</a:t>
          </a:r>
        </a:p>
        <a:p>
          <a:pPr lvl="0" algn="l" defTabSz="6889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550" kern="1200" dirty="0" smtClean="0">
              <a:solidFill>
                <a:schemeClr val="tx1"/>
              </a:solidFill>
              <a:latin typeface="+mn-lt"/>
            </a:rPr>
            <a:t>Payment posted to landowner’s Individual Indian Money </a:t>
          </a:r>
          <a:r>
            <a:rPr lang="en-US" sz="1400" kern="1200" dirty="0" smtClean="0">
              <a:solidFill>
                <a:schemeClr val="tx1"/>
              </a:solidFill>
              <a:latin typeface="+mn-lt"/>
            </a:rPr>
            <a:t>(IIM) </a:t>
          </a:r>
          <a:r>
            <a:rPr lang="en-US" sz="1550" kern="1200" dirty="0" smtClean="0">
              <a:solidFill>
                <a:schemeClr val="tx1"/>
              </a:solidFill>
              <a:latin typeface="+mn-lt"/>
            </a:rPr>
            <a:t>account </a:t>
          </a:r>
        </a:p>
        <a:p>
          <a:pPr lvl="0" algn="l" defTabSz="688975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550" kern="1200" dirty="0" smtClean="0">
              <a:solidFill>
                <a:schemeClr val="tx1"/>
              </a:solidFill>
              <a:latin typeface="+mn-lt"/>
            </a:rPr>
            <a:t>Title automatically transfers to Tribe</a:t>
          </a:r>
          <a:endParaRPr lang="en-US" sz="1550" kern="1200" dirty="0">
            <a:latin typeface="+mn-lt"/>
          </a:endParaRPr>
        </a:p>
      </dsp:txBody>
      <dsp:txXfrm>
        <a:off x="442429" y="3299910"/>
        <a:ext cx="5768899" cy="749268"/>
      </dsp:txXfrm>
    </dsp:sp>
    <dsp:sp modelId="{30BC1920-D86E-4B26-82BB-27AEC32F0E8D}">
      <dsp:nvSpPr>
        <dsp:cNvPr id="0" name=""/>
        <dsp:cNvSpPr/>
      </dsp:nvSpPr>
      <dsp:spPr>
        <a:xfrm>
          <a:off x="609622" y="4343402"/>
          <a:ext cx="7286140" cy="780286"/>
        </a:xfrm>
        <a:prstGeom prst="roundRect">
          <a:avLst>
            <a:gd name="adj" fmla="val 10000"/>
          </a:avLst>
        </a:prstGeom>
        <a:solidFill>
          <a:srgbClr val="C3D69E"/>
        </a:solidFill>
        <a:ln w="25400" cap="flat" cmpd="sng" algn="ctr">
          <a:noFill/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solidFill>
                <a:schemeClr val="tx1"/>
              </a:solidFill>
              <a:latin typeface="+mn-lt"/>
            </a:rPr>
            <a:t>Approval and payment acknowledgement is mailed to landowner</a:t>
          </a:r>
          <a:endParaRPr lang="en-US" sz="1600" b="0" kern="1200" dirty="0">
            <a:solidFill>
              <a:schemeClr val="tx1"/>
            </a:solidFill>
            <a:latin typeface="+mn-lt"/>
          </a:endParaRPr>
        </a:p>
      </dsp:txBody>
      <dsp:txXfrm>
        <a:off x="632476" y="4366256"/>
        <a:ext cx="5986113" cy="734578"/>
      </dsp:txXfrm>
    </dsp:sp>
    <dsp:sp modelId="{2268FB2D-6D19-4E08-84B0-E41A10E747FB}">
      <dsp:nvSpPr>
        <dsp:cNvPr id="0" name=""/>
        <dsp:cNvSpPr/>
      </dsp:nvSpPr>
      <dsp:spPr>
        <a:xfrm>
          <a:off x="5346522" y="681380"/>
          <a:ext cx="606247" cy="60624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5482928" y="681380"/>
        <a:ext cx="333435" cy="456201"/>
      </dsp:txXfrm>
    </dsp:sp>
    <dsp:sp modelId="{26DAF7D4-DD10-44E9-95BF-B52238491FB2}">
      <dsp:nvSpPr>
        <dsp:cNvPr id="0" name=""/>
        <dsp:cNvSpPr/>
      </dsp:nvSpPr>
      <dsp:spPr>
        <a:xfrm>
          <a:off x="5562600" y="1752599"/>
          <a:ext cx="606247" cy="60624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5699006" y="1752599"/>
        <a:ext cx="333435" cy="456201"/>
      </dsp:txXfrm>
    </dsp:sp>
    <dsp:sp modelId="{6C1E0807-22A2-4385-891C-445EEC474116}">
      <dsp:nvSpPr>
        <dsp:cNvPr id="0" name=""/>
        <dsp:cNvSpPr/>
      </dsp:nvSpPr>
      <dsp:spPr>
        <a:xfrm>
          <a:off x="5943601" y="2819403"/>
          <a:ext cx="606247" cy="60624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6080007" y="2819403"/>
        <a:ext cx="333435" cy="456201"/>
      </dsp:txXfrm>
    </dsp:sp>
    <dsp:sp modelId="{1097C7A0-A61F-4708-AC40-64B2A65310C6}">
      <dsp:nvSpPr>
        <dsp:cNvPr id="0" name=""/>
        <dsp:cNvSpPr/>
      </dsp:nvSpPr>
      <dsp:spPr>
        <a:xfrm>
          <a:off x="6400801" y="3886199"/>
          <a:ext cx="606247" cy="60624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6537207" y="3886199"/>
        <a:ext cx="333435" cy="456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3037627" cy="464980"/>
          </a:xfrm>
          <a:prstGeom prst="rect">
            <a:avLst/>
          </a:prstGeom>
        </p:spPr>
        <p:txBody>
          <a:bodyPr vert="horz" lIns="92100" tIns="46049" rIns="92100" bIns="460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74" y="6"/>
            <a:ext cx="3037627" cy="464980"/>
          </a:xfrm>
          <a:prstGeom prst="rect">
            <a:avLst/>
          </a:prstGeom>
        </p:spPr>
        <p:txBody>
          <a:bodyPr vert="horz" lIns="92100" tIns="46049" rIns="92100" bIns="46049" rtlCol="0"/>
          <a:lstStyle>
            <a:lvl1pPr algn="r">
              <a:defRPr sz="1200"/>
            </a:lvl1pPr>
          </a:lstStyle>
          <a:p>
            <a:fld id="{1E72202B-91B4-424B-AE44-5309F074DB00}" type="datetime1">
              <a:rPr lang="en-US" smtClean="0"/>
              <a:pPr/>
              <a:t>6/24/2015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6"/>
            <a:ext cx="3037627" cy="464980"/>
          </a:xfrm>
          <a:prstGeom prst="rect">
            <a:avLst/>
          </a:prstGeom>
        </p:spPr>
        <p:txBody>
          <a:bodyPr vert="horz" lIns="92100" tIns="46049" rIns="92100" bIns="460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74" y="8829826"/>
            <a:ext cx="3037627" cy="464980"/>
          </a:xfrm>
          <a:prstGeom prst="rect">
            <a:avLst/>
          </a:prstGeom>
        </p:spPr>
        <p:txBody>
          <a:bodyPr vert="horz" lIns="92100" tIns="46049" rIns="92100" bIns="46049" rtlCol="0" anchor="b"/>
          <a:lstStyle>
            <a:lvl1pPr algn="r">
              <a:defRPr sz="1200"/>
            </a:lvl1pPr>
          </a:lstStyle>
          <a:p>
            <a:fld id="{9B522A9F-75AB-43DF-AF92-B74AEB0392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821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59" tIns="46579" rIns="93159" bIns="465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3159" tIns="46579" rIns="93159" bIns="46579" rtlCol="0"/>
          <a:lstStyle>
            <a:lvl1pPr algn="r">
              <a:defRPr sz="1200"/>
            </a:lvl1pPr>
          </a:lstStyle>
          <a:p>
            <a:fld id="{EF33E770-762C-45BF-BFD9-0B846FFB657E}" type="datetime1">
              <a:rPr lang="en-US" smtClean="0"/>
              <a:pPr/>
              <a:t>6/24/2015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9" tIns="46579" rIns="93159" bIns="465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9" tIns="46579" rIns="93159" bIns="465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59" tIns="46579" rIns="93159" bIns="465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6"/>
            <a:ext cx="3037840" cy="464820"/>
          </a:xfrm>
          <a:prstGeom prst="rect">
            <a:avLst/>
          </a:prstGeom>
        </p:spPr>
        <p:txBody>
          <a:bodyPr vert="horz" lIns="93159" tIns="46579" rIns="93159" bIns="46579" rtlCol="0" anchor="b"/>
          <a:lstStyle>
            <a:lvl1pPr algn="r">
              <a:defRPr sz="1200"/>
            </a:lvl1pPr>
          </a:lstStyle>
          <a:p>
            <a:fld id="{045E8A76-B118-42A5-909A-C5A9AD487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362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92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92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92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92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*MAPS- township level and includes tracts</a:t>
            </a:r>
            <a:r>
              <a:rPr lang="en-US" baseline="0" dirty="0" smtClean="0"/>
              <a:t> within township that landowners owns interest in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*Have revised</a:t>
            </a:r>
            <a:r>
              <a:rPr lang="en-US" baseline="0" dirty="0" smtClean="0"/>
              <a:t> deed to address common errors</a:t>
            </a:r>
          </a:p>
          <a:p>
            <a:r>
              <a:rPr lang="en-US" baseline="0" dirty="0" smtClean="0"/>
              <a:t>*Provide sample deed with specific instructions at outreach events and online</a:t>
            </a:r>
            <a:endParaRPr lang="en-US" dirty="0" smtClean="0"/>
          </a:p>
          <a:p>
            <a:r>
              <a:rPr lang="en-US" dirty="0" smtClean="0"/>
              <a:t>*18 USC Part III, </a:t>
            </a:r>
            <a:r>
              <a:rPr lang="en-US" dirty="0" err="1" smtClean="0"/>
              <a:t>Ch</a:t>
            </a:r>
            <a:r>
              <a:rPr lang="en-US" dirty="0" smtClean="0"/>
              <a:t> 301, sec 4004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Wardens, superintendents, associate wardens and superintendents, chief clerks, and record clerks, take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acknowledgments of officers, employees, and inmates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*Hague Convention –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Apostilles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7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76517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95400"/>
            <a:ext cx="7772400" cy="457200"/>
          </a:xfrm>
        </p:spPr>
        <p:txBody>
          <a:bodyPr/>
          <a:lstStyle>
            <a:lvl1pPr marL="0" indent="0" algn="l">
              <a:buNone/>
              <a:defRPr>
                <a:solidFill>
                  <a:srgbClr val="095B2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Garamond" pitchFamily="18" charset="0"/>
                <a:cs typeface="Arial" pitchFamily="34" charset="0"/>
              </a:defRPr>
            </a:lvl1pPr>
          </a:lstStyle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rgbClr val="095B26"/>
                </a:solidFill>
                <a:latin typeface="Garamond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aramond" pitchFamily="18" charset="0"/>
              </a:defRPr>
            </a:lvl1pPr>
            <a:lvl2pPr>
              <a:buNone/>
              <a:defRPr>
                <a:latin typeface="Garamond" pitchFamily="18" charset="0"/>
              </a:defRPr>
            </a:lvl2pPr>
            <a:lvl3pPr>
              <a:defRPr>
                <a:latin typeface="Garamond" pitchFamily="18" charset="0"/>
              </a:defRPr>
            </a:lvl3pPr>
            <a:lvl4pPr>
              <a:defRPr>
                <a:latin typeface="Garamond" pitchFamily="18" charset="0"/>
              </a:defRPr>
            </a:lvl4pPr>
            <a:lvl5pPr>
              <a:defRPr>
                <a:latin typeface="Garamond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Garamond" pitchFamily="18" charset="0"/>
              </a:defRPr>
            </a:lvl1pPr>
          </a:lstStyle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1762"/>
            <a:ext cx="8229600" cy="5075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Garamond" pitchFamily="18" charset="0"/>
                <a:cs typeface="Arial" pitchFamily="34" charset="0"/>
              </a:defRPr>
            </a:lvl1pPr>
          </a:lstStyle>
          <a:p>
            <a:fld id="{D9A76D90-2454-4658-BC93-0350D266CC7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Tribal-Nations_Program_No-Text_Logo_2-01.png"/>
          <p:cNvPicPr/>
          <p:nvPr/>
        </p:nvPicPr>
        <p:blipFill>
          <a:blip r:embed="rId13"/>
          <a:stretch>
            <a:fillRect/>
          </a:stretch>
        </p:blipFill>
        <p:spPr>
          <a:xfrm>
            <a:off x="7645400" y="304800"/>
            <a:ext cx="1041400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225425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87388" indent="-23018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95B26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095B26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i.gov/buybackprogra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391400" y="228600"/>
            <a:ext cx="1600200" cy="1143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1143000"/>
            <a:ext cx="5399087" cy="290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871663" y="4926859"/>
            <a:ext cx="5519737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>
                <a:latin typeface="Garamond" pitchFamily="18" charset="0"/>
              </a:rPr>
              <a:t>Acquisition Process </a:t>
            </a:r>
          </a:p>
          <a:p>
            <a:pPr algn="ctr"/>
            <a:r>
              <a:rPr lang="en-US" sz="2000" b="1" dirty="0" smtClean="0">
                <a:latin typeface="Garamond" pitchFamily="18" charset="0"/>
              </a:rPr>
              <a:t>Bureau of Indian Affairs</a:t>
            </a:r>
            <a:endParaRPr lang="en-US" sz="20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81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577" y="914400"/>
            <a:ext cx="4453448" cy="5760720"/>
          </a:xfrm>
          <a:prstGeom prst="rect">
            <a:avLst/>
          </a:prstGeom>
          <a:noFill/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77254" y="1524000"/>
            <a:ext cx="29327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aramond" panose="02020404030301010803" pitchFamily="18" charset="0"/>
              </a:rPr>
              <a:t>Additional guidance on how to complete the deed and summary inventory is available on the Buy-Back Program website.</a:t>
            </a:r>
            <a:endParaRPr lang="en-US" u="sng" dirty="0">
              <a:solidFill>
                <a:srgbClr val="095B26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200400"/>
            <a:ext cx="3035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095B26"/>
                </a:solidFill>
                <a:latin typeface="Garamond" panose="02020404030301010803" pitchFamily="18" charset="0"/>
              </a:rPr>
              <a:t>www.doi.gov/buybackprogram</a:t>
            </a:r>
            <a:endParaRPr lang="en-US" u="sng" dirty="0">
              <a:solidFill>
                <a:srgbClr val="095B26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50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95B26"/>
                </a:solidFill>
                <a:latin typeface="Garamond" panose="02020404030301010803" pitchFamily="18" charset="0"/>
              </a:rPr>
              <a:t>One-Page Deed</a:t>
            </a:r>
            <a:endParaRPr lang="en-US" sz="2800" dirty="0">
              <a:solidFill>
                <a:srgbClr val="095B26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900251"/>
            <a:ext cx="4217816" cy="5455920"/>
          </a:xfrm>
          <a:prstGeom prst="rect">
            <a:avLst/>
          </a:prstGeom>
          <a:noFill/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2566" y="1295399"/>
            <a:ext cx="2285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Garamond" panose="02020404030301010803" pitchFamily="18" charset="0"/>
              </a:rPr>
              <a:t>Deed </a:t>
            </a:r>
            <a:r>
              <a:rPr lang="en-US" b="1" dirty="0">
                <a:latin typeface="Garamond" panose="02020404030301010803" pitchFamily="18" charset="0"/>
              </a:rPr>
              <a:t>s</a:t>
            </a:r>
            <a:r>
              <a:rPr lang="en-US" b="1" dirty="0" smtClean="0">
                <a:latin typeface="Garamond" panose="02020404030301010803" pitchFamily="18" charset="0"/>
              </a:rPr>
              <a:t>ignature requires notarization</a:t>
            </a:r>
            <a:r>
              <a:rPr lang="en-US" dirty="0" smtClean="0">
                <a:latin typeface="Garamond" panose="02020404030301010803" pitchFamily="18" charset="0"/>
              </a:rPr>
              <a:t> 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345735"/>
            <a:ext cx="3124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aramond" panose="02020404030301010803" pitchFamily="18" charset="0"/>
              </a:rPr>
              <a:t>Lessons Learned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Notary service is not always accessible to </a:t>
            </a:r>
            <a:r>
              <a:rPr lang="en-US" dirty="0">
                <a:latin typeface="Garamond" panose="02020404030301010803" pitchFamily="18" charset="0"/>
              </a:rPr>
              <a:t>international and incarcerated landowners.  </a:t>
            </a:r>
            <a:endParaRPr lang="en-US" dirty="0" smtClean="0">
              <a:latin typeface="Garamond" panose="02020404030301010803" pitchFamily="18" charset="0"/>
            </a:endParaRPr>
          </a:p>
          <a:p>
            <a:endParaRPr lang="en-US" dirty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Garamond" panose="02020404030301010803" pitchFamily="18" charset="0"/>
              </a:rPr>
              <a:t>Federal - Oaths </a:t>
            </a:r>
            <a:r>
              <a:rPr lang="en-US" dirty="0">
                <a:latin typeface="Garamond" panose="02020404030301010803" pitchFamily="18" charset="0"/>
              </a:rPr>
              <a:t>and </a:t>
            </a:r>
            <a:r>
              <a:rPr lang="en-US" dirty="0" smtClean="0">
                <a:latin typeface="Garamond" panose="02020404030301010803" pitchFamily="18" charset="0"/>
              </a:rPr>
              <a:t>Acknowledgments (18 U.S.C.)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Garamond" panose="02020404030301010803" pitchFamily="18" charset="0"/>
              </a:rPr>
              <a:t>International – U.S. Embassy     or Apostille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Garamond" panose="02020404030301010803" pitchFamily="18" charset="0"/>
              </a:rPr>
              <a:t>State Specific Laws</a:t>
            </a:r>
          </a:p>
          <a:p>
            <a:endParaRPr lang="en-US" dirty="0" smtClean="0">
              <a:latin typeface="Garamond" panose="02020404030301010803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14800" y="4572000"/>
            <a:ext cx="3505200" cy="706418"/>
          </a:xfrm>
          <a:prstGeom prst="rect">
            <a:avLst/>
          </a:prstGeom>
          <a:solidFill>
            <a:srgbClr val="FFFF00">
              <a:alpha val="29000"/>
            </a:srgbClr>
          </a:solidFill>
          <a:ln w="12700">
            <a:solidFill>
              <a:srgbClr val="095B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4223"/>
            <a:ext cx="8229600" cy="711679"/>
          </a:xfrm>
        </p:spPr>
        <p:txBody>
          <a:bodyPr>
            <a:normAutofit/>
          </a:bodyPr>
          <a:lstStyle/>
          <a:p>
            <a:r>
              <a:rPr lang="en-US" dirty="0" smtClean="0"/>
              <a:t>Purchasable Interest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3124200" cy="3581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The Purchasable Interest Inventory is made of 2 parts.  The Summary and the Detail parts are linked by the “Item” number.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/>
              <a:t>May not include all landowner interest because some may not be eligible for purchase under the Buy-Back Program.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914400"/>
            <a:ext cx="4267200" cy="5519800"/>
          </a:xfrm>
          <a:prstGeom prst="rect">
            <a:avLst/>
          </a:prstGeom>
          <a:noFill/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219200" y="1066800"/>
            <a:ext cx="2667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542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6873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7475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095B26"/>
                </a:solidFill>
              </a:rPr>
              <a:t>Inventory Summary</a:t>
            </a:r>
            <a:endParaRPr lang="en-US" sz="2000" b="1" dirty="0">
              <a:solidFill>
                <a:srgbClr val="095B26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905000" y="1371600"/>
            <a:ext cx="170657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542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6873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7475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095B26"/>
                </a:solidFill>
              </a:rPr>
              <a:t>(1 of 2 parts)</a:t>
            </a:r>
            <a:endParaRPr lang="en-US" sz="2000" b="1" dirty="0">
              <a:solidFill>
                <a:srgbClr val="095B26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43400" y="2312827"/>
            <a:ext cx="228600" cy="706418"/>
          </a:xfrm>
          <a:prstGeom prst="rect">
            <a:avLst/>
          </a:prstGeom>
          <a:solidFill>
            <a:srgbClr val="FFFF00">
              <a:alpha val="29000"/>
            </a:srgbClr>
          </a:solidFill>
          <a:ln w="12700">
            <a:solidFill>
              <a:srgbClr val="095B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8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28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Purchasable Interest Inventory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0"/>
            <a:ext cx="6720575" cy="5188307"/>
          </a:xfrm>
          <a:prstGeom prst="rect">
            <a:avLst/>
          </a:prstGeom>
          <a:noFill/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201305" y="838200"/>
            <a:ext cx="2667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542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6873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7475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095B26"/>
                </a:solidFill>
              </a:rPr>
              <a:t>Inventory Detail</a:t>
            </a:r>
            <a:endParaRPr lang="en-US" sz="2000" b="1" dirty="0">
              <a:solidFill>
                <a:srgbClr val="095B26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04800" y="1143000"/>
            <a:ext cx="170657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542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6873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7475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095B26"/>
                </a:solidFill>
              </a:rPr>
              <a:t>(2 of 2 parts)</a:t>
            </a:r>
            <a:endParaRPr lang="en-US" sz="2000" b="1" dirty="0">
              <a:solidFill>
                <a:srgbClr val="095B2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67441" y="2321926"/>
            <a:ext cx="228600" cy="1716673"/>
          </a:xfrm>
          <a:prstGeom prst="rect">
            <a:avLst/>
          </a:prstGeom>
          <a:solidFill>
            <a:srgbClr val="FFFF00">
              <a:alpha val="29000"/>
            </a:srgbClr>
          </a:solidFill>
          <a:ln w="12700">
            <a:solidFill>
              <a:srgbClr val="095B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Cobell Scholarship Fund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60717" y="990600"/>
            <a:ext cx="82296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Garamond" panose="02020404030301010803" pitchFamily="18" charset="0"/>
              </a:rPr>
              <a:t>Fund is administered </a:t>
            </a:r>
            <a:r>
              <a:rPr lang="en-US" sz="2000" dirty="0">
                <a:latin typeface="Garamond" panose="02020404030301010803" pitchFamily="18" charset="0"/>
              </a:rPr>
              <a:t>by </a:t>
            </a:r>
            <a:r>
              <a:rPr lang="en-US" sz="2000" dirty="0" smtClean="0">
                <a:latin typeface="Garamond" panose="02020404030301010803" pitchFamily="18" charset="0"/>
              </a:rPr>
              <a:t>a non-governmental entity</a:t>
            </a:r>
            <a:endParaRPr lang="en-US" sz="2000" b="1" dirty="0">
              <a:latin typeface="Garamond" panose="02020404030301010803" pitchFamily="18" charset="0"/>
            </a:endParaRPr>
          </a:p>
          <a:p>
            <a:pPr marL="342900" indent="-342900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Garamond" panose="02020404030301010803" pitchFamily="18" charset="0"/>
              </a:rPr>
              <a:t>Contributions are in </a:t>
            </a:r>
            <a:r>
              <a:rPr lang="en-US" sz="2000" u="sng" dirty="0" smtClean="0">
                <a:latin typeface="Garamond" panose="02020404030301010803" pitchFamily="18" charset="0"/>
              </a:rPr>
              <a:t>addition</a:t>
            </a:r>
            <a:r>
              <a:rPr lang="en-US" sz="2000" dirty="0" smtClean="0">
                <a:latin typeface="Garamond" panose="02020404030301010803" pitchFamily="18" charset="0"/>
              </a:rPr>
              <a:t> to and do not impact land sale payments </a:t>
            </a:r>
          </a:p>
          <a:p>
            <a:pPr marL="342900" indent="-342900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Garamond" panose="02020404030301010803" pitchFamily="18" charset="0"/>
              </a:rPr>
              <a:t>Up to $60 million will be contributed to the Fund</a:t>
            </a:r>
          </a:p>
          <a:p>
            <a:endParaRPr lang="en-US" sz="2000" dirty="0">
              <a:latin typeface="Garamond" panose="02020404030301010803" pitchFamily="18" charset="0"/>
            </a:endParaRPr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"/>
          <a:stretch/>
        </p:blipFill>
        <p:spPr bwMode="auto">
          <a:xfrm>
            <a:off x="3216569" y="2171724"/>
            <a:ext cx="5570873" cy="4300733"/>
          </a:xfrm>
          <a:prstGeom prst="rect">
            <a:avLst/>
          </a:prstGeom>
          <a:noFill/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7315200" y="3034195"/>
            <a:ext cx="381000" cy="1671020"/>
          </a:xfrm>
          <a:prstGeom prst="rect">
            <a:avLst/>
          </a:prstGeom>
          <a:solidFill>
            <a:srgbClr val="FFFF00">
              <a:alpha val="29000"/>
            </a:srgbClr>
          </a:solidFill>
          <a:ln w="12700">
            <a:solidFill>
              <a:srgbClr val="095B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6671" y="2544872"/>
            <a:ext cx="26785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Interest valued &lt; </a:t>
            </a:r>
            <a:r>
              <a:rPr lang="en-US" dirty="0">
                <a:latin typeface="Garamond" panose="02020404030301010803" pitchFamily="18" charset="0"/>
              </a:rPr>
              <a:t>$</a:t>
            </a:r>
            <a:r>
              <a:rPr lang="en-US" dirty="0" smtClean="0">
                <a:latin typeface="Garamond" panose="02020404030301010803" pitchFamily="18" charset="0"/>
              </a:rPr>
              <a:t>200</a:t>
            </a:r>
            <a:r>
              <a:rPr lang="en-US" dirty="0">
                <a:latin typeface="Garamond" panose="02020404030301010803" pitchFamily="18" charset="0"/>
              </a:rPr>
              <a:t> </a:t>
            </a:r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dirty="0" smtClean="0">
                <a:latin typeface="Garamond" panose="02020404030301010803" pitchFamily="18" charset="0"/>
              </a:rPr>
              <a:t>$10 contribution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 smtClean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Interest &lt;&gt; </a:t>
            </a:r>
            <a:r>
              <a:rPr lang="en-US" dirty="0">
                <a:latin typeface="Garamond" panose="02020404030301010803" pitchFamily="18" charset="0"/>
              </a:rPr>
              <a:t>$</a:t>
            </a:r>
            <a:r>
              <a:rPr lang="en-US" dirty="0" smtClean="0">
                <a:latin typeface="Garamond" panose="02020404030301010803" pitchFamily="18" charset="0"/>
              </a:rPr>
              <a:t>200 and $500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$25 contribution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Garamond" panose="02020404030301010803" pitchFamily="18" charset="0"/>
              </a:rPr>
              <a:t>Interests </a:t>
            </a:r>
            <a:r>
              <a:rPr lang="en-US" dirty="0">
                <a:latin typeface="Garamond" panose="02020404030301010803" pitchFamily="18" charset="0"/>
              </a:rPr>
              <a:t>valued </a:t>
            </a:r>
            <a:r>
              <a:rPr lang="en-US" dirty="0" smtClean="0">
                <a:latin typeface="Garamond" panose="02020404030301010803" pitchFamily="18" charset="0"/>
              </a:rPr>
              <a:t>&gt; </a:t>
            </a:r>
            <a:r>
              <a:rPr lang="en-US" dirty="0">
                <a:latin typeface="Garamond" panose="02020404030301010803" pitchFamily="18" charset="0"/>
              </a:rPr>
              <a:t>$</a:t>
            </a:r>
            <a:r>
              <a:rPr lang="en-US" dirty="0" smtClean="0">
                <a:latin typeface="Garamond" panose="02020404030301010803" pitchFamily="18" charset="0"/>
              </a:rPr>
              <a:t>500</a:t>
            </a:r>
          </a:p>
          <a:p>
            <a:r>
              <a:rPr lang="en-US" dirty="0" smtClean="0">
                <a:latin typeface="Garamond" panose="02020404030301010803" pitchFamily="18" charset="0"/>
              </a:rPr>
              <a:t>contribution of 5% of the interest value</a:t>
            </a:r>
          </a:p>
        </p:txBody>
      </p:sp>
    </p:spTree>
    <p:extLst>
      <p:ext uri="{BB962C8B-B14F-4D97-AF65-F5344CB8AC3E}">
        <p14:creationId xmlns:p14="http://schemas.microsoft.com/office/powerpoint/2010/main" val="37704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Program Information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0786" y="1447800"/>
            <a:ext cx="7617413" cy="5026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542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687388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95B26"/>
                </a:solidFill>
                <a:latin typeface="Garamond" pitchFamily="18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Buy-Back Program website with resources for both landowners and Tribes - Visit </a:t>
            </a:r>
            <a:r>
              <a:rPr lang="en-US" sz="2000" b="1" u="sng" dirty="0" smtClean="0">
                <a:solidFill>
                  <a:srgbClr val="095B26"/>
                </a:solidFill>
                <a:hlinkClick r:id="rId3"/>
              </a:rPr>
              <a:t>www.doi.gov/buybackprogram</a:t>
            </a:r>
            <a:endParaRPr lang="en-US" sz="2000" b="1" u="sng" dirty="0" smtClean="0">
              <a:solidFill>
                <a:srgbClr val="095B26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 smtClean="0">
                <a:solidFill>
                  <a:schemeClr val="tx1"/>
                </a:solidFill>
              </a:rPr>
              <a:t>Sample purchase offer documents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 smtClean="0">
                <a:solidFill>
                  <a:schemeClr val="tx1"/>
                </a:solidFill>
              </a:rPr>
              <a:t>FAQs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 smtClean="0">
                <a:solidFill>
                  <a:schemeClr val="tx1"/>
                </a:solidFill>
              </a:rPr>
              <a:t>2014 Program Status Report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 smtClean="0">
                <a:solidFill>
                  <a:schemeClr val="tx1"/>
                </a:solidFill>
              </a:rPr>
              <a:t>Outreach materials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 smtClean="0">
                <a:solidFill>
                  <a:schemeClr val="tx1"/>
                </a:solidFill>
              </a:rPr>
              <a:t>Current offer schedule and return by dates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Trust Beneficiary Call Center (TBCC): </a:t>
            </a:r>
            <a:r>
              <a:rPr lang="en-US" sz="2000" b="1" dirty="0" smtClean="0">
                <a:solidFill>
                  <a:schemeClr val="tx1"/>
                </a:solidFill>
              </a:rPr>
              <a:t>1-888-678-6836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 smtClean="0">
                <a:solidFill>
                  <a:schemeClr val="tx1"/>
                </a:solidFill>
              </a:rPr>
              <a:t>Monday – Friday </a:t>
            </a:r>
            <a:r>
              <a:rPr lang="en-US" sz="1700" dirty="0">
                <a:solidFill>
                  <a:schemeClr val="tx1"/>
                </a:solidFill>
              </a:rPr>
              <a:t>7:00 AM to 6:00 PM (Mountain Time</a:t>
            </a:r>
            <a:r>
              <a:rPr lang="en-US" sz="1700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700" dirty="0" smtClean="0">
                <a:solidFill>
                  <a:schemeClr val="tx1"/>
                </a:solidFill>
              </a:rPr>
              <a:t>Saturday 8:00 </a:t>
            </a:r>
            <a:r>
              <a:rPr lang="en-US" sz="1700" dirty="0">
                <a:solidFill>
                  <a:schemeClr val="tx1"/>
                </a:solidFill>
              </a:rPr>
              <a:t>AM to Noon (Mountain Time</a:t>
            </a:r>
            <a:r>
              <a:rPr lang="en-US" sz="17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Buy-Back Program Implementation	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2</a:t>
            </a:fld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 rot="365357">
            <a:off x="2975522" y="1311559"/>
            <a:ext cx="1779745" cy="1885323"/>
            <a:chOff x="6418146" y="2200774"/>
            <a:chExt cx="1779745" cy="1885323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78483">
              <a:off x="6418146" y="2200774"/>
              <a:ext cx="1779745" cy="1885323"/>
            </a:xfrm>
            <a:prstGeom prst="rect">
              <a:avLst/>
            </a:prstGeom>
          </p:spPr>
        </p:pic>
        <p:sp>
          <p:nvSpPr>
            <p:cNvPr id="16" name="Shape 4"/>
            <p:cNvSpPr/>
            <p:nvPr/>
          </p:nvSpPr>
          <p:spPr>
            <a:xfrm rot="21234643">
              <a:off x="6776385" y="2556063"/>
              <a:ext cx="1165341" cy="1039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b="1" kern="1200" dirty="0" smtClean="0"/>
                <a:t>Valuation</a:t>
              </a:r>
              <a:endParaRPr lang="en-US" sz="1900" b="1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 rot="20623385">
            <a:off x="5858834" y="2343298"/>
            <a:ext cx="1779745" cy="1885323"/>
            <a:chOff x="3060914" y="1160199"/>
            <a:chExt cx="1779745" cy="1885323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78483">
              <a:off x="3060914" y="1160199"/>
              <a:ext cx="1779745" cy="1885323"/>
            </a:xfrm>
            <a:prstGeom prst="rect">
              <a:avLst/>
            </a:prstGeom>
          </p:spPr>
        </p:pic>
        <p:sp>
          <p:nvSpPr>
            <p:cNvPr id="23" name="Shape 4"/>
            <p:cNvSpPr/>
            <p:nvPr/>
          </p:nvSpPr>
          <p:spPr>
            <a:xfrm rot="976615">
              <a:off x="3316143" y="1531455"/>
              <a:ext cx="1306193" cy="1039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b="1" kern="1200" dirty="0" smtClean="0"/>
                <a:t>Acquisition</a:t>
              </a:r>
              <a:endParaRPr lang="en-US" sz="1900" b="1" kern="1200" dirty="0"/>
            </a:p>
          </p:txBody>
        </p:sp>
      </p:grpSp>
      <p:grpSp>
        <p:nvGrpSpPr>
          <p:cNvPr id="22" name="Group 21"/>
          <p:cNvGrpSpPr/>
          <p:nvPr/>
        </p:nvGrpSpPr>
        <p:grpSpPr>
          <a:xfrm rot="21316005">
            <a:off x="1710338" y="3613920"/>
            <a:ext cx="1779745" cy="1885323"/>
            <a:chOff x="1100208" y="1353671"/>
            <a:chExt cx="1779745" cy="1885323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78483">
              <a:off x="1100208" y="1353671"/>
              <a:ext cx="1779745" cy="1885323"/>
            </a:xfrm>
            <a:prstGeom prst="rect">
              <a:avLst/>
            </a:prstGeom>
          </p:spPr>
        </p:pic>
        <p:sp>
          <p:nvSpPr>
            <p:cNvPr id="24" name="Shape 4"/>
            <p:cNvSpPr/>
            <p:nvPr/>
          </p:nvSpPr>
          <p:spPr>
            <a:xfrm rot="283995">
              <a:off x="1407409" y="1675372"/>
              <a:ext cx="1165341" cy="1039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b="1" kern="1200" dirty="0" smtClean="0"/>
                <a:t>Research</a:t>
              </a:r>
              <a:endParaRPr lang="en-US" sz="1900" b="1" kern="1200" dirty="0"/>
            </a:p>
          </p:txBody>
        </p:sp>
      </p:grpSp>
      <p:grpSp>
        <p:nvGrpSpPr>
          <p:cNvPr id="2049" name="Group 2048"/>
          <p:cNvGrpSpPr/>
          <p:nvPr/>
        </p:nvGrpSpPr>
        <p:grpSpPr>
          <a:xfrm>
            <a:off x="3429000" y="2895600"/>
            <a:ext cx="2669827" cy="2627159"/>
            <a:chOff x="2647757" y="3306745"/>
            <a:chExt cx="2669827" cy="2627159"/>
          </a:xfrm>
        </p:grpSpPr>
        <p:grpSp>
          <p:nvGrpSpPr>
            <p:cNvPr id="2048" name="Group 2047"/>
            <p:cNvGrpSpPr/>
            <p:nvPr/>
          </p:nvGrpSpPr>
          <p:grpSpPr>
            <a:xfrm>
              <a:off x="2647757" y="3306745"/>
              <a:ext cx="2669827" cy="2627159"/>
              <a:chOff x="2647757" y="3306745"/>
              <a:chExt cx="2669827" cy="2627159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2647757" y="3306745"/>
                <a:ext cx="2669827" cy="2627159"/>
                <a:chOff x="2647757" y="3306745"/>
                <a:chExt cx="2669827" cy="2627159"/>
              </a:xfrm>
            </p:grpSpPr>
            <p:pic>
              <p:nvPicPr>
                <p:cNvPr id="21" name="Picture 20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47757" y="3306745"/>
                  <a:ext cx="2669827" cy="2627159"/>
                </a:xfrm>
                <a:prstGeom prst="rect">
                  <a:avLst/>
                </a:prstGeom>
              </p:spPr>
            </p:pic>
            <p:sp>
              <p:nvSpPr>
                <p:cNvPr id="30" name="Shape 4"/>
                <p:cNvSpPr/>
                <p:nvPr/>
              </p:nvSpPr>
              <p:spPr>
                <a:xfrm>
                  <a:off x="2971801" y="4133533"/>
                  <a:ext cx="2057400" cy="519684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4130" tIns="24130" rIns="24130" bIns="24130" numCol="1" spcCol="1270" anchor="ctr" anchorCtr="0">
                  <a:noAutofit/>
                </a:bodyPr>
                <a:lstStyle/>
                <a:p>
                  <a:pPr lvl="0" algn="ctr" defTabSz="8445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900" b="1" kern="1200" dirty="0" smtClean="0"/>
                    <a:t>Tribal Collaboration</a:t>
                  </a:r>
                  <a:endParaRPr lang="en-US" sz="1900" b="1" kern="1200" dirty="0"/>
                </a:p>
              </p:txBody>
            </p:sp>
          </p:grpSp>
          <p:sp>
            <p:nvSpPr>
              <p:cNvPr id="31" name="Shape 4"/>
              <p:cNvSpPr/>
              <p:nvPr/>
            </p:nvSpPr>
            <p:spPr>
              <a:xfrm>
                <a:off x="3084151" y="4628229"/>
                <a:ext cx="1764899" cy="4771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0" tIns="24130" rIns="24130" bIns="2413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900" b="1" kern="1200" dirty="0" smtClean="0"/>
                  <a:t>Outreach</a:t>
                </a:r>
                <a:endParaRPr lang="en-US" sz="1900" b="1" kern="1200" dirty="0"/>
              </a:p>
            </p:txBody>
          </p:sp>
        </p:grpSp>
        <p:sp>
          <p:nvSpPr>
            <p:cNvPr id="32" name="Shape 4"/>
            <p:cNvSpPr/>
            <p:nvPr/>
          </p:nvSpPr>
          <p:spPr>
            <a:xfrm>
              <a:off x="3633203" y="4447405"/>
              <a:ext cx="666795" cy="411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b="1" kern="1200" dirty="0" smtClean="0"/>
                <a:t>&amp;</a:t>
              </a:r>
              <a:r>
                <a:rPr lang="en-US" sz="1900" b="0" kern="1200" dirty="0" smtClean="0"/>
                <a:t> </a:t>
              </a:r>
            </a:p>
          </p:txBody>
        </p:sp>
      </p:grpSp>
      <p:sp>
        <p:nvSpPr>
          <p:cNvPr id="36" name="Shape 35"/>
          <p:cNvSpPr/>
          <p:nvPr/>
        </p:nvSpPr>
        <p:spPr>
          <a:xfrm>
            <a:off x="1448864" y="2895600"/>
            <a:ext cx="2416530" cy="2416530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0">
            <a:schemeClr val="accent3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324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 Eligibility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What </a:t>
            </a:r>
            <a:r>
              <a:rPr lang="en-US" dirty="0">
                <a:solidFill>
                  <a:schemeClr val="tx1"/>
                </a:solidFill>
              </a:rPr>
              <a:t>makes a </a:t>
            </a:r>
            <a:r>
              <a:rPr lang="en-US" b="1" dirty="0">
                <a:solidFill>
                  <a:schemeClr val="tx1"/>
                </a:solidFill>
              </a:rPr>
              <a:t>tract </a:t>
            </a:r>
            <a:r>
              <a:rPr lang="en-US" dirty="0">
                <a:solidFill>
                  <a:schemeClr val="tx1"/>
                </a:solidFill>
              </a:rPr>
              <a:t>eligible for </a:t>
            </a:r>
            <a:r>
              <a:rPr lang="en-US" dirty="0" smtClean="0">
                <a:solidFill>
                  <a:schemeClr val="tx1"/>
                </a:solidFill>
              </a:rPr>
              <a:t>purchase?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Has </a:t>
            </a:r>
            <a:r>
              <a:rPr lang="en-US" dirty="0">
                <a:solidFill>
                  <a:schemeClr val="tx1"/>
                </a:solidFill>
              </a:rPr>
              <a:t>more than one owner 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Has </a:t>
            </a:r>
            <a:r>
              <a:rPr lang="en-US" dirty="0">
                <a:solidFill>
                  <a:schemeClr val="tx1"/>
                </a:solidFill>
              </a:rPr>
              <a:t>at least one trust or restricted interest 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Recognized </a:t>
            </a:r>
            <a:r>
              <a:rPr lang="en-US" dirty="0">
                <a:solidFill>
                  <a:schemeClr val="tx1"/>
                </a:solidFill>
              </a:rPr>
              <a:t>tribe exercises jurisdiction over the tract 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Tract </a:t>
            </a:r>
            <a:r>
              <a:rPr lang="en-US" dirty="0">
                <a:solidFill>
                  <a:schemeClr val="tx1"/>
                </a:solidFill>
              </a:rPr>
              <a:t>must have </a:t>
            </a:r>
            <a:r>
              <a:rPr lang="en-US" dirty="0" smtClean="0">
                <a:solidFill>
                  <a:schemeClr val="tx1"/>
                </a:solidFill>
              </a:rPr>
              <a:t>current appraised </a:t>
            </a:r>
            <a:r>
              <a:rPr lang="en-US" dirty="0">
                <a:solidFill>
                  <a:schemeClr val="tx1"/>
                </a:solidFill>
              </a:rPr>
              <a:t>values 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Tract </a:t>
            </a:r>
            <a:r>
              <a:rPr lang="en-US" dirty="0">
                <a:solidFill>
                  <a:schemeClr val="tx1"/>
                </a:solidFill>
              </a:rPr>
              <a:t>must be mappable (i.e., legal description of a tract does not require further research) 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Tract </a:t>
            </a:r>
            <a:r>
              <a:rPr lang="en-US" dirty="0">
                <a:solidFill>
                  <a:schemeClr val="tx1"/>
                </a:solidFill>
              </a:rPr>
              <a:t>must not be </a:t>
            </a:r>
            <a:r>
              <a:rPr lang="en-US" dirty="0" smtClean="0">
                <a:solidFill>
                  <a:schemeClr val="tx1"/>
                </a:solidFill>
              </a:rPr>
              <a:t>100% </a:t>
            </a:r>
            <a:r>
              <a:rPr lang="en-US" dirty="0">
                <a:solidFill>
                  <a:schemeClr val="tx1"/>
                </a:solidFill>
              </a:rPr>
              <a:t>owned by a combination of ineligible interests </a:t>
            </a:r>
          </a:p>
          <a:p>
            <a:pPr marL="1174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What </a:t>
            </a:r>
            <a:r>
              <a:rPr lang="en-US" dirty="0">
                <a:solidFill>
                  <a:schemeClr val="tx1"/>
                </a:solidFill>
              </a:rPr>
              <a:t>makes an </a:t>
            </a:r>
            <a:r>
              <a:rPr lang="en-US" b="1" dirty="0">
                <a:solidFill>
                  <a:schemeClr val="tx1"/>
                </a:solidFill>
              </a:rPr>
              <a:t>interest </a:t>
            </a:r>
            <a:r>
              <a:rPr lang="en-US" dirty="0">
                <a:solidFill>
                  <a:schemeClr val="tx1"/>
                </a:solidFill>
              </a:rPr>
              <a:t>eligible for </a:t>
            </a:r>
            <a:r>
              <a:rPr lang="en-US" dirty="0" smtClean="0">
                <a:solidFill>
                  <a:schemeClr val="tx1"/>
                </a:solidFill>
              </a:rPr>
              <a:t>purchase?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Interest </a:t>
            </a:r>
            <a:r>
              <a:rPr lang="en-US" dirty="0">
                <a:solidFill>
                  <a:schemeClr val="tx1"/>
                </a:solidFill>
              </a:rPr>
              <a:t>must </a:t>
            </a:r>
            <a:r>
              <a:rPr lang="en-US" dirty="0" smtClean="0">
                <a:solidFill>
                  <a:schemeClr val="tx1"/>
                </a:solidFill>
              </a:rPr>
              <a:t>be in </a:t>
            </a:r>
            <a:r>
              <a:rPr lang="en-US" dirty="0">
                <a:solidFill>
                  <a:schemeClr val="tx1"/>
                </a:solidFill>
              </a:rPr>
              <a:t>a tract eligible for the Buy-Back Program 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Interest </a:t>
            </a:r>
            <a:r>
              <a:rPr lang="en-US" dirty="0">
                <a:solidFill>
                  <a:schemeClr val="tx1"/>
                </a:solidFill>
              </a:rPr>
              <a:t>must be individually owned in trust or restricted status </a:t>
            </a:r>
          </a:p>
          <a:p>
            <a:endParaRPr lang="en-US" dirty="0"/>
          </a:p>
          <a:p>
            <a:pPr marL="117475" lvl="1" indent="0"/>
            <a:endParaRPr lang="en-US" sz="2000" dirty="0">
              <a:solidFill>
                <a:schemeClr val="tx1"/>
              </a:solidFill>
            </a:endParaRPr>
          </a:p>
          <a:p>
            <a:pPr marL="342900" lvl="2" indent="-225425"/>
            <a:endParaRPr lang="en-US" sz="2400" dirty="0" smtClean="0"/>
          </a:p>
          <a:p>
            <a:pPr marL="342900" lvl="2" indent="-225425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2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Tract </a:t>
            </a:r>
            <a:r>
              <a:rPr lang="en-US" dirty="0" smtClean="0"/>
              <a:t>Ineligibility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4656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What makes a </a:t>
            </a:r>
            <a:r>
              <a:rPr lang="en-US" b="1" dirty="0">
                <a:solidFill>
                  <a:schemeClr val="tx1"/>
                </a:solidFill>
              </a:rPr>
              <a:t>tract </a:t>
            </a:r>
            <a:r>
              <a:rPr lang="en-US" dirty="0" smtClean="0">
                <a:solidFill>
                  <a:schemeClr val="tx1"/>
                </a:solidFill>
              </a:rPr>
              <a:t>ineligible </a:t>
            </a:r>
            <a:r>
              <a:rPr lang="en-US" dirty="0">
                <a:solidFill>
                  <a:schemeClr val="tx1"/>
                </a:solidFill>
              </a:rPr>
              <a:t>for purchase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100% of interest in tract is ineligible for purchase as described below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Identified as having an improvement without a lease or Tribal resolution</a:t>
            </a:r>
          </a:p>
          <a:p>
            <a:pPr marL="457200" lvl="1" indent="0"/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What </a:t>
            </a:r>
            <a:r>
              <a:rPr lang="en-US" dirty="0"/>
              <a:t>makes an </a:t>
            </a:r>
            <a:r>
              <a:rPr lang="en-US" b="1" dirty="0"/>
              <a:t>interest </a:t>
            </a:r>
            <a:r>
              <a:rPr lang="en-US" dirty="0" smtClean="0"/>
              <a:t>ineligible </a:t>
            </a:r>
            <a:r>
              <a:rPr lang="en-US" dirty="0"/>
              <a:t>for purchase? 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Owned </a:t>
            </a:r>
            <a:r>
              <a:rPr lang="en-US" dirty="0">
                <a:solidFill>
                  <a:schemeClr val="tx1"/>
                </a:solidFill>
              </a:rPr>
              <a:t>in fee status or by the tribe 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Subject </a:t>
            </a:r>
            <a:r>
              <a:rPr lang="en-US" dirty="0">
                <a:solidFill>
                  <a:schemeClr val="tx1"/>
                </a:solidFill>
              </a:rPr>
              <a:t>to Life Estate or Joint </a:t>
            </a:r>
            <a:r>
              <a:rPr lang="en-US" dirty="0" smtClean="0">
                <a:solidFill>
                  <a:schemeClr val="tx1"/>
                </a:solidFill>
              </a:rPr>
              <a:t>Tenancy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Interest </a:t>
            </a:r>
            <a:r>
              <a:rPr lang="en-US" dirty="0">
                <a:solidFill>
                  <a:schemeClr val="tx1"/>
                </a:solidFill>
              </a:rPr>
              <a:t>is in probate proceedings 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Owned </a:t>
            </a:r>
            <a:r>
              <a:rPr lang="en-US" dirty="0">
                <a:solidFill>
                  <a:schemeClr val="tx1"/>
                </a:solidFill>
              </a:rPr>
              <a:t>by a minor 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Owned </a:t>
            </a:r>
            <a:r>
              <a:rPr lang="en-US" dirty="0">
                <a:solidFill>
                  <a:schemeClr val="tx1"/>
                </a:solidFill>
              </a:rPr>
              <a:t>by an individual unable to make decisions on their own behalf – under a legal disability (based on restricted status of landowner's IIM account) </a:t>
            </a:r>
            <a:endParaRPr lang="en-US" dirty="0" smtClean="0">
              <a:solidFill>
                <a:schemeClr val="tx1"/>
              </a:solidFill>
            </a:endParaRPr>
          </a:p>
          <a:p>
            <a:pPr marL="117475" lvl="1" indent="0"/>
            <a:endParaRPr lang="en-US" sz="2000" dirty="0">
              <a:solidFill>
                <a:schemeClr val="tx1"/>
              </a:solidFill>
            </a:endParaRPr>
          </a:p>
          <a:p>
            <a:pPr marL="342900" lvl="2" indent="-225425"/>
            <a:endParaRPr lang="en-US" sz="2400" dirty="0" smtClean="0"/>
          </a:p>
          <a:p>
            <a:pPr marL="342900" lvl="2" indent="-225425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12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Implementation and Offers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0375" lvl="2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Realty Transactions</a:t>
            </a:r>
          </a:p>
          <a:p>
            <a:pPr marL="917575" lvl="3" indent="-342900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Ensure </a:t>
            </a:r>
            <a:r>
              <a:rPr lang="en-US" sz="2000" dirty="0">
                <a:solidFill>
                  <a:schemeClr val="tx1"/>
                </a:solidFill>
              </a:rPr>
              <a:t>all </a:t>
            </a:r>
            <a:r>
              <a:rPr lang="en-US" sz="2000" dirty="0" smtClean="0">
                <a:solidFill>
                  <a:schemeClr val="tx1"/>
                </a:solidFill>
              </a:rPr>
              <a:t>Acquisition and Disposal transactions are complete and </a:t>
            </a:r>
            <a:r>
              <a:rPr lang="en-US" sz="2000" dirty="0">
                <a:solidFill>
                  <a:schemeClr val="tx1"/>
                </a:solidFill>
              </a:rPr>
              <a:t>recorded by the LTRO prior to </a:t>
            </a:r>
            <a:r>
              <a:rPr lang="en-US" sz="2000" dirty="0" smtClean="0">
                <a:solidFill>
                  <a:schemeClr val="tx1"/>
                </a:solidFill>
              </a:rPr>
              <a:t>an offer </a:t>
            </a:r>
            <a:r>
              <a:rPr lang="en-US" sz="2000" dirty="0">
                <a:solidFill>
                  <a:schemeClr val="tx1"/>
                </a:solidFill>
              </a:rPr>
              <a:t>being </a:t>
            </a:r>
            <a:r>
              <a:rPr lang="en-US" sz="2000" dirty="0" smtClean="0">
                <a:solidFill>
                  <a:schemeClr val="tx1"/>
                </a:solidFill>
              </a:rPr>
              <a:t>generated</a:t>
            </a:r>
          </a:p>
          <a:p>
            <a:pPr marL="917575" lvl="3" indent="-342900"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Option to purchase (</a:t>
            </a:r>
            <a:r>
              <a:rPr lang="en-US" sz="2000" dirty="0">
                <a:solidFill>
                  <a:schemeClr val="tx1"/>
                </a:solidFill>
              </a:rPr>
              <a:t>43 CFR </a:t>
            </a:r>
            <a:r>
              <a:rPr lang="en-US" sz="2000" dirty="0" smtClean="0">
                <a:solidFill>
                  <a:schemeClr val="tx1"/>
                </a:solidFill>
              </a:rPr>
              <a:t>30.262)</a:t>
            </a:r>
          </a:p>
          <a:p>
            <a:pPr marL="917575" lvl="3" indent="-342900">
              <a:buFont typeface="Wingdings" panose="05000000000000000000" pitchFamily="2" charset="2"/>
              <a:buChar char="v"/>
            </a:pPr>
            <a:r>
              <a:rPr lang="en-US" sz="2100" dirty="0" smtClean="0">
                <a:solidFill>
                  <a:schemeClr val="tx1"/>
                </a:solidFill>
              </a:rPr>
              <a:t>Gift Deeds</a:t>
            </a:r>
          </a:p>
          <a:p>
            <a:pPr marL="1374775" lvl="4" indent="-342900">
              <a:buFont typeface="Wingdings" panose="05000000000000000000" pitchFamily="2" charset="2"/>
              <a:buChar char="v"/>
            </a:pPr>
            <a:r>
              <a:rPr lang="en-US" sz="1900" dirty="0" smtClean="0">
                <a:solidFill>
                  <a:schemeClr val="tx1"/>
                </a:solidFill>
              </a:rPr>
              <a:t>If </a:t>
            </a:r>
            <a:r>
              <a:rPr lang="en-US" sz="1900" dirty="0">
                <a:solidFill>
                  <a:schemeClr val="tx1"/>
                </a:solidFill>
              </a:rPr>
              <a:t>landowner wishes to gift deed land, they should be advised of the Land Buy-Back implementation schedule and that once the conveyance is approved, the grantee would receive the </a:t>
            </a:r>
            <a:r>
              <a:rPr lang="en-US" sz="1900" dirty="0" smtClean="0">
                <a:solidFill>
                  <a:schemeClr val="tx1"/>
                </a:solidFill>
              </a:rPr>
              <a:t>offer.</a:t>
            </a:r>
          </a:p>
          <a:p>
            <a:pPr marL="1374775" lvl="4" indent="-342900">
              <a:buFont typeface="Wingdings" panose="05000000000000000000" pitchFamily="2" charset="2"/>
              <a:buChar char="v"/>
            </a:pPr>
            <a:r>
              <a:rPr lang="en-US" sz="1900" dirty="0" smtClean="0">
                <a:solidFill>
                  <a:schemeClr val="tx1"/>
                </a:solidFill>
              </a:rPr>
              <a:t>If </a:t>
            </a:r>
            <a:r>
              <a:rPr lang="en-US" sz="1900" dirty="0">
                <a:solidFill>
                  <a:schemeClr val="tx1"/>
                </a:solidFill>
              </a:rPr>
              <a:t>landowner is considering gift deeding, specifically to enable others to receive a purchase offer that includes that land, the conveyance must be </a:t>
            </a:r>
            <a:r>
              <a:rPr lang="en-US" sz="1900" dirty="0" smtClean="0">
                <a:solidFill>
                  <a:schemeClr val="tx1"/>
                </a:solidFill>
              </a:rPr>
              <a:t>complete </a:t>
            </a:r>
            <a:r>
              <a:rPr lang="en-US" sz="1900" dirty="0">
                <a:solidFill>
                  <a:schemeClr val="tx1"/>
                </a:solidFill>
              </a:rPr>
              <a:t>well before the offer is </a:t>
            </a:r>
            <a:r>
              <a:rPr lang="en-US" sz="1900" dirty="0" smtClean="0">
                <a:solidFill>
                  <a:schemeClr val="tx1"/>
                </a:solidFill>
              </a:rPr>
              <a:t>generated.</a:t>
            </a:r>
          </a:p>
          <a:p>
            <a:pPr marL="1374775" lvl="4" indent="-342900">
              <a:buFont typeface="Wingdings" panose="05000000000000000000" pitchFamily="2" charset="2"/>
              <a:buChar char="v"/>
            </a:pPr>
            <a:r>
              <a:rPr lang="en-US" sz="1900" dirty="0" smtClean="0">
                <a:solidFill>
                  <a:schemeClr val="tx1"/>
                </a:solidFill>
              </a:rPr>
              <a:t>Will </a:t>
            </a:r>
            <a:r>
              <a:rPr lang="en-US" sz="1900" dirty="0">
                <a:solidFill>
                  <a:schemeClr val="tx1"/>
                </a:solidFill>
              </a:rPr>
              <a:t>require close coordination between Tribe, Agency, LTRO and Acquisition </a:t>
            </a:r>
            <a:r>
              <a:rPr lang="en-US" sz="1900" dirty="0" smtClean="0">
                <a:solidFill>
                  <a:schemeClr val="tx1"/>
                </a:solidFill>
              </a:rPr>
              <a:t>Center.</a:t>
            </a:r>
            <a:endParaRPr lang="en-US" sz="1900" dirty="0">
              <a:solidFill>
                <a:schemeClr val="tx1"/>
              </a:solidFill>
            </a:endParaRPr>
          </a:p>
          <a:p>
            <a:pPr marL="574675" lvl="3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4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460375" lvl="2" indent="-3429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Joint Tenancy</a:t>
            </a:r>
          </a:p>
          <a:p>
            <a:pPr marL="917575" lvl="3" indent="-342900">
              <a:buFont typeface="Wingdings" panose="05000000000000000000" pitchFamily="2" charset="2"/>
              <a:buChar char="v"/>
            </a:pPr>
            <a:r>
              <a:rPr lang="en-US" sz="1900" dirty="0">
                <a:solidFill>
                  <a:schemeClr val="tx1"/>
                </a:solidFill>
              </a:rPr>
              <a:t>If landowner would like to receive a purchase offer that includes interest subject to Joint Tenancy, the JT must be </a:t>
            </a:r>
            <a:r>
              <a:rPr lang="en-US" sz="1900" dirty="0" smtClean="0">
                <a:solidFill>
                  <a:schemeClr val="tx1"/>
                </a:solidFill>
              </a:rPr>
              <a:t>relinquished well </a:t>
            </a:r>
            <a:r>
              <a:rPr lang="en-US" sz="1900" dirty="0">
                <a:solidFill>
                  <a:schemeClr val="tx1"/>
                </a:solidFill>
              </a:rPr>
              <a:t>before the offer is </a:t>
            </a:r>
            <a:r>
              <a:rPr lang="en-US" sz="1900" dirty="0" smtClean="0">
                <a:solidFill>
                  <a:schemeClr val="tx1"/>
                </a:solidFill>
              </a:rPr>
              <a:t>generated. </a:t>
            </a:r>
            <a:endParaRPr lang="en-US" sz="1900" dirty="0">
              <a:solidFill>
                <a:schemeClr val="tx1"/>
              </a:solidFill>
            </a:endParaRPr>
          </a:p>
          <a:p>
            <a:pPr marL="917575" lvl="3" indent="-342900">
              <a:buFont typeface="Wingdings" panose="05000000000000000000" pitchFamily="2" charset="2"/>
              <a:buChar char="v"/>
            </a:pPr>
            <a:r>
              <a:rPr lang="en-US" sz="1900" dirty="0">
                <a:solidFill>
                  <a:schemeClr val="tx1"/>
                </a:solidFill>
              </a:rPr>
              <a:t>Will require close coordination between Tribe, Agency, LTRO and Acquisition </a:t>
            </a:r>
            <a:r>
              <a:rPr lang="en-US" sz="1900" dirty="0" smtClean="0">
                <a:solidFill>
                  <a:schemeClr val="tx1"/>
                </a:solidFill>
              </a:rPr>
              <a:t>Center.</a:t>
            </a:r>
            <a:endParaRPr lang="en-US" sz="1900" dirty="0">
              <a:solidFill>
                <a:schemeClr val="tx1"/>
              </a:solidFill>
            </a:endParaRPr>
          </a:p>
          <a:p>
            <a:pPr marL="460375" lvl="2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Life Estate</a:t>
            </a:r>
          </a:p>
          <a:p>
            <a:pPr marL="917575" lvl="3" indent="-342900">
              <a:buFont typeface="Wingdings" panose="05000000000000000000" pitchFamily="2" charset="2"/>
              <a:buChar char="v"/>
            </a:pPr>
            <a:r>
              <a:rPr lang="en-US" sz="1900" dirty="0" smtClean="0">
                <a:solidFill>
                  <a:schemeClr val="tx1"/>
                </a:solidFill>
              </a:rPr>
              <a:t>If landowner would </a:t>
            </a:r>
            <a:r>
              <a:rPr lang="en-US" sz="1900" dirty="0">
                <a:solidFill>
                  <a:schemeClr val="tx1"/>
                </a:solidFill>
              </a:rPr>
              <a:t>like to relinquish a Life Estate specifically to enable </a:t>
            </a:r>
            <a:r>
              <a:rPr lang="en-US" sz="1900" dirty="0" smtClean="0">
                <a:solidFill>
                  <a:schemeClr val="tx1"/>
                </a:solidFill>
              </a:rPr>
              <a:t>the remaindermen to </a:t>
            </a:r>
            <a:r>
              <a:rPr lang="en-US" sz="1900" dirty="0">
                <a:solidFill>
                  <a:schemeClr val="tx1"/>
                </a:solidFill>
              </a:rPr>
              <a:t>receive a purchase offer that includes </a:t>
            </a:r>
            <a:r>
              <a:rPr lang="en-US" sz="1900" dirty="0" smtClean="0">
                <a:solidFill>
                  <a:schemeClr val="tx1"/>
                </a:solidFill>
              </a:rPr>
              <a:t>interest </a:t>
            </a:r>
            <a:r>
              <a:rPr lang="en-US" sz="1900" dirty="0">
                <a:solidFill>
                  <a:schemeClr val="tx1"/>
                </a:solidFill>
              </a:rPr>
              <a:t>subject to that Life Estate, </a:t>
            </a:r>
            <a:r>
              <a:rPr lang="en-US" sz="1900" dirty="0" smtClean="0">
                <a:solidFill>
                  <a:schemeClr val="tx1"/>
                </a:solidFill>
              </a:rPr>
              <a:t>the LE must be relinquished well before the offer is generated.</a:t>
            </a:r>
          </a:p>
          <a:p>
            <a:pPr marL="917575" lvl="3" indent="-342900">
              <a:buFont typeface="Wingdings" panose="05000000000000000000" pitchFamily="2" charset="2"/>
              <a:buChar char="v"/>
            </a:pPr>
            <a:r>
              <a:rPr lang="en-US" sz="1900" dirty="0" smtClean="0">
                <a:solidFill>
                  <a:schemeClr val="tx1"/>
                </a:solidFill>
              </a:rPr>
              <a:t>Ensure landowner understands that they will not receive an offer on those interests.  Instead the remaindermen will receive the offer.</a:t>
            </a:r>
          </a:p>
          <a:p>
            <a:pPr marL="917575" lvl="3" indent="-342900">
              <a:buFont typeface="Wingdings" panose="05000000000000000000" pitchFamily="2" charset="2"/>
              <a:buChar char="v"/>
            </a:pPr>
            <a:r>
              <a:rPr lang="en-US" sz="1900" dirty="0" smtClean="0">
                <a:solidFill>
                  <a:schemeClr val="tx1"/>
                </a:solidFill>
              </a:rPr>
              <a:t>Will </a:t>
            </a:r>
            <a:r>
              <a:rPr lang="en-US" sz="1900" dirty="0">
                <a:solidFill>
                  <a:schemeClr val="tx1"/>
                </a:solidFill>
              </a:rPr>
              <a:t>require close coordination between Tribe, Agency, LTRO and Acquisition </a:t>
            </a:r>
            <a:r>
              <a:rPr lang="en-US" sz="1900" dirty="0" smtClean="0">
                <a:solidFill>
                  <a:schemeClr val="tx1"/>
                </a:solidFill>
              </a:rPr>
              <a:t>Center.</a:t>
            </a:r>
          </a:p>
          <a:p>
            <a:pPr marL="574675" lvl="3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460375" lvl="2" indent="-342900">
              <a:buFont typeface="Wingdings" panose="05000000000000000000" pitchFamily="2" charset="2"/>
              <a:buChar char="v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60375" lvl="2" indent="-342900">
              <a:buFont typeface="Wingdings" panose="05000000000000000000" pitchFamily="2" charset="2"/>
              <a:buChar char="v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117475" lvl="1" indent="0"/>
            <a:endParaRPr lang="en-US" sz="2000" dirty="0">
              <a:solidFill>
                <a:schemeClr val="tx1"/>
              </a:solidFill>
            </a:endParaRPr>
          </a:p>
          <a:p>
            <a:pPr marL="342900" lvl="2" indent="-225425"/>
            <a:endParaRPr lang="en-US" sz="2400" dirty="0" smtClean="0"/>
          </a:p>
          <a:p>
            <a:pPr marL="342900" lvl="2" indent="-225425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Acquisition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26610329"/>
              </p:ext>
            </p:extLst>
          </p:nvPr>
        </p:nvGraphicFramePr>
        <p:xfrm>
          <a:off x="838200" y="1143000"/>
          <a:ext cx="80772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16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315200" cy="1143000"/>
          </a:xfrm>
        </p:spPr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urchase </a:t>
            </a:r>
            <a:r>
              <a:rPr lang="en-US" dirty="0"/>
              <a:t>O</a:t>
            </a:r>
            <a:r>
              <a:rPr lang="en-US" dirty="0" smtClean="0"/>
              <a:t>ffer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71" y="877247"/>
            <a:ext cx="6553200" cy="5562600"/>
          </a:xfr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1174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460375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Cover </a:t>
            </a:r>
            <a:r>
              <a:rPr lang="en-US" sz="2400" dirty="0" smtClean="0">
                <a:solidFill>
                  <a:schemeClr val="tx1"/>
                </a:solidFill>
              </a:rPr>
              <a:t>Letter</a:t>
            </a:r>
          </a:p>
          <a:p>
            <a:pPr marL="460375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Instructions</a:t>
            </a:r>
          </a:p>
          <a:p>
            <a:pPr marL="460375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One-Page Deed</a:t>
            </a:r>
          </a:p>
          <a:p>
            <a:pPr marL="460375" lvl="1" indent="-3429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Purchasable </a:t>
            </a:r>
            <a:r>
              <a:rPr lang="en-US" sz="2400" dirty="0">
                <a:solidFill>
                  <a:schemeClr val="tx1"/>
                </a:solidFill>
              </a:rPr>
              <a:t>Interests </a:t>
            </a:r>
            <a:r>
              <a:rPr lang="en-US" sz="2400" dirty="0" smtClean="0">
                <a:solidFill>
                  <a:schemeClr val="tx1"/>
                </a:solidFill>
              </a:rPr>
              <a:t>Inventory</a:t>
            </a:r>
          </a:p>
          <a:p>
            <a:pPr marL="914400" lvl="1" indent="-347663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Summary and Detail</a:t>
            </a:r>
          </a:p>
          <a:p>
            <a:pPr marL="460375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Landowner Tract Map(s) </a:t>
            </a:r>
          </a:p>
          <a:p>
            <a:pPr marL="460375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Self-Addressed, Postage Prepaid Return Envelope</a:t>
            </a:r>
            <a:endParaRPr lang="en-US" sz="2400" dirty="0">
              <a:solidFill>
                <a:schemeClr val="tx1"/>
              </a:solidFill>
            </a:endParaRPr>
          </a:p>
          <a:p>
            <a:pPr marL="117475" lvl="1" indent="0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4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dirty="0" smtClean="0"/>
              <a:t>Purchase Offer Cover Letter – Page 1 of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6D90-2454-4658-BC93-0350D266CC7D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586" y="762000"/>
            <a:ext cx="4594828" cy="5943600"/>
          </a:xfrm>
          <a:prstGeom prst="rect">
            <a:avLst/>
          </a:prstGeom>
          <a:noFill/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455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9572</TotalTime>
  <Words>899</Words>
  <Application>Microsoft Office PowerPoint</Application>
  <PresentationFormat>On-screen Show (4:3)</PresentationFormat>
  <Paragraphs>145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</vt:lpstr>
      <vt:lpstr>PowerPoint Presentation</vt:lpstr>
      <vt:lpstr>Buy-Back Program Implementation </vt:lpstr>
      <vt:lpstr>Tract Eligibility</vt:lpstr>
      <vt:lpstr>Tract Ineligibility</vt:lpstr>
      <vt:lpstr>Preparation for Implementation and Offers</vt:lpstr>
      <vt:lpstr>Preparation Continued</vt:lpstr>
      <vt:lpstr>Acquisition Steps</vt:lpstr>
      <vt:lpstr>Purchase Offer Package</vt:lpstr>
      <vt:lpstr>Purchase Offer Cover Letter – Page 1 of 2</vt:lpstr>
      <vt:lpstr>Instructions</vt:lpstr>
      <vt:lpstr>One-Page Deed</vt:lpstr>
      <vt:lpstr>Purchasable Interest Inventory</vt:lpstr>
      <vt:lpstr>Purchasable Interest Inventory </vt:lpstr>
      <vt:lpstr>Cobell Scholarship Fund</vt:lpstr>
      <vt:lpstr>More Program Information</vt:lpstr>
    </vt:vector>
  </TitlesOfParts>
  <Company>PricewaterhouseCoopers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Guest</cp:lastModifiedBy>
  <cp:revision>339</cp:revision>
  <cp:lastPrinted>2015-02-27T22:39:49Z</cp:lastPrinted>
  <dcterms:created xsi:type="dcterms:W3CDTF">2013-01-10T20:19:28Z</dcterms:created>
  <dcterms:modified xsi:type="dcterms:W3CDTF">2015-06-24T20:53:49Z</dcterms:modified>
</cp:coreProperties>
</file>