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6" r:id="rId3"/>
    <p:sldId id="257" r:id="rId4"/>
    <p:sldId id="258" r:id="rId5"/>
    <p:sldId id="259" r:id="rId6"/>
    <p:sldId id="261" r:id="rId7"/>
    <p:sldId id="267" r:id="rId8"/>
    <p:sldId id="268" r:id="rId9"/>
    <p:sldId id="263" r:id="rId10"/>
    <p:sldId id="264" r:id="rId11"/>
    <p:sldId id="265" r:id="rId12"/>
  </p:sldIdLst>
  <p:sldSz cx="9144000" cy="6858000" type="screen4x3"/>
  <p:notesSz cx="6858000" cy="92154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roy M. Woodward" initials="TMW" lastIdx="8" clrIdx="0"/>
  <p:cmAuthor id="1" name="Deleon, Debra A" initials="DD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78" autoAdjust="0"/>
    <p:restoredTop sz="86323" autoAdjust="0"/>
  </p:normalViewPr>
  <p:slideViewPr>
    <p:cSldViewPr>
      <p:cViewPr varScale="1">
        <p:scale>
          <a:sx n="86" d="100"/>
          <a:sy n="86" d="100"/>
        </p:scale>
        <p:origin x="-51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52" cy="4605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569" y="0"/>
            <a:ext cx="2971852" cy="4605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537E90-2F69-4D85-B2C1-B7176F4D199C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53312"/>
            <a:ext cx="2971852" cy="4605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569" y="8753312"/>
            <a:ext cx="2971852" cy="4605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58A2CD-C5E2-4679-8015-AF6847924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868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07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07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9299AB9-E622-4877-8C61-6F9B6B6DD6DE}" type="datetimeFigureOut">
              <a:rPr lang="en-US"/>
              <a:pPr>
                <a:defRPr/>
              </a:pPr>
              <a:t>6/23/2015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27125" y="692150"/>
            <a:ext cx="46037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77334"/>
            <a:ext cx="5486400" cy="414694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3067"/>
            <a:ext cx="2971800" cy="460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753067"/>
            <a:ext cx="2971800" cy="460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E5E202-87E2-4899-A20B-663D7A02F3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5729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A373D57-8830-4413-A8F6-268A95CBABE3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E5E202-87E2-4899-A20B-663D7A02F35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4040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E5E202-87E2-4899-A20B-663D7A02F35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489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E5E202-87E2-4899-A20B-663D7A02F35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5826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E5E202-87E2-4899-A20B-663D7A02F35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974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E5E202-87E2-4899-A20B-663D7A02F35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7743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E5E202-87E2-4899-A20B-663D7A02F35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0871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E5E202-87E2-4899-A20B-663D7A02F35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7372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E5E202-87E2-4899-A20B-663D7A02F35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3021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E5E202-87E2-4899-A20B-663D7A02F35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0886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E5E202-87E2-4899-A20B-663D7A02F35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761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464457-99F0-4041-8582-CF0E657BADD9}" type="datetimeFigureOut">
              <a:rPr lang="en-US" smtClean="0"/>
              <a:pPr>
                <a:defRPr/>
              </a:pPr>
              <a:t>6/23/2015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0FE79D-B501-4B55-AF65-5E75B20DAB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6C04F8-7A63-45C5-8A54-1DC99A0F3C47}" type="datetimeFigureOut">
              <a:rPr lang="en-US" smtClean="0"/>
              <a:pPr>
                <a:defRPr/>
              </a:pPr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97E98-393D-4A41-8B29-8996116C9E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0E81BA-668A-4815-A4F6-4F5929A43369}" type="datetimeFigureOut">
              <a:rPr lang="en-US" smtClean="0"/>
              <a:pPr>
                <a:defRPr/>
              </a:pPr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6C17F6-E9B8-4436-89E3-443F447671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C3BFE5-1759-437B-BBD4-7689831509D7}" type="datetimeFigureOut">
              <a:rPr lang="en-US" smtClean="0"/>
              <a:pPr>
                <a:defRPr/>
              </a:pPr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FD15F1-3792-4DC3-A8C7-B174B8F496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540177-5DFC-451C-9A42-A186E89ADA76}" type="datetimeFigureOut">
              <a:rPr lang="en-US" smtClean="0"/>
              <a:pPr>
                <a:defRPr/>
              </a:pPr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71C436-1B7F-4B48-A385-F0E3F4F77A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01F420-F1F8-48D6-B72E-70411B64A86F}" type="datetimeFigureOut">
              <a:rPr lang="en-US" smtClean="0"/>
              <a:pPr>
                <a:defRPr/>
              </a:pPr>
              <a:t>6/23/2015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C7E5D-546C-4CB9-A994-F33673DF2B6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EA1B56-4005-47C6-A400-9CE16FEFAEA9}" type="datetimeFigureOut">
              <a:rPr lang="en-US" smtClean="0"/>
              <a:pPr>
                <a:defRPr/>
              </a:pPr>
              <a:t>6/23/2015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E7EBDF-061B-49A8-8800-28C055BAE0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A7648A-DA42-48BD-BEDA-126A86875F6F}" type="datetimeFigureOut">
              <a:rPr lang="en-US" smtClean="0"/>
              <a:pPr>
                <a:defRPr/>
              </a:pPr>
              <a:t>6/23/2015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B949AE-CF98-411B-B8DE-4092EF21AB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45E486-930F-4859-8CEC-C1545356C1C2}" type="datetimeFigureOut">
              <a:rPr lang="en-US" smtClean="0"/>
              <a:pPr>
                <a:defRPr/>
              </a:pPr>
              <a:t>6/23/2015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C06A50-B15F-4DE7-A9E0-22819EAA5A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3778A8-1935-4EDA-890E-C98CAEE6D34D}" type="datetimeFigureOut">
              <a:rPr lang="en-US" smtClean="0"/>
              <a:pPr>
                <a:defRPr/>
              </a:pPr>
              <a:t>6/23/2015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1B3512-5CD2-4D95-846A-45CF11A5247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6DF1B6-9B23-40AA-9B72-CB8F71A88BE0}" type="datetimeFigureOut">
              <a:rPr lang="en-US" smtClean="0"/>
              <a:pPr>
                <a:defRPr/>
              </a:pPr>
              <a:t>6/23/2015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23D7048B-5B0D-4221-B0C3-9820D1504D4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1CD2594D-85FE-4F6A-8416-1BE0AC7F9DF1}" type="datetimeFigureOut">
              <a:rPr lang="en-US" smtClean="0"/>
              <a:pPr>
                <a:defRPr/>
              </a:pPr>
              <a:t>6/23/2015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EFBBB408-DAA3-4DFE-8018-B8A332CBA3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457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IMPACT</a:t>
            </a:r>
            <a:br>
              <a:rPr lang="en-US" altLang="en-US" dirty="0" smtClean="0"/>
            </a:br>
            <a:r>
              <a:rPr lang="en-US" altLang="en-US" dirty="0" smtClean="0"/>
              <a:t>of  the</a:t>
            </a:r>
            <a:br>
              <a:rPr lang="en-US" altLang="en-US" dirty="0" smtClean="0"/>
            </a:br>
            <a:r>
              <a:rPr lang="en-US" altLang="en-US" dirty="0" smtClean="0"/>
              <a:t>Freedom of Information Act</a:t>
            </a:r>
            <a:br>
              <a:rPr lang="en-US" altLang="en-US" dirty="0" smtClean="0"/>
            </a:br>
            <a:r>
              <a:rPr lang="en-US" altLang="en-US" dirty="0" smtClean="0"/>
              <a:t>(FOIA)</a:t>
            </a:r>
            <a:br>
              <a:rPr lang="en-US" altLang="en-US" dirty="0" smtClean="0"/>
            </a:br>
            <a:endParaRPr lang="en-US" alt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9144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/>
              <a:t>25 C.F.R. § 522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445"/>
    </mc:Choice>
    <mc:Fallback xmlns="">
      <p:transition spd="slow" advTm="18445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			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sz="3600" dirty="0" smtClean="0"/>
              <a:t>Tribal Revenue Allocation Plans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sz="3600" dirty="0" smtClean="0"/>
              <a:t>Fee-to-Trust Information subject to FOIA (financial information)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sz="3600" dirty="0" smtClean="0"/>
              <a:t>Receive large number of FOIA requests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sz="3600" dirty="0" smtClean="0"/>
              <a:t>Backlog of FOIA requests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sz="3600" dirty="0" smtClean="0"/>
              <a:t>Limited staff resources/ Large workload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sz="3600" dirty="0" smtClean="0"/>
              <a:t>No FT staff available to process FOIA requests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3600" dirty="0" smtClean="0"/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endParaRPr lang="en-US" sz="2400" dirty="0" smtClean="0"/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endParaRPr lang="en-US" sz="24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862"/>
    </mc:Choice>
    <mc:Fallback xmlns="">
      <p:transition spd="slow" advTm="61862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t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			Suggestions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/>
              <a:t>Submit both a redacted and un-redacted version of document</a:t>
            </a:r>
          </a:p>
          <a:p>
            <a:pPr eaLnBrk="1" hangingPunct="1"/>
            <a:r>
              <a:rPr lang="en-US" altLang="en-US" sz="2800" dirty="0" smtClean="0"/>
              <a:t>Submit with reasoning for exemption to be applied to withheld information</a:t>
            </a:r>
          </a:p>
          <a:p>
            <a:pPr eaLnBrk="1" hangingPunct="1"/>
            <a:r>
              <a:rPr lang="en-US" altLang="en-US" sz="2800" dirty="0" smtClean="0"/>
              <a:t>Post a redacted copy of RAP on Tribe’s website</a:t>
            </a:r>
          </a:p>
          <a:p>
            <a:pPr eaLnBrk="1" hangingPunct="1"/>
            <a:r>
              <a:rPr lang="en-US" altLang="en-US" sz="2800" dirty="0" smtClean="0"/>
              <a:t>When requesting information- be as specific and detailed as possible with what documents requesting</a:t>
            </a:r>
          </a:p>
          <a:p>
            <a:pPr eaLnBrk="1" hangingPunct="1"/>
            <a:r>
              <a:rPr lang="en-US" altLang="en-US" sz="2800" dirty="0" smtClean="0"/>
              <a:t>Avoid from broad and vague requests</a:t>
            </a:r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866"/>
    </mc:Choice>
    <mc:Fallback xmlns="">
      <p:transition spd="slow" advTm="81866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6875"/>
            <a:ext cx="8229600" cy="6308725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/>
              <a:t>	</a:t>
            </a:r>
            <a:r>
              <a:rPr lang="en-US" sz="4400" dirty="0" smtClean="0"/>
              <a:t>	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4400" dirty="0" smtClean="0"/>
              <a:t>	“A democracy requires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4400" dirty="0" smtClean="0"/>
              <a:t>		accountability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4400" dirty="0" smtClean="0"/>
              <a:t> 			and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4400" dirty="0" smtClean="0"/>
              <a:t> 		accountability 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4400" dirty="0" smtClean="0"/>
              <a:t>	requires transparency.”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/>
              <a:t>										</a:t>
            </a:r>
            <a:r>
              <a:rPr lang="en-US" sz="1600" dirty="0" smtClean="0"/>
              <a:t>President Obama’s FOIA Memorandum</a:t>
            </a:r>
            <a:br>
              <a:rPr lang="en-US" sz="1600" dirty="0" smtClean="0"/>
            </a:br>
            <a:r>
              <a:rPr lang="en-US" sz="1600" dirty="0" smtClean="0"/>
              <a:t>		        	January 21, 2009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211"/>
    </mc:Choice>
    <mc:Fallback xmlns="">
      <p:transition spd="slow" advTm="2221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			Overview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July 4, 1966- President Lyndon Johnson signed into law the Freedom of Information Act (FOIA)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altLang="en-US" dirty="0" smtClean="0"/>
          </a:p>
          <a:p>
            <a:pPr eaLnBrk="1" hangingPunct="1">
              <a:defRPr/>
            </a:pPr>
            <a:r>
              <a:rPr lang="en-US" altLang="en-US" dirty="0" smtClean="0"/>
              <a:t>FOIA provides any person with the right of access to federal agency records, unless those records are protected from disclosure under law</a:t>
            </a:r>
          </a:p>
          <a:p>
            <a:pPr eaLnBrk="1" hangingPunct="1">
              <a:defRPr/>
            </a:pPr>
            <a:endParaRPr lang="en-US" altLang="en-US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856"/>
    </mc:Choice>
    <mc:Fallback xmlns="">
      <p:transition spd="slow" advTm="23856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			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Congress sought to create a workable balance between the “right of the public to know and the need of the government to protect  certain information.”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Congress included 9 exemptions in FOIA to protect certain information from disclosure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Exemptions protect interests such as national security, personal privacy, privileged information, and law enforcement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270"/>
    </mc:Choice>
    <mc:Fallback xmlns="">
      <p:transition spd="slow" advTm="3027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			Overview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Agencies must determine whether they reasonably foresee that disclosure would harm an interest protected by one of the exemptions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Two-part test for Agency Records</a:t>
            </a:r>
          </a:p>
          <a:p>
            <a:pPr lvl="1" eaLnBrk="1" hangingPunct="1"/>
            <a:r>
              <a:rPr lang="en-US" altLang="en-US" dirty="0" smtClean="0"/>
              <a:t> created or obtained by an agency</a:t>
            </a:r>
          </a:p>
          <a:p>
            <a:pPr lvl="1" eaLnBrk="1" hangingPunct="1"/>
            <a:r>
              <a:rPr lang="en-US" altLang="en-US" dirty="0" smtClean="0"/>
              <a:t>Under agency control when request received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392"/>
    </mc:Choice>
    <mc:Fallback xmlns="">
      <p:transition spd="slow" advTm="26392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	Possible Gaming Information 				Exemptions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Font typeface="Arial" charset="0"/>
              <a:buNone/>
            </a:pPr>
            <a:r>
              <a:rPr lang="en-US" altLang="en-US" dirty="0" smtClean="0"/>
              <a:t>		</a:t>
            </a:r>
          </a:p>
          <a:p>
            <a:pPr lvl="2" eaLnBrk="1" hangingPunct="1"/>
            <a:r>
              <a:rPr lang="en-US" altLang="en-US" sz="2000" b="1" dirty="0" smtClean="0"/>
              <a:t>Exemption #4 </a:t>
            </a:r>
            <a:r>
              <a:rPr lang="en-US" altLang="en-US" sz="2000" dirty="0" smtClean="0"/>
              <a:t>–Protects trade secrets or commercial or financial information obtained from a person that is privileged or confidential</a:t>
            </a:r>
          </a:p>
          <a:p>
            <a:pPr lvl="2" eaLnBrk="1" hangingPunct="1"/>
            <a:r>
              <a:rPr lang="en-US" altLang="en-US" sz="2000" b="1" dirty="0" smtClean="0"/>
              <a:t>Exemption #5</a:t>
            </a:r>
            <a:r>
              <a:rPr lang="en-US" altLang="en-US" sz="2000" dirty="0" smtClean="0"/>
              <a:t>- Protects “inter-agency or intra-agency documents which would not be available by law to a party other than an agency in litigation with the agency” </a:t>
            </a:r>
          </a:p>
          <a:p>
            <a:pPr lvl="2" eaLnBrk="1" hangingPunct="1"/>
            <a:r>
              <a:rPr lang="en-US" altLang="en-US" sz="2000" b="1" dirty="0" smtClean="0"/>
              <a:t>Exemption #6</a:t>
            </a:r>
            <a:r>
              <a:rPr lang="en-US" altLang="en-US" sz="2000" dirty="0" smtClean="0"/>
              <a:t>- Protects information in personnel, medical, and similar files when disclosure would constitute an unwarranted invasion of personal privacy</a:t>
            </a:r>
          </a:p>
          <a:p>
            <a:pPr lvl="2" eaLnBrk="1" hangingPunct="1"/>
            <a:r>
              <a:rPr lang="en-US" altLang="en-US" sz="2000" b="1" dirty="0" smtClean="0"/>
              <a:t>Exemption #3</a:t>
            </a:r>
            <a:r>
              <a:rPr lang="en-US" altLang="en-US" sz="2000" dirty="0" smtClean="0"/>
              <a:t>- Protects information “</a:t>
            </a:r>
            <a:r>
              <a:rPr lang="en-US" altLang="en-US" sz="2000" smtClean="0"/>
              <a:t>explicitly” exempted </a:t>
            </a:r>
            <a:r>
              <a:rPr lang="en-US" altLang="en-US" sz="2000" dirty="0" smtClean="0"/>
              <a:t>from disclosure by statute”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1"/>
    </mc:Choice>
    <mc:Fallback xmlns="">
      <p:transition spd="slow" advTm="51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	Exemption </a:t>
            </a:r>
            <a:r>
              <a:rPr lang="en-US" dirty="0"/>
              <a:t>#4-Criteria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 to determine if information is “privileged” or “confidential</a:t>
            </a:r>
            <a:r>
              <a:rPr lang="en-US" dirty="0" smtClean="0"/>
              <a:t>” </a:t>
            </a:r>
          </a:p>
          <a:p>
            <a:pPr marL="0" indent="0">
              <a:buNone/>
            </a:pPr>
            <a:r>
              <a:rPr lang="en-US" dirty="0" smtClean="0"/>
              <a:t>	Must meet 3 requirements:</a:t>
            </a:r>
          </a:p>
          <a:p>
            <a:pPr marL="0" indent="0">
              <a:buNone/>
            </a:pPr>
            <a:r>
              <a:rPr lang="en-US" dirty="0" smtClean="0"/>
              <a:t>	1. Must contain commercial or financial 	    	    information.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2. Must be obtained from a person.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3. Must be privileged or confidential.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30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	Exemption </a:t>
            </a:r>
            <a:r>
              <a:rPr lang="en-US" dirty="0"/>
              <a:t>#4-Criteria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Test to determine if information is “privileged” or “confidential</a:t>
            </a:r>
            <a:r>
              <a:rPr lang="en-US" sz="2800" dirty="0" smtClean="0"/>
              <a:t>” under exemption #4 depends on:</a:t>
            </a:r>
          </a:p>
          <a:p>
            <a:pPr marL="457200" lvl="1" indent="0">
              <a:buNone/>
            </a:pPr>
            <a:r>
              <a:rPr lang="en-US" sz="2400" dirty="0" smtClean="0"/>
              <a:t>1. Information voluntarily submitted, considered          	confidential if it is information that is not customarily 	released to the public.</a:t>
            </a:r>
          </a:p>
          <a:p>
            <a:pPr marL="457200" lvl="1" indent="0">
              <a:buNone/>
            </a:pPr>
            <a:r>
              <a:rPr lang="en-US" sz="2400" dirty="0" smtClean="0"/>
              <a:t>2. Information required to be submitted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sz="2400" dirty="0" smtClean="0"/>
              <a:t>(a) impairs the government’s ability to receive 		      information</a:t>
            </a:r>
          </a:p>
          <a:p>
            <a:pPr marL="457200" lvl="1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(b) cause substantial competitive harm to the 		     competitive position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6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	Processing FOIA request</a:t>
            </a:r>
            <a:br>
              <a:rPr lang="en-US" dirty="0" smtClean="0"/>
            </a:br>
            <a:r>
              <a:rPr lang="en-US" dirty="0" smtClean="0"/>
              <a:t>		43 C.F.R Part 2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Consultation required. (§2.27)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Records contain both exempt and nonexempt information, </a:t>
            </a:r>
            <a:r>
              <a:rPr lang="en-US" dirty="0" smtClean="0"/>
              <a:t>must </a:t>
            </a:r>
            <a:r>
              <a:rPr lang="en-US" dirty="0"/>
              <a:t>consult with </a:t>
            </a:r>
            <a:r>
              <a:rPr lang="en-US" dirty="0" smtClean="0"/>
              <a:t>Solicitors </a:t>
            </a:r>
            <a:r>
              <a:rPr lang="en-US" dirty="0"/>
              <a:t>(§ 2.25)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Document </a:t>
            </a:r>
            <a:r>
              <a:rPr lang="en-US" dirty="0"/>
              <a:t>contains both exempt and nonexempt material, must separate and release the nonexempt information. (§ 2.25)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Agency is responsible for deciding whether information will be released. (§ 2.32)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Objections must be detailed written objections to release. (§2.31</a:t>
            </a:r>
            <a:r>
              <a:rPr lang="en-US" dirty="0" smtClean="0"/>
              <a:t>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Must notify original submitter of release against objections-  allow 10 workdays to judicially intervene (§2.33)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657"/>
    </mc:Choice>
    <mc:Fallback xmlns="">
      <p:transition spd="slow" advTm="37657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459</TotalTime>
  <Words>360</Words>
  <Application>Microsoft Office PowerPoint</Application>
  <PresentationFormat>On-screen Show (4:3)</PresentationFormat>
  <Paragraphs>75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IMPACT of  the Freedom of Information Act (FOIA) </vt:lpstr>
      <vt:lpstr>PowerPoint Presentation</vt:lpstr>
      <vt:lpstr>   Overview</vt:lpstr>
      <vt:lpstr>   Overview</vt:lpstr>
      <vt:lpstr>   Overview</vt:lpstr>
      <vt:lpstr> Possible Gaming Information     Exemptions</vt:lpstr>
      <vt:lpstr> Exemption #4-Criteria</vt:lpstr>
      <vt:lpstr> Exemption #4-Criteria</vt:lpstr>
      <vt:lpstr> Processing FOIA request   43 C.F.R Part 2</vt:lpstr>
      <vt:lpstr>   Issues</vt:lpstr>
      <vt:lpstr>   Suggestions </vt:lpstr>
    </vt:vector>
  </TitlesOfParts>
  <Company>Bureau of Indian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IMPACTS of the Freedom of Information Act (FOIA)</dc:title>
  <dc:creator>Deleon, Debra A</dc:creator>
  <cp:lastModifiedBy>Guest</cp:lastModifiedBy>
  <cp:revision>63</cp:revision>
  <cp:lastPrinted>2015-06-19T13:45:48Z</cp:lastPrinted>
  <dcterms:created xsi:type="dcterms:W3CDTF">2015-05-12T15:04:50Z</dcterms:created>
  <dcterms:modified xsi:type="dcterms:W3CDTF">2015-06-23T15:30:25Z</dcterms:modified>
</cp:coreProperties>
</file>