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7" r:id="rId1"/>
  </p:sldMasterIdLst>
  <p:notesMasterIdLst>
    <p:notesMasterId r:id="rId27"/>
  </p:notesMasterIdLst>
  <p:handoutMasterIdLst>
    <p:handoutMasterId r:id="rId28"/>
  </p:handoutMasterIdLst>
  <p:sldIdLst>
    <p:sldId id="372" r:id="rId2"/>
    <p:sldId id="373" r:id="rId3"/>
    <p:sldId id="374" r:id="rId4"/>
    <p:sldId id="346" r:id="rId5"/>
    <p:sldId id="375" r:id="rId6"/>
    <p:sldId id="325" r:id="rId7"/>
    <p:sldId id="328" r:id="rId8"/>
    <p:sldId id="376" r:id="rId9"/>
    <p:sldId id="377" r:id="rId10"/>
    <p:sldId id="378" r:id="rId11"/>
    <p:sldId id="382" r:id="rId12"/>
    <p:sldId id="383" r:id="rId13"/>
    <p:sldId id="384" r:id="rId14"/>
    <p:sldId id="385" r:id="rId15"/>
    <p:sldId id="361" r:id="rId16"/>
    <p:sldId id="379" r:id="rId17"/>
    <p:sldId id="380" r:id="rId18"/>
    <p:sldId id="381" r:id="rId19"/>
    <p:sldId id="299" r:id="rId20"/>
    <p:sldId id="386" r:id="rId21"/>
    <p:sldId id="387" r:id="rId22"/>
    <p:sldId id="388" r:id="rId23"/>
    <p:sldId id="389" r:id="rId24"/>
    <p:sldId id="341" r:id="rId25"/>
    <p:sldId id="278"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429"/>
    <a:srgbClr val="F58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2" autoAdjust="0"/>
    <p:restoredTop sz="94139" autoAdjust="0"/>
  </p:normalViewPr>
  <p:slideViewPr>
    <p:cSldViewPr>
      <p:cViewPr>
        <p:scale>
          <a:sx n="70" d="100"/>
          <a:sy n="70" d="100"/>
        </p:scale>
        <p:origin x="-1666" y="-36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4EFE1-0373-4956-80B7-64F78612B072}"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FEBDE45D-7A55-45A7-B0A3-DF2EC9EF729F}">
      <dgm:prSet phldrT="[Text]"/>
      <dgm:spPr>
        <a:solidFill>
          <a:srgbClr val="F7A429"/>
        </a:solidFill>
        <a:ln>
          <a:solidFill>
            <a:schemeClr val="tx1"/>
          </a:solidFill>
        </a:ln>
      </dgm:spPr>
      <dgm:t>
        <a:bodyPr/>
        <a:lstStyle/>
        <a:p>
          <a:r>
            <a:rPr lang="en-US" dirty="0" smtClean="0">
              <a:solidFill>
                <a:schemeClr val="tx1"/>
              </a:solidFill>
            </a:rPr>
            <a:t>Tribal Government Drafts, Approves, and Submits its Leasing Regulations to </a:t>
          </a:r>
          <a:br>
            <a:rPr lang="en-US" dirty="0" smtClean="0">
              <a:solidFill>
                <a:schemeClr val="tx1"/>
              </a:solidFill>
            </a:rPr>
          </a:br>
          <a:r>
            <a:rPr lang="en-US" dirty="0" smtClean="0">
              <a:solidFill>
                <a:schemeClr val="tx1"/>
              </a:solidFill>
            </a:rPr>
            <a:t>the BIA’s Central Office</a:t>
          </a:r>
          <a:endParaRPr lang="en-US" dirty="0">
            <a:solidFill>
              <a:schemeClr val="tx1"/>
            </a:solidFill>
          </a:endParaRPr>
        </a:p>
      </dgm:t>
    </dgm:pt>
    <dgm:pt modelId="{6BC8C91F-E2B2-4320-8F97-46299B8AD7A9}" type="parTrans" cxnId="{61DF74B3-E2DE-4013-A23F-21D5E5EFE907}">
      <dgm:prSet/>
      <dgm:spPr/>
      <dgm:t>
        <a:bodyPr/>
        <a:lstStyle/>
        <a:p>
          <a:endParaRPr lang="en-US"/>
        </a:p>
      </dgm:t>
    </dgm:pt>
    <dgm:pt modelId="{1CFCA09F-69F4-47B3-939E-C55D5C87B0FA}" type="sibTrans" cxnId="{61DF74B3-E2DE-4013-A23F-21D5E5EFE907}">
      <dgm:prSet/>
      <dgm:spPr/>
      <dgm:t>
        <a:bodyPr/>
        <a:lstStyle/>
        <a:p>
          <a:endParaRPr lang="en-US"/>
        </a:p>
      </dgm:t>
    </dgm:pt>
    <dgm:pt modelId="{FCECF3B7-4294-467F-ABEB-0EC2924B51B5}">
      <dgm:prSet phldrT="[Text]" custT="1"/>
      <dgm:spPr>
        <a:solidFill>
          <a:srgbClr val="F5862B"/>
        </a:solidFill>
        <a:ln>
          <a:solidFill>
            <a:schemeClr val="tx1"/>
          </a:solidFill>
        </a:ln>
      </dgm:spPr>
      <dgm:t>
        <a:bodyPr/>
        <a:lstStyle/>
        <a:p>
          <a:pPr algn="l"/>
          <a:r>
            <a:rPr lang="en-US" sz="1900" dirty="0" smtClean="0"/>
            <a:t/>
          </a:r>
          <a:br>
            <a:rPr lang="en-US" sz="1900" dirty="0" smtClean="0"/>
          </a:br>
          <a:r>
            <a:rPr lang="en-US" sz="1900" dirty="0" smtClean="0"/>
            <a:t>Final review within the offices of the Assistant Secretary – Indian Affairs and Secretarial approval.</a:t>
          </a:r>
        </a:p>
        <a:p>
          <a:pPr algn="l"/>
          <a:endParaRPr lang="en-US" sz="1900" dirty="0"/>
        </a:p>
      </dgm:t>
    </dgm:pt>
    <dgm:pt modelId="{35656DD2-CA2C-46BB-9F0C-80C21BD218AA}" type="parTrans" cxnId="{C77CF94F-55CB-454B-B123-D80846448BCD}">
      <dgm:prSet/>
      <dgm:spPr/>
      <dgm:t>
        <a:bodyPr/>
        <a:lstStyle/>
        <a:p>
          <a:endParaRPr lang="en-US"/>
        </a:p>
      </dgm:t>
    </dgm:pt>
    <dgm:pt modelId="{5860FF66-17F2-4E21-BC52-9C1F5D4EF29A}" type="sibTrans" cxnId="{C77CF94F-55CB-454B-B123-D80846448BCD}">
      <dgm:prSet/>
      <dgm:spPr/>
      <dgm:t>
        <a:bodyPr/>
        <a:lstStyle/>
        <a:p>
          <a:endParaRPr lang="en-US"/>
        </a:p>
      </dgm:t>
    </dgm:pt>
    <dgm:pt modelId="{A0BCE0FA-AB01-42E3-B1DB-C5F7BBB50210}">
      <dgm:prSet phldrT="[Text]"/>
      <dgm:spPr>
        <a:ln>
          <a:solidFill>
            <a:schemeClr val="tx1"/>
          </a:solidFill>
        </a:ln>
      </dgm:spPr>
      <dgm:t>
        <a:bodyPr/>
        <a:lstStyle/>
        <a:p>
          <a:r>
            <a:rPr lang="en-US" dirty="0" smtClean="0">
              <a:solidFill>
                <a:schemeClr val="tx1"/>
              </a:solidFill>
            </a:rPr>
            <a:t>Review by</a:t>
          </a:r>
          <a:br>
            <a:rPr lang="en-US" dirty="0" smtClean="0">
              <a:solidFill>
                <a:schemeClr val="tx1"/>
              </a:solidFill>
            </a:rPr>
          </a:br>
          <a:r>
            <a:rPr lang="en-US" dirty="0" smtClean="0">
              <a:solidFill>
                <a:schemeClr val="tx1"/>
              </a:solidFill>
            </a:rPr>
            <a:t>BIA Division of Real Estate Services and  Office of the Solicitor</a:t>
          </a:r>
          <a:endParaRPr lang="en-US" dirty="0">
            <a:solidFill>
              <a:schemeClr val="tx1"/>
            </a:solidFill>
          </a:endParaRPr>
        </a:p>
      </dgm:t>
    </dgm:pt>
    <dgm:pt modelId="{5460312E-A6BE-4755-B2A2-2B744597FD40}" type="sibTrans" cxnId="{9B4D2252-26AA-4732-A6E5-6C4B3369EE16}">
      <dgm:prSet/>
      <dgm:spPr/>
      <dgm:t>
        <a:bodyPr/>
        <a:lstStyle/>
        <a:p>
          <a:endParaRPr lang="en-US"/>
        </a:p>
      </dgm:t>
    </dgm:pt>
    <dgm:pt modelId="{81DCC898-2918-443D-97F2-FA30EFF21E5B}" type="parTrans" cxnId="{9B4D2252-26AA-4732-A6E5-6C4B3369EE16}">
      <dgm:prSet/>
      <dgm:spPr/>
      <dgm:t>
        <a:bodyPr/>
        <a:lstStyle/>
        <a:p>
          <a:endParaRPr lang="en-US"/>
        </a:p>
      </dgm:t>
    </dgm:pt>
    <dgm:pt modelId="{2202877B-164C-4223-83A1-88237E3ACCEE}" type="pres">
      <dgm:prSet presAssocID="{D374EFE1-0373-4956-80B7-64F78612B072}" presName="CompostProcess" presStyleCnt="0">
        <dgm:presLayoutVars>
          <dgm:dir/>
          <dgm:resizeHandles val="exact"/>
        </dgm:presLayoutVars>
      </dgm:prSet>
      <dgm:spPr/>
      <dgm:t>
        <a:bodyPr/>
        <a:lstStyle/>
        <a:p>
          <a:endParaRPr lang="en-US"/>
        </a:p>
      </dgm:t>
    </dgm:pt>
    <dgm:pt modelId="{663A7528-ACDB-4625-8035-AB6FF52C5A61}" type="pres">
      <dgm:prSet presAssocID="{D374EFE1-0373-4956-80B7-64F78612B072}" presName="arrow" presStyleLbl="bgShp" presStyleIdx="0" presStyleCnt="1"/>
      <dgm:spPr>
        <a:solidFill>
          <a:schemeClr val="bg2">
            <a:lumMod val="50000"/>
          </a:schemeClr>
        </a:solidFill>
      </dgm:spPr>
      <dgm:t>
        <a:bodyPr/>
        <a:lstStyle/>
        <a:p>
          <a:endParaRPr lang="en-US"/>
        </a:p>
      </dgm:t>
    </dgm:pt>
    <dgm:pt modelId="{9D81B638-2D86-43AE-B0AF-3BC90052F232}" type="pres">
      <dgm:prSet presAssocID="{D374EFE1-0373-4956-80B7-64F78612B072}" presName="linearProcess" presStyleCnt="0"/>
      <dgm:spPr/>
      <dgm:t>
        <a:bodyPr/>
        <a:lstStyle/>
        <a:p>
          <a:endParaRPr lang="en-US"/>
        </a:p>
      </dgm:t>
    </dgm:pt>
    <dgm:pt modelId="{D6A35EEF-1C05-4744-B0F9-6F99B01B9F90}" type="pres">
      <dgm:prSet presAssocID="{FEBDE45D-7A55-45A7-B0A3-DF2EC9EF729F}" presName="textNode" presStyleLbl="node1" presStyleIdx="0" presStyleCnt="3" custScaleX="100493" custScaleY="108333" custLinFactNeighborX="19100" custLinFactNeighborY="0">
        <dgm:presLayoutVars>
          <dgm:bulletEnabled val="1"/>
        </dgm:presLayoutVars>
      </dgm:prSet>
      <dgm:spPr/>
      <dgm:t>
        <a:bodyPr/>
        <a:lstStyle/>
        <a:p>
          <a:endParaRPr lang="en-US"/>
        </a:p>
      </dgm:t>
    </dgm:pt>
    <dgm:pt modelId="{E5BCC668-3BC1-4C21-A0A8-6CC25E3DDFA8}" type="pres">
      <dgm:prSet presAssocID="{1CFCA09F-69F4-47B3-939E-C55D5C87B0FA}" presName="sibTrans" presStyleCnt="0"/>
      <dgm:spPr/>
      <dgm:t>
        <a:bodyPr/>
        <a:lstStyle/>
        <a:p>
          <a:endParaRPr lang="en-US"/>
        </a:p>
      </dgm:t>
    </dgm:pt>
    <dgm:pt modelId="{713323CB-4947-457E-BA14-C26B5B60C58F}" type="pres">
      <dgm:prSet presAssocID="{A0BCE0FA-AB01-42E3-B1DB-C5F7BBB50210}" presName="textNode" presStyleLbl="node1" presStyleIdx="1" presStyleCnt="3" custScaleX="103029" custScaleY="111978" custLinFactNeighborX="-30145" custLinFactNeighborY="-1666">
        <dgm:presLayoutVars>
          <dgm:bulletEnabled val="1"/>
        </dgm:presLayoutVars>
      </dgm:prSet>
      <dgm:spPr/>
      <dgm:t>
        <a:bodyPr/>
        <a:lstStyle/>
        <a:p>
          <a:endParaRPr lang="en-US"/>
        </a:p>
      </dgm:t>
    </dgm:pt>
    <dgm:pt modelId="{00E3890E-F1A8-4B04-9BC8-8370C25EF3AA}" type="pres">
      <dgm:prSet presAssocID="{5460312E-A6BE-4755-B2A2-2B744597FD40}" presName="sibTrans" presStyleCnt="0"/>
      <dgm:spPr/>
      <dgm:t>
        <a:bodyPr/>
        <a:lstStyle/>
        <a:p>
          <a:endParaRPr lang="en-US"/>
        </a:p>
      </dgm:t>
    </dgm:pt>
    <dgm:pt modelId="{12BCA245-2C66-46BB-929D-7E6A171FED5C}" type="pres">
      <dgm:prSet presAssocID="{FCECF3B7-4294-467F-ABEB-0EC2924B51B5}" presName="textNode" presStyleLbl="node1" presStyleIdx="2" presStyleCnt="3" custScaleX="100938" custScaleY="108333" custLinFactNeighborX="-29834" custLinFactNeighborY="0">
        <dgm:presLayoutVars>
          <dgm:bulletEnabled val="1"/>
        </dgm:presLayoutVars>
      </dgm:prSet>
      <dgm:spPr/>
      <dgm:t>
        <a:bodyPr/>
        <a:lstStyle/>
        <a:p>
          <a:endParaRPr lang="en-US"/>
        </a:p>
      </dgm:t>
    </dgm:pt>
  </dgm:ptLst>
  <dgm:cxnLst>
    <dgm:cxn modelId="{02449D78-6980-4839-AD6E-C648E440DE78}" type="presOf" srcId="{D374EFE1-0373-4956-80B7-64F78612B072}" destId="{2202877B-164C-4223-83A1-88237E3ACCEE}" srcOrd="0" destOrd="0" presId="urn:microsoft.com/office/officeart/2005/8/layout/hProcess9"/>
    <dgm:cxn modelId="{9B4D2252-26AA-4732-A6E5-6C4B3369EE16}" srcId="{D374EFE1-0373-4956-80B7-64F78612B072}" destId="{A0BCE0FA-AB01-42E3-B1DB-C5F7BBB50210}" srcOrd="1" destOrd="0" parTransId="{81DCC898-2918-443D-97F2-FA30EFF21E5B}" sibTransId="{5460312E-A6BE-4755-B2A2-2B744597FD40}"/>
    <dgm:cxn modelId="{61DF74B3-E2DE-4013-A23F-21D5E5EFE907}" srcId="{D374EFE1-0373-4956-80B7-64F78612B072}" destId="{FEBDE45D-7A55-45A7-B0A3-DF2EC9EF729F}" srcOrd="0" destOrd="0" parTransId="{6BC8C91F-E2B2-4320-8F97-46299B8AD7A9}" sibTransId="{1CFCA09F-69F4-47B3-939E-C55D5C87B0FA}"/>
    <dgm:cxn modelId="{67C1E995-6C3C-4001-BA67-9DC8211BBE99}" type="presOf" srcId="{A0BCE0FA-AB01-42E3-B1DB-C5F7BBB50210}" destId="{713323CB-4947-457E-BA14-C26B5B60C58F}" srcOrd="0" destOrd="0" presId="urn:microsoft.com/office/officeart/2005/8/layout/hProcess9"/>
    <dgm:cxn modelId="{055CF4E5-6575-4747-BEA1-B09091DDEABA}" type="presOf" srcId="{FCECF3B7-4294-467F-ABEB-0EC2924B51B5}" destId="{12BCA245-2C66-46BB-929D-7E6A171FED5C}" srcOrd="0" destOrd="0" presId="urn:microsoft.com/office/officeart/2005/8/layout/hProcess9"/>
    <dgm:cxn modelId="{EC5199C3-9D5E-4012-B341-37EAC5481E36}" type="presOf" srcId="{FEBDE45D-7A55-45A7-B0A3-DF2EC9EF729F}" destId="{D6A35EEF-1C05-4744-B0F9-6F99B01B9F90}" srcOrd="0" destOrd="0" presId="urn:microsoft.com/office/officeart/2005/8/layout/hProcess9"/>
    <dgm:cxn modelId="{C77CF94F-55CB-454B-B123-D80846448BCD}" srcId="{D374EFE1-0373-4956-80B7-64F78612B072}" destId="{FCECF3B7-4294-467F-ABEB-0EC2924B51B5}" srcOrd="2" destOrd="0" parTransId="{35656DD2-CA2C-46BB-9F0C-80C21BD218AA}" sibTransId="{5860FF66-17F2-4E21-BC52-9C1F5D4EF29A}"/>
    <dgm:cxn modelId="{E588F14F-FB14-4DBC-978F-155A8AA9D4AA}" type="presParOf" srcId="{2202877B-164C-4223-83A1-88237E3ACCEE}" destId="{663A7528-ACDB-4625-8035-AB6FF52C5A61}" srcOrd="0" destOrd="0" presId="urn:microsoft.com/office/officeart/2005/8/layout/hProcess9"/>
    <dgm:cxn modelId="{9CA80A39-1DEA-44AB-8B91-0848F501F739}" type="presParOf" srcId="{2202877B-164C-4223-83A1-88237E3ACCEE}" destId="{9D81B638-2D86-43AE-B0AF-3BC90052F232}" srcOrd="1" destOrd="0" presId="urn:microsoft.com/office/officeart/2005/8/layout/hProcess9"/>
    <dgm:cxn modelId="{51990058-C74A-49EC-9B34-42BAA2F9C03D}" type="presParOf" srcId="{9D81B638-2D86-43AE-B0AF-3BC90052F232}" destId="{D6A35EEF-1C05-4744-B0F9-6F99B01B9F90}" srcOrd="0" destOrd="0" presId="urn:microsoft.com/office/officeart/2005/8/layout/hProcess9"/>
    <dgm:cxn modelId="{A29F23C7-0443-45D9-A10B-361F0D2507BB}" type="presParOf" srcId="{9D81B638-2D86-43AE-B0AF-3BC90052F232}" destId="{E5BCC668-3BC1-4C21-A0A8-6CC25E3DDFA8}" srcOrd="1" destOrd="0" presId="urn:microsoft.com/office/officeart/2005/8/layout/hProcess9"/>
    <dgm:cxn modelId="{2B9A4336-7DC1-4088-8DDE-31971A3A77F6}" type="presParOf" srcId="{9D81B638-2D86-43AE-B0AF-3BC90052F232}" destId="{713323CB-4947-457E-BA14-C26B5B60C58F}" srcOrd="2" destOrd="0" presId="urn:microsoft.com/office/officeart/2005/8/layout/hProcess9"/>
    <dgm:cxn modelId="{6E1D85B1-94C0-433D-90FE-CE9EE05748D4}" type="presParOf" srcId="{9D81B638-2D86-43AE-B0AF-3BC90052F232}" destId="{00E3890E-F1A8-4B04-9BC8-8370C25EF3AA}" srcOrd="3" destOrd="0" presId="urn:microsoft.com/office/officeart/2005/8/layout/hProcess9"/>
    <dgm:cxn modelId="{67AAC917-BE11-47D3-BB03-B6E937A0C114}" type="presParOf" srcId="{9D81B638-2D86-43AE-B0AF-3BC90052F232}" destId="{12BCA245-2C66-46BB-929D-7E6A171FED5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A7528-ACDB-4625-8035-AB6FF52C5A61}">
      <dsp:nvSpPr>
        <dsp:cNvPr id="0" name=""/>
        <dsp:cNvSpPr/>
      </dsp:nvSpPr>
      <dsp:spPr>
        <a:xfrm>
          <a:off x="617219" y="0"/>
          <a:ext cx="6995160" cy="4525963"/>
        </a:xfrm>
        <a:prstGeom prst="rightArrow">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D6A35EEF-1C05-4744-B0F9-6F99B01B9F90}">
      <dsp:nvSpPr>
        <dsp:cNvPr id="0" name=""/>
        <dsp:cNvSpPr/>
      </dsp:nvSpPr>
      <dsp:spPr>
        <a:xfrm>
          <a:off x="26721" y="1282359"/>
          <a:ext cx="2628848" cy="1961244"/>
        </a:xfrm>
        <a:prstGeom prst="roundRect">
          <a:avLst/>
        </a:prstGeom>
        <a:solidFill>
          <a:srgbClr val="F7A42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Tribal Government Drafts, Approves, and Submits its Leasing Regulations to </a:t>
          </a:r>
          <a:br>
            <a:rPr lang="en-US" sz="1900" kern="1200" dirty="0" smtClean="0">
              <a:solidFill>
                <a:schemeClr val="tx1"/>
              </a:solidFill>
            </a:rPr>
          </a:br>
          <a:r>
            <a:rPr lang="en-US" sz="1900" kern="1200" dirty="0" smtClean="0">
              <a:solidFill>
                <a:schemeClr val="tx1"/>
              </a:solidFill>
            </a:rPr>
            <a:t>the BIA’s Central Office</a:t>
          </a:r>
          <a:endParaRPr lang="en-US" sz="1900" kern="1200" dirty="0">
            <a:solidFill>
              <a:schemeClr val="tx1"/>
            </a:solidFill>
          </a:endParaRPr>
        </a:p>
      </dsp:txBody>
      <dsp:txXfrm>
        <a:off x="122461" y="1378099"/>
        <a:ext cx="2437368" cy="1769764"/>
      </dsp:txXfrm>
    </dsp:sp>
    <dsp:sp modelId="{713323CB-4947-457E-BA14-C26B5B60C58F}">
      <dsp:nvSpPr>
        <dsp:cNvPr id="0" name=""/>
        <dsp:cNvSpPr/>
      </dsp:nvSpPr>
      <dsp:spPr>
        <a:xfrm>
          <a:off x="2721956" y="1219203"/>
          <a:ext cx="2695189" cy="2027233"/>
        </a:xfrm>
        <a:prstGeom prst="roundRect">
          <a:avLst/>
        </a:prstGeom>
        <a:solidFill>
          <a:schemeClr val="accent2">
            <a:hueOff val="2340759"/>
            <a:satOff val="-2919"/>
            <a:lumOff val="68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Review by</a:t>
          </a:r>
          <a:br>
            <a:rPr lang="en-US" sz="1900" kern="1200" dirty="0" smtClean="0">
              <a:solidFill>
                <a:schemeClr val="tx1"/>
              </a:solidFill>
            </a:rPr>
          </a:br>
          <a:r>
            <a:rPr lang="en-US" sz="1900" kern="1200" dirty="0" smtClean="0">
              <a:solidFill>
                <a:schemeClr val="tx1"/>
              </a:solidFill>
            </a:rPr>
            <a:t>BIA Division of Real Estate Services and  Office of the Solicitor</a:t>
          </a:r>
          <a:endParaRPr lang="en-US" sz="1900" kern="1200" dirty="0">
            <a:solidFill>
              <a:schemeClr val="tx1"/>
            </a:solidFill>
          </a:endParaRPr>
        </a:p>
      </dsp:txBody>
      <dsp:txXfrm>
        <a:off x="2820917" y="1318164"/>
        <a:ext cx="2497267" cy="1829311"/>
      </dsp:txXfrm>
    </dsp:sp>
    <dsp:sp modelId="{12BCA245-2C66-46BB-929D-7E6A171FED5C}">
      <dsp:nvSpPr>
        <dsp:cNvPr id="0" name=""/>
        <dsp:cNvSpPr/>
      </dsp:nvSpPr>
      <dsp:spPr>
        <a:xfrm>
          <a:off x="5548349" y="1282359"/>
          <a:ext cx="2640489" cy="1961244"/>
        </a:xfrm>
        <a:prstGeom prst="roundRect">
          <a:avLst/>
        </a:prstGeom>
        <a:solidFill>
          <a:srgbClr val="F5862B"/>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
          </a:r>
          <a:br>
            <a:rPr lang="en-US" sz="1900" kern="1200" dirty="0" smtClean="0"/>
          </a:br>
          <a:r>
            <a:rPr lang="en-US" sz="1900" kern="1200" dirty="0" smtClean="0"/>
            <a:t>Final review within the offices of the Assistant Secretary – Indian Affairs and Secretarial approval.</a:t>
          </a:r>
        </a:p>
        <a:p>
          <a:pPr lvl="0" algn="l" defTabSz="844550">
            <a:lnSpc>
              <a:spcPct val="90000"/>
            </a:lnSpc>
            <a:spcBef>
              <a:spcPct val="0"/>
            </a:spcBef>
            <a:spcAft>
              <a:spcPct val="35000"/>
            </a:spcAft>
          </a:pPr>
          <a:endParaRPr lang="en-US" sz="1900" kern="1200" dirty="0"/>
        </a:p>
      </dsp:txBody>
      <dsp:txXfrm>
        <a:off x="5644089" y="1378099"/>
        <a:ext cx="2449009" cy="17697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E31A352-49CB-4AB6-B613-DB5A167B1F79}" type="datetimeFigureOut">
              <a:rPr lang="en-US" smtClean="0"/>
              <a:t>6/23/2015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9DC6146-96DB-4F07-9621-AF3856888E50}" type="slidenum">
              <a:rPr lang="en-US" smtClean="0"/>
              <a:t>‹#›</a:t>
            </a:fld>
            <a:endParaRPr lang="en-US" dirty="0"/>
          </a:p>
        </p:txBody>
      </p:sp>
    </p:spTree>
    <p:extLst>
      <p:ext uri="{BB962C8B-B14F-4D97-AF65-F5344CB8AC3E}">
        <p14:creationId xmlns:p14="http://schemas.microsoft.com/office/powerpoint/2010/main" val="2947994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56FDF16-FB5F-4657-9CD3-D78F2ADD2339}" type="datetimeFigureOut">
              <a:rPr lang="en-US"/>
              <a:pPr>
                <a:defRPr/>
              </a:pPr>
              <a:t>6/23/2015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0001545-9A8A-4BEF-9DCB-DEAB4C7DABDA}" type="slidenum">
              <a:rPr lang="en-US"/>
              <a:pPr>
                <a:defRPr/>
              </a:pPr>
              <a:t>‹#›</a:t>
            </a:fld>
            <a:endParaRPr lang="en-US" dirty="0"/>
          </a:p>
        </p:txBody>
      </p:sp>
    </p:spTree>
    <p:extLst>
      <p:ext uri="{BB962C8B-B14F-4D97-AF65-F5344CB8AC3E}">
        <p14:creationId xmlns:p14="http://schemas.microsoft.com/office/powerpoint/2010/main" val="42140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75F23A-31DC-41FA-8EAC-566B86BE13D9}" type="slidenum">
              <a:rPr lang="en-US" smtClean="0"/>
              <a:pPr fontAlgn="base">
                <a:spcBef>
                  <a:spcPct val="0"/>
                </a:spcBef>
                <a:spcAft>
                  <a:spcPct val="0"/>
                </a:spcAft>
                <a:defRPr/>
              </a:pPr>
              <a:t>1</a:t>
            </a:fld>
            <a:endParaRPr lang="en-US" dirty="0"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59138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22</a:t>
            </a:fld>
            <a:endParaRPr lang="en-US" dirty="0"/>
          </a:p>
        </p:txBody>
      </p:sp>
    </p:spTree>
    <p:extLst>
      <p:ext uri="{BB962C8B-B14F-4D97-AF65-F5344CB8AC3E}">
        <p14:creationId xmlns:p14="http://schemas.microsoft.com/office/powerpoint/2010/main" val="38412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75F23A-31DC-41FA-8EAC-566B86BE13D9}" type="slidenum">
              <a:rPr lang="en-US" smtClean="0"/>
              <a:pPr fontAlgn="base">
                <a:spcBef>
                  <a:spcPct val="0"/>
                </a:spcBef>
                <a:spcAft>
                  <a:spcPct val="0"/>
                </a:spcAft>
                <a:defRPr/>
              </a:pPr>
              <a:t>25</a:t>
            </a:fld>
            <a:endParaRPr lang="en-US" dirty="0"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42658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2</a:t>
            </a:fld>
            <a:endParaRPr lang="en-US" dirty="0"/>
          </a:p>
        </p:txBody>
      </p:sp>
    </p:spTree>
    <p:extLst>
      <p:ext uri="{BB962C8B-B14F-4D97-AF65-F5344CB8AC3E}">
        <p14:creationId xmlns:p14="http://schemas.microsoft.com/office/powerpoint/2010/main" val="262417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3</a:t>
            </a:fld>
            <a:endParaRPr lang="en-US" dirty="0"/>
          </a:p>
        </p:txBody>
      </p:sp>
    </p:spTree>
    <p:extLst>
      <p:ext uri="{BB962C8B-B14F-4D97-AF65-F5344CB8AC3E}">
        <p14:creationId xmlns:p14="http://schemas.microsoft.com/office/powerpoint/2010/main" val="262417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10</a:t>
            </a:fld>
            <a:endParaRPr lang="en-US" dirty="0"/>
          </a:p>
        </p:txBody>
      </p:sp>
    </p:spTree>
    <p:extLst>
      <p:ext uri="{BB962C8B-B14F-4D97-AF65-F5344CB8AC3E}">
        <p14:creationId xmlns:p14="http://schemas.microsoft.com/office/powerpoint/2010/main" val="16454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15</a:t>
            </a:fld>
            <a:endParaRPr lang="en-US" dirty="0"/>
          </a:p>
        </p:txBody>
      </p:sp>
    </p:spTree>
    <p:extLst>
      <p:ext uri="{BB962C8B-B14F-4D97-AF65-F5344CB8AC3E}">
        <p14:creationId xmlns:p14="http://schemas.microsoft.com/office/powerpoint/2010/main" val="16454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17</a:t>
            </a:fld>
            <a:endParaRPr lang="en-US" dirty="0"/>
          </a:p>
        </p:txBody>
      </p:sp>
    </p:spTree>
    <p:extLst>
      <p:ext uri="{BB962C8B-B14F-4D97-AF65-F5344CB8AC3E}">
        <p14:creationId xmlns:p14="http://schemas.microsoft.com/office/powerpoint/2010/main" val="16454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18</a:t>
            </a:fld>
            <a:endParaRPr lang="en-US" dirty="0"/>
          </a:p>
        </p:txBody>
      </p:sp>
    </p:spTree>
    <p:extLst>
      <p:ext uri="{BB962C8B-B14F-4D97-AF65-F5344CB8AC3E}">
        <p14:creationId xmlns:p14="http://schemas.microsoft.com/office/powerpoint/2010/main" val="16454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19</a:t>
            </a:fld>
            <a:endParaRPr lang="en-US" dirty="0"/>
          </a:p>
        </p:txBody>
      </p:sp>
    </p:spTree>
    <p:extLst>
      <p:ext uri="{BB962C8B-B14F-4D97-AF65-F5344CB8AC3E}">
        <p14:creationId xmlns:p14="http://schemas.microsoft.com/office/powerpoint/2010/main" val="16454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001545-9A8A-4BEF-9DCB-DEAB4C7DABDA}" type="slidenum">
              <a:rPr lang="en-US" smtClean="0"/>
              <a:pPr>
                <a:defRPr/>
              </a:pPr>
              <a:t>21</a:t>
            </a:fld>
            <a:endParaRPr lang="en-US" dirty="0"/>
          </a:p>
        </p:txBody>
      </p:sp>
    </p:spTree>
    <p:extLst>
      <p:ext uri="{BB962C8B-B14F-4D97-AF65-F5344CB8AC3E}">
        <p14:creationId xmlns:p14="http://schemas.microsoft.com/office/powerpoint/2010/main" val="16454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390E9E-8CE1-409D-8087-368E14FB0D4E}" type="slidenum">
              <a:rPr lang="en-US" smtClean="0"/>
              <a:pPr>
                <a:defRPr/>
              </a:pPr>
              <a:t>‹#›</a:t>
            </a:fld>
            <a:endParaRPr lang="en-US" dirty="0"/>
          </a:p>
        </p:txBody>
      </p:sp>
    </p:spTree>
    <p:extLst>
      <p:ext uri="{BB962C8B-B14F-4D97-AF65-F5344CB8AC3E}">
        <p14:creationId xmlns:p14="http://schemas.microsoft.com/office/powerpoint/2010/main" val="746418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06DBFA-3429-47AA-85F3-95E3200E2B7F}" type="slidenum">
              <a:rPr lang="en-US" smtClean="0"/>
              <a:pPr>
                <a:defRPr/>
              </a:pPr>
              <a:t>‹#›</a:t>
            </a:fld>
            <a:endParaRPr lang="en-US" dirty="0"/>
          </a:p>
        </p:txBody>
      </p:sp>
    </p:spTree>
    <p:extLst>
      <p:ext uri="{BB962C8B-B14F-4D97-AF65-F5344CB8AC3E}">
        <p14:creationId xmlns:p14="http://schemas.microsoft.com/office/powerpoint/2010/main" val="3470499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F3AFFD-C5FD-4FDA-8A05-4CA70AAE6403}" type="slidenum">
              <a:rPr lang="en-US" smtClean="0"/>
              <a:pPr>
                <a:defRPr/>
              </a:pPr>
              <a:t>‹#›</a:t>
            </a:fld>
            <a:endParaRPr lang="en-US" dirty="0"/>
          </a:p>
        </p:txBody>
      </p:sp>
    </p:spTree>
    <p:extLst>
      <p:ext uri="{BB962C8B-B14F-4D97-AF65-F5344CB8AC3E}">
        <p14:creationId xmlns:p14="http://schemas.microsoft.com/office/powerpoint/2010/main" val="8648280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F73E2C4-ACBA-4DBE-9A12-D60EDEA4DD46}" type="slidenum">
              <a:rPr lang="en-US" smtClean="0"/>
              <a:pPr>
                <a:defRPr/>
              </a:pPr>
              <a:t>‹#›</a:t>
            </a:fld>
            <a:endParaRPr lang="en-US" dirty="0"/>
          </a:p>
        </p:txBody>
      </p:sp>
    </p:spTree>
    <p:extLst>
      <p:ext uri="{BB962C8B-B14F-4D97-AF65-F5344CB8AC3E}">
        <p14:creationId xmlns:p14="http://schemas.microsoft.com/office/powerpoint/2010/main" val="392195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181600" cy="1143000"/>
          </a:xfrm>
          <a:prstGeom prst="rect">
            <a:avLst/>
          </a:prstGeom>
        </p:spPr>
        <p:txBody>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39B748-6205-4ED5-B1E1-16F9A7F0D34F}" type="slidenum">
              <a:rPr lang="en-US" smtClean="0"/>
              <a:pPr>
                <a:defRPr/>
              </a:pPr>
              <a:t>‹#›</a:t>
            </a:fld>
            <a:endParaRPr lang="en-US" dirty="0"/>
          </a:p>
        </p:txBody>
      </p:sp>
    </p:spTree>
    <p:extLst>
      <p:ext uri="{BB962C8B-B14F-4D97-AF65-F5344CB8AC3E}">
        <p14:creationId xmlns:p14="http://schemas.microsoft.com/office/powerpoint/2010/main" val="2792771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D18882-1871-4A58-A426-60B32D58702E}" type="slidenum">
              <a:rPr lang="en-US" smtClean="0"/>
              <a:pPr>
                <a:defRPr/>
              </a:pPr>
              <a:t>‹#›</a:t>
            </a:fld>
            <a:endParaRPr lang="en-US" dirty="0"/>
          </a:p>
        </p:txBody>
      </p:sp>
    </p:spTree>
    <p:extLst>
      <p:ext uri="{BB962C8B-B14F-4D97-AF65-F5344CB8AC3E}">
        <p14:creationId xmlns:p14="http://schemas.microsoft.com/office/powerpoint/2010/main" val="2760801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A52A67-3B4D-4C7C-89BD-686EE59652F8}" type="slidenum">
              <a:rPr lang="en-US" smtClean="0"/>
              <a:pPr>
                <a:defRPr/>
              </a:pPr>
              <a:t>‹#›</a:t>
            </a:fld>
            <a:endParaRPr lang="en-US" dirty="0"/>
          </a:p>
        </p:txBody>
      </p:sp>
    </p:spTree>
    <p:extLst>
      <p:ext uri="{BB962C8B-B14F-4D97-AF65-F5344CB8AC3E}">
        <p14:creationId xmlns:p14="http://schemas.microsoft.com/office/powerpoint/2010/main" val="3427797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F73E2C4-ACBA-4DBE-9A12-D60EDEA4DD46}" type="slidenum">
              <a:rPr lang="en-US" smtClean="0"/>
              <a:pPr>
                <a:defRPr/>
              </a:pPr>
              <a:t>‹#›</a:t>
            </a:fld>
            <a:endParaRPr lang="en-US" dirty="0"/>
          </a:p>
        </p:txBody>
      </p:sp>
    </p:spTree>
    <p:extLst>
      <p:ext uri="{BB962C8B-B14F-4D97-AF65-F5344CB8AC3E}">
        <p14:creationId xmlns:p14="http://schemas.microsoft.com/office/powerpoint/2010/main" val="1289337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BDC1F50-296D-4EB2-A838-2C059CA13B45}" type="slidenum">
              <a:rPr lang="en-US" smtClean="0"/>
              <a:pPr>
                <a:defRPr/>
              </a:pPr>
              <a:t>‹#›</a:t>
            </a:fld>
            <a:endParaRPr lang="en-US" dirty="0"/>
          </a:p>
        </p:txBody>
      </p:sp>
    </p:spTree>
    <p:extLst>
      <p:ext uri="{BB962C8B-B14F-4D97-AF65-F5344CB8AC3E}">
        <p14:creationId xmlns:p14="http://schemas.microsoft.com/office/powerpoint/2010/main" val="31559896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6CFD62B-2016-464C-9638-400DDA761BCF}" type="slidenum">
              <a:rPr lang="en-US" smtClean="0"/>
              <a:pPr>
                <a:defRPr/>
              </a:pPr>
              <a:t>‹#›</a:t>
            </a:fld>
            <a:endParaRPr lang="en-US" dirty="0"/>
          </a:p>
        </p:txBody>
      </p:sp>
    </p:spTree>
    <p:extLst>
      <p:ext uri="{BB962C8B-B14F-4D97-AF65-F5344CB8AC3E}">
        <p14:creationId xmlns:p14="http://schemas.microsoft.com/office/powerpoint/2010/main" val="182288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4165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2667000"/>
            <a:ext cx="30845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DA899C-2AEF-4498-A895-DFBBDBE09A1E}" type="slidenum">
              <a:rPr lang="en-US" smtClean="0"/>
              <a:pPr>
                <a:defRPr/>
              </a:pPr>
              <a:t>‹#›</a:t>
            </a:fld>
            <a:endParaRPr lang="en-US" dirty="0"/>
          </a:p>
        </p:txBody>
      </p:sp>
    </p:spTree>
    <p:extLst>
      <p:ext uri="{BB962C8B-B14F-4D97-AF65-F5344CB8AC3E}">
        <p14:creationId xmlns:p14="http://schemas.microsoft.com/office/powerpoint/2010/main" val="7765551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2015.06.23</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E3C5B5F-9399-42A9-B8A8-CA8DF6A3C17D}" type="slidenum">
              <a:rPr lang="en-US" smtClean="0"/>
              <a:pPr>
                <a:defRPr/>
              </a:pPr>
              <a:t>‹#›</a:t>
            </a:fld>
            <a:endParaRPr lang="en-US" dirty="0"/>
          </a:p>
        </p:txBody>
      </p:sp>
    </p:spTree>
    <p:extLst>
      <p:ext uri="{BB962C8B-B14F-4D97-AF65-F5344CB8AC3E}">
        <p14:creationId xmlns:p14="http://schemas.microsoft.com/office/powerpoint/2010/main" val="100609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smtClean="0"/>
              <a:t>2015.06.23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4B8BDE-6FFE-43D7-B6A9-9843A6A5ED7A}" type="slidenum">
              <a:rPr lang="en-US" smtClean="0"/>
              <a:pPr>
                <a:defRPr/>
              </a:pPr>
              <a:t>‹#›</a:t>
            </a:fld>
            <a:endParaRPr lang="en-US" dirty="0"/>
          </a:p>
        </p:txBody>
      </p:sp>
      <p:pic>
        <p:nvPicPr>
          <p:cNvPr id="1030"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886200" y="0"/>
            <a:ext cx="5181600" cy="1143000"/>
          </a:xfrm>
          <a:prstGeom prst="rect">
            <a:avLst/>
          </a:prstGeom>
        </p:spPr>
        <p:txBody>
          <a:bodyPr/>
          <a:lstStyle>
            <a:lvl1pPr algn="ctr" rtl="0" eaLnBrk="1" fontAlgn="base" hangingPunct="1">
              <a:spcBef>
                <a:spcPct val="0"/>
              </a:spcBef>
              <a:spcAft>
                <a:spcPct val="0"/>
              </a:spcAft>
              <a:defRPr sz="3600" b="1"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Lst>
  <p:timing>
    <p:tnLst>
      <p:par>
        <p:cTn id="1" dur="indefinite" restart="never" nodeType="tmRoot"/>
      </p:par>
    </p:tnLst>
  </p:timing>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dianaffairs.gov/WhoWeAre/BIA/OTS/HEARTH/inde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ndianaffairs.gov/WhoWeAre/BIA/OTS/HEARTH/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dianaffairs.gov/WhoWeAre/BIA/OTS/HEARTH/index.htm" TargetMode="External"/><Relationship Id="rId2" Type="http://schemas.openxmlformats.org/officeDocument/2006/relationships/hyperlink" Target="http://www.gpo.gov/fdsys/pkg/FR-2012-12-05/pdf/2012-28926.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ndianaffairs.gov/WhoWeAre/BIA/OTS/HEARTH/index.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dianaffairs.gov/WhoWeAre/BIA/OTS/HEARTH/index.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ynthia.morales@bi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obin.white@bia.gov" TargetMode="External"/><Relationship Id="rId2" Type="http://schemas.openxmlformats.org/officeDocument/2006/relationships/hyperlink" Target="mailto:cynthia.morales@bia.gov" TargetMode="External"/><Relationship Id="rId1" Type="http://schemas.openxmlformats.org/officeDocument/2006/relationships/slideLayout" Target="../slideLayouts/slideLayout2.xml"/><Relationship Id="rId4" Type="http://schemas.openxmlformats.org/officeDocument/2006/relationships/hyperlink" Target="mailto:sharleneroundface@bia.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indianaffairs.gov/WhoWeAre/BIA/OTS/HEARTH/index.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304800" y="45720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spcBef>
                <a:spcPct val="0"/>
              </a:spcBef>
              <a:buClrTx/>
              <a:buFontTx/>
              <a:buNone/>
            </a:pPr>
            <a:endParaRPr lang="en-US" altLang="en-US" sz="2400" i="1" dirty="0">
              <a:solidFill>
                <a:schemeClr val="tx1"/>
              </a:solidFill>
              <a:latin typeface="Arial" charset="0"/>
            </a:endParaRPr>
          </a:p>
          <a:p>
            <a:pPr>
              <a:spcBef>
                <a:spcPct val="0"/>
              </a:spcBef>
              <a:buClrTx/>
              <a:buFontTx/>
              <a:buNone/>
            </a:pPr>
            <a:endParaRPr lang="en-US" altLang="en-US" dirty="0">
              <a:solidFill>
                <a:schemeClr val="tx1"/>
              </a:solidFill>
              <a:latin typeface="Arial" charset="0"/>
            </a:endParaRPr>
          </a:p>
        </p:txBody>
      </p:sp>
      <p:sp>
        <p:nvSpPr>
          <p:cNvPr id="5" name="Text Box 4"/>
          <p:cNvSpPr txBox="1">
            <a:spLocks noChangeArrowheads="1" noChangeShapeType="1"/>
          </p:cNvSpPr>
          <p:nvPr/>
        </p:nvSpPr>
        <p:spPr bwMode="auto">
          <a:xfrm>
            <a:off x="819150" y="1295400"/>
            <a:ext cx="7334250" cy="1524000"/>
          </a:xfrm>
          <a:prstGeom prst="rect">
            <a:avLst/>
          </a:prstGeom>
          <a:noFill/>
          <a:ln w="66675" cmpd="thinThick" algn="in">
            <a:noFill/>
            <a:miter lim="800000"/>
            <a:headEnd/>
            <a:tailEnd/>
          </a:ln>
        </p:spPr>
        <p:txBody>
          <a:bodyPr anchor="ctr"/>
          <a:lstStyle/>
          <a:p>
            <a:pPr algn="ctr" fontAlgn="auto">
              <a:spcBef>
                <a:spcPts val="0"/>
              </a:spcBef>
              <a:spcAft>
                <a:spcPts val="0"/>
              </a:spcAft>
              <a:defRPr/>
            </a:pPr>
            <a:r>
              <a:rPr lang="en-US" sz="3200" kern="0" dirty="0">
                <a:latin typeface="Arial" charset="0"/>
              </a:rPr>
              <a:t>The HEARTH Act </a:t>
            </a:r>
          </a:p>
          <a:p>
            <a:pPr algn="ctr" fontAlgn="auto">
              <a:spcBef>
                <a:spcPts val="0"/>
              </a:spcBef>
              <a:spcAft>
                <a:spcPts val="0"/>
              </a:spcAft>
              <a:defRPr/>
            </a:pPr>
            <a:r>
              <a:rPr lang="en-US" sz="1400" kern="0" dirty="0">
                <a:latin typeface="Arial" charset="0"/>
              </a:rPr>
              <a:t/>
            </a:r>
            <a:br>
              <a:rPr lang="en-US" sz="1400" kern="0" dirty="0">
                <a:latin typeface="Arial" charset="0"/>
              </a:rPr>
            </a:br>
            <a:r>
              <a:rPr lang="en-US" sz="2000" kern="0" dirty="0">
                <a:latin typeface="Arial" charset="0"/>
              </a:rPr>
              <a:t>A General Overview of the HEARTH Act and BIA’s Review and Approval Process of Tribal Leasing Regulations</a:t>
            </a:r>
          </a:p>
        </p:txBody>
      </p:sp>
      <p:pic>
        <p:nvPicPr>
          <p:cNvPr id="8197" name="il_fi" descr="150px-bureau_of_indian_affairs_seal_n112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421" y="2974260"/>
            <a:ext cx="1366958" cy="136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00950" y="4428698"/>
            <a:ext cx="7323900" cy="2231380"/>
          </a:xfrm>
          <a:prstGeom prst="rect">
            <a:avLst/>
          </a:prstGeom>
          <a:noFill/>
        </p:spPr>
        <p:txBody>
          <a:bodyPr wrap="square">
            <a:spAutoFit/>
          </a:bodyPr>
          <a:lstStyle/>
          <a:p>
            <a:pPr algn="ctr">
              <a:spcBef>
                <a:spcPts val="600"/>
              </a:spcBef>
              <a:spcAft>
                <a:spcPts val="600"/>
              </a:spcAft>
              <a:defRPr/>
            </a:pPr>
            <a:r>
              <a:rPr lang="en-US" sz="1600" dirty="0" smtClean="0"/>
              <a:t>Presented </a:t>
            </a:r>
            <a:r>
              <a:rPr lang="en-US" sz="1600" dirty="0"/>
              <a:t>by</a:t>
            </a:r>
          </a:p>
          <a:p>
            <a:pPr algn="ctr">
              <a:defRPr/>
            </a:pPr>
            <a:r>
              <a:rPr lang="en-US" dirty="0" smtClean="0"/>
              <a:t>Cynthia J. Morales, Realty Specialist</a:t>
            </a:r>
          </a:p>
          <a:p>
            <a:pPr algn="ctr">
              <a:defRPr/>
            </a:pPr>
            <a:r>
              <a:rPr lang="en-US" dirty="0" smtClean="0"/>
              <a:t>Hearth Act Coordinator &amp; Liaison</a:t>
            </a:r>
          </a:p>
          <a:p>
            <a:pPr algn="ctr">
              <a:defRPr/>
            </a:pPr>
            <a:r>
              <a:rPr lang="en-US" dirty="0" smtClean="0"/>
              <a:t>The Bureau </a:t>
            </a:r>
            <a:r>
              <a:rPr lang="en-US" dirty="0"/>
              <a:t>of Indian </a:t>
            </a:r>
            <a:r>
              <a:rPr lang="en-US" dirty="0" smtClean="0"/>
              <a:t>Affairs</a:t>
            </a:r>
            <a:br>
              <a:rPr lang="en-US" dirty="0" smtClean="0"/>
            </a:br>
            <a:r>
              <a:rPr lang="en-US" dirty="0" smtClean="0"/>
              <a:t>Office of Trust Services, </a:t>
            </a:r>
          </a:p>
          <a:p>
            <a:pPr algn="ctr">
              <a:defRPr/>
            </a:pPr>
            <a:r>
              <a:rPr lang="en-US" dirty="0" smtClean="0"/>
              <a:t>Division of Real Estate Services</a:t>
            </a:r>
          </a:p>
          <a:p>
            <a:pPr algn="ctr">
              <a:defRPr/>
            </a:pPr>
            <a:endParaRPr lang="en-US" sz="1200" dirty="0" smtClean="0"/>
          </a:p>
          <a:p>
            <a:pPr algn="ctr">
              <a:defRPr/>
            </a:pPr>
            <a:r>
              <a:rPr lang="en-US" sz="1600" dirty="0" smtClean="0"/>
              <a:t>June 23, 2015</a:t>
            </a:r>
            <a:endParaRPr lang="en-US" sz="1600" dirty="0"/>
          </a:p>
        </p:txBody>
      </p:sp>
    </p:spTree>
    <p:extLst>
      <p:ext uri="{BB962C8B-B14F-4D97-AF65-F5344CB8AC3E}">
        <p14:creationId xmlns:p14="http://schemas.microsoft.com/office/powerpoint/2010/main" val="18826548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62400" y="0"/>
            <a:ext cx="5185558" cy="1143000"/>
          </a:xfrm>
        </p:spPr>
        <p:txBody>
          <a:bodyPr>
            <a:normAutofit fontScale="90000"/>
          </a:bodyPr>
          <a:lstStyle/>
          <a:p>
            <a:pPr lvl="0" fontAlgn="auto">
              <a:spcAft>
                <a:spcPts val="0"/>
              </a:spcAft>
              <a:defRPr/>
            </a:pPr>
            <a:r>
              <a:rPr lang="en-US" sz="2700" b="1" dirty="0"/>
              <a:t/>
            </a:r>
            <a:br>
              <a:rPr lang="en-US" sz="2700" b="1" dirty="0"/>
            </a:br>
            <a:r>
              <a:rPr lang="en-US" sz="2700" b="1" dirty="0"/>
              <a:t/>
            </a:r>
            <a:br>
              <a:rPr lang="en-US" sz="2700" b="1" dirty="0"/>
            </a:br>
            <a:r>
              <a:rPr lang="en-US" sz="2800" dirty="0" smtClean="0"/>
              <a:t> </a:t>
            </a:r>
          </a:p>
        </p:txBody>
      </p:sp>
      <p:sp>
        <p:nvSpPr>
          <p:cNvPr id="7171" name="Content Placeholder 2"/>
          <p:cNvSpPr>
            <a:spLocks noGrp="1"/>
          </p:cNvSpPr>
          <p:nvPr>
            <p:ph idx="1"/>
          </p:nvPr>
        </p:nvSpPr>
        <p:spPr>
          <a:xfrm>
            <a:off x="457200" y="1981200"/>
            <a:ext cx="8279642" cy="4114800"/>
          </a:xfrm>
        </p:spPr>
        <p:txBody>
          <a:bodyPr>
            <a:normAutofit fontScale="25000" lnSpcReduction="20000"/>
          </a:bodyPr>
          <a:lstStyle/>
          <a:p>
            <a:pPr marL="0" lvl="1" indent="0" algn="ctr">
              <a:lnSpc>
                <a:spcPct val="120000"/>
              </a:lnSpc>
              <a:spcAft>
                <a:spcPts val="0"/>
              </a:spcAft>
              <a:buNone/>
              <a:defRPr/>
            </a:pPr>
            <a:r>
              <a:rPr lang="en-US" sz="8000" b="1" dirty="0" smtClean="0"/>
              <a:t>Utilize the Tools for Reference:</a:t>
            </a:r>
          </a:p>
          <a:p>
            <a:pPr marL="0" lvl="1" indent="0">
              <a:lnSpc>
                <a:spcPct val="120000"/>
              </a:lnSpc>
              <a:spcAft>
                <a:spcPts val="1200"/>
              </a:spcAft>
              <a:buNone/>
              <a:defRPr/>
            </a:pPr>
            <a:r>
              <a:rPr lang="en-US" sz="7200" dirty="0" smtClean="0"/>
              <a:t>By referencing the following materials during the drafting process a tribe can minimize the likelihood that required revisions will be found during the BIA’s review process.   Suggested materials include:  </a:t>
            </a:r>
          </a:p>
          <a:p>
            <a:pPr marL="285750" lvl="1">
              <a:lnSpc>
                <a:spcPct val="120000"/>
              </a:lnSpc>
              <a:spcBef>
                <a:spcPts val="0"/>
              </a:spcBef>
              <a:spcAft>
                <a:spcPts val="600"/>
              </a:spcAft>
              <a:buFont typeface="Arial" panose="020B0604020202020204" pitchFamily="34" charset="0"/>
              <a:buChar char="•"/>
              <a:defRPr/>
            </a:pPr>
            <a:r>
              <a:rPr lang="en-US" sz="7200" dirty="0" smtClean="0"/>
              <a:t>The </a:t>
            </a:r>
            <a:r>
              <a:rPr lang="en-US" sz="7200" dirty="0"/>
              <a:t>Hearth Act, 25 U.S.C. § </a:t>
            </a:r>
            <a:r>
              <a:rPr lang="en-US" sz="7200" dirty="0" smtClean="0"/>
              <a:t>415(h).</a:t>
            </a:r>
          </a:p>
          <a:p>
            <a:pPr marL="285750" lvl="1">
              <a:lnSpc>
                <a:spcPct val="120000"/>
              </a:lnSpc>
              <a:spcBef>
                <a:spcPts val="0"/>
              </a:spcBef>
              <a:spcAft>
                <a:spcPts val="600"/>
              </a:spcAft>
              <a:buFont typeface="Arial" panose="020B0604020202020204" pitchFamily="34" charset="0"/>
              <a:buChar char="•"/>
              <a:defRPr/>
            </a:pPr>
            <a:r>
              <a:rPr lang="en-US" sz="7200" dirty="0" smtClean="0"/>
              <a:t>BIA’s </a:t>
            </a:r>
            <a:r>
              <a:rPr lang="en-US" sz="7200" dirty="0"/>
              <a:t>leasing regulations, 25 CFR Part </a:t>
            </a:r>
            <a:r>
              <a:rPr lang="en-US" sz="7200" dirty="0" smtClean="0"/>
              <a:t>162 (i.e., </a:t>
            </a:r>
            <a:r>
              <a:rPr lang="en-US" sz="7200" dirty="0"/>
              <a:t>Subpart D Business </a:t>
            </a:r>
            <a:r>
              <a:rPr lang="en-US" sz="7200" dirty="0" smtClean="0"/>
              <a:t>Leases or other appropriate Subpart).  </a:t>
            </a:r>
            <a:endParaRPr lang="en-US" sz="7200" dirty="0"/>
          </a:p>
          <a:p>
            <a:pPr marL="285750" lvl="1">
              <a:lnSpc>
                <a:spcPct val="120000"/>
              </a:lnSpc>
              <a:spcBef>
                <a:spcPts val="0"/>
              </a:spcBef>
              <a:spcAft>
                <a:spcPts val="600"/>
              </a:spcAft>
              <a:buFont typeface="Arial" panose="020B0604020202020204" pitchFamily="34" charset="0"/>
              <a:buChar char="•"/>
              <a:defRPr/>
            </a:pPr>
            <a:r>
              <a:rPr lang="en-US" sz="7200" dirty="0" smtClean="0"/>
              <a:t>Central </a:t>
            </a:r>
            <a:r>
              <a:rPr lang="en-US" sz="7200" dirty="0"/>
              <a:t>Office’s National Policy Memorandum (NPM-TRUS-29).  </a:t>
            </a:r>
          </a:p>
          <a:p>
            <a:pPr marL="285750" lvl="1">
              <a:lnSpc>
                <a:spcPct val="120000"/>
              </a:lnSpc>
              <a:spcBef>
                <a:spcPts val="0"/>
              </a:spcBef>
              <a:spcAft>
                <a:spcPts val="600"/>
              </a:spcAft>
              <a:buFont typeface="Arial" panose="020B0604020202020204" pitchFamily="34" charset="0"/>
              <a:buChar char="•"/>
              <a:defRPr/>
            </a:pPr>
            <a:r>
              <a:rPr lang="en-US" sz="7200" dirty="0" smtClean="0"/>
              <a:t>BIA’s </a:t>
            </a:r>
            <a:r>
              <a:rPr lang="en-US" sz="7200" dirty="0"/>
              <a:t>checklist </a:t>
            </a:r>
            <a:r>
              <a:rPr lang="en-US" sz="7200" dirty="0" smtClean="0"/>
              <a:t>utilized </a:t>
            </a:r>
            <a:r>
              <a:rPr lang="en-US" sz="7200" dirty="0"/>
              <a:t>in its review of tribal </a:t>
            </a:r>
            <a:r>
              <a:rPr lang="en-US" sz="7200" dirty="0" smtClean="0"/>
              <a:t>leasing regulations. </a:t>
            </a:r>
            <a:endParaRPr lang="en-US" sz="7200" dirty="0"/>
          </a:p>
          <a:p>
            <a:pPr marL="0" lvl="1" indent="0">
              <a:lnSpc>
                <a:spcPct val="120000"/>
              </a:lnSpc>
              <a:spcAft>
                <a:spcPts val="0"/>
              </a:spcAft>
              <a:buNone/>
              <a:defRPr/>
            </a:pPr>
            <a:r>
              <a:rPr lang="en-US" sz="7200" dirty="0" smtClean="0"/>
              <a:t>A sample of these materials follows and they are also provided on the BIA’s website dedicated to HEARTH Act matters:  </a:t>
            </a:r>
          </a:p>
          <a:p>
            <a:pPr marL="0" lvl="1" indent="0" algn="ctr">
              <a:lnSpc>
                <a:spcPct val="120000"/>
              </a:lnSpc>
              <a:spcAft>
                <a:spcPts val="0"/>
              </a:spcAft>
              <a:buNone/>
              <a:defRPr/>
            </a:pPr>
            <a:r>
              <a:rPr lang="en-US" sz="7200" dirty="0" smtClean="0">
                <a:hlinkClick r:id="rId3"/>
              </a:rPr>
              <a:t>http://www.indianaffairs.gov/WhoWeAre/BIA/OTS/HEARTH/index.htm</a:t>
            </a:r>
            <a:endParaRPr lang="en-US" sz="7200" dirty="0" smtClean="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
        <p:nvSpPr>
          <p:cNvPr id="3" name="TextBox 2"/>
          <p:cNvSpPr txBox="1"/>
          <p:nvPr/>
        </p:nvSpPr>
        <p:spPr>
          <a:xfrm>
            <a:off x="609600" y="1313210"/>
            <a:ext cx="8127242" cy="400110"/>
          </a:xfrm>
          <a:prstGeom prst="rect">
            <a:avLst/>
          </a:prstGeom>
          <a:noFill/>
        </p:spPr>
        <p:txBody>
          <a:bodyPr wrap="square" rtlCol="0">
            <a:spAutoFit/>
          </a:bodyPr>
          <a:lstStyle/>
          <a:p>
            <a:pPr algn="ctr"/>
            <a:r>
              <a:rPr lang="en-US" sz="2000" b="1" dirty="0" smtClean="0"/>
              <a:t>DRAFTING TRIBAL LEASING REGULATIONS</a:t>
            </a:r>
            <a:endParaRPr lang="en-US" sz="2000" b="1" dirty="0"/>
          </a:p>
        </p:txBody>
      </p:sp>
    </p:spTree>
    <p:extLst>
      <p:ext uri="{BB962C8B-B14F-4D97-AF65-F5344CB8AC3E}">
        <p14:creationId xmlns:p14="http://schemas.microsoft.com/office/powerpoint/2010/main" val="62009640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1896" y="1811314"/>
            <a:ext cx="4181104" cy="1200329"/>
          </a:xfrm>
          <a:prstGeom prst="rect">
            <a:avLst/>
          </a:prstGeom>
          <a:noFill/>
        </p:spPr>
        <p:txBody>
          <a:bodyPr wrap="square" rtlCol="0">
            <a:spAutoFit/>
          </a:bodyPr>
          <a:lstStyle/>
          <a:p>
            <a:pPr algn="ctr"/>
            <a:r>
              <a:rPr lang="en-US" b="1" dirty="0" smtClean="0"/>
              <a:t>IA-BIA’s HEARTH ACT WEB PAGE</a:t>
            </a:r>
          </a:p>
          <a:p>
            <a:endParaRPr lang="en-US" dirty="0"/>
          </a:p>
          <a:p>
            <a:pPr marL="0" lvl="2"/>
            <a:r>
              <a:rPr lang="en-US" dirty="0">
                <a:hlinkClick r:id="rId2"/>
              </a:rPr>
              <a:t>http://</a:t>
            </a:r>
            <a:r>
              <a:rPr lang="en-US" dirty="0" smtClean="0">
                <a:hlinkClick r:id="rId2"/>
              </a:rPr>
              <a:t>www.indianaffairs.gov/WhoWeAre/BIA/OTS/HEARTH/index.htm</a:t>
            </a:r>
            <a:endParaRPr lang="en-US" dirty="0"/>
          </a:p>
        </p:txBody>
      </p:sp>
      <p:sp>
        <p:nvSpPr>
          <p:cNvPr id="3" name="Date Placeholder 2"/>
          <p:cNvSpPr>
            <a:spLocks noGrp="1"/>
          </p:cNvSpPr>
          <p:nvPr>
            <p:ph type="dt" sz="half" idx="10"/>
          </p:nvPr>
        </p:nvSpPr>
        <p:spPr/>
        <p:txBody>
          <a:bodyPr/>
          <a:lstStyle/>
          <a:p>
            <a:pPr>
              <a:defRPr/>
            </a:pPr>
            <a:r>
              <a:rPr lang="en-US" smtClean="0"/>
              <a:t>2015.06.23</a:t>
            </a:r>
            <a:endParaRPr lang="en-US" dirty="0"/>
          </a:p>
        </p:txBody>
      </p:sp>
      <p:sp>
        <p:nvSpPr>
          <p:cNvPr id="7" name="Title 6"/>
          <p:cNvSpPr>
            <a:spLocks noGrp="1"/>
          </p:cNvSpPr>
          <p:nvPr>
            <p:ph type="title"/>
          </p:nvPr>
        </p:nvSpPr>
        <p:spPr/>
        <p:txBody>
          <a:bodyPr/>
          <a:lstStyle/>
          <a:p>
            <a:endParaRPr lang="en-US" dirty="0"/>
          </a:p>
        </p:txBody>
      </p:sp>
      <p:pic>
        <p:nvPicPr>
          <p:cNvPr id="9" name="Picture 8"/>
          <p:cNvPicPr/>
          <p:nvPr/>
        </p:nvPicPr>
        <p:blipFill rotWithShape="1">
          <a:blip r:embed="rId3"/>
          <a:srcRect l="31152" t="12740" r="33039" b="5415"/>
          <a:stretch/>
        </p:blipFill>
        <p:spPr bwMode="auto">
          <a:xfrm>
            <a:off x="533400" y="1676399"/>
            <a:ext cx="3657600" cy="4419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444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1896" y="1811314"/>
            <a:ext cx="4181104" cy="3970318"/>
          </a:xfrm>
          <a:prstGeom prst="rect">
            <a:avLst/>
          </a:prstGeom>
          <a:noFill/>
        </p:spPr>
        <p:txBody>
          <a:bodyPr wrap="square" rtlCol="0">
            <a:spAutoFit/>
          </a:bodyPr>
          <a:lstStyle/>
          <a:p>
            <a:pPr algn="ctr"/>
            <a:r>
              <a:rPr lang="en-US" b="1" dirty="0" smtClean="0"/>
              <a:t>BIA’s LEASING REGULATIONS</a:t>
            </a:r>
          </a:p>
          <a:p>
            <a:r>
              <a:rPr lang="en-US" dirty="0" smtClean="0"/>
              <a:t>The </a:t>
            </a:r>
            <a:r>
              <a:rPr lang="en-US" dirty="0"/>
              <a:t>Final Rule, 25 CFR Part 162, Subpart D Business </a:t>
            </a:r>
            <a:r>
              <a:rPr lang="en-US" dirty="0" smtClean="0"/>
              <a:t>Leases, published </a:t>
            </a:r>
            <a:r>
              <a:rPr lang="en-US" dirty="0"/>
              <a:t>in the Federal Register December 5, 2012 and effective January 4, </a:t>
            </a:r>
            <a:r>
              <a:rPr lang="en-US" dirty="0" smtClean="0"/>
              <a:t>2013 can be found at: </a:t>
            </a:r>
          </a:p>
          <a:p>
            <a:r>
              <a:rPr lang="en-US" dirty="0"/>
              <a:t/>
            </a:r>
            <a:br>
              <a:rPr lang="en-US" dirty="0"/>
            </a:br>
            <a:r>
              <a:rPr lang="en-US" dirty="0">
                <a:hlinkClick r:id="rId2"/>
              </a:rPr>
              <a:t>http://www.gpo.gov/fdsys/pkg/FR-2012-12-05/pdf/2012-28926.pdf </a:t>
            </a:r>
            <a:endParaRPr lang="en-US" dirty="0" smtClean="0"/>
          </a:p>
          <a:p>
            <a:endParaRPr lang="en-US" dirty="0"/>
          </a:p>
          <a:p>
            <a:r>
              <a:rPr lang="en-US" dirty="0" smtClean="0"/>
              <a:t>or on the BIA’s website dedicated to the  HEARTH Act:</a:t>
            </a:r>
          </a:p>
          <a:p>
            <a:endParaRPr lang="en-US" dirty="0"/>
          </a:p>
          <a:p>
            <a:pPr marL="0" lvl="2"/>
            <a:r>
              <a:rPr lang="en-US" dirty="0">
                <a:hlinkClick r:id="rId3"/>
              </a:rPr>
              <a:t>http://</a:t>
            </a:r>
            <a:r>
              <a:rPr lang="en-US" dirty="0" smtClean="0">
                <a:hlinkClick r:id="rId3"/>
              </a:rPr>
              <a:t>www.indianaffairs.gov/WhoWeAre/BIA/OTS/HEARTH/index.htm</a:t>
            </a:r>
            <a:endParaRPr lang="en-US"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71"/>
          <a:stretch/>
        </p:blipFill>
        <p:spPr bwMode="auto">
          <a:xfrm>
            <a:off x="761999" y="1600201"/>
            <a:ext cx="3429001" cy="439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2015.06.23</a:t>
            </a:r>
            <a:endParaRPr lang="en-US"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115546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63093" y="1591295"/>
            <a:ext cx="4038600" cy="4524315"/>
          </a:xfrm>
          <a:prstGeom prst="rect">
            <a:avLst/>
          </a:prstGeom>
          <a:noFill/>
        </p:spPr>
        <p:txBody>
          <a:bodyPr wrap="square" rtlCol="0">
            <a:spAutoFit/>
          </a:bodyPr>
          <a:lstStyle/>
          <a:p>
            <a:pPr algn="ctr"/>
            <a:r>
              <a:rPr lang="en-US" b="1" dirty="0" smtClean="0"/>
              <a:t>NATIONAL POLICY MEMORANDUM</a:t>
            </a:r>
          </a:p>
          <a:p>
            <a:r>
              <a:rPr lang="en-US" dirty="0"/>
              <a:t>Central Office’s National Policy Memorandum (</a:t>
            </a:r>
            <a:r>
              <a:rPr lang="en-US" dirty="0" smtClean="0"/>
              <a:t>NPM-TRUS-29) can </a:t>
            </a:r>
            <a:r>
              <a:rPr lang="en-US" dirty="0"/>
              <a:t>be found with other guidance materials on the HEARTH website:</a:t>
            </a:r>
          </a:p>
          <a:p>
            <a:endParaRPr lang="en-US" dirty="0"/>
          </a:p>
          <a:p>
            <a:pPr marL="0" lvl="2"/>
            <a:r>
              <a:rPr lang="en-US" dirty="0">
                <a:hlinkClick r:id="rId2"/>
              </a:rPr>
              <a:t>http://www.indianaffairs.gov/WhoWeAre/BIA/OTS/HEARTH/index.htm</a:t>
            </a:r>
            <a:endParaRPr lang="en-US" dirty="0"/>
          </a:p>
          <a:p>
            <a:endParaRPr lang="en-US" dirty="0" smtClean="0"/>
          </a:p>
          <a:p>
            <a:pPr marL="0" lvl="2"/>
            <a:r>
              <a:rPr lang="en-US" dirty="0" smtClean="0"/>
              <a:t>Written for use by BIA employees, the </a:t>
            </a:r>
            <a:r>
              <a:rPr lang="en-US" dirty="0"/>
              <a:t>NPM is currently being </a:t>
            </a:r>
            <a:r>
              <a:rPr lang="en-US" dirty="0" smtClean="0"/>
              <a:t>revised.   However</a:t>
            </a:r>
            <a:r>
              <a:rPr lang="en-US" dirty="0"/>
              <a:t>, it </a:t>
            </a:r>
            <a:r>
              <a:rPr lang="en-US" dirty="0" smtClean="0"/>
              <a:t>can still be valuable  guidance to tribes in assessing whether their  </a:t>
            </a:r>
            <a:r>
              <a:rPr lang="en-US" dirty="0"/>
              <a:t>completed tribal regulations are “consistent with” 25 CFR </a:t>
            </a:r>
            <a:r>
              <a:rPr lang="en-US" dirty="0" smtClean="0"/>
              <a:t>162, as required by the HEARTH Act.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 r="2365" b="3046"/>
          <a:stretch/>
        </p:blipFill>
        <p:spPr bwMode="auto">
          <a:xfrm>
            <a:off x="507671" y="1436915"/>
            <a:ext cx="3683329" cy="473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2015.06.23</a:t>
            </a:r>
            <a:endParaRPr lang="en-US"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301084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4990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0" y="1601848"/>
            <a:ext cx="4038600" cy="4524315"/>
          </a:xfrm>
          <a:prstGeom prst="rect">
            <a:avLst/>
          </a:prstGeom>
          <a:noFill/>
        </p:spPr>
        <p:txBody>
          <a:bodyPr wrap="square" rtlCol="0">
            <a:spAutoFit/>
          </a:bodyPr>
          <a:lstStyle/>
          <a:p>
            <a:pPr algn="ctr"/>
            <a:r>
              <a:rPr lang="en-US" b="1" dirty="0" smtClean="0"/>
              <a:t>THE BIA CHECKLIST</a:t>
            </a:r>
          </a:p>
          <a:p>
            <a:r>
              <a:rPr lang="en-US" dirty="0" smtClean="0"/>
              <a:t>The BIA has prepared a modified version of its review checklist for use by tribes.  This four-page “condensed” version can be found with other guidance materials on the HEARTH website:</a:t>
            </a:r>
          </a:p>
          <a:p>
            <a:endParaRPr lang="en-US" dirty="0"/>
          </a:p>
          <a:p>
            <a:pPr marL="0" lvl="2"/>
            <a:r>
              <a:rPr lang="en-US" dirty="0">
                <a:hlinkClick r:id="rId3"/>
              </a:rPr>
              <a:t>http://www.indianaffairs.gov/WhoWeAre/BIA/OTS/HEARTH/index.htm</a:t>
            </a:r>
            <a:endParaRPr lang="en-US" dirty="0"/>
          </a:p>
          <a:p>
            <a:endParaRPr lang="en-US" dirty="0" smtClean="0"/>
          </a:p>
          <a:p>
            <a:r>
              <a:rPr lang="en-US" dirty="0" smtClean="0"/>
              <a:t>The full version used by the BIA is also posted on the website for informational purposes.  However, it contains items specific only to the in-house processing at the BIA (signature process) that will likely not be useful to tribes.</a:t>
            </a:r>
            <a:endParaRPr lang="en-US" dirty="0"/>
          </a:p>
        </p:txBody>
      </p:sp>
      <p:sp>
        <p:nvSpPr>
          <p:cNvPr id="3" name="Date Placeholder 2"/>
          <p:cNvSpPr>
            <a:spLocks noGrp="1"/>
          </p:cNvSpPr>
          <p:nvPr>
            <p:ph type="dt" sz="half" idx="10"/>
          </p:nvPr>
        </p:nvSpPr>
        <p:spPr/>
        <p:txBody>
          <a:bodyPr/>
          <a:lstStyle/>
          <a:p>
            <a:pPr>
              <a:defRPr/>
            </a:pPr>
            <a:r>
              <a:rPr lang="en-US" smtClean="0"/>
              <a:t>2015.06.23</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62895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86200" y="0"/>
            <a:ext cx="5257800" cy="1143000"/>
          </a:xfrm>
        </p:spPr>
        <p:txBody>
          <a:bodyPr>
            <a:normAutofit/>
          </a:bodyPr>
          <a:lstStyle/>
          <a:p>
            <a:pPr lvl="0" fontAlgn="auto">
              <a:spcAft>
                <a:spcPts val="0"/>
              </a:spcAft>
              <a:defRPr/>
            </a:pPr>
            <a:endParaRPr lang="en-US" sz="2800" dirty="0" smtClean="0"/>
          </a:p>
        </p:txBody>
      </p:sp>
      <p:sp>
        <p:nvSpPr>
          <p:cNvPr id="7171" name="Content Placeholder 2"/>
          <p:cNvSpPr>
            <a:spLocks noGrp="1"/>
          </p:cNvSpPr>
          <p:nvPr>
            <p:ph idx="1"/>
          </p:nvPr>
        </p:nvSpPr>
        <p:spPr>
          <a:xfrm>
            <a:off x="457200" y="1447800"/>
            <a:ext cx="8077200" cy="4800600"/>
          </a:xfrm>
        </p:spPr>
        <p:txBody>
          <a:bodyPr>
            <a:normAutofit fontScale="25000" lnSpcReduction="20000"/>
          </a:bodyPr>
          <a:lstStyle/>
          <a:p>
            <a:pPr marL="0" lvl="1" indent="0" algn="ctr">
              <a:lnSpc>
                <a:spcPct val="120000"/>
              </a:lnSpc>
              <a:spcAft>
                <a:spcPts val="1200"/>
              </a:spcAft>
              <a:buNone/>
              <a:defRPr/>
            </a:pPr>
            <a:r>
              <a:rPr lang="en-US" sz="8000" b="1" dirty="0" smtClean="0"/>
              <a:t>SUBMITTING REGULATIONS FOR BIA REVIEW AND SECRETARIAL APPROVAL</a:t>
            </a:r>
          </a:p>
          <a:p>
            <a:pPr marL="274002" indent="-182880" fontAlgn="auto">
              <a:lnSpc>
                <a:spcPct val="120000"/>
              </a:lnSpc>
              <a:spcBef>
                <a:spcPts val="0"/>
              </a:spcBef>
              <a:spcAft>
                <a:spcPts val="1200"/>
              </a:spcAft>
              <a:defRPr/>
            </a:pPr>
            <a:r>
              <a:rPr lang="en-US" sz="6400" dirty="0" smtClean="0"/>
              <a:t>Once the tribe drafts and approves  its leasing regulations, they should be submitted to </a:t>
            </a:r>
            <a:r>
              <a:rPr lang="en-US" sz="6400" dirty="0"/>
              <a:t>BIA’s Central Office in Washington, DC for </a:t>
            </a:r>
            <a:r>
              <a:rPr lang="en-US" sz="6400" dirty="0" smtClean="0"/>
              <a:t>BIA review </a:t>
            </a:r>
            <a:r>
              <a:rPr lang="en-US" sz="6400" dirty="0"/>
              <a:t>and Secretarial </a:t>
            </a:r>
            <a:r>
              <a:rPr lang="en-US" sz="6400" dirty="0" smtClean="0"/>
              <a:t>approval.</a:t>
            </a:r>
          </a:p>
          <a:p>
            <a:pPr marL="274002" indent="-182880" fontAlgn="auto">
              <a:lnSpc>
                <a:spcPct val="120000"/>
              </a:lnSpc>
              <a:spcBef>
                <a:spcPts val="0"/>
              </a:spcBef>
              <a:spcAft>
                <a:spcPts val="1200"/>
              </a:spcAft>
              <a:defRPr/>
            </a:pPr>
            <a:r>
              <a:rPr lang="en-US" sz="6400" dirty="0" smtClean="0"/>
              <a:t>The package submitted to the BIA should contain:</a:t>
            </a:r>
          </a:p>
          <a:p>
            <a:pPr marL="491172" lvl="1" indent="0" fontAlgn="auto">
              <a:lnSpc>
                <a:spcPct val="120000"/>
              </a:lnSpc>
              <a:spcBef>
                <a:spcPts val="0"/>
              </a:spcBef>
              <a:spcAft>
                <a:spcPts val="600"/>
              </a:spcAft>
              <a:buNone/>
              <a:defRPr/>
            </a:pPr>
            <a:r>
              <a:rPr lang="en-US" sz="6400" dirty="0" smtClean="0"/>
              <a:t>1)    A cover letter that includes:</a:t>
            </a:r>
          </a:p>
          <a:p>
            <a:pPr marL="1074102" lvl="2" indent="-182880" fontAlgn="auto">
              <a:lnSpc>
                <a:spcPct val="120000"/>
              </a:lnSpc>
              <a:spcBef>
                <a:spcPts val="0"/>
              </a:spcBef>
              <a:spcAft>
                <a:spcPts val="600"/>
              </a:spcAft>
              <a:defRPr/>
            </a:pPr>
            <a:r>
              <a:rPr lang="en-US" sz="6400" dirty="0" smtClean="0"/>
              <a:t>A request for review and approval of the regulations under the HEARTH Act;</a:t>
            </a:r>
          </a:p>
          <a:p>
            <a:pPr marL="1074102" lvl="2" indent="-182880" fontAlgn="auto">
              <a:lnSpc>
                <a:spcPct val="120000"/>
              </a:lnSpc>
              <a:spcBef>
                <a:spcPts val="0"/>
              </a:spcBef>
              <a:spcAft>
                <a:spcPts val="600"/>
              </a:spcAft>
              <a:defRPr/>
            </a:pPr>
            <a:r>
              <a:rPr lang="en-US" sz="6400" dirty="0" smtClean="0"/>
              <a:t>Contact information for parties, with decision-making authority regarding the regulations (i.e., tribal officers, legal counsel);</a:t>
            </a:r>
          </a:p>
          <a:p>
            <a:pPr marL="1074102" lvl="2" indent="-182880" fontAlgn="auto">
              <a:lnSpc>
                <a:spcPct val="120000"/>
              </a:lnSpc>
              <a:spcBef>
                <a:spcPts val="0"/>
              </a:spcBef>
              <a:spcAft>
                <a:spcPts val="1200"/>
              </a:spcAft>
              <a:defRPr/>
            </a:pPr>
            <a:r>
              <a:rPr lang="en-US" sz="6400" dirty="0" smtClean="0"/>
              <a:t>Any special circumstances regarding submission of the regulations (an urgent need for approval; a unique provision included in the regulations, etc.).</a:t>
            </a:r>
          </a:p>
          <a:p>
            <a:pPr marL="491172" lvl="1" indent="0" fontAlgn="auto">
              <a:lnSpc>
                <a:spcPct val="120000"/>
              </a:lnSpc>
              <a:spcBef>
                <a:spcPts val="0"/>
              </a:spcBef>
              <a:spcAft>
                <a:spcPts val="600"/>
              </a:spcAft>
              <a:buNone/>
              <a:defRPr/>
            </a:pPr>
            <a:r>
              <a:rPr lang="en-US" sz="6400" dirty="0" smtClean="0"/>
              <a:t>2)   The regulations, approved by the tribe and signed by the authorized tribal parties.</a:t>
            </a:r>
          </a:p>
          <a:p>
            <a:pPr marL="1074102" lvl="2" indent="-182880" fontAlgn="auto">
              <a:lnSpc>
                <a:spcPct val="120000"/>
              </a:lnSpc>
              <a:spcBef>
                <a:spcPts val="0"/>
              </a:spcBef>
              <a:spcAft>
                <a:spcPts val="1200"/>
              </a:spcAft>
              <a:defRPr/>
            </a:pPr>
            <a:r>
              <a:rPr lang="en-US" sz="6400" dirty="0" smtClean="0"/>
              <a:t>If the tribe submits an unsigned copy, it will be reviewed, but it will not be forwarded for approval until a fully executed regulation is received.</a:t>
            </a:r>
          </a:p>
          <a:p>
            <a:pPr marL="491172" lvl="1" indent="0" fontAlgn="auto">
              <a:lnSpc>
                <a:spcPct val="120000"/>
              </a:lnSpc>
              <a:spcBef>
                <a:spcPts val="0"/>
              </a:spcBef>
              <a:spcAft>
                <a:spcPts val="600"/>
              </a:spcAft>
              <a:buNone/>
              <a:defRPr/>
            </a:pPr>
            <a:r>
              <a:rPr lang="en-US" sz="6400" dirty="0" smtClean="0"/>
              <a:t>3)   If applicable, a tribal resolution authorizing the regulation.</a:t>
            </a:r>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14792988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3400" y="1600200"/>
            <a:ext cx="8077200" cy="4572000"/>
          </a:xfrm>
        </p:spPr>
        <p:txBody>
          <a:bodyPr>
            <a:normAutofit fontScale="85000" lnSpcReduction="20000"/>
          </a:bodyPr>
          <a:lstStyle/>
          <a:p>
            <a:pPr marL="0" indent="0" eaLnBrk="1" fontAlgn="auto" hangingPunct="1">
              <a:spcAft>
                <a:spcPts val="0"/>
              </a:spcAft>
              <a:buNone/>
              <a:defRPr/>
            </a:pPr>
            <a:r>
              <a:rPr lang="en-US" sz="2200" dirty="0" smtClean="0"/>
              <a:t>Please send the tribal leasing regulations with required tribal signatures, a </a:t>
            </a:r>
            <a:r>
              <a:rPr lang="en-US" sz="2200" dirty="0"/>
              <a:t>cover </a:t>
            </a:r>
            <a:r>
              <a:rPr lang="en-US" sz="2200" dirty="0" smtClean="0"/>
              <a:t>letter requesting review and approval, </a:t>
            </a:r>
            <a:r>
              <a:rPr lang="en-US" sz="2200" dirty="0"/>
              <a:t>and any applicable authorizing resolutions </a:t>
            </a:r>
            <a:r>
              <a:rPr lang="en-US" sz="2200" dirty="0" smtClean="0"/>
              <a:t>to</a:t>
            </a:r>
            <a:r>
              <a:rPr lang="en-US" sz="2200" dirty="0"/>
              <a:t>:  </a:t>
            </a:r>
            <a:endParaRPr lang="en-US" sz="2200" dirty="0" smtClean="0"/>
          </a:p>
          <a:p>
            <a:pPr marL="800100" lvl="2" indent="0" algn="ctr" fontAlgn="auto">
              <a:spcAft>
                <a:spcPts val="0"/>
              </a:spcAft>
              <a:buNone/>
              <a:defRPr/>
            </a:pPr>
            <a:endParaRPr lang="en-US" sz="2000" dirty="0" smtClean="0"/>
          </a:p>
          <a:p>
            <a:pPr marL="0" lvl="4" indent="0" algn="ctr" fontAlgn="auto">
              <a:lnSpc>
                <a:spcPct val="110000"/>
              </a:lnSpc>
              <a:spcAft>
                <a:spcPts val="0"/>
              </a:spcAft>
              <a:buClr>
                <a:schemeClr val="accent6"/>
              </a:buClr>
              <a:buNone/>
              <a:defRPr/>
            </a:pPr>
            <a:r>
              <a:rPr lang="en-US" sz="3200" dirty="0" smtClean="0"/>
              <a:t>Ms</a:t>
            </a:r>
            <a:r>
              <a:rPr lang="en-US" sz="3200" dirty="0"/>
              <a:t>. Helen Riggs, </a:t>
            </a:r>
            <a:br>
              <a:rPr lang="en-US" sz="3200" dirty="0"/>
            </a:br>
            <a:r>
              <a:rPr lang="en-US" sz="3200" dirty="0"/>
              <a:t>Deputy Bureau Director</a:t>
            </a:r>
          </a:p>
          <a:p>
            <a:pPr marL="0" lvl="4" indent="0" algn="ctr" fontAlgn="auto">
              <a:lnSpc>
                <a:spcPct val="110000"/>
              </a:lnSpc>
              <a:spcAft>
                <a:spcPts val="0"/>
              </a:spcAft>
              <a:buClr>
                <a:schemeClr val="accent6"/>
              </a:buClr>
              <a:buNone/>
              <a:defRPr/>
            </a:pPr>
            <a:r>
              <a:rPr lang="en-US" sz="3200" dirty="0"/>
              <a:t>BIA-Office of Trust Services</a:t>
            </a:r>
          </a:p>
          <a:p>
            <a:pPr marL="0" lvl="4" indent="0" algn="ctr" fontAlgn="auto">
              <a:lnSpc>
                <a:spcPct val="110000"/>
              </a:lnSpc>
              <a:spcBef>
                <a:spcPct val="0"/>
              </a:spcBef>
              <a:spcAft>
                <a:spcPts val="0"/>
              </a:spcAft>
              <a:buClr>
                <a:schemeClr val="accent6"/>
              </a:buClr>
              <a:buNone/>
              <a:defRPr/>
            </a:pPr>
            <a:r>
              <a:rPr lang="en-US" sz="3200" dirty="0"/>
              <a:t>1849 C Street, NW, MS 4620-MIB</a:t>
            </a:r>
          </a:p>
          <a:p>
            <a:pPr marL="0" lvl="4" indent="0" algn="ctr" fontAlgn="auto">
              <a:lnSpc>
                <a:spcPct val="110000"/>
              </a:lnSpc>
              <a:spcBef>
                <a:spcPct val="0"/>
              </a:spcBef>
              <a:spcAft>
                <a:spcPts val="0"/>
              </a:spcAft>
              <a:buClr>
                <a:schemeClr val="accent6"/>
              </a:buClr>
              <a:buNone/>
              <a:defRPr/>
            </a:pPr>
            <a:r>
              <a:rPr lang="en-US" sz="3200" dirty="0"/>
              <a:t>Washington, D.C. 20240</a:t>
            </a:r>
          </a:p>
          <a:p>
            <a:pPr marL="0" lvl="4" indent="0" fontAlgn="auto">
              <a:spcAft>
                <a:spcPts val="0"/>
              </a:spcAft>
              <a:buClr>
                <a:schemeClr val="accent1"/>
              </a:buClr>
              <a:buNone/>
              <a:defRPr/>
            </a:pPr>
            <a:endParaRPr lang="en-US" b="1" spc="150" dirty="0" smtClean="0"/>
          </a:p>
          <a:p>
            <a:pPr marL="0" lvl="4" indent="0" fontAlgn="auto">
              <a:spcAft>
                <a:spcPts val="0"/>
              </a:spcAft>
              <a:buClr>
                <a:schemeClr val="accent1"/>
              </a:buClr>
              <a:buNone/>
              <a:defRPr/>
            </a:pPr>
            <a:endParaRPr lang="en-US" b="1" spc="150" dirty="0"/>
          </a:p>
          <a:p>
            <a:pPr marL="0" lvl="4" indent="0" fontAlgn="auto">
              <a:spcAft>
                <a:spcPts val="0"/>
              </a:spcAft>
              <a:buClr>
                <a:schemeClr val="accent1"/>
              </a:buClr>
              <a:buNone/>
              <a:defRPr/>
            </a:pPr>
            <a:r>
              <a:rPr lang="en-US" b="1" spc="150" dirty="0"/>
              <a:t>Concurrently, please email </a:t>
            </a:r>
            <a:r>
              <a:rPr lang="en-US" b="1" spc="150" dirty="0" smtClean="0"/>
              <a:t>a PDF and Word version </a:t>
            </a:r>
            <a:r>
              <a:rPr lang="en-US" b="1" spc="150" dirty="0"/>
              <a:t>of the submission to:</a:t>
            </a:r>
          </a:p>
          <a:p>
            <a:pPr marL="0" indent="0" fontAlgn="auto">
              <a:spcBef>
                <a:spcPts val="0"/>
              </a:spcBef>
              <a:spcAft>
                <a:spcPts val="0"/>
              </a:spcAft>
              <a:buClr>
                <a:schemeClr val="accent3"/>
              </a:buClr>
              <a:buNone/>
              <a:defRPr/>
            </a:pPr>
            <a:r>
              <a:rPr lang="en-US" sz="2000" dirty="0"/>
              <a:t>Cynthia Morales, Realty Specialist</a:t>
            </a:r>
          </a:p>
          <a:p>
            <a:pPr marL="0" indent="0" fontAlgn="auto">
              <a:spcBef>
                <a:spcPts val="0"/>
              </a:spcBef>
              <a:spcAft>
                <a:spcPts val="0"/>
              </a:spcAft>
              <a:buClr>
                <a:schemeClr val="accent3"/>
              </a:buClr>
              <a:buNone/>
              <a:defRPr/>
            </a:pPr>
            <a:r>
              <a:rPr lang="en-US" sz="2000" dirty="0"/>
              <a:t>HEARTH Act Coordinator and Liaison</a:t>
            </a:r>
          </a:p>
          <a:p>
            <a:pPr marL="0" indent="0" fontAlgn="auto">
              <a:spcBef>
                <a:spcPts val="0"/>
              </a:spcBef>
              <a:spcAft>
                <a:spcPts val="0"/>
              </a:spcAft>
              <a:buClr>
                <a:schemeClr val="accent3"/>
              </a:buClr>
              <a:buNone/>
              <a:defRPr/>
            </a:pPr>
            <a:r>
              <a:rPr lang="en-US" sz="2000" dirty="0"/>
              <a:t>E-mail:  </a:t>
            </a:r>
            <a:r>
              <a:rPr lang="en-US" sz="2000" dirty="0" err="1">
                <a:hlinkClick r:id="rId2"/>
              </a:rPr>
              <a:t>cynthia.morales@bia.gov</a:t>
            </a:r>
            <a:endParaRPr lang="en-US" sz="2000" dirty="0"/>
          </a:p>
        </p:txBody>
      </p:sp>
      <p:sp>
        <p:nvSpPr>
          <p:cNvPr id="7" name="Title 1"/>
          <p:cNvSpPr>
            <a:spLocks noGrp="1"/>
          </p:cNvSpPr>
          <p:nvPr>
            <p:ph type="title"/>
          </p:nvPr>
        </p:nvSpPr>
        <p:spPr>
          <a:xfrm>
            <a:off x="3955182" y="29497"/>
            <a:ext cx="5188818" cy="1066800"/>
          </a:xfrm>
        </p:spPr>
        <p:txBody>
          <a:bodyPr>
            <a:noAutofit/>
          </a:bodyPr>
          <a:lstStyle/>
          <a:p>
            <a:pPr fontAlgn="auto">
              <a:spcAft>
                <a:spcPts val="0"/>
              </a:spcAft>
              <a:defRPr/>
            </a:pPr>
            <a:endParaRPr lang="en-US" sz="2400" dirty="0" smtClean="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317183331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0" y="-23751"/>
            <a:ext cx="5334000" cy="1167063"/>
          </a:xfrm>
        </p:spPr>
        <p:txBody>
          <a:bodyPr>
            <a:noAutofit/>
          </a:bodyPr>
          <a:lstStyle/>
          <a:p>
            <a:pPr lvl="0" fontAlgn="auto">
              <a:spcAft>
                <a:spcPts val="0"/>
              </a:spcAft>
              <a:defRPr/>
            </a:pPr>
            <a:endParaRPr lang="en-US" sz="2500" dirty="0" smtClean="0"/>
          </a:p>
        </p:txBody>
      </p:sp>
      <p:sp>
        <p:nvSpPr>
          <p:cNvPr id="7171" name="Content Placeholder 2"/>
          <p:cNvSpPr>
            <a:spLocks noGrp="1"/>
          </p:cNvSpPr>
          <p:nvPr>
            <p:ph idx="1"/>
          </p:nvPr>
        </p:nvSpPr>
        <p:spPr>
          <a:xfrm>
            <a:off x="381000" y="1524000"/>
            <a:ext cx="8382000" cy="4876800"/>
          </a:xfrm>
        </p:spPr>
        <p:txBody>
          <a:bodyPr>
            <a:normAutofit fontScale="32500" lnSpcReduction="20000"/>
          </a:bodyPr>
          <a:lstStyle/>
          <a:p>
            <a:pPr marL="0" lvl="2" indent="0" algn="ctr">
              <a:lnSpc>
                <a:spcPct val="120000"/>
              </a:lnSpc>
              <a:spcBef>
                <a:spcPts val="0"/>
              </a:spcBef>
              <a:spcAft>
                <a:spcPts val="1200"/>
              </a:spcAft>
              <a:buNone/>
            </a:pPr>
            <a:r>
              <a:rPr lang="en-US" sz="7400" b="1" dirty="0" smtClean="0"/>
              <a:t>THE </a:t>
            </a:r>
            <a:r>
              <a:rPr lang="en-US" sz="7400" b="1" dirty="0"/>
              <a:t>INITIAL </a:t>
            </a:r>
            <a:r>
              <a:rPr lang="en-US" sz="7400" b="1" dirty="0" smtClean="0"/>
              <a:t>BIA &amp; SOLICITOR REVIEW</a:t>
            </a:r>
            <a:r>
              <a:rPr lang="en-US" sz="7400" b="1" dirty="0"/>
              <a:t>:</a:t>
            </a:r>
          </a:p>
          <a:p>
            <a:pPr marL="285750" indent="-285750">
              <a:lnSpc>
                <a:spcPct val="120000"/>
              </a:lnSpc>
              <a:spcBef>
                <a:spcPts val="0"/>
              </a:spcBef>
              <a:spcAft>
                <a:spcPts val="1200"/>
              </a:spcAft>
              <a:buFont typeface="Arial" panose="020B0604020202020204" pitchFamily="34" charset="0"/>
              <a:buChar char="•"/>
            </a:pPr>
            <a:r>
              <a:rPr lang="en-US" sz="5500" dirty="0"/>
              <a:t>When </a:t>
            </a:r>
            <a:r>
              <a:rPr lang="en-US" sz="5500" dirty="0" smtClean="0"/>
              <a:t>a tribal </a:t>
            </a:r>
            <a:r>
              <a:rPr lang="en-US" sz="5500" dirty="0"/>
              <a:t>leasing </a:t>
            </a:r>
            <a:r>
              <a:rPr lang="en-US" sz="5500" dirty="0" smtClean="0"/>
              <a:t>regulations are </a:t>
            </a:r>
            <a:r>
              <a:rPr lang="en-US" sz="5500" dirty="0"/>
              <a:t>received, they are forwarded to the BIA’s Division of Real Estate Services and to the Realty Specialist, HEARTH Act Coordinator and Liaison, where the BIA’s review process begins. </a:t>
            </a:r>
          </a:p>
          <a:p>
            <a:pPr marL="285750" indent="-285750">
              <a:lnSpc>
                <a:spcPct val="120000"/>
              </a:lnSpc>
              <a:spcBef>
                <a:spcPts val="0"/>
              </a:spcBef>
              <a:spcAft>
                <a:spcPts val="1200"/>
              </a:spcAft>
              <a:buFont typeface="Arial" panose="020B0604020202020204" pitchFamily="34" charset="0"/>
              <a:buChar char="•"/>
            </a:pPr>
            <a:r>
              <a:rPr lang="en-US" sz="5500" dirty="0"/>
              <a:t>Tribal leasing regulations are reviewed in the order they are received, barring any special circumstances.</a:t>
            </a:r>
          </a:p>
          <a:p>
            <a:pPr marL="285750" indent="-285750">
              <a:lnSpc>
                <a:spcPct val="120000"/>
              </a:lnSpc>
              <a:spcBef>
                <a:spcPts val="0"/>
              </a:spcBef>
              <a:spcAft>
                <a:spcPts val="1200"/>
              </a:spcAft>
              <a:buFont typeface="Arial" panose="020B0604020202020204" pitchFamily="34" charset="0"/>
              <a:buChar char="•"/>
            </a:pPr>
            <a:r>
              <a:rPr lang="en-US" sz="5500" dirty="0"/>
              <a:t>A copy of the tribal </a:t>
            </a:r>
            <a:r>
              <a:rPr lang="en-US" sz="5500" dirty="0" smtClean="0"/>
              <a:t>regulations is </a:t>
            </a:r>
            <a:r>
              <a:rPr lang="en-US" sz="5500" dirty="0"/>
              <a:t>forwarded to the appropriate BIA Regional Office to provide an opportunity for comment (comment may also be provided at the </a:t>
            </a:r>
            <a:r>
              <a:rPr lang="en-US" sz="5500" dirty="0" smtClean="0"/>
              <a:t>Agency).</a:t>
            </a:r>
            <a:endParaRPr lang="en-US" sz="5500" dirty="0"/>
          </a:p>
          <a:p>
            <a:pPr marL="285750" indent="-285750">
              <a:lnSpc>
                <a:spcPct val="120000"/>
              </a:lnSpc>
              <a:spcBef>
                <a:spcPts val="0"/>
              </a:spcBef>
              <a:spcAft>
                <a:spcPts val="1200"/>
              </a:spcAft>
              <a:buFont typeface="Arial" panose="020B0604020202020204" pitchFamily="34" charset="0"/>
              <a:buChar char="•"/>
            </a:pPr>
            <a:r>
              <a:rPr lang="en-US" sz="5500" dirty="0" smtClean="0"/>
              <a:t>The </a:t>
            </a:r>
            <a:r>
              <a:rPr lang="en-US" sz="5500" dirty="0"/>
              <a:t>regulations are concurrently reviewed by the BIA’s Realty Specialist-Hearth Act Coordinator and the Office of the Solicitor.   </a:t>
            </a:r>
          </a:p>
          <a:p>
            <a:pPr marL="285750" indent="-285750">
              <a:lnSpc>
                <a:spcPct val="120000"/>
              </a:lnSpc>
              <a:spcBef>
                <a:spcPts val="0"/>
              </a:spcBef>
              <a:spcAft>
                <a:spcPts val="1200"/>
              </a:spcAft>
              <a:buFont typeface="Arial" panose="020B0604020202020204" pitchFamily="34" charset="0"/>
              <a:buChar char="•"/>
            </a:pPr>
            <a:r>
              <a:rPr lang="en-US" sz="5500" dirty="0"/>
              <a:t>Utilizing the guidance materials referenced herein, the reviewers determine if the tribal regulations meet the criteria for Secretarial approval as required by the HEARTH Act.</a:t>
            </a:r>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162149277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0" y="-23751"/>
            <a:ext cx="5334000" cy="1319151"/>
          </a:xfrm>
        </p:spPr>
        <p:txBody>
          <a:bodyPr>
            <a:noAutofit/>
          </a:bodyPr>
          <a:lstStyle/>
          <a:p>
            <a:pPr lvl="0" fontAlgn="auto">
              <a:spcAft>
                <a:spcPts val="0"/>
              </a:spcAft>
              <a:defRPr/>
            </a:pPr>
            <a:endParaRPr lang="en-US" sz="2400" dirty="0" smtClean="0"/>
          </a:p>
        </p:txBody>
      </p:sp>
      <p:sp>
        <p:nvSpPr>
          <p:cNvPr id="7171" name="Content Placeholder 2"/>
          <p:cNvSpPr>
            <a:spLocks noGrp="1"/>
          </p:cNvSpPr>
          <p:nvPr>
            <p:ph idx="1"/>
          </p:nvPr>
        </p:nvSpPr>
        <p:spPr>
          <a:xfrm>
            <a:off x="419100" y="2364517"/>
            <a:ext cx="8305800" cy="4092677"/>
          </a:xfrm>
        </p:spPr>
        <p:txBody>
          <a:bodyPr numCol="2">
            <a:normAutofit fontScale="25000" lnSpcReduction="20000"/>
          </a:bodyPr>
          <a:lstStyle/>
          <a:p>
            <a:pPr>
              <a:lnSpc>
                <a:spcPct val="120000"/>
              </a:lnSpc>
              <a:spcBef>
                <a:spcPts val="0"/>
              </a:spcBef>
              <a:spcAft>
                <a:spcPts val="600"/>
              </a:spcAft>
            </a:pPr>
            <a:r>
              <a:rPr lang="en-US" sz="6800" dirty="0" smtClean="0"/>
              <a:t>Consistency with the BIA’s leasing regulations at 25 CFR Part 162.</a:t>
            </a:r>
          </a:p>
          <a:p>
            <a:pPr marL="285750">
              <a:lnSpc>
                <a:spcPct val="120000"/>
              </a:lnSpc>
              <a:spcBef>
                <a:spcPts val="0"/>
              </a:spcBef>
              <a:spcAft>
                <a:spcPts val="600"/>
              </a:spcAft>
              <a:buFont typeface="Arial" panose="020B0604020202020204" pitchFamily="34" charset="0"/>
              <a:buChar char="•"/>
            </a:pPr>
            <a:r>
              <a:rPr lang="en-US" sz="6800" dirty="0" smtClean="0"/>
              <a:t>An </a:t>
            </a:r>
            <a:r>
              <a:rPr lang="en-US" sz="6800" dirty="0"/>
              <a:t>environmental review process that:</a:t>
            </a:r>
          </a:p>
          <a:p>
            <a:pPr marL="685800" lvl="1">
              <a:lnSpc>
                <a:spcPct val="120000"/>
              </a:lnSpc>
              <a:spcBef>
                <a:spcPts val="0"/>
              </a:spcBef>
              <a:spcAft>
                <a:spcPts val="600"/>
              </a:spcAft>
              <a:buFont typeface="Arial" panose="020B0604020202020204" pitchFamily="34" charset="0"/>
              <a:buChar char="•"/>
            </a:pPr>
            <a:r>
              <a:rPr lang="en-US" sz="6400" dirty="0"/>
              <a:t>Identifies and evaluates significant effects of the proposed lease on the environment;</a:t>
            </a:r>
          </a:p>
          <a:p>
            <a:pPr marL="685800" lvl="1">
              <a:lnSpc>
                <a:spcPct val="120000"/>
              </a:lnSpc>
              <a:spcBef>
                <a:spcPts val="0"/>
              </a:spcBef>
              <a:spcAft>
                <a:spcPts val="600"/>
              </a:spcAft>
              <a:buFont typeface="Arial" panose="020B0604020202020204" pitchFamily="34" charset="0"/>
              <a:buChar char="•"/>
            </a:pPr>
            <a:r>
              <a:rPr lang="en-US" sz="6400" dirty="0"/>
              <a:t>Provides for a period for public notice and comment related to any significant impacts of the proposed lease on the environment, </a:t>
            </a:r>
          </a:p>
          <a:p>
            <a:pPr marL="685800" lvl="1">
              <a:lnSpc>
                <a:spcPct val="120000"/>
              </a:lnSpc>
              <a:spcBef>
                <a:spcPts val="0"/>
              </a:spcBef>
              <a:spcAft>
                <a:spcPts val="600"/>
              </a:spcAft>
              <a:buFont typeface="Arial" panose="020B0604020202020204" pitchFamily="34" charset="0"/>
              <a:buChar char="•"/>
            </a:pPr>
            <a:r>
              <a:rPr lang="en-US" sz="6400" dirty="0"/>
              <a:t>Provides for the tribe’s response to relevant and substantive public comments on environmental impacts prior to tribal approval of a lease.</a:t>
            </a:r>
          </a:p>
          <a:p>
            <a:pPr marL="285750">
              <a:lnSpc>
                <a:spcPct val="120000"/>
              </a:lnSpc>
              <a:spcBef>
                <a:spcPts val="0"/>
              </a:spcBef>
              <a:spcAft>
                <a:spcPts val="600"/>
              </a:spcAft>
              <a:buFont typeface="Arial" panose="020B0604020202020204" pitchFamily="34" charset="0"/>
              <a:buChar char="•"/>
            </a:pPr>
            <a:r>
              <a:rPr lang="en-US" sz="6800" dirty="0" smtClean="0"/>
              <a:t>Lease terms;</a:t>
            </a:r>
            <a:endParaRPr lang="en-US" sz="6800" dirty="0" smtClean="0">
              <a:cs typeface="Arial" panose="020B0604020202020204" pitchFamily="34" charset="0"/>
            </a:endParaRPr>
          </a:p>
          <a:p>
            <a:pPr marL="285750">
              <a:lnSpc>
                <a:spcPct val="120000"/>
              </a:lnSpc>
              <a:spcBef>
                <a:spcPts val="0"/>
              </a:spcBef>
              <a:spcAft>
                <a:spcPts val="600"/>
              </a:spcAft>
              <a:buFont typeface="Arial" panose="020B0604020202020204" pitchFamily="34" charset="0"/>
              <a:buChar char="•"/>
            </a:pPr>
            <a:r>
              <a:rPr lang="en-US" sz="6800" dirty="0" smtClean="0">
                <a:cs typeface="Arial" panose="020B0604020202020204" pitchFamily="34" charset="0"/>
              </a:rPr>
              <a:t>Regulations only apply to </a:t>
            </a:r>
            <a:r>
              <a:rPr lang="en-US" sz="6800" dirty="0" smtClean="0"/>
              <a:t>tribal </a:t>
            </a:r>
            <a:r>
              <a:rPr lang="en-US" sz="6800" dirty="0"/>
              <a:t>lands</a:t>
            </a:r>
            <a:r>
              <a:rPr lang="en-US" sz="6800" dirty="0" smtClean="0"/>
              <a:t>;</a:t>
            </a:r>
          </a:p>
          <a:p>
            <a:pPr marL="285750">
              <a:lnSpc>
                <a:spcPct val="120000"/>
              </a:lnSpc>
              <a:spcBef>
                <a:spcPts val="0"/>
              </a:spcBef>
              <a:spcAft>
                <a:spcPts val="600"/>
              </a:spcAft>
              <a:buFont typeface="Arial" panose="020B0604020202020204" pitchFamily="34" charset="0"/>
              <a:buChar char="•"/>
            </a:pPr>
            <a:r>
              <a:rPr lang="en-US" sz="6800" dirty="0" smtClean="0"/>
              <a:t>No </a:t>
            </a:r>
            <a:r>
              <a:rPr lang="en-US" sz="6800" dirty="0"/>
              <a:t>application of regulation to lands held in trust for individual Indian landowners; </a:t>
            </a:r>
            <a:endParaRPr lang="en-US" sz="6800" dirty="0" smtClean="0"/>
          </a:p>
          <a:p>
            <a:pPr marL="285750">
              <a:lnSpc>
                <a:spcPct val="120000"/>
              </a:lnSpc>
              <a:spcBef>
                <a:spcPts val="0"/>
              </a:spcBef>
              <a:spcAft>
                <a:spcPts val="600"/>
              </a:spcAft>
              <a:buFont typeface="Arial" panose="020B0604020202020204" pitchFamily="34" charset="0"/>
              <a:buChar char="•"/>
            </a:pPr>
            <a:r>
              <a:rPr lang="en-US" sz="6800" dirty="0" smtClean="0"/>
              <a:t>No </a:t>
            </a:r>
            <a:r>
              <a:rPr lang="en-US" sz="6800" dirty="0"/>
              <a:t>authorization for the exploration, development, or extraction, of any mineral resources; </a:t>
            </a:r>
          </a:p>
          <a:p>
            <a:pPr marL="285750">
              <a:lnSpc>
                <a:spcPct val="120000"/>
              </a:lnSpc>
              <a:spcBef>
                <a:spcPts val="0"/>
              </a:spcBef>
              <a:spcAft>
                <a:spcPts val="600"/>
              </a:spcAft>
              <a:buFont typeface="Arial" panose="020B0604020202020204" pitchFamily="34" charset="0"/>
              <a:buChar char="•"/>
            </a:pPr>
            <a:r>
              <a:rPr lang="en-US" sz="6600" dirty="0" smtClean="0"/>
              <a:t>Reviewers </a:t>
            </a:r>
            <a:r>
              <a:rPr lang="en-US" sz="6600" dirty="0"/>
              <a:t>consider additional details such as required definitions; specifics for identifying the land to be leased; whether prohibited provisions are included, etc</a:t>
            </a:r>
            <a:r>
              <a:rPr lang="en-US" sz="6600" dirty="0" smtClean="0"/>
              <a:t>.</a:t>
            </a:r>
            <a:endParaRPr lang="en-US" sz="6800" dirty="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
        <p:nvSpPr>
          <p:cNvPr id="3" name="TextBox 2"/>
          <p:cNvSpPr txBox="1"/>
          <p:nvPr/>
        </p:nvSpPr>
        <p:spPr>
          <a:xfrm>
            <a:off x="536812" y="1402307"/>
            <a:ext cx="7924800" cy="707886"/>
          </a:xfrm>
          <a:prstGeom prst="rect">
            <a:avLst/>
          </a:prstGeom>
          <a:noFill/>
        </p:spPr>
        <p:txBody>
          <a:bodyPr wrap="square" rtlCol="0">
            <a:spAutoFit/>
          </a:bodyPr>
          <a:lstStyle/>
          <a:p>
            <a:pPr marL="0" lvl="1"/>
            <a:r>
              <a:rPr lang="en-US" sz="2000" b="1" dirty="0" smtClean="0">
                <a:latin typeface="+mn-lt"/>
              </a:rPr>
              <a:t>THE REVIEWERS WILL VERIFY THE REGULATIONS ARE IN COMPLIANCE WITH THE HEARTH ACT, BY ASSESSING:</a:t>
            </a:r>
            <a:endParaRPr lang="en-US" sz="2000" b="1" dirty="0">
              <a:latin typeface="+mn-lt"/>
            </a:endParaRPr>
          </a:p>
        </p:txBody>
      </p:sp>
    </p:spTree>
    <p:extLst>
      <p:ext uri="{BB962C8B-B14F-4D97-AF65-F5344CB8AC3E}">
        <p14:creationId xmlns:p14="http://schemas.microsoft.com/office/powerpoint/2010/main" val="77235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62400" y="-23751"/>
            <a:ext cx="5181600" cy="1166751"/>
          </a:xfrm>
        </p:spPr>
        <p:txBody>
          <a:bodyPr>
            <a:noAutofit/>
          </a:bodyPr>
          <a:lstStyle/>
          <a:p>
            <a:pPr lvl="0" fontAlgn="auto">
              <a:spcAft>
                <a:spcPts val="0"/>
              </a:spcAft>
              <a:defRPr/>
            </a:pPr>
            <a:endParaRPr lang="en-US" sz="2400" dirty="0" smtClean="0"/>
          </a:p>
        </p:txBody>
      </p:sp>
      <p:sp>
        <p:nvSpPr>
          <p:cNvPr id="7171" name="Content Placeholder 2"/>
          <p:cNvSpPr>
            <a:spLocks noGrp="1"/>
          </p:cNvSpPr>
          <p:nvPr>
            <p:ph idx="1"/>
          </p:nvPr>
        </p:nvSpPr>
        <p:spPr>
          <a:xfrm>
            <a:off x="381000" y="1524000"/>
            <a:ext cx="8229600" cy="4572000"/>
          </a:xfrm>
        </p:spPr>
        <p:txBody>
          <a:bodyPr>
            <a:noAutofit/>
          </a:bodyPr>
          <a:lstStyle/>
          <a:p>
            <a:pPr marL="4763" lvl="2" indent="0" algn="ctr">
              <a:lnSpc>
                <a:spcPct val="120000"/>
              </a:lnSpc>
              <a:spcBef>
                <a:spcPts val="0"/>
              </a:spcBef>
              <a:spcAft>
                <a:spcPts val="1200"/>
              </a:spcAft>
              <a:buNone/>
              <a:defRPr/>
            </a:pPr>
            <a:r>
              <a:rPr lang="en-US" b="1" dirty="0" smtClean="0"/>
              <a:t>FINALIZING THE INITIAL REVIEW:</a:t>
            </a:r>
            <a:endParaRPr lang="en-US" dirty="0">
              <a:solidFill>
                <a:srgbClr val="FF0000"/>
              </a:solidFill>
            </a:endParaRPr>
          </a:p>
          <a:p>
            <a:pPr marL="285750" lvl="1">
              <a:spcBef>
                <a:spcPts val="0"/>
              </a:spcBef>
              <a:spcAft>
                <a:spcPts val="1200"/>
              </a:spcAft>
              <a:buFont typeface="Arial" panose="020B0604020202020204" pitchFamily="34" charset="0"/>
              <a:buChar char="•"/>
              <a:defRPr/>
            </a:pPr>
            <a:r>
              <a:rPr lang="en-US" sz="2000" dirty="0" smtClean="0"/>
              <a:t>When the BIA’s </a:t>
            </a:r>
            <a:r>
              <a:rPr lang="en-US" sz="2000" dirty="0"/>
              <a:t>Realty Specialist-Hearth Act Coordinator and the Office of the Solicitor </a:t>
            </a:r>
            <a:r>
              <a:rPr lang="en-US" sz="2000" dirty="0" smtClean="0"/>
              <a:t>have completed their respective reviews, they meet to reach consensus upon any required or suggested modifications to the proposed regulations.</a:t>
            </a:r>
          </a:p>
          <a:p>
            <a:pPr marL="285750" lvl="1">
              <a:spcBef>
                <a:spcPts val="0"/>
              </a:spcBef>
              <a:spcAft>
                <a:spcPts val="1200"/>
              </a:spcAft>
              <a:buFont typeface="Arial" panose="020B0604020202020204" pitchFamily="34" charset="0"/>
              <a:buChar char="•"/>
              <a:defRPr/>
            </a:pPr>
            <a:r>
              <a:rPr lang="en-US" sz="2000" dirty="0"/>
              <a:t>Absent any required or suggested modifications, the regulations are forwarded to the offices of the Assistant Secretary-Indian Affairs (AS-IA).</a:t>
            </a:r>
          </a:p>
          <a:p>
            <a:pPr marL="285750" lvl="1">
              <a:spcBef>
                <a:spcPts val="0"/>
              </a:spcBef>
              <a:spcAft>
                <a:spcPts val="1200"/>
              </a:spcAft>
              <a:buFont typeface="Arial" panose="020B0604020202020204" pitchFamily="34" charset="0"/>
              <a:buChar char="•"/>
              <a:defRPr/>
            </a:pPr>
            <a:r>
              <a:rPr lang="en-US" sz="2000" dirty="0" smtClean="0"/>
              <a:t>However, if modifications are recommended or required, Tribal representatives are contacted and the those modifications are discussed. </a:t>
            </a:r>
          </a:p>
          <a:p>
            <a:pPr marL="285750" lvl="1">
              <a:spcBef>
                <a:spcPts val="0"/>
              </a:spcBef>
              <a:spcAft>
                <a:spcPts val="1200"/>
              </a:spcAft>
              <a:buFont typeface="Arial" panose="020B0604020202020204" pitchFamily="34" charset="0"/>
              <a:buChar char="•"/>
              <a:defRPr/>
            </a:pPr>
            <a:r>
              <a:rPr lang="en-US" sz="2000" dirty="0" smtClean="0"/>
              <a:t>If needed, the document is referred back to the tribe for modification, otherwise, the document is moved forward for the AS-IA’s offices.</a:t>
            </a:r>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290130829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52400" y="2438400"/>
            <a:ext cx="4584098" cy="3886200"/>
          </a:xfrm>
        </p:spPr>
        <p:txBody>
          <a:bodyPr>
            <a:noAutofit/>
          </a:bodyPr>
          <a:lstStyle/>
          <a:p>
            <a:pPr>
              <a:spcAft>
                <a:spcPts val="1200"/>
              </a:spcAft>
            </a:pPr>
            <a:r>
              <a:rPr lang="en-US" sz="2000" dirty="0"/>
              <a:t>The </a:t>
            </a:r>
            <a:r>
              <a:rPr lang="en-US" sz="2000" u="sng" dirty="0"/>
              <a:t>H</a:t>
            </a:r>
            <a:r>
              <a:rPr lang="en-US" sz="2000" dirty="0"/>
              <a:t>elping </a:t>
            </a:r>
            <a:r>
              <a:rPr lang="en-US" sz="2000" u="sng" dirty="0"/>
              <a:t>E</a:t>
            </a:r>
            <a:r>
              <a:rPr lang="en-US" sz="2000" dirty="0"/>
              <a:t>xpedite and </a:t>
            </a:r>
            <a:r>
              <a:rPr lang="en-US" sz="2000" u="sng" dirty="0"/>
              <a:t>A</a:t>
            </a:r>
            <a:r>
              <a:rPr lang="en-US" sz="2000" dirty="0"/>
              <a:t>dvance </a:t>
            </a:r>
            <a:r>
              <a:rPr lang="en-US" sz="2000" u="sng" dirty="0"/>
              <a:t>R</a:t>
            </a:r>
            <a:r>
              <a:rPr lang="en-US" sz="2000" dirty="0"/>
              <a:t>esponsible </a:t>
            </a:r>
            <a:r>
              <a:rPr lang="en-US" sz="2000" u="sng" dirty="0"/>
              <a:t>T</a:t>
            </a:r>
            <a:r>
              <a:rPr lang="en-US" sz="2000" dirty="0"/>
              <a:t>ribal </a:t>
            </a:r>
            <a:r>
              <a:rPr lang="en-US" sz="2000" u="sng" dirty="0"/>
              <a:t>H</a:t>
            </a:r>
            <a:r>
              <a:rPr lang="en-US" sz="2000" dirty="0"/>
              <a:t>ome Ownership Act of 2012.</a:t>
            </a:r>
          </a:p>
          <a:p>
            <a:pPr>
              <a:spcAft>
                <a:spcPts val="1200"/>
              </a:spcAft>
            </a:pPr>
            <a:r>
              <a:rPr lang="en-US" sz="2000" dirty="0" smtClean="0"/>
              <a:t>Signed </a:t>
            </a:r>
            <a:r>
              <a:rPr lang="en-US" sz="2000" dirty="0"/>
              <a:t>into law </a:t>
            </a:r>
            <a:r>
              <a:rPr lang="en-US" sz="2000" dirty="0" smtClean="0"/>
              <a:t>July </a:t>
            </a:r>
            <a:r>
              <a:rPr lang="en-US" sz="2000" dirty="0"/>
              <a:t>30, 2012. </a:t>
            </a:r>
          </a:p>
          <a:p>
            <a:r>
              <a:rPr lang="en-US" sz="2000" dirty="0" smtClean="0"/>
              <a:t>Amended </a:t>
            </a:r>
            <a:r>
              <a:rPr lang="en-US" sz="2000" dirty="0"/>
              <a:t>the Indian Long-Term Leasing Act of 1955, 25 U.S.C. § 415, </a:t>
            </a:r>
            <a:r>
              <a:rPr lang="en-US" sz="2000" dirty="0" smtClean="0"/>
              <a:t>including § 415(h), Tribal Approval of Leases.</a:t>
            </a:r>
            <a:endParaRPr lang="en-US" sz="2000" dirty="0"/>
          </a:p>
        </p:txBody>
      </p:sp>
      <p:pic>
        <p:nvPicPr>
          <p:cNvPr id="11" name="Content Placeholder 10"/>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3309" r="1539"/>
          <a:stretch/>
        </p:blipFill>
        <p:spPr>
          <a:xfrm>
            <a:off x="4648200" y="2424591"/>
            <a:ext cx="4267200" cy="2846593"/>
          </a:xfrm>
          <a:effectLst>
            <a:glow rad="228600">
              <a:schemeClr val="accent6">
                <a:satMod val="175000"/>
                <a:alpha val="40000"/>
              </a:schemeClr>
            </a:glow>
          </a:effectLst>
        </p:spPr>
      </p:pic>
      <p:sp>
        <p:nvSpPr>
          <p:cNvPr id="7" name="Title 1"/>
          <p:cNvSpPr txBox="1">
            <a:spLocks/>
          </p:cNvSpPr>
          <p:nvPr/>
        </p:nvSpPr>
        <p:spPr>
          <a:xfrm>
            <a:off x="4038600" y="0"/>
            <a:ext cx="4876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endParaRPr lang="en-US" sz="2800" dirty="0" smtClean="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
        <p:nvSpPr>
          <p:cNvPr id="3" name="TextBox 2"/>
          <p:cNvSpPr txBox="1"/>
          <p:nvPr/>
        </p:nvSpPr>
        <p:spPr>
          <a:xfrm>
            <a:off x="762000" y="1447800"/>
            <a:ext cx="7391400" cy="523220"/>
          </a:xfrm>
          <a:prstGeom prst="rect">
            <a:avLst/>
          </a:prstGeom>
          <a:noFill/>
        </p:spPr>
        <p:txBody>
          <a:bodyPr wrap="square" rtlCol="0">
            <a:spAutoFit/>
          </a:bodyPr>
          <a:lstStyle/>
          <a:p>
            <a:pPr algn="ctr"/>
            <a:r>
              <a:rPr lang="en-US" sz="2800" b="1" dirty="0" smtClean="0"/>
              <a:t>THE HEARTH ACT</a:t>
            </a:r>
            <a:endParaRPr lang="en-US" sz="2800" b="1" dirty="0"/>
          </a:p>
        </p:txBody>
      </p:sp>
    </p:spTree>
    <p:extLst>
      <p:ext uri="{BB962C8B-B14F-4D97-AF65-F5344CB8AC3E}">
        <p14:creationId xmlns:p14="http://schemas.microsoft.com/office/powerpoint/2010/main" val="2817339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normAutofit/>
          </a:bodyPr>
          <a:lstStyle/>
          <a:p>
            <a:pPr marL="285750" indent="-285750">
              <a:buFont typeface="Arial" panose="020B0604020202020204" pitchFamily="34" charset="0"/>
              <a:buChar char="•"/>
            </a:pPr>
            <a:endParaRPr lang="en-US" sz="2000" dirty="0" smtClean="0"/>
          </a:p>
          <a:p>
            <a:pPr marL="0" lvl="1" indent="0" algn="ctr">
              <a:lnSpc>
                <a:spcPct val="120000"/>
              </a:lnSpc>
              <a:spcAft>
                <a:spcPts val="1200"/>
              </a:spcAft>
              <a:buNone/>
            </a:pPr>
            <a:r>
              <a:rPr lang="en-US" sz="2400" b="1" dirty="0" smtClean="0"/>
              <a:t>SECRETARIAL APPROVAL</a:t>
            </a:r>
            <a:endParaRPr lang="en-US" sz="2400" dirty="0">
              <a:solidFill>
                <a:srgbClr val="FF0000"/>
              </a:solidFill>
            </a:endParaRPr>
          </a:p>
          <a:p>
            <a:pPr marL="285750" lvl="1">
              <a:spcBef>
                <a:spcPts val="0"/>
              </a:spcBef>
              <a:spcAft>
                <a:spcPts val="1200"/>
              </a:spcAft>
              <a:buFont typeface="Arial" panose="020B0604020202020204" pitchFamily="34" charset="0"/>
              <a:buChar char="•"/>
              <a:defRPr/>
            </a:pPr>
            <a:r>
              <a:rPr lang="en-US" sz="2000" dirty="0" smtClean="0"/>
              <a:t>When the final regulations are received at the AS-IA’s offices, they undergo a final round of review in preparation for approval.</a:t>
            </a:r>
          </a:p>
          <a:p>
            <a:pPr marL="285750" lvl="1">
              <a:spcBef>
                <a:spcPts val="0"/>
              </a:spcBef>
              <a:spcAft>
                <a:spcPts val="1200"/>
              </a:spcAft>
              <a:buFont typeface="Arial" panose="020B0604020202020204" pitchFamily="34" charset="0"/>
              <a:buChar char="•"/>
              <a:defRPr/>
            </a:pPr>
            <a:r>
              <a:rPr lang="en-US" sz="2000" dirty="0" smtClean="0"/>
              <a:t>Generally, the Assistant Secretary-Indian Affairs approves the regulations.</a:t>
            </a:r>
          </a:p>
          <a:p>
            <a:pPr marL="285750" lvl="1">
              <a:spcBef>
                <a:spcPts val="0"/>
              </a:spcBef>
              <a:spcAft>
                <a:spcPts val="1200"/>
              </a:spcAft>
              <a:buFont typeface="Arial" panose="020B0604020202020204" pitchFamily="34" charset="0"/>
              <a:buChar char="•"/>
              <a:defRPr/>
            </a:pPr>
            <a:r>
              <a:rPr lang="en-US" sz="2000" dirty="0" smtClean="0"/>
              <a:t>With approval of the tribe’s leasing regulations, no </a:t>
            </a:r>
            <a:r>
              <a:rPr lang="en-US" sz="2000" dirty="0"/>
              <a:t>further </a:t>
            </a:r>
            <a:r>
              <a:rPr lang="en-US" sz="2000" dirty="0" smtClean="0"/>
              <a:t>BIA reviews or Secretarial </a:t>
            </a:r>
            <a:r>
              <a:rPr lang="en-US" sz="2000" dirty="0"/>
              <a:t>approvals are necessary for leases executed under </a:t>
            </a:r>
            <a:r>
              <a:rPr lang="en-US" sz="2000" dirty="0" smtClean="0"/>
              <a:t>those </a:t>
            </a:r>
            <a:r>
              <a:rPr lang="en-US" sz="2000" dirty="0"/>
              <a:t>tribal regulations</a:t>
            </a:r>
            <a:r>
              <a:rPr lang="en-US" sz="1800" dirty="0"/>
              <a:t>. </a:t>
            </a:r>
            <a:endParaRPr lang="en-US" sz="1800" dirty="0" smtClean="0"/>
          </a:p>
        </p:txBody>
      </p:sp>
      <p:sp>
        <p:nvSpPr>
          <p:cNvPr id="7" name="Title 6"/>
          <p:cNvSpPr>
            <a:spLocks noGrp="1"/>
          </p:cNvSpPr>
          <p:nvPr>
            <p:ph type="title"/>
          </p:nvPr>
        </p:nvSpPr>
        <p:spPr>
          <a:xfrm>
            <a:off x="3886201" y="0"/>
            <a:ext cx="5291446" cy="1143000"/>
          </a:xfrm>
        </p:spPr>
        <p:txBody>
          <a:bodyPr>
            <a:noAutofit/>
          </a:bodyPr>
          <a:lstStyle/>
          <a:p>
            <a:endParaRPr lang="en-US" sz="2400" cap="all" dirty="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13281530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62400" y="-23751"/>
            <a:ext cx="5181600" cy="1166751"/>
          </a:xfrm>
        </p:spPr>
        <p:txBody>
          <a:bodyPr>
            <a:noAutofit/>
          </a:bodyPr>
          <a:lstStyle/>
          <a:p>
            <a:pPr lvl="0" fontAlgn="auto">
              <a:spcAft>
                <a:spcPts val="0"/>
              </a:spcAft>
              <a:defRPr/>
            </a:pPr>
            <a:endParaRPr lang="en-US" sz="2400" dirty="0" smtClean="0"/>
          </a:p>
        </p:txBody>
      </p:sp>
      <p:sp>
        <p:nvSpPr>
          <p:cNvPr id="7171" name="Content Placeholder 2"/>
          <p:cNvSpPr>
            <a:spLocks noGrp="1"/>
          </p:cNvSpPr>
          <p:nvPr>
            <p:ph idx="1"/>
          </p:nvPr>
        </p:nvSpPr>
        <p:spPr>
          <a:xfrm>
            <a:off x="381000" y="1524000"/>
            <a:ext cx="8229600" cy="4572000"/>
          </a:xfrm>
        </p:spPr>
        <p:txBody>
          <a:bodyPr>
            <a:normAutofit fontScale="92500" lnSpcReduction="10000"/>
          </a:bodyPr>
          <a:lstStyle/>
          <a:p>
            <a:pPr marL="4763" lvl="2" indent="0" algn="ctr">
              <a:lnSpc>
                <a:spcPct val="120000"/>
              </a:lnSpc>
              <a:spcBef>
                <a:spcPts val="0"/>
              </a:spcBef>
              <a:spcAft>
                <a:spcPts val="1200"/>
              </a:spcAft>
              <a:buNone/>
              <a:defRPr/>
            </a:pPr>
            <a:r>
              <a:rPr lang="en-US" sz="2800" b="1" dirty="0" smtClean="0"/>
              <a:t>PENDING AND APRPOVED REGULATIONS</a:t>
            </a:r>
            <a:br>
              <a:rPr lang="en-US" sz="2800" b="1" dirty="0" smtClean="0"/>
            </a:br>
            <a:r>
              <a:rPr lang="en-US" sz="2800" b="1" dirty="0" smtClean="0"/>
              <a:t>AS OF JUNE 19, 2015:</a:t>
            </a:r>
            <a:endParaRPr lang="en-US" sz="2800" dirty="0">
              <a:solidFill>
                <a:srgbClr val="FF0000"/>
              </a:solidFill>
            </a:endParaRPr>
          </a:p>
          <a:p>
            <a:pPr marL="857250" lvl="1" indent="-457200">
              <a:buFont typeface="Wingdings" panose="05000000000000000000" pitchFamily="2" charset="2"/>
              <a:buChar char="Ø"/>
            </a:pPr>
            <a:r>
              <a:rPr lang="en-US" dirty="0" smtClean="0"/>
              <a:t>23 Leasing regulations from 20 tribes have received Secretarial approval.</a:t>
            </a:r>
          </a:p>
          <a:p>
            <a:pPr marL="800100" lvl="2" indent="0">
              <a:buNone/>
            </a:pPr>
            <a:r>
              <a:rPr lang="en-US" dirty="0" smtClean="0"/>
              <a:t>(</a:t>
            </a:r>
            <a:r>
              <a:rPr lang="en-US" i="1" dirty="0" smtClean="0"/>
              <a:t>18 Business; 3 Residential; 1 Agricultural; 1 General) </a:t>
            </a:r>
          </a:p>
          <a:p>
            <a:pPr marL="800100" lvl="2" indent="0">
              <a:buNone/>
            </a:pPr>
            <a:endParaRPr lang="en-US" i="1" dirty="0" smtClean="0"/>
          </a:p>
          <a:p>
            <a:pPr marL="857250" lvl="1" indent="-457200">
              <a:buFont typeface="Wingdings" panose="05000000000000000000" pitchFamily="2" charset="2"/>
              <a:buChar char="Ø"/>
            </a:pPr>
            <a:r>
              <a:rPr lang="en-US" dirty="0" smtClean="0"/>
              <a:t>12 Regulations are currently within the review and approval process.</a:t>
            </a:r>
          </a:p>
          <a:p>
            <a:pPr marL="800100" lvl="2" indent="0">
              <a:buNone/>
            </a:pPr>
            <a:r>
              <a:rPr lang="en-US" i="1" dirty="0" smtClean="0"/>
              <a:t>(A total of 35 leasing regulations have been received from 32 tribes, which includes all of those approved and those within the review and approval process)</a:t>
            </a:r>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23693089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305800" cy="5334000"/>
          </a:xfrm>
        </p:spPr>
        <p:txBody>
          <a:bodyPr>
            <a:normAutofit lnSpcReduction="10000"/>
          </a:bodyPr>
          <a:lstStyle/>
          <a:p>
            <a:pPr marL="0" indent="0" algn="ctr">
              <a:buNone/>
            </a:pPr>
            <a:r>
              <a:rPr lang="en-US" sz="2400" b="1" dirty="0" smtClean="0"/>
              <a:t> 23 Approved Tribal Leasing Regulations (20 tribes)</a:t>
            </a:r>
          </a:p>
          <a:p>
            <a:pPr>
              <a:spcBef>
                <a:spcPts val="300"/>
              </a:spcBef>
            </a:pPr>
            <a:r>
              <a:rPr lang="en-US" sz="1400" dirty="0" smtClean="0"/>
              <a:t>Federated </a:t>
            </a:r>
            <a:r>
              <a:rPr lang="en-US" sz="1400" dirty="0"/>
              <a:t>Indians of Graton Rancheria (Business) - Approved </a:t>
            </a:r>
            <a:r>
              <a:rPr lang="en-US" sz="1400" dirty="0" smtClean="0"/>
              <a:t>February </a:t>
            </a:r>
            <a:r>
              <a:rPr lang="en-US" sz="1400" dirty="0"/>
              <a:t>1, 2013</a:t>
            </a:r>
          </a:p>
          <a:p>
            <a:pPr>
              <a:spcBef>
                <a:spcPts val="300"/>
              </a:spcBef>
            </a:pPr>
            <a:r>
              <a:rPr lang="en-US" sz="1400" dirty="0"/>
              <a:t>Pueblo of Sandia (Business) - Approved March 14, 2013</a:t>
            </a:r>
          </a:p>
          <a:p>
            <a:pPr>
              <a:spcBef>
                <a:spcPts val="300"/>
              </a:spcBef>
            </a:pPr>
            <a:r>
              <a:rPr lang="en-US" sz="1400" dirty="0"/>
              <a:t>Pokagon Band of Potawatomi Indians (Residential) - Approved April 11, 2013</a:t>
            </a:r>
          </a:p>
          <a:p>
            <a:pPr>
              <a:spcBef>
                <a:spcPts val="300"/>
              </a:spcBef>
            </a:pPr>
            <a:r>
              <a:rPr lang="en-US" sz="1400" dirty="0" err="1"/>
              <a:t>Ak</a:t>
            </a:r>
            <a:r>
              <a:rPr lang="en-US" sz="1400" dirty="0"/>
              <a:t>-Chin Indian Community (Business) - Approved November 10, 2013</a:t>
            </a:r>
          </a:p>
          <a:p>
            <a:pPr>
              <a:spcBef>
                <a:spcPts val="300"/>
              </a:spcBef>
            </a:pPr>
            <a:r>
              <a:rPr lang="en-US" sz="1400" dirty="0"/>
              <a:t>Santa Rosa Band of Cahuilla Indians (Business) - Approved November 10, 2013</a:t>
            </a:r>
          </a:p>
          <a:p>
            <a:pPr>
              <a:spcBef>
                <a:spcPts val="300"/>
              </a:spcBef>
            </a:pPr>
            <a:r>
              <a:rPr lang="en-US" sz="1400" dirty="0"/>
              <a:t>Citizen Potawatomi Nation (Business) - Approved November 10, 2013</a:t>
            </a:r>
          </a:p>
          <a:p>
            <a:pPr>
              <a:spcBef>
                <a:spcPts val="300"/>
              </a:spcBef>
            </a:pPr>
            <a:r>
              <a:rPr lang="en-US" sz="1400" dirty="0" err="1"/>
              <a:t>Ewiiaapaayp</a:t>
            </a:r>
            <a:r>
              <a:rPr lang="en-US" sz="1400" dirty="0"/>
              <a:t> Band of </a:t>
            </a:r>
            <a:r>
              <a:rPr lang="en-US" sz="1400" dirty="0" err="1"/>
              <a:t>Kumeyaay</a:t>
            </a:r>
            <a:r>
              <a:rPr lang="en-US" sz="1400" dirty="0"/>
              <a:t> Indians (Business) - Approved December 10, 2013</a:t>
            </a:r>
          </a:p>
          <a:p>
            <a:pPr>
              <a:spcBef>
                <a:spcPts val="300"/>
              </a:spcBef>
            </a:pPr>
            <a:r>
              <a:rPr lang="en-US" sz="1400" dirty="0"/>
              <a:t>Kaw Nation (Business) - Approved December 13, 2013</a:t>
            </a:r>
          </a:p>
          <a:p>
            <a:pPr>
              <a:spcBef>
                <a:spcPts val="300"/>
              </a:spcBef>
            </a:pPr>
            <a:r>
              <a:rPr lang="en-US" sz="1400" dirty="0"/>
              <a:t>Jamestown S'Klallam Tribe (Business) - Approved April 4, 2014</a:t>
            </a:r>
          </a:p>
          <a:p>
            <a:pPr>
              <a:spcBef>
                <a:spcPts val="300"/>
              </a:spcBef>
            </a:pPr>
            <a:r>
              <a:rPr lang="en-US" sz="1400" dirty="0"/>
              <a:t>Dry Creek Rancheria Band of Pomo Indians (Business) - Approved April 4, 2014</a:t>
            </a:r>
          </a:p>
          <a:p>
            <a:pPr>
              <a:spcBef>
                <a:spcPts val="300"/>
              </a:spcBef>
            </a:pPr>
            <a:r>
              <a:rPr lang="en-US" sz="1400" dirty="0"/>
              <a:t>Wichita and Affiliated Tribes (Business) - Approved April 8, 2014</a:t>
            </a:r>
          </a:p>
          <a:p>
            <a:pPr>
              <a:spcBef>
                <a:spcPts val="300"/>
              </a:spcBef>
            </a:pPr>
            <a:r>
              <a:rPr lang="en-US" sz="1400" dirty="0"/>
              <a:t>Mohegan Tribe of Indians of Connecticut (Business) - Approved April 8, 2014</a:t>
            </a:r>
          </a:p>
          <a:p>
            <a:pPr>
              <a:spcBef>
                <a:spcPts val="300"/>
              </a:spcBef>
            </a:pPr>
            <a:r>
              <a:rPr lang="en-US" sz="1400" dirty="0"/>
              <a:t>Navajo Nation General Leasing Regulations - Approved May 16, 2014, under 25 U.S.C. 415(e)</a:t>
            </a:r>
          </a:p>
          <a:p>
            <a:pPr>
              <a:spcBef>
                <a:spcPts val="300"/>
              </a:spcBef>
            </a:pPr>
            <a:r>
              <a:rPr lang="en-US" sz="1400" dirty="0"/>
              <a:t>Agua Caliente Band of Cahuilla Indians (Business) - Approved September 23, 2014</a:t>
            </a:r>
          </a:p>
          <a:p>
            <a:pPr>
              <a:spcBef>
                <a:spcPts val="300"/>
              </a:spcBef>
            </a:pPr>
            <a:r>
              <a:rPr lang="en-US" sz="1400" dirty="0"/>
              <a:t>Seminole Tribe of Florida (Business &amp; Residential Ordinances) - Approved January 8, 2015</a:t>
            </a:r>
          </a:p>
          <a:p>
            <a:pPr>
              <a:spcBef>
                <a:spcPts val="300"/>
              </a:spcBef>
            </a:pPr>
            <a:r>
              <a:rPr lang="en-US" sz="1400" dirty="0"/>
              <a:t>Cowlitz Indian Tribe (Business) - Approved January 22, 2015</a:t>
            </a:r>
          </a:p>
          <a:p>
            <a:pPr>
              <a:spcBef>
                <a:spcPts val="300"/>
              </a:spcBef>
            </a:pPr>
            <a:r>
              <a:rPr lang="en-US" sz="1400" dirty="0"/>
              <a:t>Oneida Indian Nation (Business) - Approved January 28, 2015</a:t>
            </a:r>
          </a:p>
          <a:p>
            <a:pPr>
              <a:spcBef>
                <a:spcPts val="300"/>
              </a:spcBef>
            </a:pPr>
            <a:r>
              <a:rPr lang="en-US" sz="1400" dirty="0"/>
              <a:t>Ho-Chunk Nation (Business, Residential &amp; Agricultural Ordinances) - Approved February 4, </a:t>
            </a:r>
            <a:r>
              <a:rPr lang="en-US" sz="1400" dirty="0" smtClean="0"/>
              <a:t>2015</a:t>
            </a:r>
          </a:p>
          <a:p>
            <a:pPr>
              <a:spcBef>
                <a:spcPts val="300"/>
              </a:spcBef>
            </a:pPr>
            <a:r>
              <a:rPr lang="en-US" sz="1400" dirty="0" smtClean="0"/>
              <a:t>Absentee Shawnee Tribe of Oklahoma (Business) – Approved June 3, 2015</a:t>
            </a:r>
          </a:p>
          <a:p>
            <a:pPr>
              <a:spcBef>
                <a:spcPts val="300"/>
              </a:spcBef>
            </a:pPr>
            <a:r>
              <a:rPr lang="en-US" sz="1400" dirty="0"/>
              <a:t>Rincon Band of Luiseno </a:t>
            </a:r>
            <a:r>
              <a:rPr lang="en-US" sz="1400" dirty="0" smtClean="0"/>
              <a:t>Indians (Business) – Approved June 4, 2015</a:t>
            </a:r>
            <a:endParaRPr lang="en-US" sz="1400" dirty="0"/>
          </a:p>
        </p:txBody>
      </p:sp>
      <p:sp>
        <p:nvSpPr>
          <p:cNvPr id="4" name="Date Placeholder 3"/>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3463348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09600" y="1600200"/>
            <a:ext cx="8229600" cy="4800600"/>
          </a:xfrm>
        </p:spPr>
        <p:txBody>
          <a:bodyPr>
            <a:normAutofit fontScale="77500" lnSpcReduction="20000"/>
          </a:bodyPr>
          <a:lstStyle/>
          <a:p>
            <a:pPr marL="0" indent="0" fontAlgn="auto">
              <a:spcAft>
                <a:spcPts val="600"/>
              </a:spcAft>
              <a:buNone/>
              <a:defRPr/>
            </a:pPr>
            <a:r>
              <a:rPr lang="en-US" dirty="0" smtClean="0"/>
              <a:t>The review </a:t>
            </a:r>
            <a:r>
              <a:rPr lang="en-US" dirty="0"/>
              <a:t>of tribal leasing regulations is coordinated by the BIA Central Office, Division of Real Estate Services.</a:t>
            </a:r>
          </a:p>
          <a:p>
            <a:pPr marL="0" indent="0" fontAlgn="auto">
              <a:spcAft>
                <a:spcPts val="0"/>
              </a:spcAft>
              <a:buNone/>
              <a:defRPr/>
            </a:pPr>
            <a:r>
              <a:rPr lang="en-US" dirty="0"/>
              <a:t>If you have questions, please contact Central Office’s HEARTH Act Coordinator, or your Regional or Local Realty Officer.</a:t>
            </a:r>
          </a:p>
          <a:p>
            <a:pPr marL="800100" lvl="2" indent="0" fontAlgn="auto">
              <a:spcBef>
                <a:spcPts val="0"/>
              </a:spcBef>
              <a:spcAft>
                <a:spcPts val="0"/>
              </a:spcAft>
              <a:buClr>
                <a:schemeClr val="accent3"/>
              </a:buClr>
              <a:buNone/>
              <a:defRPr/>
            </a:pPr>
            <a:endParaRPr lang="en-US" sz="1800" dirty="0"/>
          </a:p>
          <a:p>
            <a:pPr marL="800100" lvl="2" indent="0" fontAlgn="auto">
              <a:spcBef>
                <a:spcPts val="0"/>
              </a:spcBef>
              <a:spcAft>
                <a:spcPts val="0"/>
              </a:spcAft>
              <a:buClr>
                <a:schemeClr val="accent3"/>
              </a:buClr>
              <a:buNone/>
              <a:defRPr/>
            </a:pPr>
            <a:r>
              <a:rPr lang="en-US" sz="2100" dirty="0"/>
              <a:t>Cynthia Morales, Realty Specialist</a:t>
            </a:r>
          </a:p>
          <a:p>
            <a:pPr marL="800100" lvl="2" indent="0" fontAlgn="auto">
              <a:spcBef>
                <a:spcPts val="0"/>
              </a:spcBef>
              <a:spcAft>
                <a:spcPts val="0"/>
              </a:spcAft>
              <a:buClr>
                <a:schemeClr val="accent3"/>
              </a:buClr>
              <a:buNone/>
              <a:defRPr/>
            </a:pPr>
            <a:r>
              <a:rPr lang="en-US" sz="2100" dirty="0"/>
              <a:t>HEARTH Act Coordinator and Liaison</a:t>
            </a:r>
          </a:p>
          <a:p>
            <a:pPr marL="800100" lvl="2" indent="0" fontAlgn="auto">
              <a:spcBef>
                <a:spcPts val="0"/>
              </a:spcBef>
              <a:spcAft>
                <a:spcPts val="0"/>
              </a:spcAft>
              <a:buClr>
                <a:schemeClr val="accent3"/>
              </a:buClr>
              <a:buNone/>
              <a:defRPr/>
            </a:pPr>
            <a:r>
              <a:rPr lang="en-US" sz="2100" dirty="0"/>
              <a:t>(202) 768-4166</a:t>
            </a:r>
          </a:p>
          <a:p>
            <a:pPr marL="800100" lvl="2" indent="0" fontAlgn="auto">
              <a:spcBef>
                <a:spcPts val="0"/>
              </a:spcBef>
              <a:spcAft>
                <a:spcPts val="0"/>
              </a:spcAft>
              <a:buClr>
                <a:schemeClr val="accent3"/>
              </a:buClr>
              <a:buNone/>
              <a:defRPr/>
            </a:pPr>
            <a:r>
              <a:rPr lang="en-US" sz="2100" dirty="0"/>
              <a:t>E-mail:  </a:t>
            </a:r>
            <a:r>
              <a:rPr lang="en-US" sz="2100" dirty="0" err="1">
                <a:hlinkClick r:id="rId2"/>
              </a:rPr>
              <a:t>cynthia.morales@bia.gov</a:t>
            </a:r>
            <a:endParaRPr lang="en-US" sz="2100" dirty="0"/>
          </a:p>
          <a:p>
            <a:pPr marL="800100" lvl="2" indent="0" fontAlgn="auto">
              <a:spcBef>
                <a:spcPts val="0"/>
              </a:spcBef>
              <a:spcAft>
                <a:spcPts val="0"/>
              </a:spcAft>
              <a:buClr>
                <a:schemeClr val="accent3"/>
              </a:buClr>
              <a:buNone/>
              <a:defRPr/>
            </a:pPr>
            <a:endParaRPr lang="en-US" sz="2100" dirty="0"/>
          </a:p>
          <a:p>
            <a:pPr marL="800100" lvl="2" indent="0" fontAlgn="auto">
              <a:spcBef>
                <a:spcPts val="0"/>
              </a:spcBef>
              <a:spcAft>
                <a:spcPts val="0"/>
              </a:spcAft>
              <a:buClr>
                <a:schemeClr val="accent3"/>
              </a:buClr>
              <a:buNone/>
              <a:defRPr/>
            </a:pPr>
            <a:r>
              <a:rPr lang="en-US" sz="2100" dirty="0"/>
              <a:t>Robin White, Associate Division Chief, Real Estate Services</a:t>
            </a:r>
          </a:p>
          <a:p>
            <a:pPr marL="800100" lvl="2" indent="0" fontAlgn="auto">
              <a:spcBef>
                <a:spcPts val="0"/>
              </a:spcBef>
              <a:spcAft>
                <a:spcPts val="0"/>
              </a:spcAft>
              <a:buClr>
                <a:schemeClr val="accent3"/>
              </a:buClr>
              <a:buNone/>
              <a:defRPr/>
            </a:pPr>
            <a:r>
              <a:rPr lang="en-US" sz="2100" dirty="0"/>
              <a:t>1849 C Street, NW, MS 4642-MIB</a:t>
            </a:r>
          </a:p>
          <a:p>
            <a:pPr marL="800100" lvl="2" indent="0" fontAlgn="auto">
              <a:spcBef>
                <a:spcPts val="0"/>
              </a:spcBef>
              <a:spcAft>
                <a:spcPts val="0"/>
              </a:spcAft>
              <a:buClr>
                <a:schemeClr val="accent3"/>
              </a:buClr>
              <a:buNone/>
              <a:defRPr/>
            </a:pPr>
            <a:r>
              <a:rPr lang="en-US" sz="2100" dirty="0"/>
              <a:t>Washington, D.C. 20240</a:t>
            </a:r>
          </a:p>
          <a:p>
            <a:pPr marL="800100" lvl="2" indent="0" fontAlgn="auto">
              <a:spcBef>
                <a:spcPts val="0"/>
              </a:spcBef>
              <a:spcAft>
                <a:spcPts val="0"/>
              </a:spcAft>
              <a:buClr>
                <a:schemeClr val="accent3"/>
              </a:buClr>
              <a:buNone/>
              <a:defRPr/>
            </a:pPr>
            <a:r>
              <a:rPr lang="en-US" sz="2100" dirty="0"/>
              <a:t>Phone:  202.208.1110</a:t>
            </a:r>
          </a:p>
          <a:p>
            <a:pPr marL="800100" lvl="2" indent="0" fontAlgn="auto">
              <a:spcBef>
                <a:spcPts val="0"/>
              </a:spcBef>
              <a:spcAft>
                <a:spcPts val="0"/>
              </a:spcAft>
              <a:buClr>
                <a:schemeClr val="accent3"/>
              </a:buClr>
              <a:buNone/>
              <a:defRPr/>
            </a:pPr>
            <a:r>
              <a:rPr lang="en-US" sz="2100" dirty="0"/>
              <a:t>E-mail:  </a:t>
            </a:r>
            <a:r>
              <a:rPr lang="en-US" sz="2100" dirty="0" err="1">
                <a:hlinkClick r:id="rId3"/>
              </a:rPr>
              <a:t>robin.white@bia.gov</a:t>
            </a:r>
            <a:endParaRPr lang="en-US" sz="2100" dirty="0"/>
          </a:p>
          <a:p>
            <a:pPr marL="800100" lvl="2" indent="0" fontAlgn="auto">
              <a:spcBef>
                <a:spcPts val="0"/>
              </a:spcBef>
              <a:spcAft>
                <a:spcPts val="0"/>
              </a:spcAft>
              <a:buClr>
                <a:schemeClr val="accent3"/>
              </a:buClr>
              <a:buNone/>
              <a:defRPr/>
            </a:pPr>
            <a:endParaRPr lang="en-US" sz="2100" dirty="0">
              <a:solidFill>
                <a:schemeClr val="tx1">
                  <a:lumMod val="75000"/>
                  <a:lumOff val="25000"/>
                </a:schemeClr>
              </a:solidFill>
            </a:endParaRPr>
          </a:p>
          <a:p>
            <a:pPr marL="800100" lvl="2" indent="0" fontAlgn="auto">
              <a:spcBef>
                <a:spcPts val="0"/>
              </a:spcBef>
              <a:spcAft>
                <a:spcPts val="0"/>
              </a:spcAft>
              <a:buClr>
                <a:schemeClr val="accent3"/>
              </a:buClr>
              <a:buNone/>
              <a:defRPr/>
            </a:pPr>
            <a:r>
              <a:rPr lang="en-US" sz="2100" dirty="0"/>
              <a:t>Sharlene Round Face, Division Chief, Real Estate Services</a:t>
            </a:r>
          </a:p>
          <a:p>
            <a:pPr marL="800100" lvl="2" indent="0" fontAlgn="auto">
              <a:spcBef>
                <a:spcPts val="0"/>
              </a:spcBef>
              <a:spcAft>
                <a:spcPts val="0"/>
              </a:spcAft>
              <a:buClr>
                <a:schemeClr val="accent3"/>
              </a:buClr>
              <a:buNone/>
              <a:defRPr/>
            </a:pPr>
            <a:r>
              <a:rPr lang="en-US" sz="2100" dirty="0"/>
              <a:t>1849 C Street, NW, MS 4642-MIB</a:t>
            </a:r>
          </a:p>
          <a:p>
            <a:pPr marL="800100" lvl="2" indent="0" fontAlgn="auto">
              <a:spcBef>
                <a:spcPts val="0"/>
              </a:spcBef>
              <a:spcAft>
                <a:spcPts val="0"/>
              </a:spcAft>
              <a:buClr>
                <a:schemeClr val="accent3"/>
              </a:buClr>
              <a:buNone/>
              <a:defRPr/>
            </a:pPr>
            <a:r>
              <a:rPr lang="en-US" sz="2100" dirty="0"/>
              <a:t>Washington, D.C. 20240</a:t>
            </a:r>
          </a:p>
          <a:p>
            <a:pPr marL="800100" lvl="2" indent="0" fontAlgn="auto">
              <a:spcBef>
                <a:spcPts val="0"/>
              </a:spcBef>
              <a:spcAft>
                <a:spcPts val="0"/>
              </a:spcAft>
              <a:buClr>
                <a:schemeClr val="accent3"/>
              </a:buClr>
              <a:buNone/>
              <a:defRPr/>
            </a:pPr>
            <a:r>
              <a:rPr lang="en-US" sz="2100" dirty="0"/>
              <a:t>Phone:  202.208.3615</a:t>
            </a:r>
          </a:p>
          <a:p>
            <a:pPr marL="800100" lvl="2" indent="0" fontAlgn="auto">
              <a:spcBef>
                <a:spcPts val="0"/>
              </a:spcBef>
              <a:spcAft>
                <a:spcPts val="0"/>
              </a:spcAft>
              <a:buClr>
                <a:schemeClr val="accent3"/>
              </a:buClr>
              <a:buNone/>
              <a:defRPr/>
            </a:pPr>
            <a:r>
              <a:rPr lang="en-US" sz="2100" dirty="0"/>
              <a:t>E-mail:  </a:t>
            </a:r>
            <a:r>
              <a:rPr lang="en-US" sz="2100" dirty="0" err="1" smtClean="0">
                <a:hlinkClick r:id="rId4"/>
              </a:rPr>
              <a:t>sharleneroundface@bia.gov</a:t>
            </a:r>
            <a:endParaRPr lang="en-US" sz="2100" dirty="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1665389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QUESTIONS, COMMENTS, &amp; DISCUSSION</a:t>
            </a:r>
            <a:endParaRPr lang="en-US" dirty="0"/>
          </a:p>
        </p:txBody>
      </p:sp>
      <p:sp>
        <p:nvSpPr>
          <p:cNvPr id="4" name="Date Placeholder 3"/>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1633268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noChangeShapeType="1"/>
          </p:cNvSpPr>
          <p:nvPr/>
        </p:nvSpPr>
        <p:spPr bwMode="auto">
          <a:xfrm>
            <a:off x="819150" y="1219200"/>
            <a:ext cx="7505700" cy="2209800"/>
          </a:xfrm>
          <a:prstGeom prst="rect">
            <a:avLst/>
          </a:prstGeom>
          <a:noFill/>
          <a:ln w="66675" cmpd="thinThick" algn="in">
            <a:noFill/>
            <a:miter lim="800000"/>
            <a:headEnd/>
            <a:tailEnd/>
          </a:ln>
        </p:spPr>
        <p:txBody>
          <a:bodyPr anchor="ctr"/>
          <a:lstStyle/>
          <a:p>
            <a:pPr algn="ctr" fontAlgn="auto">
              <a:spcBef>
                <a:spcPts val="0"/>
              </a:spcBef>
              <a:spcAft>
                <a:spcPts val="600"/>
              </a:spcAft>
              <a:defRPr/>
            </a:pPr>
            <a:r>
              <a:rPr lang="en-US" kern="0" dirty="0" smtClean="0">
                <a:latin typeface="Edwardian Script ITC" panose="030303020407070D0804" pitchFamily="66" charset="0"/>
              </a:rPr>
              <a:t/>
            </a:r>
            <a:br>
              <a:rPr lang="en-US" kern="0" dirty="0" smtClean="0">
                <a:latin typeface="Edwardian Script ITC" panose="030303020407070D0804" pitchFamily="66" charset="0"/>
              </a:rPr>
            </a:br>
            <a:r>
              <a:rPr lang="en-US" sz="6000" kern="0" dirty="0" smtClean="0">
                <a:latin typeface="Edwardian Script ITC" panose="030303020407070D0804" pitchFamily="66" charset="0"/>
              </a:rPr>
              <a:t>Thank you!</a:t>
            </a:r>
          </a:p>
          <a:p>
            <a:pPr algn="ctr" fontAlgn="auto">
              <a:spcBef>
                <a:spcPts val="0"/>
              </a:spcBef>
              <a:spcAft>
                <a:spcPts val="600"/>
              </a:spcAft>
              <a:defRPr/>
            </a:pPr>
            <a:r>
              <a:rPr lang="en-US" sz="2400" kern="0" dirty="0" smtClean="0">
                <a:latin typeface="Arial" charset="0"/>
              </a:rPr>
              <a:t/>
            </a:r>
            <a:br>
              <a:rPr lang="en-US" sz="2400" kern="0" dirty="0" smtClean="0">
                <a:latin typeface="Arial" charset="0"/>
              </a:rPr>
            </a:br>
            <a:r>
              <a:rPr lang="en-US" sz="2400" kern="0" dirty="0">
                <a:latin typeface="Arial" charset="0"/>
              </a:rPr>
              <a:t>A General Overview of the BIA’s Review and Approval Process of Tribal Leasing Regulations</a:t>
            </a:r>
            <a:endParaRPr lang="en-US" sz="2400" kern="0" dirty="0">
              <a:latin typeface="Arial" charset="0"/>
              <a:ea typeface="+mj-ea"/>
              <a:cs typeface="+mj-cs"/>
            </a:endParaRPr>
          </a:p>
        </p:txBody>
      </p:sp>
      <p:pic>
        <p:nvPicPr>
          <p:cNvPr id="8197" name="il_fi" descr="150px-bureau_of_indian_affairs_seal_n112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1141682" cy="114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9150" y="5027039"/>
            <a:ext cx="7734299" cy="1815882"/>
          </a:xfrm>
          <a:prstGeom prst="rect">
            <a:avLst/>
          </a:prstGeom>
          <a:noFill/>
        </p:spPr>
        <p:txBody>
          <a:bodyPr wrap="square">
            <a:spAutoFit/>
          </a:bodyPr>
          <a:lstStyle/>
          <a:p>
            <a:pPr algn="ctr">
              <a:defRPr/>
            </a:pPr>
            <a:r>
              <a:rPr lang="en-US" sz="1600" i="1" kern="0" dirty="0">
                <a:latin typeface="Arial" charset="0"/>
              </a:rPr>
              <a:t>Please refer to our website for additional guidance materials provided in conjunction with the Bureau of Indian Affairs’ Information Series for the HEARTH Act</a:t>
            </a:r>
            <a:r>
              <a:rPr lang="en-US" sz="1600" i="1" kern="0" dirty="0" smtClean="0">
                <a:latin typeface="Arial" charset="0"/>
              </a:rPr>
              <a:t>.</a:t>
            </a:r>
          </a:p>
          <a:p>
            <a:pPr algn="ctr">
              <a:defRPr/>
            </a:pPr>
            <a:endParaRPr lang="en-US" altLang="en-US" sz="2000" i="1" kern="0" dirty="0">
              <a:solidFill>
                <a:schemeClr val="accent2">
                  <a:lumMod val="50000"/>
                </a:schemeClr>
              </a:solidFill>
              <a:latin typeface="Arial" charset="0"/>
            </a:endParaRPr>
          </a:p>
          <a:p>
            <a:pPr algn="ctr">
              <a:defRPr/>
            </a:pPr>
            <a:r>
              <a:rPr lang="en-US" sz="2000" dirty="0">
                <a:hlinkClick r:id="rId4"/>
              </a:rPr>
              <a:t>http://www.indianaffairs.gov/WhoWeAre/BIA/OTS/HEARTH/index.htm</a:t>
            </a:r>
            <a:endParaRPr lang="en-US" sz="2000" dirty="0"/>
          </a:p>
          <a:p>
            <a:pPr algn="ctr">
              <a:defRPr/>
            </a:pPr>
            <a:endParaRPr lang="en-US" altLang="en-US" sz="2000" i="1" dirty="0">
              <a:solidFill>
                <a:schemeClr val="accent2">
                  <a:lumMod val="50000"/>
                </a:schemeClr>
              </a:solidFill>
              <a:latin typeface="Arial Narrow" pitchFamily="34" charset="0"/>
            </a:endParaRPr>
          </a:p>
          <a:p>
            <a:pPr algn="ctr">
              <a:defRPr/>
            </a:pPr>
            <a:endParaRPr lang="en-US" sz="2000" dirty="0">
              <a:solidFill>
                <a:schemeClr val="accent2">
                  <a:lumMod val="50000"/>
                </a:schemeClr>
              </a:solidFill>
            </a:endParaRPr>
          </a:p>
        </p:txBody>
      </p:sp>
    </p:spTree>
    <p:extLst>
      <p:ext uri="{BB962C8B-B14F-4D97-AF65-F5344CB8AC3E}">
        <p14:creationId xmlns:p14="http://schemas.microsoft.com/office/powerpoint/2010/main" val="308891673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381000" y="1964848"/>
            <a:ext cx="4495800" cy="4289724"/>
          </a:xfrm>
        </p:spPr>
        <p:txBody>
          <a:bodyPr>
            <a:normAutofit fontScale="92500" lnSpcReduction="10000"/>
          </a:bodyPr>
          <a:lstStyle/>
          <a:p>
            <a:pPr marL="0" indent="0" algn="just">
              <a:lnSpc>
                <a:spcPct val="110000"/>
              </a:lnSpc>
              <a:spcAft>
                <a:spcPts val="1200"/>
              </a:spcAft>
              <a:buNone/>
            </a:pPr>
            <a:r>
              <a:rPr lang="en-US" sz="2800" i="1" dirty="0" smtClean="0">
                <a:latin typeface="Book Antiqua" panose="02040602050305030304" pitchFamily="18" charset="0"/>
              </a:rPr>
              <a:t>In support of tribal self-determination, the HEARTH Act provides </a:t>
            </a:r>
            <a:r>
              <a:rPr lang="en-US" sz="2800" i="1" dirty="0">
                <a:latin typeface="Book Antiqua" panose="02040602050305030304" pitchFamily="18" charset="0"/>
              </a:rPr>
              <a:t>a mechanism </a:t>
            </a:r>
            <a:r>
              <a:rPr lang="en-US" sz="2800" i="1" dirty="0" smtClean="0">
                <a:latin typeface="Book Antiqua" panose="02040602050305030304" pitchFamily="18" charset="0"/>
              </a:rPr>
              <a:t>for Tribes </a:t>
            </a:r>
            <a:r>
              <a:rPr lang="en-US" sz="2800" i="1" dirty="0">
                <a:latin typeface="Book Antiqua" panose="02040602050305030304" pitchFamily="18" charset="0"/>
              </a:rPr>
              <a:t>to approve and manage leases of their </a:t>
            </a:r>
            <a:r>
              <a:rPr lang="en-US" sz="2800" i="1" dirty="0" smtClean="0">
                <a:latin typeface="Book Antiqua" panose="02040602050305030304" pitchFamily="18" charset="0"/>
              </a:rPr>
              <a:t>trust lands </a:t>
            </a:r>
          </a:p>
          <a:p>
            <a:r>
              <a:rPr lang="en-US" sz="2800" i="1" u="sng" dirty="0" smtClean="0">
                <a:latin typeface="Book Antiqua" panose="02040602050305030304" pitchFamily="18" charset="0"/>
              </a:rPr>
              <a:t>without</a:t>
            </a:r>
            <a:r>
              <a:rPr lang="en-US" sz="2800" i="1" dirty="0" smtClean="0">
                <a:latin typeface="Book Antiqua" panose="02040602050305030304" pitchFamily="18" charset="0"/>
              </a:rPr>
              <a:t> </a:t>
            </a:r>
            <a:r>
              <a:rPr lang="en-US" sz="2800" i="1" dirty="0">
                <a:latin typeface="Book Antiqua" panose="02040602050305030304" pitchFamily="18" charset="0"/>
              </a:rPr>
              <a:t>review by the Bureau of Indian </a:t>
            </a:r>
            <a:r>
              <a:rPr lang="en-US" sz="2800" i="1" dirty="0" smtClean="0">
                <a:latin typeface="Book Antiqua" panose="02040602050305030304" pitchFamily="18" charset="0"/>
              </a:rPr>
              <a:t>Affairs</a:t>
            </a:r>
          </a:p>
          <a:p>
            <a:pPr marL="0" indent="0" algn="ctr">
              <a:buNone/>
            </a:pPr>
            <a:r>
              <a:rPr lang="en-US" sz="2800" i="1" dirty="0" smtClean="0">
                <a:latin typeface="Book Antiqua" panose="02040602050305030304" pitchFamily="18" charset="0"/>
              </a:rPr>
              <a:t> </a:t>
            </a:r>
            <a:r>
              <a:rPr lang="en-US" sz="2800" i="1" dirty="0">
                <a:latin typeface="Book Antiqua" panose="02040602050305030304" pitchFamily="18" charset="0"/>
              </a:rPr>
              <a:t>or </a:t>
            </a:r>
            <a:endParaRPr lang="en-US" sz="2800" i="1" dirty="0" smtClean="0">
              <a:latin typeface="Book Antiqua" panose="02040602050305030304" pitchFamily="18" charset="0"/>
            </a:endParaRPr>
          </a:p>
          <a:p>
            <a:r>
              <a:rPr lang="en-US" sz="2800" i="1" dirty="0" smtClean="0">
                <a:latin typeface="Book Antiqua" panose="02040602050305030304" pitchFamily="18" charset="0"/>
              </a:rPr>
              <a:t>approval </a:t>
            </a:r>
            <a:r>
              <a:rPr lang="en-US" sz="2800" i="1" dirty="0">
                <a:latin typeface="Book Antiqua" panose="02040602050305030304" pitchFamily="18" charset="0"/>
              </a:rPr>
              <a:t>by the Secretary of the Interior</a:t>
            </a:r>
            <a:r>
              <a:rPr lang="en-US" sz="2800" i="1" dirty="0" smtClean="0">
                <a:latin typeface="Book Antiqua" panose="02040602050305030304" pitchFamily="18" charset="0"/>
              </a:rPr>
              <a:t>.</a:t>
            </a:r>
            <a:endParaRPr lang="en-US" sz="2800" i="1" dirty="0">
              <a:latin typeface="Book Antiqua" panose="02040602050305030304" pitchFamily="18" charset="0"/>
            </a:endParaRPr>
          </a:p>
        </p:txBody>
      </p:sp>
      <p:sp>
        <p:nvSpPr>
          <p:cNvPr id="7" name="Title 1"/>
          <p:cNvSpPr txBox="1">
            <a:spLocks/>
          </p:cNvSpPr>
          <p:nvPr/>
        </p:nvSpPr>
        <p:spPr>
          <a:xfrm>
            <a:off x="4038600" y="0"/>
            <a:ext cx="4876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endParaRPr lang="en-US" sz="2800" dirty="0" smtClean="0"/>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
        <p:nvSpPr>
          <p:cNvPr id="3" name="TextBox 2"/>
          <p:cNvSpPr txBox="1"/>
          <p:nvPr/>
        </p:nvSpPr>
        <p:spPr>
          <a:xfrm>
            <a:off x="752901" y="1295400"/>
            <a:ext cx="7391400" cy="523220"/>
          </a:xfrm>
          <a:prstGeom prst="rect">
            <a:avLst/>
          </a:prstGeom>
          <a:noFill/>
        </p:spPr>
        <p:txBody>
          <a:bodyPr wrap="square" rtlCol="0">
            <a:spAutoFit/>
          </a:bodyPr>
          <a:lstStyle/>
          <a:p>
            <a:pPr algn="ctr"/>
            <a:r>
              <a:rPr lang="en-US" sz="2800" b="1" dirty="0" smtClean="0"/>
              <a:t>WHAT DOES THE HEARTH DO FOR TRIBES?</a:t>
            </a:r>
            <a:endParaRPr lang="en-US" sz="2800" b="1"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927" y="1818620"/>
            <a:ext cx="3551817" cy="458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95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305800" cy="4525963"/>
          </a:xfrm>
        </p:spPr>
        <p:txBody>
          <a:bodyPr>
            <a:normAutofit/>
          </a:bodyPr>
          <a:lstStyle/>
          <a:p>
            <a:pPr marL="0" indent="0">
              <a:spcBef>
                <a:spcPts val="600"/>
              </a:spcBef>
              <a:spcAft>
                <a:spcPts val="600"/>
              </a:spcAft>
              <a:buNone/>
            </a:pPr>
            <a:r>
              <a:rPr lang="en-US" b="1" dirty="0" smtClean="0"/>
              <a:t>Prior to approval of the HEARTH Act, long term leases of Tribal Trust Land:</a:t>
            </a:r>
          </a:p>
          <a:p>
            <a:pPr marL="342900" lvl="1" indent="-342900">
              <a:lnSpc>
                <a:spcPct val="120000"/>
              </a:lnSpc>
              <a:spcBef>
                <a:spcPts val="600"/>
              </a:spcBef>
              <a:spcAft>
                <a:spcPts val="600"/>
              </a:spcAft>
              <a:buFont typeface="Arial" charset="0"/>
              <a:buChar char="•"/>
            </a:pPr>
            <a:r>
              <a:rPr lang="en-US" dirty="0"/>
              <a:t>Required review by BIA for compliance with BIA’s leasing regulations found at 25 CFR Part 162</a:t>
            </a:r>
            <a:r>
              <a:rPr lang="en-US" dirty="0" smtClean="0"/>
              <a:t>.</a:t>
            </a:r>
          </a:p>
          <a:p>
            <a:pPr marL="0" lvl="1" indent="0" algn="ctr">
              <a:lnSpc>
                <a:spcPct val="120000"/>
              </a:lnSpc>
              <a:spcBef>
                <a:spcPts val="600"/>
              </a:spcBef>
              <a:spcAft>
                <a:spcPts val="600"/>
              </a:spcAft>
              <a:buNone/>
            </a:pPr>
            <a:r>
              <a:rPr lang="en-US" dirty="0" smtClean="0"/>
              <a:t>And,</a:t>
            </a:r>
            <a:endParaRPr lang="en-US" dirty="0"/>
          </a:p>
          <a:p>
            <a:pPr marL="342900" lvl="1" indent="-342900">
              <a:lnSpc>
                <a:spcPct val="120000"/>
              </a:lnSpc>
              <a:spcBef>
                <a:spcPts val="600"/>
              </a:spcBef>
              <a:spcAft>
                <a:spcPts val="600"/>
              </a:spcAft>
              <a:buFont typeface="Arial" charset="0"/>
              <a:buChar char="•"/>
            </a:pPr>
            <a:r>
              <a:rPr lang="en-US" dirty="0"/>
              <a:t>Required approval by the Secretary of the Interior (Secretary</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184792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524000"/>
            <a:ext cx="8305800" cy="4724400"/>
          </a:xfrm>
        </p:spPr>
        <p:txBody>
          <a:bodyPr>
            <a:normAutofit fontScale="70000" lnSpcReduction="20000"/>
          </a:bodyPr>
          <a:lstStyle/>
          <a:p>
            <a:pPr marL="0" lvl="1" indent="0">
              <a:buNone/>
            </a:pPr>
            <a:r>
              <a:rPr lang="en-US" sz="4600" b="1" dirty="0" smtClean="0"/>
              <a:t>Since enactment </a:t>
            </a:r>
            <a:r>
              <a:rPr lang="en-US" sz="4600" b="1" dirty="0"/>
              <a:t>of the HEARTH </a:t>
            </a:r>
            <a:r>
              <a:rPr lang="en-US" sz="4600" b="1" dirty="0" smtClean="0"/>
              <a:t>Act</a:t>
            </a:r>
            <a:r>
              <a:rPr lang="en-US" sz="4400" b="1" dirty="0" smtClean="0"/>
              <a:t>, a long </a:t>
            </a:r>
            <a:r>
              <a:rPr lang="en-US" sz="4400" b="1" dirty="0"/>
              <a:t>term </a:t>
            </a:r>
            <a:r>
              <a:rPr lang="en-US" sz="4400" b="1" dirty="0" smtClean="0"/>
              <a:t>lease </a:t>
            </a:r>
            <a:r>
              <a:rPr lang="en-US" sz="4400" b="1" dirty="0"/>
              <a:t>of Tribal Trust Land: </a:t>
            </a:r>
            <a:endParaRPr lang="en-US" sz="4600" b="1" dirty="0"/>
          </a:p>
          <a:p>
            <a:pPr marL="1657350" lvl="4" indent="-342900"/>
            <a:endParaRPr lang="en-US" dirty="0"/>
          </a:p>
          <a:p>
            <a:pPr>
              <a:lnSpc>
                <a:spcPct val="120000"/>
              </a:lnSpc>
              <a:spcBef>
                <a:spcPts val="576"/>
              </a:spcBef>
            </a:pPr>
            <a:r>
              <a:rPr lang="en-US" sz="3500" dirty="0" smtClean="0"/>
              <a:t>May be approved by tribes without BIA review or Secretarial approval.</a:t>
            </a:r>
          </a:p>
          <a:p>
            <a:pPr marL="0" indent="0" algn="ctr">
              <a:lnSpc>
                <a:spcPct val="120000"/>
              </a:lnSpc>
              <a:spcBef>
                <a:spcPts val="576"/>
              </a:spcBef>
              <a:buNone/>
            </a:pPr>
            <a:r>
              <a:rPr lang="en-US" sz="3800" b="1" dirty="0" smtClean="0">
                <a:solidFill>
                  <a:srgbClr val="FF0000"/>
                </a:solidFill>
              </a:rPr>
              <a:t>If,</a:t>
            </a:r>
            <a:endParaRPr lang="en-US" sz="3800" b="1" dirty="0">
              <a:solidFill>
                <a:srgbClr val="FF0000"/>
              </a:solidFill>
            </a:endParaRPr>
          </a:p>
          <a:p>
            <a:pPr>
              <a:lnSpc>
                <a:spcPct val="120000"/>
              </a:lnSpc>
              <a:spcBef>
                <a:spcPts val="576"/>
              </a:spcBef>
            </a:pPr>
            <a:r>
              <a:rPr lang="en-US" sz="3500" dirty="0" smtClean="0"/>
              <a:t>The lease has been executed under </a:t>
            </a:r>
            <a:r>
              <a:rPr lang="en-US" sz="3500" u="sng" dirty="0" smtClean="0"/>
              <a:t>tribal</a:t>
            </a:r>
            <a:r>
              <a:rPr lang="en-US" sz="3500" dirty="0" smtClean="0"/>
              <a:t> leasing regulations (ordinances/codes).</a:t>
            </a:r>
          </a:p>
          <a:p>
            <a:pPr marL="0" indent="0" algn="ctr">
              <a:lnSpc>
                <a:spcPct val="120000"/>
              </a:lnSpc>
              <a:spcBef>
                <a:spcPts val="576"/>
              </a:spcBef>
              <a:buNone/>
            </a:pPr>
            <a:r>
              <a:rPr lang="en-US" sz="3800" b="1" dirty="0" smtClean="0">
                <a:solidFill>
                  <a:srgbClr val="FF0000"/>
                </a:solidFill>
              </a:rPr>
              <a:t>and,</a:t>
            </a:r>
            <a:endParaRPr lang="en-US" sz="3800" b="1" dirty="0">
              <a:solidFill>
                <a:srgbClr val="FF0000"/>
              </a:solidFill>
            </a:endParaRPr>
          </a:p>
          <a:p>
            <a:pPr>
              <a:lnSpc>
                <a:spcPct val="120000"/>
              </a:lnSpc>
              <a:spcBef>
                <a:spcPts val="576"/>
              </a:spcBef>
            </a:pPr>
            <a:r>
              <a:rPr lang="en-US" sz="3500" dirty="0" smtClean="0"/>
              <a:t>The tribal leasing regulations were reviewed by the BIA and approved by the Secretary prior to execution of the lease.</a:t>
            </a:r>
          </a:p>
          <a:p>
            <a:pPr marL="1657350" lvl="4" indent="-342900"/>
            <a:endParaRPr lang="en-US" dirty="0" smtClean="0"/>
          </a:p>
        </p:txBody>
      </p:sp>
      <p:sp>
        <p:nvSpPr>
          <p:cNvPr id="4" name="Date Placeholder 3"/>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2852418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524000"/>
            <a:ext cx="8305800" cy="4571999"/>
          </a:xfrm>
        </p:spPr>
        <p:txBody>
          <a:bodyPr>
            <a:normAutofit fontScale="70000" lnSpcReduction="20000"/>
          </a:bodyPr>
          <a:lstStyle/>
          <a:p>
            <a:pPr marL="0" lvl="1" indent="0">
              <a:lnSpc>
                <a:spcPct val="120000"/>
              </a:lnSpc>
              <a:spcBef>
                <a:spcPts val="0"/>
              </a:spcBef>
              <a:buNone/>
              <a:defRPr/>
            </a:pPr>
            <a:r>
              <a:rPr lang="en-US" sz="4300" b="1" dirty="0" smtClean="0"/>
              <a:t>Tribal leasing regulations are eligible for Secretarial Approval if:</a:t>
            </a:r>
            <a:endParaRPr lang="en-US" sz="4300" b="1" dirty="0"/>
          </a:p>
          <a:p>
            <a:pPr marL="514350" indent="-514350" fontAlgn="auto">
              <a:lnSpc>
                <a:spcPct val="120000"/>
              </a:lnSpc>
              <a:spcBef>
                <a:spcPts val="600"/>
              </a:spcBef>
              <a:spcAft>
                <a:spcPts val="600"/>
              </a:spcAft>
              <a:buFont typeface="+mj-lt"/>
              <a:buAutoNum type="arabicPeriod"/>
              <a:defRPr/>
            </a:pPr>
            <a:r>
              <a:rPr lang="en-US" dirty="0"/>
              <a:t>The tribe’s leasing regulations are consistent with the BIA’s regulations at 25 CFR Part 162 (the most recent version being effective January 4, 2013).</a:t>
            </a:r>
          </a:p>
          <a:p>
            <a:pPr marL="514350" indent="-514350" fontAlgn="auto">
              <a:lnSpc>
                <a:spcPct val="110000"/>
              </a:lnSpc>
              <a:spcBef>
                <a:spcPts val="600"/>
              </a:spcBef>
              <a:spcAft>
                <a:spcPts val="600"/>
              </a:spcAft>
              <a:buFont typeface="+mj-lt"/>
              <a:buAutoNum type="arabicPeriod"/>
              <a:defRPr/>
            </a:pPr>
            <a:r>
              <a:rPr lang="en-US" dirty="0"/>
              <a:t>Tribal regulations must also provide for an environmental review process that includes</a:t>
            </a:r>
            <a:r>
              <a:rPr lang="en-US" dirty="0" smtClean="0"/>
              <a:t>:</a:t>
            </a:r>
            <a:endParaRPr lang="en-US" dirty="0"/>
          </a:p>
          <a:p>
            <a:pPr marL="823277" lvl="2" indent="-182880" fontAlgn="auto">
              <a:spcAft>
                <a:spcPts val="300"/>
              </a:spcAft>
              <a:defRPr/>
            </a:pPr>
            <a:r>
              <a:rPr lang="en-US" dirty="0"/>
              <a:t>Identification and evaluation of significant effects of the proposed lease on the environment;</a:t>
            </a:r>
          </a:p>
          <a:p>
            <a:pPr marL="823277" lvl="2" indent="-182880" fontAlgn="auto">
              <a:spcAft>
                <a:spcPts val="300"/>
              </a:spcAft>
              <a:defRPr/>
            </a:pPr>
            <a:r>
              <a:rPr lang="en-US" dirty="0"/>
              <a:t>A period for public notice and comment related to any significant impacts of the proposed lease on the environment;</a:t>
            </a:r>
          </a:p>
          <a:p>
            <a:pPr marL="823277" lvl="2" indent="-182880" fontAlgn="auto">
              <a:spcAft>
                <a:spcPts val="600"/>
              </a:spcAft>
              <a:defRPr/>
            </a:pPr>
            <a:r>
              <a:rPr lang="en-US" dirty="0"/>
              <a:t>The tribe’s response to relevant and substantive public comments on environmental impacts prior to tribal approval of the </a:t>
            </a:r>
            <a:r>
              <a:rPr lang="en-US" dirty="0" smtClean="0"/>
              <a:t>lease</a:t>
            </a:r>
            <a:endParaRPr lang="en-US" dirty="0"/>
          </a:p>
        </p:txBody>
      </p:sp>
      <p:sp>
        <p:nvSpPr>
          <p:cNvPr id="4" name="Date Placeholder 3"/>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2337747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524000"/>
            <a:ext cx="8458200" cy="4648200"/>
          </a:xfrm>
        </p:spPr>
        <p:txBody>
          <a:bodyPr>
            <a:normAutofit/>
          </a:bodyPr>
          <a:lstStyle/>
          <a:p>
            <a:pPr marL="91122" indent="0" fontAlgn="auto">
              <a:lnSpc>
                <a:spcPct val="110000"/>
              </a:lnSpc>
              <a:spcBef>
                <a:spcPts val="600"/>
              </a:spcBef>
              <a:spcAft>
                <a:spcPts val="0"/>
              </a:spcAft>
              <a:buNone/>
              <a:defRPr/>
            </a:pPr>
            <a:r>
              <a:rPr lang="en-US" sz="2600" b="1" dirty="0" smtClean="0"/>
              <a:t>Tribal Leasing Regulations Under the HEARTH Act:</a:t>
            </a:r>
          </a:p>
          <a:p>
            <a:pPr marL="548322" indent="-457200" fontAlgn="auto">
              <a:spcBef>
                <a:spcPts val="600"/>
              </a:spcBef>
              <a:spcAft>
                <a:spcPts val="0"/>
              </a:spcAft>
              <a:defRPr/>
            </a:pPr>
            <a:r>
              <a:rPr lang="en-US" sz="2400" dirty="0" smtClean="0"/>
              <a:t>May only authorize the following lease types and terms:</a:t>
            </a:r>
          </a:p>
          <a:p>
            <a:pPr marL="948372" lvl="1" indent="-457200" fontAlgn="auto">
              <a:lnSpc>
                <a:spcPct val="110000"/>
              </a:lnSpc>
              <a:spcBef>
                <a:spcPts val="600"/>
              </a:spcBef>
              <a:spcAft>
                <a:spcPts val="0"/>
              </a:spcAft>
              <a:defRPr/>
            </a:pPr>
            <a:r>
              <a:rPr lang="en-US" sz="1600" u="sng" dirty="0" smtClean="0"/>
              <a:t>Business and agricultural leases</a:t>
            </a:r>
            <a:r>
              <a:rPr lang="en-US" sz="1600" dirty="0" smtClean="0"/>
              <a:t>:  25 years, but may include an option to renew for up to 2 additional terms, at no more than 25 years each (a total maximum lease term of 75 years). </a:t>
            </a:r>
          </a:p>
          <a:p>
            <a:pPr marL="948372" lvl="1" indent="-457200" fontAlgn="auto">
              <a:lnSpc>
                <a:spcPct val="110000"/>
              </a:lnSpc>
              <a:spcBef>
                <a:spcPts val="600"/>
              </a:spcBef>
              <a:spcAft>
                <a:spcPts val="0"/>
              </a:spcAft>
              <a:defRPr/>
            </a:pPr>
            <a:r>
              <a:rPr lang="en-US" sz="1600" u="sng" dirty="0" smtClean="0"/>
              <a:t>Residential, public, religious, educational, or recreational leases</a:t>
            </a:r>
            <a:r>
              <a:rPr lang="en-US" sz="1600" dirty="0" smtClean="0"/>
              <a:t>:  a term of 75 years.</a:t>
            </a:r>
            <a:endParaRPr lang="en-US" sz="1600" dirty="0"/>
          </a:p>
          <a:p>
            <a:pPr marL="548322" lvl="1" indent="-457200" fontAlgn="auto">
              <a:spcBef>
                <a:spcPts val="600"/>
              </a:spcBef>
              <a:spcAft>
                <a:spcPts val="0"/>
              </a:spcAft>
              <a:buFont typeface="Arial" charset="0"/>
              <a:buChar char="•"/>
              <a:defRPr/>
            </a:pPr>
            <a:r>
              <a:rPr lang="en-US" sz="2400" dirty="0" smtClean="0"/>
              <a:t>Must only apply to </a:t>
            </a:r>
            <a:r>
              <a:rPr lang="en-US" sz="2400" dirty="0"/>
              <a:t>tribal </a:t>
            </a:r>
            <a:r>
              <a:rPr lang="en-US" sz="2400" dirty="0" smtClean="0"/>
              <a:t>trust land</a:t>
            </a:r>
            <a:r>
              <a:rPr lang="en-US" sz="2400" dirty="0"/>
              <a:t>.</a:t>
            </a:r>
          </a:p>
          <a:p>
            <a:pPr marL="548322" lvl="1" indent="-457200" fontAlgn="auto">
              <a:spcBef>
                <a:spcPts val="600"/>
              </a:spcBef>
              <a:spcAft>
                <a:spcPts val="0"/>
              </a:spcAft>
              <a:buFont typeface="Arial" charset="0"/>
              <a:buChar char="•"/>
              <a:defRPr/>
            </a:pPr>
            <a:r>
              <a:rPr lang="en-US" sz="2400" dirty="0" smtClean="0"/>
              <a:t>Cannot apply </a:t>
            </a:r>
            <a:r>
              <a:rPr lang="en-US" sz="2400" dirty="0"/>
              <a:t>to lands held in trust for individual Indian </a:t>
            </a:r>
            <a:r>
              <a:rPr lang="en-US" sz="2400" dirty="0" smtClean="0"/>
              <a:t>landowners</a:t>
            </a:r>
          </a:p>
          <a:p>
            <a:pPr marL="548322" lvl="1" indent="-457200" fontAlgn="auto">
              <a:spcBef>
                <a:spcPts val="600"/>
              </a:spcBef>
              <a:spcAft>
                <a:spcPts val="0"/>
              </a:spcAft>
              <a:buFont typeface="Arial" charset="0"/>
              <a:buChar char="•"/>
              <a:defRPr/>
            </a:pPr>
            <a:r>
              <a:rPr lang="en-US" sz="2400" dirty="0" smtClean="0"/>
              <a:t>Cannot authorize leases </a:t>
            </a:r>
            <a:r>
              <a:rPr lang="en-US" sz="2400" dirty="0"/>
              <a:t>for the exploration, development, or extraction, of any mineral </a:t>
            </a:r>
            <a:r>
              <a:rPr lang="en-US" sz="2400" dirty="0" smtClean="0"/>
              <a:t>resources.</a:t>
            </a:r>
            <a:endParaRPr lang="en-US" sz="2400" dirty="0"/>
          </a:p>
          <a:p>
            <a:pPr marL="548322" lvl="1" indent="-457200" fontAlgn="auto">
              <a:spcBef>
                <a:spcPts val="600"/>
              </a:spcBef>
              <a:spcAft>
                <a:spcPts val="0"/>
              </a:spcAft>
              <a:buFont typeface="Arial" charset="0"/>
              <a:buChar char="•"/>
              <a:defRPr/>
            </a:pPr>
            <a:endParaRPr lang="en-US" sz="2400" dirty="0" smtClean="0"/>
          </a:p>
          <a:p>
            <a:pPr marL="548322" lvl="1" indent="-457200" fontAlgn="auto">
              <a:spcBef>
                <a:spcPts val="600"/>
              </a:spcBef>
              <a:spcAft>
                <a:spcPts val="0"/>
              </a:spcAft>
              <a:buFont typeface="Arial" charset="0"/>
              <a:buChar char="•"/>
              <a:defRPr/>
            </a:pPr>
            <a:endParaRPr lang="en-US" sz="2400" dirty="0"/>
          </a:p>
          <a:p>
            <a:pPr marL="423227" lvl="1" indent="-182880" fontAlgn="auto">
              <a:spcAft>
                <a:spcPts val="600"/>
              </a:spcAft>
              <a:defRPr/>
            </a:pPr>
            <a:endParaRPr lang="en-US" sz="2400" dirty="0" smtClean="0">
              <a:cs typeface="Arial" panose="020B0604020202020204" pitchFamily="34" charset="0"/>
            </a:endParaRPr>
          </a:p>
          <a:p>
            <a:pPr marL="423227" lvl="1" indent="-182880" fontAlgn="auto">
              <a:spcAft>
                <a:spcPts val="600"/>
              </a:spcAft>
              <a:defRPr/>
            </a:pPr>
            <a:endParaRPr lang="en-US" sz="2600" dirty="0"/>
          </a:p>
        </p:txBody>
      </p:sp>
      <p:sp>
        <p:nvSpPr>
          <p:cNvPr id="4" name="Date Placeholder 3"/>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2739307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86201" y="0"/>
            <a:ext cx="5291446" cy="1143000"/>
          </a:xfrm>
        </p:spPr>
        <p:txBody>
          <a:bodyPr>
            <a:noAutofit/>
          </a:bodyPr>
          <a:lstStyle/>
          <a:p>
            <a:endParaRPr lang="en-US" sz="2500" dirty="0"/>
          </a:p>
        </p:txBody>
      </p:sp>
      <p:graphicFrame>
        <p:nvGraphicFramePr>
          <p:cNvPr id="9" name="Content Placeholder 8"/>
          <p:cNvGraphicFramePr>
            <a:graphicFrameLocks noGrp="1"/>
          </p:cNvGraphicFramePr>
          <p:nvPr>
            <p:ph idx="1"/>
            <p:extLst/>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81000" y="1524000"/>
            <a:ext cx="5410200" cy="1200329"/>
          </a:xfrm>
          <a:prstGeom prst="rect">
            <a:avLst/>
          </a:prstGeom>
          <a:noFill/>
        </p:spPr>
        <p:txBody>
          <a:bodyPr wrap="square" rtlCol="0">
            <a:spAutoFit/>
          </a:bodyPr>
          <a:lstStyle/>
          <a:p>
            <a:r>
              <a:rPr lang="en-US" sz="2400" dirty="0" smtClean="0"/>
              <a:t>There are three general steps in the review and approval process of </a:t>
            </a:r>
            <a:r>
              <a:rPr lang="en-US" sz="2400" dirty="0"/>
              <a:t>tribal leasing </a:t>
            </a:r>
            <a:r>
              <a:rPr lang="en-US" sz="2400" dirty="0" smtClean="0"/>
              <a:t>regulations.</a:t>
            </a:r>
            <a:endParaRPr lang="en-US" sz="2400" dirty="0">
              <a:cs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smtClean="0"/>
              <a:t>2015.06.23</a:t>
            </a:r>
            <a:endParaRPr lang="en-US" dirty="0"/>
          </a:p>
        </p:txBody>
      </p:sp>
    </p:spTree>
    <p:extLst>
      <p:ext uri="{BB962C8B-B14F-4D97-AF65-F5344CB8AC3E}">
        <p14:creationId xmlns:p14="http://schemas.microsoft.com/office/powerpoint/2010/main" val="4067379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95300" y="1905000"/>
            <a:ext cx="8305800" cy="4419600"/>
          </a:xfrm>
        </p:spPr>
        <p:txBody>
          <a:bodyPr>
            <a:normAutofit fontScale="70000" lnSpcReduction="20000"/>
          </a:bodyPr>
          <a:lstStyle/>
          <a:p>
            <a:pPr marL="91122" lvl="1" indent="0" algn="ctr" fontAlgn="auto">
              <a:lnSpc>
                <a:spcPct val="120000"/>
              </a:lnSpc>
              <a:spcBef>
                <a:spcPts val="600"/>
              </a:spcBef>
              <a:spcAft>
                <a:spcPts val="600"/>
              </a:spcAft>
              <a:buNone/>
              <a:defRPr/>
            </a:pPr>
            <a:r>
              <a:rPr lang="en-US" b="1" dirty="0" smtClean="0"/>
              <a:t>Consider Potential Benefits of Executing Leases </a:t>
            </a:r>
            <a:br>
              <a:rPr lang="en-US" b="1" dirty="0" smtClean="0"/>
            </a:br>
            <a:r>
              <a:rPr lang="en-US" b="1" dirty="0" smtClean="0"/>
              <a:t>Without BIA Review or Secretarial Approval:</a:t>
            </a:r>
          </a:p>
          <a:p>
            <a:pPr marL="948372" lvl="2" indent="-457200" fontAlgn="auto">
              <a:lnSpc>
                <a:spcPct val="120000"/>
              </a:lnSpc>
              <a:spcBef>
                <a:spcPts val="600"/>
              </a:spcBef>
              <a:spcAft>
                <a:spcPts val="600"/>
              </a:spcAft>
              <a:defRPr/>
            </a:pPr>
            <a:r>
              <a:rPr lang="en-US" dirty="0" smtClean="0"/>
              <a:t>The </a:t>
            </a:r>
            <a:r>
              <a:rPr lang="en-US" dirty="0"/>
              <a:t>time to execute </a:t>
            </a:r>
            <a:r>
              <a:rPr lang="en-US" dirty="0" smtClean="0"/>
              <a:t>and approve </a:t>
            </a:r>
            <a:r>
              <a:rPr lang="en-US" dirty="0"/>
              <a:t>leases upon tribal lands </a:t>
            </a:r>
            <a:r>
              <a:rPr lang="en-US" dirty="0" smtClean="0"/>
              <a:t>may </a:t>
            </a:r>
            <a:r>
              <a:rPr lang="en-US" dirty="0"/>
              <a:t>be significantly reduced.</a:t>
            </a:r>
          </a:p>
          <a:p>
            <a:pPr marL="948372" lvl="2" indent="-457200" fontAlgn="auto">
              <a:spcBef>
                <a:spcPts val="600"/>
              </a:spcBef>
              <a:spcAft>
                <a:spcPts val="600"/>
              </a:spcAft>
              <a:defRPr/>
            </a:pPr>
            <a:r>
              <a:rPr lang="en-US" dirty="0"/>
              <a:t>Timely execution of business, residential, and other leases can encourage investment and economic development in tribal communities.</a:t>
            </a:r>
          </a:p>
          <a:p>
            <a:pPr marL="948372" lvl="2" indent="-457200" fontAlgn="auto">
              <a:spcBef>
                <a:spcPts val="600"/>
              </a:spcBef>
              <a:spcAft>
                <a:spcPts val="600"/>
              </a:spcAft>
              <a:defRPr/>
            </a:pPr>
            <a:r>
              <a:rPr lang="en-US" dirty="0"/>
              <a:t>Tribal regulations may include provisions that address issues in ways consistent with tribal practices (dispute resolution, trespass, land use for religious purposes, etc.).</a:t>
            </a:r>
          </a:p>
          <a:p>
            <a:pPr marL="948372" lvl="2" indent="-457200" fontAlgn="auto">
              <a:spcBef>
                <a:spcPts val="600"/>
              </a:spcBef>
              <a:spcAft>
                <a:spcPts val="600"/>
              </a:spcAft>
              <a:defRPr/>
            </a:pPr>
            <a:r>
              <a:rPr lang="en-US" dirty="0"/>
              <a:t>Tribes can enact leasing regulations only for specific areas (i.e., business leasing), but leave other areas (i.e., residential or agricultural leases) subject to BIA review and Secretarial approval under 25 CFR Part 162.</a:t>
            </a:r>
          </a:p>
          <a:p>
            <a:pPr marL="91122" lvl="1" indent="0" algn="ctr" fontAlgn="auto">
              <a:lnSpc>
                <a:spcPct val="120000"/>
              </a:lnSpc>
              <a:spcBef>
                <a:spcPts val="600"/>
              </a:spcBef>
              <a:spcAft>
                <a:spcPts val="600"/>
              </a:spcAft>
              <a:buNone/>
              <a:defRPr/>
            </a:pPr>
            <a:r>
              <a:rPr lang="en-US" b="1" i="1" dirty="0" smtClean="0">
                <a:solidFill>
                  <a:schemeClr val="accent6">
                    <a:lumMod val="50000"/>
                  </a:schemeClr>
                </a:solidFill>
              </a:rPr>
              <a:t>However, each </a:t>
            </a:r>
            <a:r>
              <a:rPr lang="en-US" b="1" i="1" dirty="0">
                <a:solidFill>
                  <a:schemeClr val="accent6">
                    <a:lumMod val="50000"/>
                  </a:schemeClr>
                </a:solidFill>
              </a:rPr>
              <a:t>tribe should assess its own </a:t>
            </a:r>
            <a:r>
              <a:rPr lang="en-US" b="1" i="1" dirty="0" smtClean="0">
                <a:solidFill>
                  <a:schemeClr val="accent6">
                    <a:lumMod val="50000"/>
                  </a:schemeClr>
                </a:solidFill>
              </a:rPr>
              <a:t>needs </a:t>
            </a:r>
            <a:r>
              <a:rPr lang="en-US" b="1" i="1" dirty="0">
                <a:solidFill>
                  <a:schemeClr val="accent6">
                    <a:lumMod val="50000"/>
                  </a:schemeClr>
                </a:solidFill>
              </a:rPr>
              <a:t>and determine if self-regulation </a:t>
            </a:r>
            <a:r>
              <a:rPr lang="en-US" b="1" i="1" dirty="0" smtClean="0">
                <a:solidFill>
                  <a:schemeClr val="accent6">
                    <a:lumMod val="50000"/>
                  </a:schemeClr>
                </a:solidFill>
              </a:rPr>
              <a:t>of leasing activities under </a:t>
            </a:r>
            <a:r>
              <a:rPr lang="en-US" b="1" i="1" dirty="0">
                <a:solidFill>
                  <a:schemeClr val="accent6">
                    <a:lumMod val="50000"/>
                  </a:schemeClr>
                </a:solidFill>
              </a:rPr>
              <a:t>the HEARTH Act will benefit the </a:t>
            </a:r>
            <a:r>
              <a:rPr lang="en-US" b="1" i="1" dirty="0" smtClean="0">
                <a:solidFill>
                  <a:schemeClr val="accent6">
                    <a:lumMod val="50000"/>
                  </a:schemeClr>
                </a:solidFill>
              </a:rPr>
              <a:t>tribe.</a:t>
            </a:r>
            <a:endParaRPr lang="en-US" b="1" i="1" dirty="0">
              <a:solidFill>
                <a:schemeClr val="accent6">
                  <a:lumMod val="50000"/>
                </a:schemeClr>
              </a:solidFill>
            </a:endParaRPr>
          </a:p>
        </p:txBody>
      </p:sp>
      <p:sp>
        <p:nvSpPr>
          <p:cNvPr id="2" name="Date Placeholder 1"/>
          <p:cNvSpPr>
            <a:spLocks noGrp="1"/>
          </p:cNvSpPr>
          <p:nvPr>
            <p:ph type="dt" sz="half" idx="10"/>
          </p:nvPr>
        </p:nvSpPr>
        <p:spPr/>
        <p:txBody>
          <a:bodyPr/>
          <a:lstStyle/>
          <a:p>
            <a:pPr>
              <a:defRPr/>
            </a:pPr>
            <a:r>
              <a:rPr lang="en-US" smtClean="0"/>
              <a:t>2015.06.23</a:t>
            </a:r>
            <a:endParaRPr lang="en-US" dirty="0"/>
          </a:p>
        </p:txBody>
      </p:sp>
      <p:sp>
        <p:nvSpPr>
          <p:cNvPr id="4" name="TextBox 3"/>
          <p:cNvSpPr txBox="1"/>
          <p:nvPr/>
        </p:nvSpPr>
        <p:spPr>
          <a:xfrm>
            <a:off x="762000" y="1335702"/>
            <a:ext cx="7772400" cy="400110"/>
          </a:xfrm>
          <a:prstGeom prst="rect">
            <a:avLst/>
          </a:prstGeom>
          <a:noFill/>
        </p:spPr>
        <p:txBody>
          <a:bodyPr wrap="square" rtlCol="0">
            <a:spAutoFit/>
          </a:bodyPr>
          <a:lstStyle/>
          <a:p>
            <a:pPr algn="ctr"/>
            <a:r>
              <a:rPr lang="en-US" sz="2000" b="1" dirty="0" smtClean="0"/>
              <a:t>DRAFTING TRIBAL LEASING REGULATIONS</a:t>
            </a:r>
            <a:endParaRPr lang="en-US" sz="2000" b="1" dirty="0"/>
          </a:p>
        </p:txBody>
      </p:sp>
    </p:spTree>
    <p:extLst>
      <p:ext uri="{BB962C8B-B14F-4D97-AF65-F5344CB8AC3E}">
        <p14:creationId xmlns:p14="http://schemas.microsoft.com/office/powerpoint/2010/main" val="146510988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HEAR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HEARTH</Template>
  <TotalTime>4403</TotalTime>
  <Words>1673</Words>
  <Application>Microsoft Office PowerPoint</Application>
  <PresentationFormat>On-screen Show (4:3)</PresentationFormat>
  <Paragraphs>225</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Morales, Cynthia</dc:creator>
  <cp:lastModifiedBy>Cynthia Morales</cp:lastModifiedBy>
  <cp:revision>353</cp:revision>
  <cp:lastPrinted>2014-05-29T20:06:39Z</cp:lastPrinted>
  <dcterms:created xsi:type="dcterms:W3CDTF">2014-05-27T12:51:42Z</dcterms:created>
  <dcterms:modified xsi:type="dcterms:W3CDTF">2015-06-23T11:50:40Z</dcterms:modified>
</cp:coreProperties>
</file>