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3" r:id="rId4"/>
  </p:sldMasterIdLst>
  <p:notesMasterIdLst>
    <p:notesMasterId r:id="rId26"/>
  </p:notesMasterIdLst>
  <p:handoutMasterIdLst>
    <p:handoutMasterId r:id="rId27"/>
  </p:handoutMasterIdLst>
  <p:sldIdLst>
    <p:sldId id="256" r:id="rId5"/>
    <p:sldId id="304" r:id="rId6"/>
    <p:sldId id="305" r:id="rId7"/>
    <p:sldId id="306" r:id="rId8"/>
    <p:sldId id="272" r:id="rId9"/>
    <p:sldId id="307" r:id="rId10"/>
    <p:sldId id="279" r:id="rId11"/>
    <p:sldId id="298" r:id="rId12"/>
    <p:sldId id="299" r:id="rId13"/>
    <p:sldId id="291" r:id="rId14"/>
    <p:sldId id="281" r:id="rId15"/>
    <p:sldId id="302" r:id="rId16"/>
    <p:sldId id="303" r:id="rId17"/>
    <p:sldId id="289" r:id="rId18"/>
    <p:sldId id="300" r:id="rId19"/>
    <p:sldId id="301" r:id="rId20"/>
    <p:sldId id="280" r:id="rId21"/>
    <p:sldId id="286" r:id="rId22"/>
    <p:sldId id="288" r:id="rId23"/>
    <p:sldId id="290" r:id="rId24"/>
    <p:sldId id="287" r:id="rId25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1" autoAdjust="0"/>
    <p:restoredTop sz="94660"/>
  </p:normalViewPr>
  <p:slideViewPr>
    <p:cSldViewPr>
      <p:cViewPr>
        <p:scale>
          <a:sx n="100" d="100"/>
          <a:sy n="100" d="100"/>
        </p:scale>
        <p:origin x="-150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D01D7-E049-49B9-9ABD-E5E8B7B54EC4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D2636-BEBE-481D-AF1F-8D9B555C1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86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12957" cy="461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6" rIns="90754" bIns="45376" numCol="1" anchor="t" anchorCtr="0" compatLnSpc="1">
            <a:prstTxWarp prst="textNoShape">
              <a:avLst/>
            </a:prstTxWarp>
          </a:bodyPr>
          <a:lstStyle>
            <a:lvl1pPr defTabSz="90811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35547" y="0"/>
            <a:ext cx="3012957" cy="461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6" rIns="90754" bIns="45376" numCol="1" anchor="t" anchorCtr="0" compatLnSpc="1">
            <a:prstTxWarp prst="textNoShape">
              <a:avLst/>
            </a:prstTxWarp>
          </a:bodyPr>
          <a:lstStyle>
            <a:lvl1pPr algn="r" defTabSz="908111">
              <a:defRPr sz="1200"/>
            </a:lvl1pPr>
          </a:lstStyle>
          <a:p>
            <a:pPr>
              <a:defRPr/>
            </a:pPr>
            <a:fld id="{CFA43457-2B86-4361-8D89-FDF7E8662324}" type="datetimeFigureOut">
              <a:rPr lang="en-US"/>
              <a:pPr>
                <a:defRPr/>
              </a:pPr>
              <a:t>6/18/2015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4" tIns="45327" rIns="90654" bIns="45327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96265" y="4388003"/>
            <a:ext cx="5557545" cy="4156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6" rIns="90754" bIns="453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772853"/>
            <a:ext cx="3012957" cy="461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6" rIns="90754" bIns="45376" numCol="1" anchor="b" anchorCtr="0" compatLnSpc="1">
            <a:prstTxWarp prst="textNoShape">
              <a:avLst/>
            </a:prstTxWarp>
          </a:bodyPr>
          <a:lstStyle>
            <a:lvl1pPr defTabSz="90811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35547" y="8772853"/>
            <a:ext cx="3012957" cy="461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54" tIns="45376" rIns="90754" bIns="45376" numCol="1" anchor="b" anchorCtr="0" compatLnSpc="1">
            <a:prstTxWarp prst="textNoShape">
              <a:avLst/>
            </a:prstTxWarp>
          </a:bodyPr>
          <a:lstStyle>
            <a:lvl1pPr algn="r" defTabSz="908111">
              <a:defRPr sz="1200"/>
            </a:lvl1pPr>
          </a:lstStyle>
          <a:p>
            <a:pPr>
              <a:defRPr/>
            </a:pPr>
            <a:fld id="{0AD8FE88-24C0-4507-89BB-5CA33043B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54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3C7B07-B88D-462F-AC87-EE6276A11FAC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97F511-36CC-43F0-ABEB-3912FC88C1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72D394-D387-426A-858E-78661132F7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21895D-8692-4005-944E-F56DD236F9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F4F35-6D4F-408F-AEB6-FD6C2430FE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B1A6E1-C32A-4F6D-8BEA-C6AC440A6F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0C8C5-CC4B-4AC6-8504-4179763D20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CBDD2A-6F9B-4CA6-8396-84F0EFFEE9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DE8AC-6AC9-4A33-B1EE-D330503135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55010C-D21D-4AE7-A87E-E06D8DF016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B7B50-701E-4794-8A07-A1E42CE87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C55EAB47-F4F7-4A3D-822D-3846E8EF80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E13C331-D31C-4524-A7D2-806FCE31BD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066800"/>
            <a:ext cx="77724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FY </a:t>
            </a:r>
            <a:r>
              <a:rPr lang="en-US" sz="4000" dirty="0" smtClean="0"/>
              <a:t>2017 </a:t>
            </a:r>
            <a:r>
              <a:rPr lang="en-US" sz="4000" dirty="0" smtClean="0"/>
              <a:t>Budget Formulation</a:t>
            </a:r>
            <a:br>
              <a:rPr lang="en-US" sz="4000" dirty="0" smtClean="0"/>
            </a:br>
            <a:r>
              <a:rPr lang="en-US" sz="4000" dirty="0" smtClean="0"/>
              <a:t>Overview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267200"/>
            <a:ext cx="5111496" cy="1752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2900" dirty="0" smtClean="0"/>
              <a:t>Partners in Action</a:t>
            </a:r>
          </a:p>
          <a:p>
            <a:pPr algn="ctr" eaLnBrk="1" hangingPunct="1"/>
            <a:r>
              <a:rPr lang="en-US" sz="2900" dirty="0" smtClean="0"/>
              <a:t>2015</a:t>
            </a:r>
            <a:endParaRPr lang="en-US" sz="2900" dirty="0" smtClean="0"/>
          </a:p>
          <a:p>
            <a:pPr algn="l" eaLnBrk="1" hangingPunct="1"/>
            <a:endParaRPr lang="en-US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73431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400" dirty="0" smtClean="0"/>
              <a:t>FY 2016 (Last Year) in review</a:t>
            </a:r>
            <a:br>
              <a:rPr lang="en-US" sz="4400" dirty="0" smtClean="0"/>
            </a:br>
            <a:r>
              <a:rPr lang="en-US" sz="4400" dirty="0" smtClean="0"/>
              <a:t>Top 10 Budget Increases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14600"/>
            <a:ext cx="7696200" cy="3810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400" b="1" i="1" dirty="0" smtClean="0"/>
          </a:p>
          <a:p>
            <a:pPr marL="0" indent="0">
              <a:buNone/>
            </a:pPr>
            <a:r>
              <a:rPr lang="en-US" sz="1400" b="1" i="1" dirty="0" smtClean="0"/>
              <a:t>Top </a:t>
            </a:r>
            <a:r>
              <a:rPr lang="en-US" sz="1400" b="1" i="1" dirty="0"/>
              <a:t>10 Budget Increases in Rank Order (1 given the most points)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  <a:p>
            <a:pPr marL="0" indent="0">
              <a:buNone/>
            </a:pPr>
            <a:r>
              <a:rPr lang="en-US" sz="1200" dirty="0"/>
              <a:t>1.  Tribal Courts (TPA) A0J90</a:t>
            </a:r>
          </a:p>
          <a:p>
            <a:pPr marL="0" indent="0">
              <a:buNone/>
            </a:pPr>
            <a:r>
              <a:rPr lang="en-US" sz="1200" dirty="0"/>
              <a:t>2.  Criminal Investigation &amp; Police Services A0J30</a:t>
            </a:r>
          </a:p>
          <a:p>
            <a:pPr marL="0" indent="0">
              <a:buNone/>
            </a:pPr>
            <a:r>
              <a:rPr lang="en-US" sz="1200" dirty="0"/>
              <a:t>3.  Scholarships &amp; Adult Education (TPA) A0E93</a:t>
            </a:r>
          </a:p>
          <a:p>
            <a:pPr marL="0" indent="0">
              <a:buNone/>
            </a:pPr>
            <a:r>
              <a:rPr lang="en-US" sz="1200" dirty="0"/>
              <a:t>4.  Road Maintenance (TPA)  A0T96</a:t>
            </a:r>
          </a:p>
          <a:p>
            <a:pPr marL="0" indent="0">
              <a:buNone/>
            </a:pPr>
            <a:r>
              <a:rPr lang="en-US" sz="1200" dirty="0"/>
              <a:t>5.  Social Services (TPA) A0H90</a:t>
            </a:r>
          </a:p>
          <a:p>
            <a:pPr marL="0" indent="0">
              <a:buNone/>
            </a:pPr>
            <a:r>
              <a:rPr lang="en-US" sz="1200" dirty="0"/>
              <a:t>*6.  ICWA (TPA) A0H92  (*tied)</a:t>
            </a:r>
          </a:p>
          <a:p>
            <a:pPr marL="0" indent="0">
              <a:buNone/>
            </a:pPr>
            <a:r>
              <a:rPr lang="en-US" sz="1200" dirty="0"/>
              <a:t>*6.  </a:t>
            </a:r>
            <a:r>
              <a:rPr lang="en-US" sz="1200" dirty="0">
                <a:solidFill>
                  <a:srgbClr val="FF0000"/>
                </a:solidFill>
              </a:rPr>
              <a:t>JOM (TPA) A0E90  (*tied</a:t>
            </a:r>
            <a:r>
              <a:rPr lang="en-US" sz="1200" dirty="0" smtClean="0">
                <a:solidFill>
                  <a:srgbClr val="FF0000"/>
                </a:solidFill>
              </a:rPr>
              <a:t>)			RED – Didn’t make FY 2017 Ranking</a:t>
            </a:r>
            <a:endParaRPr lang="en-US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200" dirty="0"/>
              <a:t>7.  Natural Resources (TPA)  A0N9A</a:t>
            </a:r>
          </a:p>
          <a:p>
            <a:pPr marL="0" indent="0">
              <a:buNone/>
            </a:pPr>
            <a:r>
              <a:rPr lang="en-US" sz="1200" dirty="0"/>
              <a:t>8.  </a:t>
            </a:r>
            <a:r>
              <a:rPr lang="en-US" sz="1200" dirty="0">
                <a:solidFill>
                  <a:srgbClr val="FF0000"/>
                </a:solidFill>
              </a:rPr>
              <a:t>Fire Protection (TPA)  A0J91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smtClean="0"/>
              <a:t>9</a:t>
            </a:r>
            <a:r>
              <a:rPr lang="en-US" sz="1200" dirty="0">
                <a:solidFill>
                  <a:srgbClr val="FF0000"/>
                </a:solidFill>
              </a:rPr>
              <a:t>.  Welfare Assistance (TPA)  A0H91 </a:t>
            </a:r>
          </a:p>
          <a:p>
            <a:pPr marL="0" indent="0">
              <a:buNone/>
            </a:pPr>
            <a:r>
              <a:rPr lang="en-US" sz="1200" dirty="0"/>
              <a:t>----------------</a:t>
            </a:r>
            <a:br>
              <a:rPr lang="en-US" sz="1200" dirty="0"/>
            </a:br>
            <a:endParaRPr lang="en-US" sz="1200" dirty="0"/>
          </a:p>
          <a:p>
            <a:pPr marL="0" indent="0">
              <a:buNone/>
            </a:pPr>
            <a:r>
              <a:rPr lang="en-US" sz="1200" dirty="0"/>
              <a:t>10.  Real Estate Services (TPA) A0R9C  (Will not be part of the submission due to the tie of number 6., shown only for your information</a:t>
            </a:r>
            <a:r>
              <a:rPr lang="en-US" sz="1200" dirty="0" smtClean="0"/>
              <a:t>.)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412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Budget Recommendations</a:t>
            </a:r>
            <a:br>
              <a:rPr lang="en-US" sz="4000" dirty="0" smtClean="0"/>
            </a:br>
            <a:r>
              <a:rPr lang="en-US" sz="4000" dirty="0" smtClean="0"/>
              <a:t>Budget Funding Table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Discuss </a:t>
            </a:r>
            <a:r>
              <a:rPr lang="en-US" sz="2000" dirty="0"/>
              <a:t>and agree upon any budget changes/recommendations by budget line (</a:t>
            </a:r>
            <a:r>
              <a:rPr lang="en-US" sz="2000" dirty="0" smtClean="0"/>
              <a:t>activity/sub-activity</a:t>
            </a:r>
            <a:r>
              <a:rPr lang="en-US" sz="2000" dirty="0"/>
              <a:t>) for a flat budget, level with the FY 2015 President’s Budget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Discuss </a:t>
            </a:r>
            <a:r>
              <a:rPr lang="en-US" sz="2000" dirty="0"/>
              <a:t>and agree upon budget recommendations by budget line (</a:t>
            </a:r>
            <a:r>
              <a:rPr lang="en-US" sz="2000" dirty="0" smtClean="0"/>
              <a:t>activity/sub-activity</a:t>
            </a:r>
            <a:r>
              <a:rPr lang="en-US" sz="2000" dirty="0"/>
              <a:t>) at 10 percent increase from the FY 2015 President’s Budget.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Submit </a:t>
            </a:r>
            <a:r>
              <a:rPr lang="en-US" sz="2000" dirty="0"/>
              <a:t>the </a:t>
            </a:r>
            <a:r>
              <a:rPr lang="en-US" sz="2000" b="1" dirty="0"/>
              <a:t>top 10 budget increases in rank order and amounts </a:t>
            </a:r>
            <a:r>
              <a:rPr lang="en-US" sz="2000" dirty="0"/>
              <a:t>(CO will </a:t>
            </a:r>
            <a:r>
              <a:rPr lang="en-US" sz="2000" dirty="0" smtClean="0"/>
              <a:t>tally </a:t>
            </a:r>
            <a:r>
              <a:rPr lang="en-US" sz="2000" dirty="0"/>
              <a:t>all regions and rank with points system #1=10pts, #2=9 pts, #3=8pts, etc</a:t>
            </a:r>
            <a:r>
              <a:rPr lang="en-US" sz="2000" dirty="0" smtClean="0"/>
              <a:t>.)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Submit </a:t>
            </a:r>
            <a:r>
              <a:rPr lang="en-US" sz="2000" dirty="0"/>
              <a:t>completed detail of changes worksheet.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34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802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Attachment B – Budget Funding Table </a:t>
            </a:r>
            <a:endParaRPr lang="en-US" sz="4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" t="22749" r="2124" b="9331"/>
          <a:stretch/>
        </p:blipFill>
        <p:spPr bwMode="auto">
          <a:xfrm>
            <a:off x="228600" y="2438400"/>
            <a:ext cx="8802926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26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WebEx Sessions </a:t>
            </a:r>
            <a:br>
              <a:rPr lang="en-US" sz="4000" dirty="0" smtClean="0"/>
            </a:br>
            <a:r>
              <a:rPr lang="en-US" sz="4000" dirty="0" smtClean="0"/>
              <a:t>Budget Funding Table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r>
              <a:rPr lang="en-US" dirty="0" smtClean="0"/>
              <a:t>Facilitated by Dave Conner</a:t>
            </a:r>
          </a:p>
          <a:p>
            <a:pPr lvl="1"/>
            <a:r>
              <a:rPr lang="en-US" u="sng" dirty="0" smtClean="0"/>
              <a:t>February </a:t>
            </a:r>
            <a:r>
              <a:rPr lang="en-US" u="sng" dirty="0" smtClean="0"/>
              <a:t>3, 4 &amp; 5.</a:t>
            </a:r>
          </a:p>
          <a:p>
            <a:r>
              <a:rPr lang="en-US" dirty="0" smtClean="0"/>
              <a:t>4 hour calls</a:t>
            </a:r>
          </a:p>
          <a:p>
            <a:r>
              <a:rPr lang="en-US" dirty="0" smtClean="0"/>
              <a:t>Review and completion of the Budget Funding Table, going line by line, determining where a 10% increase would go and how we would apply no change from the FY 2015 Presidents Budget Request.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1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696200" cy="914400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/>
              <a:t>Team Work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696200" cy="4267200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Sub-Teams were established last year to gather information for the following program areas:</a:t>
            </a:r>
          </a:p>
          <a:p>
            <a:pPr lvl="2"/>
            <a:r>
              <a:rPr lang="en-US" sz="2400" dirty="0"/>
              <a:t>Realty/Probate</a:t>
            </a:r>
          </a:p>
          <a:p>
            <a:pPr lvl="2"/>
            <a:r>
              <a:rPr lang="en-US" sz="2400" dirty="0"/>
              <a:t>Social Services</a:t>
            </a:r>
          </a:p>
          <a:p>
            <a:pPr lvl="2"/>
            <a:r>
              <a:rPr lang="en-US" sz="2400" dirty="0"/>
              <a:t>Law Enforcement/Tribal Courts</a:t>
            </a:r>
          </a:p>
          <a:p>
            <a:pPr lvl="2"/>
            <a:r>
              <a:rPr lang="en-US" sz="2400" dirty="0"/>
              <a:t>Forestry</a:t>
            </a:r>
          </a:p>
          <a:p>
            <a:pPr lvl="2"/>
            <a:r>
              <a:rPr lang="en-US" sz="2400" dirty="0"/>
              <a:t>Education</a:t>
            </a:r>
          </a:p>
          <a:p>
            <a:pPr lvl="2"/>
            <a:r>
              <a:rPr lang="en-US" sz="2400" dirty="0"/>
              <a:t>Natural Resources Management</a:t>
            </a:r>
          </a:p>
          <a:p>
            <a:pPr marL="393192" lvl="1" indent="0">
              <a:buNone/>
            </a:pPr>
            <a:endParaRPr lang="en-US" sz="1600" dirty="0" smtClean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459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Team Leads</a:t>
            </a: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669922"/>
              </p:ext>
            </p:extLst>
          </p:nvPr>
        </p:nvGraphicFramePr>
        <p:xfrm>
          <a:off x="914400" y="1752600"/>
          <a:ext cx="7344416" cy="47006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0616"/>
                <a:gridCol w="550616"/>
                <a:gridCol w="1479781"/>
                <a:gridCol w="2021794"/>
                <a:gridCol w="1112193"/>
                <a:gridCol w="528184"/>
                <a:gridCol w="550616"/>
                <a:gridCol w="550616"/>
              </a:tblGrid>
              <a:tr h="21516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300" u="sng" strike="noStrike" dirty="0">
                          <a:effectLst/>
                        </a:rPr>
                        <a:t>Natural Resources Management Team</a:t>
                      </a:r>
                      <a:endParaRPr lang="en-US" sz="13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</a:tr>
              <a:tr h="34427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Team Lead: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Mary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Manydeeds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Merven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Cebrian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BIA Midwest Regional </a:t>
                      </a:r>
                      <a:r>
                        <a:rPr lang="en-US" sz="1000" u="none" strike="noStrike" dirty="0" smtClean="0">
                          <a:effectLst/>
                        </a:rPr>
                        <a:t>Hydrologist</a:t>
                      </a:r>
                    </a:p>
                    <a:p>
                      <a:pPr algn="l" fontAlgn="b"/>
                      <a:r>
                        <a:rPr kumimoji="0" lang="en-U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BIA Midwest Region</a:t>
                      </a:r>
                      <a:r>
                        <a:rPr kumimoji="0" lang="en-US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Wildlife &amp; Parks</a:t>
                      </a:r>
                      <a:endParaRPr kumimoji="0" lang="en-U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7" marR="8607" marT="860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612-725-4539</a:t>
                      </a:r>
                    </a:p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612-725-4529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mary.manydeeds@bia.gov</a:t>
                      </a:r>
                    </a:p>
                    <a:p>
                      <a:pPr marL="0" algn="l" rtl="0" eaLnBrk="1" fontAlgn="b" latinLnBrk="0" hangingPunct="1"/>
                      <a:r>
                        <a:rPr kumimoji="0" lang="en-U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Merven.Cebrian@bia.gov</a:t>
                      </a:r>
                      <a:endParaRPr kumimoji="0" lang="en-U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07" marR="8607" marT="8607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</a:tr>
              <a:tr h="21516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300" u="sng" strike="noStrike">
                          <a:effectLst/>
                        </a:rPr>
                        <a:t>Probate / Real Estate Services Team</a:t>
                      </a:r>
                      <a:endParaRPr lang="en-US" sz="13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</a:tr>
              <a:tr h="34427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Team </a:t>
                      </a:r>
                      <a:r>
                        <a:rPr lang="en-US" sz="1000" u="none" strike="noStrike" dirty="0" smtClean="0">
                          <a:effectLst/>
                        </a:rPr>
                        <a:t>Leads: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Roberta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0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Larvingo</a:t>
                      </a:r>
                      <a:endParaRPr lang="en-US" sz="1000" b="0" i="0" u="none" strike="noStrike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Diane Baker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Regional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Legal Administrative Spec.</a:t>
                      </a:r>
                    </a:p>
                    <a:p>
                      <a:pPr algn="l" fontAlgn="b"/>
                      <a:r>
                        <a:rPr lang="en-US" sz="1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Regional Realty Officer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612-725-4596</a:t>
                      </a:r>
                    </a:p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612-725-4586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Roberta.Larvingo@bia.gov</a:t>
                      </a:r>
                    </a:p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Diane.Baker@bia.gov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</a:tr>
              <a:tr h="2151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300" u="sng" strike="noStrike">
                          <a:effectLst/>
                        </a:rPr>
                        <a:t>Forestry Team</a:t>
                      </a:r>
                      <a:endParaRPr lang="en-US" sz="13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</a:tr>
              <a:tr h="34427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Team Lead: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Matt Anderson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BIA Midwest Regional Forester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312-725-4521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matthew.anderson@bia.gov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</a:tr>
              <a:tr h="21516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300" u="sng" strike="noStrike" dirty="0">
                          <a:effectLst/>
                        </a:rPr>
                        <a:t>Law </a:t>
                      </a:r>
                      <a:r>
                        <a:rPr lang="en-US" sz="1300" u="sng" strike="noStrike" dirty="0" err="1">
                          <a:effectLst/>
                        </a:rPr>
                        <a:t>Enforcment</a:t>
                      </a:r>
                      <a:r>
                        <a:rPr lang="en-US" sz="1300" u="sng" strike="noStrike" dirty="0">
                          <a:effectLst/>
                        </a:rPr>
                        <a:t> / Tribal Courts Team</a:t>
                      </a:r>
                      <a:endParaRPr lang="en-US" sz="13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</a:tr>
              <a:tr h="34427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Team Lead: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Jerin Falcon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Special Agenct in Charge, Office of Justice Svs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952-851-5431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Jerin.falcon@bia.gov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</a:tr>
              <a:tr h="21516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300" u="sng" strike="noStrike">
                          <a:effectLst/>
                        </a:rPr>
                        <a:t>Social Services Team</a:t>
                      </a:r>
                      <a:endParaRPr lang="en-US" sz="13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</a:tr>
              <a:tr h="34427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Team Lead: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Valerie Vasquez-Braun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BIA Midwest Regional Social Worker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612-725-4572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valerie.vasquez@bia.gov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</a:tr>
              <a:tr h="21516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300" u="sng" strike="noStrike">
                          <a:effectLst/>
                        </a:rPr>
                        <a:t>Education Team</a:t>
                      </a:r>
                      <a:endParaRPr lang="en-US" sz="13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</a:tr>
              <a:tr h="34427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Team Lead: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Rose-Marie Davis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Acting Assoc. Deputy Director BIE East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952-851-5424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rosemarie.davis@bie.edu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07" marR="8607" marT="860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40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Sub-Team Final Products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The Midwest Region </a:t>
            </a:r>
            <a:r>
              <a:rPr lang="en-US" dirty="0" smtClean="0"/>
              <a:t>submitted </a:t>
            </a:r>
            <a:r>
              <a:rPr lang="en-US" dirty="0"/>
              <a:t>a </a:t>
            </a:r>
            <a:r>
              <a:rPr lang="en-US" u="sng" dirty="0"/>
              <a:t>narrative </a:t>
            </a:r>
            <a:r>
              <a:rPr lang="en-US" dirty="0"/>
              <a:t>document for each program area listed in the </a:t>
            </a:r>
            <a:r>
              <a:rPr lang="en-US" u="sng" dirty="0"/>
              <a:t>Top 10 Ranking.</a:t>
            </a:r>
          </a:p>
          <a:p>
            <a:pPr lvl="1"/>
            <a:r>
              <a:rPr lang="en-US" dirty="0"/>
              <a:t>Narratives for the </a:t>
            </a:r>
            <a:r>
              <a:rPr lang="en-US" u="sng" dirty="0"/>
              <a:t>Initiatives</a:t>
            </a:r>
            <a:r>
              <a:rPr lang="en-US" dirty="0"/>
              <a:t> at a minimum </a:t>
            </a:r>
            <a:r>
              <a:rPr lang="en-US" dirty="0" smtClean="0"/>
              <a:t>described:</a:t>
            </a:r>
            <a:endParaRPr lang="en-US" dirty="0"/>
          </a:p>
          <a:p>
            <a:pPr lvl="2"/>
            <a:r>
              <a:rPr lang="en-US" sz="1600" dirty="0"/>
              <a:t>Recommended initiatives with amounts allocated, i.e., why each increase is important;</a:t>
            </a:r>
          </a:p>
          <a:p>
            <a:pPr lvl="2"/>
            <a:r>
              <a:rPr lang="en-US" sz="1600" dirty="0"/>
              <a:t>What makes this a good investment;</a:t>
            </a:r>
          </a:p>
          <a:p>
            <a:pPr lvl="2"/>
            <a:r>
              <a:rPr lang="en-US" sz="1600" dirty="0"/>
              <a:t>How the funds could be spent in the allotted time period (one fiscal year); or describe the multi-year approach to get to the desired level. </a:t>
            </a:r>
            <a:endParaRPr lang="en-US" sz="1600" dirty="0" smtClean="0"/>
          </a:p>
          <a:p>
            <a:pPr lvl="2"/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29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Success Story / Testimony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Tribal testimony is presented during the National Budget Meeting in March.  Regions are encouraged to submit one compelling budget related success story.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 </a:t>
            </a:r>
            <a:r>
              <a:rPr lang="en-US" sz="2000" dirty="0"/>
              <a:t>success story should be budget related, e.g., testimony demonstrating a service not being provided because of insufficient funds, performance stories may also be submitted that demonstrate what can be achieved with a certain amount of funding, etc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Written </a:t>
            </a:r>
            <a:r>
              <a:rPr lang="en-US" sz="2000" dirty="0"/>
              <a:t>consent must be obtained from the individual and/or family to share a personal story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Photos </a:t>
            </a:r>
            <a:r>
              <a:rPr lang="en-US" sz="2000" dirty="0"/>
              <a:t>are encouraged.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33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New Legislation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352800"/>
          </a:xfrm>
        </p:spPr>
        <p:txBody>
          <a:bodyPr/>
          <a:lstStyle/>
          <a:p>
            <a:r>
              <a:rPr lang="en-US" dirty="0" smtClean="0"/>
              <a:t>Identify program areas by Sub-activities and Program Elements.  List any new legislation with citation.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Other Tribal </a:t>
            </a:r>
            <a:r>
              <a:rPr lang="en-US" sz="4000" dirty="0" smtClean="0"/>
              <a:t>Concerns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667000"/>
            <a:ext cx="7696200" cy="3657600"/>
          </a:xfrm>
        </p:spPr>
        <p:txBody>
          <a:bodyPr/>
          <a:lstStyle/>
          <a:p>
            <a:pPr lvl="1"/>
            <a:r>
              <a:rPr lang="en-US" dirty="0" smtClean="0"/>
              <a:t>Regional Teams are encouraged to submit a list of concerns or suggestions on the budget formulation process, to be considered when the process is updated for future years.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9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Regional Representatives</a:t>
            </a:r>
            <a:br>
              <a:rPr lang="en-US" sz="4000" dirty="0"/>
            </a:br>
            <a:r>
              <a:rPr lang="en-US" sz="4000" dirty="0" smtClean="0"/>
              <a:t>Tribal </a:t>
            </a:r>
            <a:r>
              <a:rPr lang="en-US" sz="4000" dirty="0"/>
              <a:t>Interior Budget </a:t>
            </a:r>
            <a:r>
              <a:rPr lang="en-US" sz="4000" dirty="0" smtClean="0"/>
              <a:t>Committee (TIBC)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81400"/>
          </a:xfrm>
        </p:spPr>
        <p:txBody>
          <a:bodyPr/>
          <a:lstStyle/>
          <a:p>
            <a:r>
              <a:rPr lang="en-US" dirty="0"/>
              <a:t>Darrell Seki Sr. </a:t>
            </a:r>
          </a:p>
          <a:p>
            <a:pPr lvl="1"/>
            <a:r>
              <a:rPr lang="en-US" dirty="0" smtClean="0"/>
              <a:t>Chairman, Red </a:t>
            </a:r>
            <a:r>
              <a:rPr lang="en-US" dirty="0"/>
              <a:t>Lake Band of Chippewa Indians </a:t>
            </a:r>
          </a:p>
          <a:p>
            <a:r>
              <a:rPr lang="en-US" dirty="0"/>
              <a:t>Jimmie Mitchell </a:t>
            </a:r>
          </a:p>
          <a:p>
            <a:pPr lvl="1"/>
            <a:r>
              <a:rPr lang="en-US" dirty="0" smtClean="0"/>
              <a:t>Director of Natural Resources, Little </a:t>
            </a:r>
            <a:r>
              <a:rPr lang="en-US" dirty="0"/>
              <a:t>River Band of Ottawa Indians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52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0668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Checklist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696200" cy="4419600"/>
          </a:xfrm>
        </p:spPr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1400" dirty="0"/>
              <a:t>Budget </a:t>
            </a:r>
            <a:r>
              <a:rPr lang="en-US" sz="1400" dirty="0" smtClean="0"/>
              <a:t>Recommendations in Rank Order</a:t>
            </a:r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q"/>
            </a:pPr>
            <a:endParaRPr lang="en-US" sz="1400" dirty="0"/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1400" dirty="0"/>
              <a:t>Budget Funding </a:t>
            </a:r>
            <a:r>
              <a:rPr lang="en-US" sz="1400" dirty="0" smtClean="0"/>
              <a:t>Table – Will occur through WebEx – February 3, 4 &amp;5.  (Facilitator -Dave Conner )</a:t>
            </a:r>
          </a:p>
          <a:p>
            <a:pPr marL="0" indent="0">
              <a:buClr>
                <a:srgbClr val="C00000"/>
              </a:buClr>
              <a:buSzPct val="110000"/>
              <a:buNone/>
            </a:pPr>
            <a:endParaRPr lang="en-US" sz="1400" dirty="0"/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1400" dirty="0"/>
              <a:t>Narrative of </a:t>
            </a:r>
            <a:r>
              <a:rPr lang="en-US" sz="1400" dirty="0" smtClean="0"/>
              <a:t>Programs Ranked 1-10 – Due February 5, 2015</a:t>
            </a:r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q"/>
            </a:pPr>
            <a:endParaRPr lang="en-US" sz="1400" dirty="0" smtClean="0"/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1400" dirty="0" smtClean="0"/>
              <a:t>Tribal Initiatives – Due February 5, 2015</a:t>
            </a:r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q"/>
            </a:pPr>
            <a:endParaRPr lang="en-US" sz="1400" dirty="0"/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1400" dirty="0"/>
              <a:t>Success </a:t>
            </a:r>
            <a:r>
              <a:rPr lang="en-US" sz="1400" dirty="0" smtClean="0"/>
              <a:t>Stories  - Due February 5, 2015</a:t>
            </a:r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ü"/>
            </a:pPr>
            <a:endParaRPr lang="en-US" sz="1400" dirty="0"/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1400" dirty="0"/>
              <a:t>New or Expiring </a:t>
            </a:r>
            <a:r>
              <a:rPr lang="en-US" sz="1400" dirty="0" smtClean="0"/>
              <a:t>Legislation – Due February 5, 2015</a:t>
            </a:r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ü"/>
            </a:pPr>
            <a:endParaRPr lang="en-US" sz="1400" dirty="0"/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1400" dirty="0"/>
              <a:t>List of Budget Formulation </a:t>
            </a:r>
            <a:r>
              <a:rPr lang="en-US" sz="1400" dirty="0" smtClean="0"/>
              <a:t>Teams  - Done!</a:t>
            </a:r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ü"/>
            </a:pPr>
            <a:endParaRPr lang="en-US" sz="1400" dirty="0"/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1400" dirty="0"/>
              <a:t>Other Tribal </a:t>
            </a:r>
            <a:r>
              <a:rPr lang="en-US" sz="1400" dirty="0" smtClean="0"/>
              <a:t>Concerns – Due February 5, 2015</a:t>
            </a:r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ü"/>
            </a:pPr>
            <a:endParaRPr lang="en-US" sz="1400" dirty="0"/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ü"/>
            </a:pPr>
            <a:r>
              <a:rPr lang="en-US" sz="1400" dirty="0" smtClean="0"/>
              <a:t>Evaluation Forms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412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12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Questions???</a:t>
            </a:r>
            <a:endParaRPr lang="en-US" sz="6000" dirty="0"/>
          </a:p>
        </p:txBody>
      </p:sp>
      <p:pic>
        <p:nvPicPr>
          <p:cNvPr id="1026" name="Picture 2" descr="C:\Users\tammie.poitra\AppData\Local\Microsoft\Windows\Temporary Internet Files\Content.IE5\SAFHKFBB\MC900311778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61104" y="3666280"/>
            <a:ext cx="621792" cy="927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1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Midwest Region </a:t>
            </a:r>
            <a:br>
              <a:rPr lang="en-US" dirty="0"/>
            </a:br>
            <a:r>
              <a:rPr lang="en-US" dirty="0"/>
              <a:t>Budget Formulation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 indent="0">
              <a:buNone/>
            </a:pPr>
            <a:r>
              <a:rPr lang="en-US" sz="2800" dirty="0"/>
              <a:t>Tribal Representative</a:t>
            </a:r>
          </a:p>
          <a:p>
            <a:pPr lvl="2" indent="0">
              <a:buNone/>
            </a:pPr>
            <a:endParaRPr lang="en-US" sz="1400" dirty="0"/>
          </a:p>
          <a:p>
            <a:pPr lvl="3"/>
            <a:r>
              <a:rPr lang="en-US" sz="2800" dirty="0"/>
              <a:t>Dave Conner – Red Lake Band, Department of Natural Resources</a:t>
            </a:r>
          </a:p>
          <a:p>
            <a:pPr marL="1371600" lvl="3" indent="0">
              <a:buNone/>
            </a:pPr>
            <a:endParaRPr lang="en-US" sz="1400" dirty="0"/>
          </a:p>
          <a:p>
            <a:pPr lvl="2" indent="0">
              <a:buNone/>
            </a:pPr>
            <a:r>
              <a:rPr lang="en-US" sz="2800" dirty="0"/>
              <a:t>BIA Staff</a:t>
            </a:r>
          </a:p>
          <a:p>
            <a:pPr lvl="2" indent="0">
              <a:buNone/>
            </a:pPr>
            <a:endParaRPr lang="en-US" sz="1400" dirty="0"/>
          </a:p>
          <a:p>
            <a:pPr lvl="3"/>
            <a:r>
              <a:rPr lang="en-US" sz="2800" dirty="0"/>
              <a:t>Patricia </a:t>
            </a:r>
            <a:r>
              <a:rPr lang="en-US" sz="2800" dirty="0" err="1"/>
              <a:t>Olby</a:t>
            </a:r>
            <a:r>
              <a:rPr lang="en-US" sz="2800" dirty="0"/>
              <a:t> – Superintendent Minnesota Agency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21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/>
              <a:t>Midwest Region </a:t>
            </a:r>
            <a:br>
              <a:rPr lang="en-US" sz="4000" dirty="0"/>
            </a:br>
            <a:r>
              <a:rPr lang="en-US" sz="4000" dirty="0"/>
              <a:t>Executive Direction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38400"/>
            <a:ext cx="84582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/>
              <a:t>Diane Rosen    	</a:t>
            </a:r>
            <a:r>
              <a:rPr lang="en-US" sz="1900" dirty="0" smtClean="0"/>
              <a:t>Regional </a:t>
            </a:r>
            <a:r>
              <a:rPr lang="en-US" sz="1900" dirty="0"/>
              <a:t>Director			(612) 725-4595	</a:t>
            </a:r>
          </a:p>
          <a:p>
            <a:pPr marL="0" indent="0">
              <a:buNone/>
            </a:pPr>
            <a:r>
              <a:rPr lang="en-US" sz="1900" dirty="0"/>
              <a:t>Tammie Poitra	</a:t>
            </a:r>
            <a:r>
              <a:rPr lang="en-US" sz="1900" dirty="0" smtClean="0"/>
              <a:t>Deputy </a:t>
            </a:r>
            <a:r>
              <a:rPr lang="en-US" sz="1900" dirty="0"/>
              <a:t>Trust Services			(612) 725-4503</a:t>
            </a:r>
          </a:p>
          <a:p>
            <a:pPr marL="0" indent="0">
              <a:buNone/>
            </a:pPr>
            <a:r>
              <a:rPr lang="en-US" sz="1900" dirty="0" smtClean="0"/>
              <a:t>Scott </a:t>
            </a:r>
            <a:r>
              <a:rPr lang="en-US" sz="1900" dirty="0" err="1"/>
              <a:t>Sufficool</a:t>
            </a:r>
            <a:r>
              <a:rPr lang="en-US" sz="1900" dirty="0"/>
              <a:t>	</a:t>
            </a:r>
            <a:r>
              <a:rPr lang="en-US" sz="1900" dirty="0" smtClean="0"/>
              <a:t>Deputy </a:t>
            </a:r>
            <a:r>
              <a:rPr lang="en-US" sz="1900" dirty="0"/>
              <a:t>Indian Services		</a:t>
            </a:r>
            <a:r>
              <a:rPr lang="en-US" sz="1900" dirty="0" smtClean="0"/>
              <a:t>	(</a:t>
            </a:r>
            <a:r>
              <a:rPr lang="en-US" sz="1900" dirty="0"/>
              <a:t>612) 725-4510</a:t>
            </a:r>
          </a:p>
          <a:p>
            <a:pPr marL="0" indent="0">
              <a:buNone/>
            </a:pPr>
            <a:r>
              <a:rPr lang="en-US" sz="1900" dirty="0"/>
              <a:t>Patricia </a:t>
            </a:r>
            <a:r>
              <a:rPr lang="en-US" sz="1900" dirty="0" err="1"/>
              <a:t>Olby</a:t>
            </a:r>
            <a:r>
              <a:rPr lang="en-US" sz="1900" dirty="0"/>
              <a:t>	</a:t>
            </a:r>
            <a:r>
              <a:rPr lang="en-US" sz="1900" dirty="0" smtClean="0"/>
              <a:t>Superintendent</a:t>
            </a:r>
            <a:r>
              <a:rPr lang="en-US" sz="1900" dirty="0"/>
              <a:t>, Minnesota Agency	(218) 751-2011</a:t>
            </a:r>
          </a:p>
          <a:p>
            <a:pPr marL="0" indent="0">
              <a:buNone/>
            </a:pPr>
            <a:r>
              <a:rPr lang="en-US" sz="1900" dirty="0"/>
              <a:t>Kim Bouchard	</a:t>
            </a:r>
            <a:r>
              <a:rPr lang="en-US" sz="1900" dirty="0" smtClean="0"/>
              <a:t>Superintendent</a:t>
            </a:r>
            <a:r>
              <a:rPr lang="en-US" sz="1900" dirty="0"/>
              <a:t>, Great Lakes Agency	(715) 682-4527</a:t>
            </a:r>
          </a:p>
          <a:p>
            <a:pPr marL="0" indent="0">
              <a:buNone/>
            </a:pPr>
            <a:r>
              <a:rPr lang="en-US" sz="1900" dirty="0" smtClean="0"/>
              <a:t>Jason </a:t>
            </a:r>
            <a:r>
              <a:rPr lang="en-US" sz="1900" dirty="0" err="1" smtClean="0"/>
              <a:t>Oberly</a:t>
            </a:r>
            <a:r>
              <a:rPr lang="en-US" sz="1900" dirty="0"/>
              <a:t>	</a:t>
            </a:r>
            <a:r>
              <a:rPr lang="en-US" sz="1900" dirty="0" smtClean="0"/>
              <a:t>Superintendent</a:t>
            </a:r>
            <a:r>
              <a:rPr lang="en-US" sz="1900" dirty="0"/>
              <a:t>, Michigan Agency	</a:t>
            </a:r>
            <a:r>
              <a:rPr lang="en-US" sz="1900" dirty="0" smtClean="0"/>
              <a:t>	(</a:t>
            </a:r>
            <a:r>
              <a:rPr lang="en-US" sz="1900" dirty="0"/>
              <a:t>906) 632-6809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39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FY 2017 Budget Formulation Meeting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696200" cy="4343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Midwest Region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Budget Meeting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Ramada, Bloomington MN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January 15, 2015</a:t>
            </a:r>
          </a:p>
        </p:txBody>
      </p:sp>
    </p:spTree>
    <p:extLst>
      <p:ext uri="{BB962C8B-B14F-4D97-AF65-F5344CB8AC3E}">
        <p14:creationId xmlns:p14="http://schemas.microsoft.com/office/powerpoint/2010/main" val="390940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Objectives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696200" cy="4343400"/>
          </a:xfrm>
        </p:spPr>
        <p:txBody>
          <a:bodyPr/>
          <a:lstStyle/>
          <a:p>
            <a:r>
              <a:rPr lang="en-US" dirty="0" smtClean="0"/>
              <a:t>Solicit Region-wide input for Regional Budget Initiatives</a:t>
            </a:r>
          </a:p>
          <a:p>
            <a:endParaRPr lang="en-US" b="1" dirty="0" smtClean="0"/>
          </a:p>
          <a:p>
            <a:r>
              <a:rPr lang="en-US" b="1" dirty="0" smtClean="0"/>
              <a:t>Consolidate input from all 35 Tribes </a:t>
            </a:r>
          </a:p>
          <a:p>
            <a:endParaRPr lang="en-US" dirty="0" smtClean="0"/>
          </a:p>
          <a:p>
            <a:r>
              <a:rPr lang="en-US" dirty="0" smtClean="0"/>
              <a:t>Develop one Regional Budget Formulation Package and submit by due date of 	</a:t>
            </a:r>
          </a:p>
          <a:p>
            <a:pPr marL="667512" lvl="2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February 13, 2015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01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FY 2017 Required Deliverables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Budget </a:t>
            </a:r>
            <a:r>
              <a:rPr lang="en-US" dirty="0"/>
              <a:t>Funding Table </a:t>
            </a:r>
          </a:p>
          <a:p>
            <a:r>
              <a:rPr lang="en-US" dirty="0"/>
              <a:t>	Budget Recommendations (top 10)</a:t>
            </a:r>
          </a:p>
          <a:p>
            <a:r>
              <a:rPr lang="en-US" dirty="0"/>
              <a:t>	Budget Recommendations Narrative (+10%)</a:t>
            </a:r>
          </a:p>
          <a:p>
            <a:r>
              <a:rPr lang="en-US" dirty="0"/>
              <a:t>	Regional Budget </a:t>
            </a:r>
            <a:r>
              <a:rPr lang="en-US" sz="2400" dirty="0"/>
              <a:t>Initiatives</a:t>
            </a:r>
            <a:r>
              <a:rPr lang="en-US" dirty="0"/>
              <a:t> </a:t>
            </a:r>
            <a:r>
              <a:rPr lang="en-US" dirty="0" smtClean="0"/>
              <a:t>(Top 10) &amp; Narrative </a:t>
            </a:r>
            <a:endParaRPr lang="en-US" dirty="0"/>
          </a:p>
          <a:p>
            <a:r>
              <a:rPr lang="en-US" dirty="0"/>
              <a:t>	Success </a:t>
            </a:r>
            <a:r>
              <a:rPr lang="en-US" dirty="0" smtClean="0"/>
              <a:t>Stories</a:t>
            </a:r>
            <a:endParaRPr lang="en-US" dirty="0"/>
          </a:p>
          <a:p>
            <a:r>
              <a:rPr lang="en-US" dirty="0"/>
              <a:t>	New or Expiring Legislation</a:t>
            </a:r>
          </a:p>
          <a:p>
            <a:r>
              <a:rPr lang="en-US" dirty="0"/>
              <a:t>	List of Budget </a:t>
            </a:r>
            <a:r>
              <a:rPr lang="en-US" dirty="0" smtClean="0"/>
              <a:t>Formulation Teams/POCs</a:t>
            </a:r>
            <a:endParaRPr lang="en-US" dirty="0"/>
          </a:p>
          <a:p>
            <a:r>
              <a:rPr lang="en-US" dirty="0"/>
              <a:t>	Other Tribal Concerns</a:t>
            </a:r>
          </a:p>
          <a:p>
            <a:r>
              <a:rPr lang="en-US" dirty="0"/>
              <a:t>	Evaluation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61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686800" cy="2057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Results: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solidFill>
                  <a:srgbClr val="FF0000"/>
                </a:solidFill>
              </a:rPr>
              <a:t>20</a:t>
            </a:r>
            <a:r>
              <a:rPr lang="en-US" sz="4000" dirty="0" smtClean="0"/>
              <a:t> out of a total of </a:t>
            </a:r>
            <a:r>
              <a:rPr lang="en-US" sz="4000" dirty="0" smtClean="0">
                <a:solidFill>
                  <a:srgbClr val="FF0000"/>
                </a:solidFill>
              </a:rPr>
              <a:t>38</a:t>
            </a:r>
            <a:r>
              <a:rPr lang="en-US" sz="4000" dirty="0" smtClean="0"/>
              <a:t> Tribes and Tribal Organizations…</a:t>
            </a:r>
            <a:endParaRPr lang="en-US" sz="4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3505200"/>
            <a:ext cx="8534400" cy="23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407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FY </a:t>
            </a:r>
            <a:r>
              <a:rPr lang="en-US" sz="4000" dirty="0" smtClean="0"/>
              <a:t>2017 </a:t>
            </a:r>
            <a:br>
              <a:rPr lang="en-US" sz="4000" dirty="0" smtClean="0"/>
            </a:br>
            <a:r>
              <a:rPr lang="en-US" sz="4000" dirty="0" smtClean="0"/>
              <a:t>Top </a:t>
            </a:r>
            <a:r>
              <a:rPr lang="en-US" sz="4000" dirty="0"/>
              <a:t>10 Budget Increases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i="1" dirty="0"/>
              <a:t>Top 10 Budget Increases in Rank Order (1 given the most points)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Criminal Investigations and Police Services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Tribal Courts (TPA)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Scholarships &amp; Adult Education (TPA)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ICWA (TPA</a:t>
            </a:r>
            <a:r>
              <a:rPr lang="en-US" sz="16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Social Services(TPA)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CTGP (TPA) </a:t>
            </a:r>
            <a:r>
              <a:rPr lang="en-US" sz="1600" dirty="0" smtClean="0">
                <a:solidFill>
                  <a:srgbClr val="FF0000"/>
                </a:solidFill>
              </a:rPr>
              <a:t>*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Natural Resources (TPA)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1600" dirty="0">
                <a:solidFill>
                  <a:prstClr val="black"/>
                </a:solidFill>
              </a:rPr>
              <a:t>Contract Support (TPA) </a:t>
            </a:r>
            <a:r>
              <a:rPr lang="en-US" sz="1600" dirty="0" smtClean="0">
                <a:solidFill>
                  <a:srgbClr val="FF0000"/>
                </a:solidFill>
              </a:rPr>
              <a:t>*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Aid to Tribal Government (TPA) </a:t>
            </a:r>
            <a:r>
              <a:rPr lang="en-US" sz="1600" dirty="0" smtClean="0">
                <a:solidFill>
                  <a:srgbClr val="FF0000"/>
                </a:solidFill>
              </a:rPr>
              <a:t>*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Road Maintenance (TPA) </a:t>
            </a:r>
          </a:p>
          <a:p>
            <a:pPr marL="2194560" lvl="8" indent="0">
              <a:buNone/>
            </a:pPr>
            <a:r>
              <a:rPr lang="en-US" dirty="0" smtClean="0"/>
              <a:t>				</a:t>
            </a:r>
            <a:r>
              <a:rPr lang="en-US" dirty="0" smtClean="0">
                <a:solidFill>
                  <a:srgbClr val="FF0000"/>
                </a:solidFill>
              </a:rPr>
              <a:t>*New this year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96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CB96791D26644485B8E8FEA2D359D8" ma:contentTypeVersion="2" ma:contentTypeDescription="Create a new document." ma:contentTypeScope="" ma:versionID="ae3e9697764c4751b60d135f3ccb3772">
  <xsd:schema xmlns:xsd="http://www.w3.org/2001/XMLSchema" xmlns:p="http://schemas.microsoft.com/office/2006/metadata/properties" xmlns:ns2="f9cdcd1f-a146-4353-9d3f-e55d4f7a09a3" targetNamespace="http://schemas.microsoft.com/office/2006/metadata/properties" ma:root="true" ma:fieldsID="7f4fe5e871b922fb78817618be49a9b4" ns2:_="">
    <xsd:import namespace="f9cdcd1f-a146-4353-9d3f-e55d4f7a09a3"/>
    <xsd:element name="properties">
      <xsd:complexType>
        <xsd:sequence>
          <xsd:element name="documentManagement">
            <xsd:complexType>
              <xsd:all>
                <xsd:element ref="ns2:GR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9cdcd1f-a146-4353-9d3f-e55d4f7a09a3" elementFormDefault="qualified">
    <xsd:import namespace="http://schemas.microsoft.com/office/2006/documentManagement/types"/>
    <xsd:element name="GRS" ma:index="8" nillable="true" ma:displayName="GRS" ma:internalName="GR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GRS xmlns="f9cdcd1f-a146-4353-9d3f-e55d4f7a09a3" xsi:nil="true"/>
  </documentManagement>
</p:properties>
</file>

<file path=customXml/itemProps1.xml><?xml version="1.0" encoding="utf-8"?>
<ds:datastoreItem xmlns:ds="http://schemas.openxmlformats.org/officeDocument/2006/customXml" ds:itemID="{EBDF0B6E-5D50-405E-9ED7-8AA8B8B88B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cdcd1f-a146-4353-9d3f-e55d4f7a09a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B10AC3E-6618-41D9-978D-6BCB19AAF2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915A92-656D-4800-998D-C6D4F084DD72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f9cdcd1f-a146-4353-9d3f-e55d4f7a09a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36258</TotalTime>
  <Words>721</Words>
  <Application>Microsoft Office PowerPoint</Application>
  <PresentationFormat>On-screen Show (4:3)</PresentationFormat>
  <Paragraphs>180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FY 2017 Budget Formulation Overview </vt:lpstr>
      <vt:lpstr>Regional Representatives Tribal Interior Budget Committee (TIBC)</vt:lpstr>
      <vt:lpstr>Midwest Region  Budget Formulation Team</vt:lpstr>
      <vt:lpstr>Midwest Region  Executive Direction</vt:lpstr>
      <vt:lpstr>FY 2017 Budget Formulation Meeting </vt:lpstr>
      <vt:lpstr>Objectives </vt:lpstr>
      <vt:lpstr>FY 2017 Required Deliverables</vt:lpstr>
      <vt:lpstr>Results: 20 out of a total of 38 Tribes and Tribal Organizations…</vt:lpstr>
      <vt:lpstr>FY 2017  Top 10 Budget Increases</vt:lpstr>
      <vt:lpstr>  FY 2016 (Last Year) in review Top 10 Budget Increases  </vt:lpstr>
      <vt:lpstr>Budget Recommendations Budget Funding Table</vt:lpstr>
      <vt:lpstr>Attachment B – Budget Funding Table </vt:lpstr>
      <vt:lpstr>WebEx Sessions  Budget Funding Table</vt:lpstr>
      <vt:lpstr>Team Work </vt:lpstr>
      <vt:lpstr>Team Leads</vt:lpstr>
      <vt:lpstr>Sub-Team Final Products</vt:lpstr>
      <vt:lpstr>Success Story / Testimony </vt:lpstr>
      <vt:lpstr>New Legislation </vt:lpstr>
      <vt:lpstr>Other Tribal Concerns </vt:lpstr>
      <vt:lpstr>Checklist</vt:lpstr>
      <vt:lpstr>Questions???</vt:lpstr>
    </vt:vector>
  </TitlesOfParts>
  <Company>Dept. of the Interior - Indian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2010  Tribal Budget Priorities (2012)</dc:title>
  <dc:creator>MaryJane.Miller</dc:creator>
  <cp:lastModifiedBy>Olby, Patricia L.</cp:lastModifiedBy>
  <cp:revision>125</cp:revision>
  <cp:lastPrinted>2014-02-07T22:20:17Z</cp:lastPrinted>
  <dcterms:created xsi:type="dcterms:W3CDTF">2007-11-29T16:43:41Z</dcterms:created>
  <dcterms:modified xsi:type="dcterms:W3CDTF">2015-06-18T18:27:13Z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0x0101006DCB96791D26644485B8E8FEA2D359D8</vt:lpwstr>
  </property>
</Properties>
</file>