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308" r:id="rId2"/>
    <p:sldId id="323" r:id="rId3"/>
    <p:sldId id="327" r:id="rId4"/>
    <p:sldId id="315" r:id="rId5"/>
    <p:sldId id="331" r:id="rId6"/>
    <p:sldId id="332" r:id="rId7"/>
    <p:sldId id="333" r:id="rId8"/>
    <p:sldId id="334" r:id="rId9"/>
    <p:sldId id="337" r:id="rId10"/>
    <p:sldId id="338" r:id="rId11"/>
    <p:sldId id="335" r:id="rId12"/>
    <p:sldId id="307" r:id="rId13"/>
    <p:sldId id="33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72" autoAdjust="0"/>
  </p:normalViewPr>
  <p:slideViewPr>
    <p:cSldViewPr>
      <p:cViewPr>
        <p:scale>
          <a:sx n="100" d="100"/>
          <a:sy n="100" d="100"/>
        </p:scale>
        <p:origin x="-568" y="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499172-0F4E-4CE3-860C-2F15AD131F54}" type="datetimeFigureOut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1CBEEF7-A1AF-48E0-81C8-02439A45F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18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fld id="{59996469-E79F-41C8-9596-78BE65820ACC}" type="slidenum">
              <a:rPr lang="en-US" altLang="en-US">
                <a:solidFill>
                  <a:prstClr val="black"/>
                </a:solidFill>
                <a:latin typeface="Calibri" pitchFamily="34" charset="0"/>
              </a:rPr>
              <a:pPr/>
              <a:t>2</a:t>
            </a:fld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fld id="{59996469-E79F-41C8-9596-78BE65820ACC}" type="slidenum">
              <a:rPr lang="en-US" altLang="en-US">
                <a:solidFill>
                  <a:prstClr val="black"/>
                </a:solidFill>
                <a:latin typeface="Calibri" pitchFamily="34" charset="0"/>
              </a:rPr>
              <a:pPr/>
              <a:t>3</a:t>
            </a:fld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CEC3F4-D08F-48FE-B514-841C58C1C810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fld id="{4F9266B6-494A-4C85-BD7D-610F5D5A097C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11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CEC3F4-D08F-48FE-B514-841C58C1C810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7798905-21B8-439E-AC9E-BA48D984757D}" type="datetimeFigureOut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763BAB0-5890-49C3-93AA-79666B8A4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20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D3C81-7CF6-4B29-8229-9B4086922A66}" type="datetimeFigureOut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E1A7-D9CC-4DDA-A31C-B4A683537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5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47638"/>
            <a:ext cx="6705600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10400" y="147638"/>
            <a:ext cx="19558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0E0A1-0DA9-4291-8144-23F0C6EB7282}" type="datetimeFigureOut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C29D025-69C3-4E42-9566-7D3E52487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7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12E4A-C9F8-4E59-94E8-62C3757C3AAC}" type="datetimeFigureOut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44657-4BDD-4B98-B6BF-58BD18B67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31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6E49DAD-4A77-4C3B-8D43-2900C854F2FB}" type="datetimeFigureOut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55B2252-57CF-493F-A324-0052BC359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7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EFF33-B73F-4A55-91CA-D1A10E74F3B3}" type="datetimeFigureOut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F0F6E-E652-4C39-848D-D2F4F605F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3CE1E-0BC2-4428-B8A0-56F096E71C37}" type="datetimeFigureOut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E9F82-F1C3-4484-AB3B-0FF8E73F3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3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5B02F-ED8F-4967-B6C9-F3278C1337FA}" type="datetimeFigureOut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EC2E0-F689-4AA4-BE21-B95F38B51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4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F6C29-3AD8-4FAB-AC24-8655E10AC63E}" type="datetimeFigureOut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CA17-972E-4957-B2EA-835C3B250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6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Rectangle 6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A61F2-9462-4653-838E-82AD8CEDA78D}" type="datetimeFigureOut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673B773-053F-47A0-9AD6-38BA0ED1D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6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ectangle 5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58043-FF30-4357-B98A-44FEDA6D73CA}" type="datetimeFigureOut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44594-2E56-4E69-BEE4-D986C925E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45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263"/>
            <a:ext cx="84074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3CBAB9-8BF5-4169-A910-A2397569F1B3}" type="datetimeFigureOut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529DA7-143F-4BAC-9B60-B8F824366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4" r:id="rId2"/>
    <p:sldLayoutId id="2147483780" r:id="rId3"/>
    <p:sldLayoutId id="2147483775" r:id="rId4"/>
    <p:sldLayoutId id="2147483776" r:id="rId5"/>
    <p:sldLayoutId id="2147483777" r:id="rId6"/>
    <p:sldLayoutId id="2147483781" r:id="rId7"/>
    <p:sldLayoutId id="2147483782" r:id="rId8"/>
    <p:sldLayoutId id="2147483783" r:id="rId9"/>
    <p:sldLayoutId id="2147483778" r:id="rId10"/>
    <p:sldLayoutId id="21474837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ndara" pitchFamily="34" charset="0"/>
        </a:defRPr>
      </a:lvl9pPr>
    </p:titleStyle>
    <p:bodyStyle>
      <a:lvl1pPr marL="2730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2000" kern="1200" spc="15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 spc="1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ct val="0"/>
        </a:spcAft>
        <a:buClr>
          <a:srgbClr val="7E97AD"/>
        </a:buClr>
        <a:buFont typeface="Wingdings" pitchFamily="2" charset="2"/>
        <a:buChar char="§"/>
        <a:defRPr sz="1600" kern="1200" spc="100">
          <a:solidFill>
            <a:schemeClr val="tx2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ct val="0"/>
        </a:spcAft>
        <a:buClr>
          <a:srgbClr val="7A6A60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ct val="20000"/>
        </a:spcBef>
        <a:spcAft>
          <a:spcPct val="0"/>
        </a:spcAft>
        <a:buClr>
          <a:srgbClr val="9D936F"/>
        </a:buClr>
        <a:buFont typeface="Wingdings" pitchFamily="2" charset="2"/>
        <a:buChar char="§"/>
        <a:defRPr sz="1300" kern="1200" spc="10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ianaffairs.gov/cs/groups/xieed/documents/document/idc-022680.pdf" TargetMode="External"/><Relationship Id="rId4" Type="http://schemas.openxmlformats.org/officeDocument/2006/relationships/hyperlink" Target="http://apps1.eere.energy.gov/tribalenergy/related_opportunities.cfm" TargetMode="Externa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www.indianaffairs.gov/WhoWeAre/AS-IA/IEED/DEMD/TT/TF/index.htm" TargetMode="External"/><Relationship Id="rId5" Type="http://schemas.openxmlformats.org/officeDocument/2006/relationships/hyperlink" Target="http://bit.ly/DEMDEMDP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3999"/>
            <a:ext cx="7696200" cy="3381375"/>
          </a:xfrm>
          <a:noFill/>
        </p:spPr>
        <p:txBody>
          <a:bodyPr>
            <a:normAutofit lnSpcReduction="10000"/>
          </a:bodyPr>
          <a:lstStyle/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300" b="1" dirty="0" smtClean="0">
              <a:solidFill>
                <a:schemeClr val="accent2">
                  <a:lumMod val="75000"/>
                </a:schemeClr>
              </a:solidFill>
              <a:latin typeface="Papyrus" panose="03070502060502030205" pitchFamily="66" charset="0"/>
            </a:endParaRPr>
          </a:p>
          <a:p>
            <a:pPr marL="4572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BIA Providers Conference:</a:t>
            </a:r>
          </a:p>
          <a:p>
            <a:pPr marL="4572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Federal Incentives &amp; Loan Programs for Energy and Mineral Projects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5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600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600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600" u="sng" dirty="0">
              <a:solidFill>
                <a:schemeClr val="accent2">
                  <a:lumMod val="75000"/>
                </a:schemeClr>
              </a:solidFill>
            </a:endParaRPr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600" u="sng" dirty="0" smtClean="0">
                <a:solidFill>
                  <a:schemeClr val="accent2">
                    <a:lumMod val="75000"/>
                  </a:schemeClr>
                </a:solidFill>
              </a:rPr>
              <a:t>Presentation by:</a:t>
            </a:r>
            <a:endParaRPr lang="en-US" sz="1600" u="sng" dirty="0">
              <a:solidFill>
                <a:schemeClr val="accent2">
                  <a:lumMod val="75000"/>
                </a:schemeClr>
              </a:solidFill>
            </a:endParaRPr>
          </a:p>
          <a:p>
            <a:pPr marL="45720" indent="0" fontAlgn="auto">
              <a:spcAft>
                <a:spcPts val="0"/>
              </a:spcAft>
              <a:buNone/>
              <a:defRPr/>
            </a:pPr>
            <a:r>
              <a:rPr lang="en-US" sz="1300" b="1" dirty="0" smtClean="0">
                <a:solidFill>
                  <a:schemeClr val="accent5">
                    <a:lumMod val="50000"/>
                  </a:schemeClr>
                </a:solidFill>
              </a:rPr>
              <a:t>Payton </a:t>
            </a:r>
            <a:r>
              <a:rPr lang="en-US" sz="1300" b="1" dirty="0">
                <a:solidFill>
                  <a:schemeClr val="accent5">
                    <a:lumMod val="50000"/>
                  </a:schemeClr>
                </a:solidFill>
              </a:rPr>
              <a:t>Batliner – Economic </a:t>
            </a:r>
            <a:r>
              <a:rPr lang="en-US" sz="1300" b="1" dirty="0" smtClean="0">
                <a:solidFill>
                  <a:schemeClr val="accent5">
                    <a:lumMod val="50000"/>
                  </a:schemeClr>
                </a:solidFill>
              </a:rPr>
              <a:t>Development Specialist</a:t>
            </a:r>
            <a:endParaRPr lang="en-US" sz="13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750" y="355600"/>
            <a:ext cx="7080250" cy="10541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EBC576"/>
                </a:solidFill>
              </a:rPr>
              <a:t>US Department of The Interior – Indian Affairs</a:t>
            </a:r>
            <a:br>
              <a:rPr lang="en-US" sz="1400" dirty="0" smtClean="0">
                <a:solidFill>
                  <a:srgbClr val="EBC576"/>
                </a:solidFill>
              </a:rPr>
            </a:br>
            <a:r>
              <a:rPr lang="en-US" sz="1400" dirty="0" smtClean="0">
                <a:solidFill>
                  <a:srgbClr val="EBC576"/>
                </a:solidFill>
              </a:rPr>
              <a:t>Office of Indian Energy and Economic Development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800" b="1" dirty="0" smtClean="0"/>
              <a:t>Division of Energy and Mineral Development</a:t>
            </a:r>
            <a:br>
              <a:rPr lang="en-US" sz="1800" b="1" dirty="0" smtClean="0"/>
            </a:br>
            <a:r>
              <a:rPr lang="en-US" sz="900" b="1" dirty="0" smtClean="0"/>
              <a:t> </a:t>
            </a:r>
            <a:endParaRPr lang="en-US" sz="900" b="1" dirty="0"/>
          </a:p>
        </p:txBody>
      </p:sp>
      <p:sp>
        <p:nvSpPr>
          <p:cNvPr id="6" name="Rectangle 5"/>
          <p:cNvSpPr/>
          <p:nvPr/>
        </p:nvSpPr>
        <p:spPr>
          <a:xfrm>
            <a:off x="152400" y="4800600"/>
            <a:ext cx="8839200" cy="1905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8" t="19244" r="12704" b="66891"/>
          <a:stretch>
            <a:fillRect/>
          </a:stretch>
        </p:blipFill>
        <p:spPr bwMode="auto">
          <a:xfrm>
            <a:off x="152400" y="4876800"/>
            <a:ext cx="88392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6427788"/>
            <a:ext cx="8839200" cy="27781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spc="300" dirty="0">
                <a:solidFill>
                  <a:srgbClr val="EBC576"/>
                </a:solidFill>
                <a:latin typeface="+mj-lt"/>
                <a:cs typeface="+mn-cs"/>
              </a:rPr>
              <a:t>303-969-5270  |  13922 Denver West Parkway – Lakewood, CO - 80401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4541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688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</p:spPr>
        <p:txBody>
          <a:bodyPr/>
          <a:lstStyle/>
          <a:p>
            <a:r>
              <a:rPr lang="en-US" sz="2800" dirty="0" smtClean="0"/>
              <a:t>Importance of TEDC Activities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52400" y="6248400"/>
            <a:ext cx="88392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83313"/>
            <a:ext cx="731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14400" y="6248400"/>
            <a:ext cx="708025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800" dirty="0" smtClean="0">
                <a:solidFill>
                  <a:srgbClr val="EBC576"/>
                </a:solidFill>
              </a:rPr>
              <a:t>US Department of The Interior – Indian Affairs</a:t>
            </a:r>
            <a:br>
              <a:rPr lang="en-US" sz="800" dirty="0" smtClean="0">
                <a:solidFill>
                  <a:srgbClr val="EBC576"/>
                </a:solidFill>
              </a:rPr>
            </a:br>
            <a:r>
              <a:rPr lang="en-US" sz="800" dirty="0" smtClean="0">
                <a:solidFill>
                  <a:srgbClr val="EBC576"/>
                </a:solidFill>
              </a:rPr>
              <a:t>Office of Indian Energy and Economic Development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b="1" dirty="0" smtClean="0"/>
              <a:t>Division of Energy and Mineral Development</a:t>
            </a:r>
            <a:endParaRPr lang="en-US" sz="800" b="1" dirty="0"/>
          </a:p>
        </p:txBody>
      </p:sp>
      <p:sp>
        <p:nvSpPr>
          <p:cNvPr id="9" name="Right Arrow 8"/>
          <p:cNvSpPr/>
          <p:nvPr/>
        </p:nvSpPr>
        <p:spPr>
          <a:xfrm flipH="1">
            <a:off x="2514600" y="4343400"/>
            <a:ext cx="40386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Business name and trademark search</a:t>
            </a:r>
          </a:p>
        </p:txBody>
      </p:sp>
      <p:sp>
        <p:nvSpPr>
          <p:cNvPr id="10" name="Right Arrow 9"/>
          <p:cNvSpPr/>
          <p:nvPr/>
        </p:nvSpPr>
        <p:spPr>
          <a:xfrm flipH="1">
            <a:off x="2438400" y="5829300"/>
            <a:ext cx="3581400" cy="1028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LLC, Corporation, Name and Trademark Forms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2743200" y="2971800"/>
            <a:ext cx="3581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Business Formation is all online </a:t>
            </a:r>
            <a:r>
              <a:rPr lang="en-US" sz="1600" b="1" dirty="0" smtClean="0"/>
              <a:t>takes 10 minuets, </a:t>
            </a:r>
            <a:r>
              <a:rPr lang="en-US" sz="1600" b="1" dirty="0" smtClean="0"/>
              <a:t>$</a:t>
            </a:r>
            <a:r>
              <a:rPr lang="en-US" sz="1600" b="1" dirty="0" smtClean="0"/>
              <a:t>100 Corp. $130</a:t>
            </a:r>
            <a:r>
              <a:rPr lang="en-US" sz="1600" b="1" dirty="0" smtClean="0"/>
              <a:t> LLC Fee</a:t>
            </a:r>
            <a:endParaRPr lang="en-US" sz="1600" b="1" dirty="0"/>
          </a:p>
        </p:txBody>
      </p:sp>
      <p:pic>
        <p:nvPicPr>
          <p:cNvPr id="7" name="Content Placeholder 6" descr="Screen Shot 2015-06-23 at 7.55.44 AM.pn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" b="6492"/>
          <a:stretch/>
        </p:blipFill>
        <p:spPr>
          <a:xfrm>
            <a:off x="1" y="1371600"/>
            <a:ext cx="9144000" cy="5486399"/>
          </a:xfrm>
        </p:spPr>
      </p:pic>
    </p:spTree>
    <p:extLst>
      <p:ext uri="{BB962C8B-B14F-4D97-AF65-F5344CB8AC3E}">
        <p14:creationId xmlns:p14="http://schemas.microsoft.com/office/powerpoint/2010/main" val="2239510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" y="6248400"/>
            <a:ext cx="88392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83313"/>
            <a:ext cx="731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914400" y="6248400"/>
            <a:ext cx="708025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800" dirty="0" smtClean="0">
                <a:solidFill>
                  <a:srgbClr val="EBC576"/>
                </a:solidFill>
              </a:rPr>
              <a:t>US Department of The Interior – Indian Affairs</a:t>
            </a:r>
            <a:br>
              <a:rPr lang="en-US" sz="800" dirty="0" smtClean="0">
                <a:solidFill>
                  <a:srgbClr val="EBC576"/>
                </a:solidFill>
              </a:rPr>
            </a:br>
            <a:r>
              <a:rPr lang="en-US" sz="800" dirty="0" smtClean="0">
                <a:solidFill>
                  <a:srgbClr val="EBC576"/>
                </a:solidFill>
              </a:rPr>
              <a:t>Office of Indian Energy and Economic Development</a:t>
            </a:r>
            <a:r>
              <a:rPr lang="en-US" sz="800" dirty="0" smtClean="0">
                <a:solidFill>
                  <a:srgbClr val="FFFFFF"/>
                </a:solidFill>
              </a:rPr>
              <a:t/>
            </a:r>
            <a:br>
              <a:rPr lang="en-US" sz="800" dirty="0" smtClean="0">
                <a:solidFill>
                  <a:srgbClr val="FFFFFF"/>
                </a:solidFill>
              </a:rPr>
            </a:br>
            <a:r>
              <a:rPr lang="en-US" sz="800" b="1" dirty="0" smtClean="0">
                <a:solidFill>
                  <a:srgbClr val="FFFFFF"/>
                </a:solidFill>
              </a:rPr>
              <a:t>Division of Energy and Mineral Development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676400"/>
            <a:ext cx="2133600" cy="4506913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67787B">
                    <a:lumMod val="50000"/>
                  </a:srgbClr>
                </a:solidFill>
              </a:rPr>
              <a:t>Step 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8200" y="3048000"/>
            <a:ext cx="1752600" cy="1371600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Governance&amp; Proper Business Structure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76600" y="1685926"/>
            <a:ext cx="4724400" cy="4497388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</a:rPr>
              <a:t>Key Components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b="1" dirty="0">
                <a:solidFill>
                  <a:prstClr val="black"/>
                </a:solidFill>
              </a:rPr>
              <a:t>ADOPT VITAL CODES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prstClr val="black"/>
                </a:solidFill>
              </a:rPr>
              <a:t>Business Codes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prstClr val="black"/>
                </a:solidFill>
              </a:rPr>
              <a:t>Corporation Code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prstClr val="black"/>
                </a:solidFill>
              </a:rPr>
              <a:t>LLC Code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prstClr val="black"/>
                </a:solidFill>
              </a:rPr>
              <a:t>Uniform Commercial Code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prstClr val="black"/>
                </a:solidFill>
              </a:rPr>
              <a:t>Especially Articles 2 &amp; </a:t>
            </a:r>
            <a:r>
              <a:rPr lang="en-US" sz="1600" b="1" dirty="0" smtClean="0">
                <a:solidFill>
                  <a:prstClr val="black"/>
                </a:solidFill>
              </a:rPr>
              <a:t>9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prstClr val="black"/>
                </a:solidFill>
              </a:rPr>
              <a:t>Joint Lean File System</a:t>
            </a:r>
            <a:endParaRPr lang="en-US" sz="1600" b="1" dirty="0">
              <a:solidFill>
                <a:prstClr val="black"/>
              </a:solidFill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prstClr val="black"/>
                </a:solidFill>
              </a:rPr>
              <a:t>Taxation Code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prstClr val="black"/>
                </a:solidFill>
              </a:rPr>
              <a:t>Zoning Ordinance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prstClr val="black"/>
                </a:solidFill>
              </a:rPr>
              <a:t>Code of Ethics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b="1" dirty="0">
                <a:solidFill>
                  <a:prstClr val="black"/>
                </a:solidFill>
              </a:rPr>
              <a:t>Charter Economic Development Corporation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prstClr val="black"/>
                </a:solidFill>
              </a:rPr>
              <a:t>Separate Business from Politics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prstClr val="black"/>
                </a:solidFill>
              </a:rPr>
              <a:t>Establish Board Governance </a:t>
            </a: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prstClr val="black"/>
                </a:solidFill>
              </a:rPr>
              <a:t>Appoint qualified Board of Directors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b="1" dirty="0">
                <a:solidFill>
                  <a:prstClr val="black"/>
                </a:solidFill>
              </a:rPr>
              <a:t>Create a Comprehensive Economic Development Strategy (CEDS)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457200"/>
            <a:ext cx="8458200" cy="1154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fontAlgn="auto">
              <a:spcAft>
                <a:spcPts val="0"/>
              </a:spcAft>
              <a:defRPr sz="3200" cap="all" spc="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>
              <a:defRPr sz="3200">
                <a:solidFill>
                  <a:schemeClr val="bg1"/>
                </a:solidFill>
              </a:defRPr>
            </a:lvl2pPr>
            <a:lvl3pPr algn="ctr">
              <a:defRPr sz="3200">
                <a:solidFill>
                  <a:schemeClr val="bg1"/>
                </a:solidFill>
              </a:defRPr>
            </a:lvl3pPr>
            <a:lvl4pPr algn="ctr">
              <a:defRPr sz="3200">
                <a:solidFill>
                  <a:schemeClr val="bg1"/>
                </a:solidFill>
              </a:defRPr>
            </a:lvl4pPr>
            <a:lvl5pPr algn="ctr">
              <a:defRPr sz="3200">
                <a:solidFill>
                  <a:schemeClr val="bg1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Create a Business Friendly Environment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84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11"/>
          <p:cNvSpPr>
            <a:spLocks noGrp="1"/>
          </p:cNvSpPr>
          <p:nvPr>
            <p:ph idx="1"/>
          </p:nvPr>
        </p:nvSpPr>
        <p:spPr>
          <a:xfrm>
            <a:off x="152400" y="1622425"/>
            <a:ext cx="8763000" cy="4625975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</a:rPr>
              <a:t>Federal Loan Programs </a:t>
            </a:r>
          </a:p>
          <a:p>
            <a:pPr lvl="1"/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</a:rPr>
              <a:t>Indian Loan Guarantee Program </a:t>
            </a:r>
          </a:p>
          <a:p>
            <a:pPr lvl="2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</a:rPr>
              <a:t>90% Loan </a:t>
            </a:r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</a:rPr>
              <a:t>Guarantee</a:t>
            </a:r>
          </a:p>
          <a:p>
            <a:pPr lvl="2"/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</a:rPr>
              <a:t>Must be 51% Indian Owned</a:t>
            </a:r>
          </a:p>
          <a:p>
            <a:pPr lvl="2"/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</a:rPr>
              <a:t>Since 1974 has guaranteed more than $1 Billion in loans</a:t>
            </a:r>
          </a:p>
          <a:p>
            <a:pPr lvl="2"/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</a:rPr>
              <a:t>~$80-$100 Million average annual appropriation </a:t>
            </a:r>
            <a:endParaRPr lang="en-US" alt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lvl="2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</a:rPr>
              <a:t>Can be used for Renewable Energy </a:t>
            </a:r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</a:rPr>
              <a:t>Projects</a:t>
            </a:r>
          </a:p>
          <a:p>
            <a:pPr lvl="3"/>
            <a:r>
              <a:rPr lang="en-US" altLang="en-US" sz="1800" dirty="0">
                <a:solidFill>
                  <a:schemeClr val="accent5">
                    <a:lumMod val="50000"/>
                  </a:schemeClr>
                </a:solidFill>
              </a:rPr>
              <a:t>http://www.indianaffairs.gov/WhoWeAre/AS-IA/IEED/DCI/index.htm</a:t>
            </a:r>
            <a:endParaRPr lang="en-US" altLang="en-US" sz="1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altLang="en-US" sz="2200" b="1" dirty="0" smtClean="0">
                <a:solidFill>
                  <a:srgbClr val="C00000"/>
                </a:solidFill>
              </a:rPr>
              <a:t>Comprehensive list of Loan Programs:</a:t>
            </a:r>
          </a:p>
          <a:p>
            <a:pPr lvl="2"/>
            <a:r>
              <a:rPr lang="en-US" altLang="en-US" sz="2200" dirty="0" smtClean="0">
                <a:hlinkClick r:id="rId3"/>
              </a:rPr>
              <a:t>http</a:t>
            </a:r>
            <a:r>
              <a:rPr lang="en-US" altLang="en-US" sz="2200" dirty="0">
                <a:hlinkClick r:id="rId3"/>
              </a:rPr>
              <a:t>://</a:t>
            </a:r>
            <a:r>
              <a:rPr lang="en-US" altLang="en-US" sz="2200" dirty="0" smtClean="0">
                <a:hlinkClick r:id="rId3"/>
              </a:rPr>
              <a:t>www.indianaffairs.gov/cs/groups/xieed/documents/document/idc-022680.pdf</a:t>
            </a:r>
            <a:endParaRPr lang="en-US" altLang="en-US" sz="2200" dirty="0" smtClean="0"/>
          </a:p>
          <a:p>
            <a:pPr marL="44450" indent="0">
              <a:buNone/>
            </a:pPr>
            <a:endParaRPr lang="en-US" altLang="en-US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Tribal Energy Program (DOE)</a:t>
            </a:r>
          </a:p>
          <a:p>
            <a:pPr lvl="1"/>
            <a:r>
              <a:rPr lang="en-US" altLang="en-US" sz="2200" dirty="0" smtClean="0">
                <a:solidFill>
                  <a:schemeClr val="accent5">
                    <a:lumMod val="50000"/>
                  </a:schemeClr>
                </a:solidFill>
              </a:rPr>
              <a:t> Grant Programs for Energy Efficiency and Renewable Energy </a:t>
            </a:r>
          </a:p>
          <a:p>
            <a:pPr lvl="1"/>
            <a:r>
              <a:rPr lang="en-US" altLang="en-US" sz="2200" dirty="0" smtClean="0">
                <a:solidFill>
                  <a:schemeClr val="accent5">
                    <a:lumMod val="50000"/>
                  </a:schemeClr>
                </a:solidFill>
              </a:rPr>
              <a:t>Website:</a:t>
            </a:r>
          </a:p>
          <a:p>
            <a:pPr lvl="2"/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</a:rPr>
              <a:t>eere.energy.gov/</a:t>
            </a:r>
            <a:r>
              <a:rPr lang="en-US" alt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tribalenergy</a:t>
            </a:r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en-US" altLang="en-US" sz="2200" b="1" dirty="0" smtClean="0">
                <a:solidFill>
                  <a:srgbClr val="C00000"/>
                </a:solidFill>
              </a:rPr>
              <a:t>Comprehensive Funding Opportunity List:</a:t>
            </a:r>
          </a:p>
          <a:p>
            <a:pPr lvl="2"/>
            <a:r>
              <a:rPr lang="en-US" altLang="en-US" sz="2200" dirty="0">
                <a:hlinkClick r:id="rId4"/>
              </a:rPr>
              <a:t>http://</a:t>
            </a:r>
            <a:r>
              <a:rPr lang="en-US" altLang="en-US" sz="2200" dirty="0" smtClean="0">
                <a:hlinkClick r:id="rId4"/>
              </a:rPr>
              <a:t>apps1.eere.energy.gov/tribalenergy/related_opportunities.cfm</a:t>
            </a:r>
            <a:endParaRPr lang="en-US" alt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altLang="en-US" sz="2200" dirty="0"/>
          </a:p>
        </p:txBody>
      </p:sp>
      <p:sp>
        <p:nvSpPr>
          <p:cNvPr id="20482" name="Title 10"/>
          <p:cNvSpPr>
            <a:spLocks noGrp="1"/>
          </p:cNvSpPr>
          <p:nvPr>
            <p:ph type="title"/>
          </p:nvPr>
        </p:nvSpPr>
        <p:spPr>
          <a:xfrm>
            <a:off x="436563" y="533400"/>
            <a:ext cx="8402637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/>
              <a:t>Federal Financial Resources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6248400"/>
            <a:ext cx="88392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83313"/>
            <a:ext cx="731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14400" y="6248400"/>
            <a:ext cx="708025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800" dirty="0" smtClean="0">
                <a:solidFill>
                  <a:srgbClr val="EBC576"/>
                </a:solidFill>
              </a:rPr>
              <a:t>US Department of The Interior – Indian Affairs</a:t>
            </a:r>
            <a:br>
              <a:rPr lang="en-US" sz="800" dirty="0" smtClean="0">
                <a:solidFill>
                  <a:srgbClr val="EBC576"/>
                </a:solidFill>
              </a:rPr>
            </a:br>
            <a:r>
              <a:rPr lang="en-US" sz="800" dirty="0" smtClean="0">
                <a:solidFill>
                  <a:srgbClr val="EBC576"/>
                </a:solidFill>
              </a:rPr>
              <a:t>Office of Indian Energy and Economic Development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b="1" dirty="0" smtClean="0"/>
              <a:t>Division of Energy and Mineral Development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8133016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3505200" cy="1143000"/>
          </a:xfrm>
          <a:noFill/>
        </p:spPr>
        <p:txBody>
          <a:bodyPr>
            <a:noAutofit/>
          </a:bodyPr>
          <a:lstStyle/>
          <a:p>
            <a:pPr marL="4572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400" b="1" dirty="0" smtClean="0"/>
              <a:t>Chandler Allen</a:t>
            </a:r>
          </a:p>
          <a:p>
            <a:pPr marL="4572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400" dirty="0" smtClean="0"/>
              <a:t>Business Development Specialist</a:t>
            </a:r>
          </a:p>
          <a:p>
            <a:pPr marL="4572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400" dirty="0" smtClean="0"/>
              <a:t>720-407-0607</a:t>
            </a:r>
          </a:p>
          <a:p>
            <a:pPr marL="4572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400" dirty="0" smtClean="0"/>
              <a:t>Chandler.allen@bia.gov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800600"/>
            <a:ext cx="8839200" cy="1905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8" t="19244" r="12704" b="66891"/>
          <a:stretch>
            <a:fillRect/>
          </a:stretch>
        </p:blipFill>
        <p:spPr bwMode="auto">
          <a:xfrm>
            <a:off x="152400" y="4876800"/>
            <a:ext cx="88392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0"/>
            <a:ext cx="8686800" cy="5715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Aft>
                <a:spcPts val="0"/>
              </a:spcAft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Contact Information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8533" y="4343400"/>
            <a:ext cx="8763000" cy="2667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73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"/>
              <a:defRPr sz="2000" kern="1200" spc="15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7E97AD"/>
              </a:buClr>
              <a:buFont typeface="Wingdings" pitchFamily="2" charset="2"/>
              <a:buChar char="§"/>
              <a:defRPr sz="1600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7A6A60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9D936F"/>
              </a:buClr>
              <a:buFont typeface="Wingdings" pitchFamily="2" charset="2"/>
              <a:buChar char="§"/>
              <a:defRPr sz="1300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 fontAlgn="auto">
              <a:spcAft>
                <a:spcPts val="0"/>
              </a:spcAft>
              <a:buNone/>
              <a:defRPr/>
            </a:pPr>
            <a:r>
              <a:rPr lang="en-US" sz="1800" dirty="0" smtClean="0"/>
              <a:t>Website: </a:t>
            </a:r>
            <a:r>
              <a:rPr lang="en-US" sz="1800" b="1" u="sng" dirty="0" smtClean="0">
                <a:solidFill>
                  <a:schemeClr val="accent3"/>
                </a:solidFill>
              </a:rPr>
              <a:t>www.bia.gov/DEMD</a:t>
            </a:r>
            <a:r>
              <a:rPr lang="en-US" sz="1800" dirty="0" smtClean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6427788"/>
            <a:ext cx="8839200" cy="27781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spc="300" dirty="0">
                <a:solidFill>
                  <a:srgbClr val="EBC576"/>
                </a:solidFill>
                <a:latin typeface="+mj-lt"/>
                <a:cs typeface="+mn-cs"/>
              </a:rPr>
              <a:t>303-969-5270  |  13922 Denver West Parkway – Lakewood, CO - 80401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682750" y="355600"/>
            <a:ext cx="708025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 cap="all" spc="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ndara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400" smtClean="0">
                <a:solidFill>
                  <a:srgbClr val="EBC576"/>
                </a:solidFill>
              </a:rPr>
              <a:t>US Department of The Interior – Indian Affairs</a:t>
            </a:r>
            <a:br>
              <a:rPr lang="en-US" sz="1400" smtClean="0">
                <a:solidFill>
                  <a:srgbClr val="EBC576"/>
                </a:solidFill>
              </a:rPr>
            </a:br>
            <a:r>
              <a:rPr lang="en-US" sz="1400" smtClean="0">
                <a:solidFill>
                  <a:srgbClr val="EBC576"/>
                </a:solidFill>
              </a:rPr>
              <a:t>Office of Indian Energy and Economic Development</a:t>
            </a:r>
            <a:r>
              <a:rPr lang="en-US" sz="1400" smtClean="0"/>
              <a:t/>
            </a:r>
            <a:br>
              <a:rPr lang="en-US" sz="1400" smtClean="0"/>
            </a:br>
            <a:r>
              <a:rPr lang="en-US" sz="1800" b="1" smtClean="0"/>
              <a:t>Division of Energy and Mineral Development</a:t>
            </a:r>
            <a:br>
              <a:rPr lang="en-US" sz="1800" b="1" smtClean="0"/>
            </a:br>
            <a:r>
              <a:rPr lang="en-US" sz="900" b="1" smtClean="0"/>
              <a:t> </a:t>
            </a:r>
            <a:endParaRPr lang="en-US" sz="900" b="1"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4541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876800" y="2556933"/>
            <a:ext cx="3581400" cy="1143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73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"/>
              <a:defRPr sz="2000" kern="1200" spc="15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7E97AD"/>
              </a:buClr>
              <a:buFont typeface="Wingdings" pitchFamily="2" charset="2"/>
              <a:buChar char="§"/>
              <a:defRPr sz="1600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7A6A60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9D936F"/>
              </a:buClr>
              <a:buFont typeface="Wingdings" pitchFamily="2" charset="2"/>
              <a:buChar char="§"/>
              <a:defRPr sz="1300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400" b="1" dirty="0" smtClean="0"/>
              <a:t>Payton </a:t>
            </a:r>
            <a:r>
              <a:rPr lang="en-US" sz="1400" b="1" dirty="0" err="1" smtClean="0"/>
              <a:t>Batliner</a:t>
            </a:r>
            <a:endParaRPr lang="en-US" sz="1400" b="1" dirty="0" smtClean="0"/>
          </a:p>
          <a:p>
            <a:pPr marL="4572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400" dirty="0" smtClean="0"/>
              <a:t>Business Development Specialist</a:t>
            </a:r>
          </a:p>
          <a:p>
            <a:pPr marL="4572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400" dirty="0" smtClean="0"/>
              <a:t>720-407-0674</a:t>
            </a:r>
          </a:p>
          <a:p>
            <a:pPr marL="4572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400" dirty="0" smtClean="0"/>
              <a:t>Payton.batliner@bia.gov</a:t>
            </a:r>
          </a:p>
        </p:txBody>
      </p:sp>
    </p:spTree>
    <p:extLst>
      <p:ext uri="{BB962C8B-B14F-4D97-AF65-F5344CB8AC3E}">
        <p14:creationId xmlns:p14="http://schemas.microsoft.com/office/powerpoint/2010/main" val="1529117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52400" y="6248400"/>
            <a:ext cx="88392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43" name="Group 33"/>
          <p:cNvGrpSpPr>
            <a:grpSpLocks/>
          </p:cNvGrpSpPr>
          <p:nvPr/>
        </p:nvGrpSpPr>
        <p:grpSpPr bwMode="auto">
          <a:xfrm>
            <a:off x="914400" y="271463"/>
            <a:ext cx="7391400" cy="5338465"/>
            <a:chOff x="331236" y="685800"/>
            <a:chExt cx="8673583" cy="5406214"/>
          </a:xfrm>
        </p:grpSpPr>
        <p:cxnSp>
          <p:nvCxnSpPr>
            <p:cNvPr id="6" name="Straight Connector 5"/>
            <p:cNvCxnSpPr/>
            <p:nvPr/>
          </p:nvCxnSpPr>
          <p:spPr>
            <a:xfrm rot="16200000" flipH="1">
              <a:off x="5600824" y="3161576"/>
              <a:ext cx="228286" cy="0"/>
            </a:xfrm>
            <a:prstGeom prst="line">
              <a:avLst/>
            </a:prstGeom>
            <a:ln w="38100" cmpd="sng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H="1">
              <a:off x="6893921" y="3391469"/>
              <a:ext cx="231501" cy="0"/>
            </a:xfrm>
            <a:prstGeom prst="line">
              <a:avLst/>
            </a:prstGeom>
            <a:ln w="38100" cmpd="sng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 flipH="1">
              <a:off x="3389838" y="3391469"/>
              <a:ext cx="231501" cy="0"/>
            </a:xfrm>
            <a:prstGeom prst="line">
              <a:avLst/>
            </a:prstGeom>
            <a:ln w="38100" cmpd="sng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5400000">
              <a:off x="1135380" y="2340872"/>
              <a:ext cx="262046" cy="0"/>
            </a:xfrm>
            <a:prstGeom prst="line">
              <a:avLst/>
            </a:prstGeom>
            <a:ln w="38100" cmpd="sng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4001472" y="1791057"/>
              <a:ext cx="837584" cy="0"/>
            </a:xfrm>
            <a:prstGeom prst="line">
              <a:avLst/>
            </a:prstGeom>
            <a:ln w="38100" cmpd="sng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828994" y="685800"/>
              <a:ext cx="5180678" cy="623767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Book Antiqua" pitchFamily="18" charset="0"/>
                </a:rPr>
                <a:t>Assistant Secretary – Indian Affairs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rgbClr val="1B587C">
                      <a:lumMod val="75000"/>
                    </a:srgbClr>
                  </a:solidFill>
                  <a:latin typeface="Book Antiqua" pitchFamily="18" charset="0"/>
                </a:rPr>
                <a:t>(Kevin K. Washburn)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1236" y="2438135"/>
              <a:ext cx="1609531" cy="700934"/>
            </a:xfrm>
            <a:prstGeom prst="rect">
              <a:avLst/>
            </a:prstGeom>
            <a:solidFill>
              <a:schemeClr val="tx1"/>
            </a:solidFill>
            <a:ln w="15875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prstClr val="black"/>
                  </a:solidFill>
                  <a:latin typeface="Book Antiqua" pitchFamily="18" charset="0"/>
                </a:rPr>
                <a:t>Director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prstClr val="black"/>
                  </a:solidFill>
                  <a:latin typeface="Book Antiqua" pitchFamily="18" charset="0"/>
                </a:rPr>
                <a:t>Bureau of Indian Affairs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19604" y="2438135"/>
              <a:ext cx="1978382" cy="700934"/>
            </a:xfrm>
            <a:prstGeom prst="rect">
              <a:avLst/>
            </a:prstGeom>
            <a:solidFill>
              <a:schemeClr val="tx1"/>
            </a:solidFill>
            <a:ln w="15875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prstClr val="black"/>
                  </a:solidFill>
                  <a:latin typeface="Book Antiqua" pitchFamily="18" charset="0"/>
                </a:rPr>
                <a:t>Director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prstClr val="black"/>
                  </a:solidFill>
                  <a:latin typeface="Book Antiqua" pitchFamily="18" charset="0"/>
                </a:rPr>
                <a:t>Bureau of Indian Education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83093" y="5007154"/>
              <a:ext cx="2056623" cy="463002"/>
            </a:xfrm>
            <a:prstGeom prst="rect">
              <a:avLst/>
            </a:prstGeom>
            <a:ln w="158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Book Antiqua" pitchFamily="18" charset="0"/>
                </a:rPr>
                <a:t>Division of Economic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Book Antiqua" pitchFamily="18" charset="0"/>
                </a:rPr>
                <a:t>Development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83093" y="5624490"/>
              <a:ext cx="2056623" cy="467524"/>
            </a:xfrm>
            <a:prstGeom prst="rect">
              <a:avLst/>
            </a:prstGeom>
            <a:ln w="158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Book Antiqua" pitchFamily="18" charset="0"/>
                </a:rPr>
                <a:t>Division of Capital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prstClr val="black"/>
                  </a:solidFill>
                  <a:latin typeface="Book Antiqua" pitchFamily="18" charset="0"/>
                </a:rPr>
                <a:t>Investment</a:t>
              </a:r>
              <a:endParaRPr lang="en-US" sz="1200" b="1" dirty="0">
                <a:solidFill>
                  <a:prstClr val="black"/>
                </a:solidFill>
                <a:latin typeface="Book Antiqua" pitchFamily="18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H="1">
              <a:off x="1225420" y="4269244"/>
              <a:ext cx="1883375" cy="0"/>
            </a:xfrm>
            <a:prstGeom prst="line">
              <a:avLst/>
            </a:prstGeom>
            <a:ln w="38100" cmpd="sng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25420" y="4269244"/>
              <a:ext cx="0" cy="1620508"/>
            </a:xfrm>
            <a:prstGeom prst="line">
              <a:avLst/>
            </a:prstGeom>
            <a:ln w="38100" cmpd="sng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25420" y="5238655"/>
              <a:ext cx="359537" cy="0"/>
            </a:xfrm>
            <a:prstGeom prst="line">
              <a:avLst/>
            </a:prstGeom>
            <a:ln w="38100" cmpd="sng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7848803" y="2361772"/>
              <a:ext cx="303845" cy="0"/>
            </a:xfrm>
            <a:prstGeom prst="line">
              <a:avLst/>
            </a:prstGeom>
            <a:ln w="38100" cmpd="sng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266403" y="2209849"/>
              <a:ext cx="6734322" cy="3215"/>
            </a:xfrm>
            <a:prstGeom prst="line">
              <a:avLst/>
            </a:prstGeom>
            <a:ln w="38100" cmpd="sng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103206" y="4003982"/>
              <a:ext cx="0" cy="231501"/>
            </a:xfrm>
            <a:prstGeom prst="line">
              <a:avLst/>
            </a:prstGeom>
            <a:ln w="12700" cmpd="sng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5586356" y="2338461"/>
              <a:ext cx="257223" cy="0"/>
            </a:xfrm>
            <a:prstGeom prst="line">
              <a:avLst/>
            </a:prstGeom>
            <a:ln w="38100" cmpd="sng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851348" y="1488015"/>
              <a:ext cx="5096848" cy="374582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Book Antiqua" pitchFamily="18" charset="0"/>
                </a:rPr>
                <a:t>Principal Deputy – Assistant Secretary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32849" y="3505612"/>
              <a:ext cx="1520112" cy="700934"/>
            </a:xfrm>
            <a:prstGeom prst="rect">
              <a:avLst/>
            </a:prstGeom>
            <a:ln w="15875" cmpd="sng">
              <a:solidFill>
                <a:schemeClr val="accent1"/>
              </a:solidFill>
              <a:prstDash val="soli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prstClr val="black"/>
                  </a:solidFill>
                  <a:latin typeface="Book Antiqua" pitchFamily="18" charset="0"/>
                </a:rPr>
                <a:t>Office of Indian Gaming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65645" y="2438135"/>
              <a:ext cx="2682551" cy="700934"/>
            </a:xfrm>
            <a:prstGeom prst="rect">
              <a:avLst/>
            </a:prstGeom>
            <a:solidFill>
              <a:schemeClr val="tx1"/>
            </a:solidFill>
            <a:ln w="15875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prstClr val="black"/>
                  </a:solidFill>
                  <a:latin typeface="Book Antiqua" pitchFamily="18" charset="0"/>
                </a:rPr>
                <a:t>Deputy Assistant Secretary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prstClr val="black"/>
                  </a:solidFill>
                  <a:latin typeface="Book Antiqua" pitchFamily="18" charset="0"/>
                </a:rPr>
                <a:t>Policy and Economic Development</a:t>
              </a:r>
              <a:endParaRPr lang="en-US" sz="1300" i="1" dirty="0">
                <a:solidFill>
                  <a:srgbClr val="1B587C">
                    <a:lumMod val="75000"/>
                  </a:srgbClr>
                </a:solidFill>
                <a:latin typeface="Book Antiqua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95376" y="3505612"/>
              <a:ext cx="1458637" cy="700934"/>
            </a:xfrm>
            <a:prstGeom prst="rect">
              <a:avLst/>
            </a:prstGeom>
            <a:ln w="15875" cmpd="sng">
              <a:solidFill>
                <a:schemeClr val="accent1"/>
              </a:solidFill>
              <a:prstDash val="soli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prstClr val="black"/>
                  </a:solidFill>
                  <a:latin typeface="Book Antiqua" pitchFamily="18" charset="0"/>
                </a:rPr>
                <a:t>Office of Self-Governance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16200000" flipH="1">
              <a:off x="3237886" y="2324795"/>
              <a:ext cx="229893" cy="0"/>
            </a:xfrm>
            <a:prstGeom prst="line">
              <a:avLst/>
            </a:prstGeom>
            <a:ln w="38100" cmpd="sng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851348" y="3505612"/>
              <a:ext cx="2567053" cy="700934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prstClr val="black"/>
                  </a:solidFill>
                  <a:latin typeface="Book Antiqua" pitchFamily="18" charset="0"/>
                </a:rPr>
                <a:t>Office of Indian Energy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prstClr val="black"/>
                  </a:solidFill>
                  <a:latin typeface="Book Antiqua" pitchFamily="18" charset="0"/>
                </a:rPr>
                <a:t>and Economic Development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10800000" flipV="1">
              <a:off x="3505589" y="3275718"/>
              <a:ext cx="3504083" cy="0"/>
            </a:xfrm>
            <a:prstGeom prst="line">
              <a:avLst/>
            </a:prstGeom>
            <a:ln w="38100" cmpd="sng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H="1">
              <a:off x="5142811" y="3391469"/>
              <a:ext cx="231501" cy="0"/>
            </a:xfrm>
            <a:prstGeom prst="line">
              <a:avLst/>
            </a:prstGeom>
            <a:ln w="38100" cmpd="sng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099090" y="2438135"/>
              <a:ext cx="1905729" cy="700934"/>
            </a:xfrm>
            <a:prstGeom prst="rect">
              <a:avLst/>
            </a:prstGeom>
            <a:solidFill>
              <a:schemeClr val="tx1"/>
            </a:solidFill>
            <a:ln w="15875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prstClr val="black"/>
                  </a:solidFill>
                  <a:latin typeface="Book Antiqua" pitchFamily="18" charset="0"/>
                </a:rPr>
                <a:t>Deputy Assistant Secretary Management</a:t>
              </a:r>
              <a:endParaRPr lang="en-US" sz="1300" i="1" dirty="0">
                <a:solidFill>
                  <a:srgbClr val="1B587C">
                    <a:lumMod val="75000"/>
                  </a:srgbClr>
                </a:solidFill>
                <a:latin typeface="Book Antiqua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83093" y="4413932"/>
              <a:ext cx="2144179" cy="46782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Book Antiqua" pitchFamily="18" charset="0"/>
                </a:rPr>
                <a:t>Division of Energy and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Book Antiqua" pitchFamily="18" charset="0"/>
                </a:rPr>
                <a:t>Mineral Development</a:t>
              </a:r>
            </a:p>
          </p:txBody>
        </p:sp>
      </p:grpSp>
      <p:pic>
        <p:nvPicPr>
          <p:cNvPr id="32" name="Picture 2" descr="O:\general\media\Logos\DOI\DOI Buffa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1362074" cy="13620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4267200" y="4006850"/>
            <a:ext cx="4697413" cy="2165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>
            <a:lvl1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+mn-lt"/>
                <a:cs typeface="+mn-cs"/>
              </a:defRPr>
            </a:lvl1pPr>
            <a:lvl2pPr marL="548958" lvl="1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>
                <a:latin typeface="+mn-lt"/>
                <a:cs typeface="+mn-cs"/>
              </a:defRPr>
            </a:lvl2pPr>
            <a:lvl3pPr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+mn-lt"/>
                <a:cs typeface="+mn-cs"/>
              </a:defRPr>
            </a:lvl3pPr>
            <a:lvl4pPr marL="1187450" indent="-228600" eaLnBrk="0" hangingPunct="0">
              <a:spcBef>
                <a:spcPct val="20000"/>
              </a:spcBef>
              <a:buClr>
                <a:srgbClr val="99987F"/>
              </a:buClr>
              <a:buFont typeface="Arial" charset="0"/>
              <a:buChar char="•"/>
              <a:defRPr>
                <a:latin typeface="+mn-lt"/>
                <a:cs typeface="+mn-cs"/>
              </a:defRPr>
            </a:lvl4pPr>
            <a:lvl5pPr marL="1462088" indent="-228600" eaLnBrk="0" hangingPunct="0">
              <a:spcBef>
                <a:spcPct val="20000"/>
              </a:spcBef>
              <a:buClr>
                <a:srgbClr val="90AC9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+mn-lt"/>
                <a:cs typeface="+mn-cs"/>
              </a:defRPr>
            </a:lvl5pPr>
            <a:lvl6pPr marL="1691640" indent="-182880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>
                <a:latin typeface="+mn-lt"/>
                <a:cs typeface="+mn-cs"/>
              </a:defRPr>
            </a:lvl6pPr>
            <a:lvl7pPr marL="1920240" indent="-182880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>
                <a:latin typeface="+mn-lt"/>
                <a:cs typeface="+mn-cs"/>
              </a:defRPr>
            </a:lvl7pPr>
            <a:lvl8pPr marL="2148840" indent="-182880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>
                <a:latin typeface="+mn-lt"/>
                <a:cs typeface="+mn-cs"/>
              </a:defRPr>
            </a:lvl8pPr>
            <a:lvl9pPr marL="2377440" indent="-182880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>
                <a:latin typeface="+mn-lt"/>
                <a:cs typeface="+mn-cs"/>
              </a:defRPr>
            </a:lvl9pPr>
          </a:lstStyle>
          <a:p>
            <a:pPr marL="0" indent="0">
              <a:buClr>
                <a:srgbClr val="CC8E60">
                  <a:lumMod val="60000"/>
                  <a:lumOff val="40000"/>
                </a:srgbClr>
              </a:buClr>
              <a:buNone/>
              <a:defRPr/>
            </a:pPr>
            <a:r>
              <a:rPr lang="en-US" sz="2500" dirty="0">
                <a:solidFill>
                  <a:srgbClr val="FFFFFF"/>
                </a:solidFill>
              </a:rPr>
              <a:t>Our Mission:</a:t>
            </a:r>
          </a:p>
          <a:p>
            <a:pPr marL="0" indent="0">
              <a:buClr>
                <a:srgbClr val="CC8E60">
                  <a:lumMod val="60000"/>
                  <a:lumOff val="40000"/>
                </a:srgbClr>
              </a:buClr>
              <a:buNone/>
              <a:defRPr/>
            </a:pPr>
            <a:r>
              <a:rPr lang="en-US" sz="2500" dirty="0">
                <a:solidFill>
                  <a:srgbClr val="FFFFFF"/>
                </a:solidFill>
              </a:rPr>
              <a:t>We strive to generate effective energy and mineral development strategies that seed economic </a:t>
            </a:r>
            <a:r>
              <a:rPr lang="en-US" sz="2500" dirty="0" smtClean="0">
                <a:solidFill>
                  <a:srgbClr val="FFFFFF"/>
                </a:solidFill>
              </a:rPr>
              <a:t>growth.</a:t>
            </a:r>
            <a:endParaRPr lang="en-US" sz="2500" dirty="0">
              <a:solidFill>
                <a:srgbClr val="FFFFFF"/>
              </a:solidFill>
            </a:endParaRPr>
          </a:p>
          <a:p>
            <a:pPr marL="0" indent="0">
              <a:buClr>
                <a:srgbClr val="CC8E60">
                  <a:lumMod val="60000"/>
                  <a:lumOff val="40000"/>
                </a:srgbClr>
              </a:buClr>
              <a:buFont typeface="Arial" pitchFamily="34" charset="0"/>
              <a:buNone/>
              <a:defRPr/>
            </a:pPr>
            <a:endParaRPr lang="en-US" altLang="en-US" dirty="0" smtClean="0">
              <a:solidFill>
                <a:srgbClr val="FFFFFF"/>
              </a:solidFill>
            </a:endParaRPr>
          </a:p>
          <a:p>
            <a:pPr marL="0" indent="0">
              <a:buClr>
                <a:srgbClr val="CC8E60">
                  <a:lumMod val="60000"/>
                  <a:lumOff val="40000"/>
                </a:srgbClr>
              </a:buClr>
              <a:buFont typeface="Arial" pitchFamily="34" charset="0"/>
              <a:buNone/>
              <a:defRPr/>
            </a:pPr>
            <a:r>
              <a:rPr lang="en-US" altLang="en-US" dirty="0" smtClean="0">
                <a:solidFill>
                  <a:srgbClr val="FFFFFF"/>
                </a:solidFill>
              </a:rPr>
              <a:t>Division Chief - Stephen </a:t>
            </a:r>
            <a:r>
              <a:rPr lang="en-US" altLang="en-US" dirty="0" err="1" smtClean="0">
                <a:solidFill>
                  <a:srgbClr val="FFFFFF"/>
                </a:solidFill>
              </a:rPr>
              <a:t>Manydeeds</a:t>
            </a:r>
            <a:endParaRPr lang="en-US" altLang="en-US" dirty="0" smtClean="0">
              <a:solidFill>
                <a:srgbClr val="FFFFFF"/>
              </a:solidFill>
            </a:endParaRPr>
          </a:p>
          <a:p>
            <a:pPr marL="0" indent="0">
              <a:buClr>
                <a:srgbClr val="CC8E60">
                  <a:lumMod val="60000"/>
                  <a:lumOff val="40000"/>
                </a:srgbClr>
              </a:buClr>
              <a:buFont typeface="Arial" pitchFamily="34" charset="0"/>
              <a:buNone/>
              <a:defRPr/>
            </a:pPr>
            <a:r>
              <a:rPr lang="en-US" altLang="en-US" dirty="0" smtClean="0">
                <a:solidFill>
                  <a:srgbClr val="FFFFFF"/>
                </a:solidFill>
              </a:rPr>
              <a:t>720 407-0600 stephen.manydeeds@bia.gov</a:t>
            </a:r>
          </a:p>
          <a:p>
            <a:pPr marL="0" indent="0">
              <a:buClr>
                <a:srgbClr val="CC8E60">
                  <a:lumMod val="60000"/>
                  <a:lumOff val="40000"/>
                </a:srgbClr>
              </a:buClr>
              <a:buFont typeface="Arial" pitchFamily="34" charset="0"/>
              <a:buNone/>
              <a:defRPr/>
            </a:pPr>
            <a:endParaRPr lang="en-US" altLang="en-US" dirty="0" smtClean="0">
              <a:solidFill>
                <a:srgbClr val="FFFFFF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1682750" y="4217988"/>
            <a:ext cx="306388" cy="0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 bwMode="auto">
          <a:xfrm>
            <a:off x="1685925" y="5413375"/>
            <a:ext cx="306388" cy="0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4" idx="3"/>
          </p:cNvCxnSpPr>
          <p:nvPr/>
        </p:nvCxnSpPr>
        <p:spPr bwMode="auto">
          <a:xfrm flipV="1">
            <a:off x="3808413" y="4183063"/>
            <a:ext cx="458787" cy="794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9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152400"/>
            <a:ext cx="1682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83313"/>
            <a:ext cx="731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itle 1"/>
          <p:cNvSpPr txBox="1">
            <a:spLocks/>
          </p:cNvSpPr>
          <p:nvPr/>
        </p:nvSpPr>
        <p:spPr>
          <a:xfrm>
            <a:off x="914400" y="6248400"/>
            <a:ext cx="708025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800" dirty="0" smtClean="0">
                <a:solidFill>
                  <a:srgbClr val="EBC576"/>
                </a:solidFill>
              </a:rPr>
              <a:t>US Department of The Interior – Indian Affairs</a:t>
            </a:r>
            <a:br>
              <a:rPr lang="en-US" sz="800" dirty="0" smtClean="0">
                <a:solidFill>
                  <a:srgbClr val="EBC576"/>
                </a:solidFill>
              </a:rPr>
            </a:br>
            <a:r>
              <a:rPr lang="en-US" sz="800" dirty="0" smtClean="0">
                <a:solidFill>
                  <a:srgbClr val="EBC576"/>
                </a:solidFill>
              </a:rPr>
              <a:t>Office of Indian Energy and Economic Development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b="1" dirty="0" smtClean="0"/>
              <a:t>Division of Energy and Mineral Development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4206081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52400" y="6248400"/>
            <a:ext cx="88392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DEMD Areas of Expertise</a:t>
            </a:r>
            <a:endParaRPr lang="en-US" dirty="0"/>
          </a:p>
        </p:txBody>
      </p:sp>
      <p:grpSp>
        <p:nvGrpSpPr>
          <p:cNvPr id="10243" name="Group 33"/>
          <p:cNvGrpSpPr>
            <a:grpSpLocks/>
          </p:cNvGrpSpPr>
          <p:nvPr/>
        </p:nvGrpSpPr>
        <p:grpSpPr bwMode="auto">
          <a:xfrm>
            <a:off x="457200" y="1828800"/>
            <a:ext cx="8153400" cy="3382933"/>
            <a:chOff x="-205274" y="1365472"/>
            <a:chExt cx="9567766" cy="3425867"/>
          </a:xfrm>
        </p:grpSpPr>
        <p:cxnSp>
          <p:nvCxnSpPr>
            <p:cNvPr id="27" name="Straight Connector 26"/>
            <p:cNvCxnSpPr/>
            <p:nvPr/>
          </p:nvCxnSpPr>
          <p:spPr>
            <a:xfrm rot="16200000" flipH="1">
              <a:off x="3077678" y="2350217"/>
              <a:ext cx="229893" cy="0"/>
            </a:xfrm>
            <a:prstGeom prst="line">
              <a:avLst/>
            </a:prstGeom>
            <a:ln w="38100" cmpd="sng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266403" y="2209849"/>
              <a:ext cx="0" cy="477632"/>
            </a:xfrm>
            <a:prstGeom prst="line">
              <a:avLst/>
            </a:prstGeom>
            <a:ln w="38100" cmpd="sng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4001472" y="1791057"/>
              <a:ext cx="837584" cy="0"/>
            </a:xfrm>
            <a:prstGeom prst="line">
              <a:avLst/>
            </a:prstGeom>
            <a:ln w="38100" cmpd="sng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074526" y="1365472"/>
              <a:ext cx="6678435" cy="40518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 cmpd="sng">
              <a:solidFill>
                <a:schemeClr val="accent3">
                  <a:lumMod val="50000"/>
                </a:schemeClr>
              </a:solidFill>
              <a:prstDash val="soli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prstClr val="black"/>
                  </a:solidFill>
                  <a:latin typeface="Book Antiqua" pitchFamily="18" charset="0"/>
                </a:rPr>
                <a:t>Division of Energy and Mineral Development</a:t>
              </a:r>
              <a:endParaRPr lang="en-US" sz="2000" b="1" dirty="0">
                <a:solidFill>
                  <a:prstClr val="black"/>
                </a:solidFill>
                <a:latin typeface="Book Antiqua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205274" y="2438135"/>
              <a:ext cx="2146041" cy="13402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5875" cmpd="sng">
              <a:solidFill>
                <a:schemeClr val="accent3">
                  <a:lumMod val="50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 smtClean="0">
                  <a:solidFill>
                    <a:prstClr val="black"/>
                  </a:solidFill>
                  <a:latin typeface="Book Antiqua" pitchFamily="18" charset="0"/>
                </a:rPr>
                <a:t>Minerals</a:t>
              </a:r>
              <a:endParaRPr lang="en-US" sz="900" b="1" u="sng" dirty="0" smtClean="0">
                <a:solidFill>
                  <a:prstClr val="black"/>
                </a:solidFill>
                <a:latin typeface="Book Antiqua" pitchFamily="18" charset="0"/>
              </a:endParaRPr>
            </a:p>
            <a:p>
              <a:pPr marL="285750" indent="-285750" fontAlgn="auto">
                <a:spcBef>
                  <a:spcPts val="60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en-US" sz="1300" dirty="0" smtClean="0">
                  <a:solidFill>
                    <a:prstClr val="black"/>
                  </a:solidFill>
                  <a:latin typeface="Book Antiqua" pitchFamily="18" charset="0"/>
                </a:rPr>
                <a:t>Construction aggregate projects</a:t>
              </a:r>
              <a:endParaRPr lang="en-US" sz="900" dirty="0" smtClean="0">
                <a:solidFill>
                  <a:prstClr val="black"/>
                </a:solidFill>
                <a:latin typeface="Book Antiqua" pitchFamily="18" charset="0"/>
              </a:endParaRPr>
            </a:p>
            <a:p>
              <a:pPr marL="285750" indent="-285750" fontAlgn="auto">
                <a:spcBef>
                  <a:spcPts val="60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en-US" sz="1300" dirty="0" smtClean="0">
                  <a:solidFill>
                    <a:prstClr val="black"/>
                  </a:solidFill>
                  <a:latin typeface="Book Antiqua" pitchFamily="18" charset="0"/>
                </a:rPr>
                <a:t>Precious metals</a:t>
              </a:r>
            </a:p>
            <a:p>
              <a:pPr marL="285750" indent="-285750" fontAlgn="auto">
                <a:spcBef>
                  <a:spcPts val="60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en-US" sz="1300" dirty="0" smtClean="0">
                  <a:solidFill>
                    <a:prstClr val="black"/>
                  </a:solidFill>
                  <a:latin typeface="Book Antiqua" pitchFamily="18" charset="0"/>
                </a:rPr>
                <a:t>Coal</a:t>
              </a:r>
              <a:endParaRPr lang="en-US" sz="1300" dirty="0">
                <a:solidFill>
                  <a:prstClr val="black"/>
                </a:solidFill>
                <a:latin typeface="Book Antiqua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7263" y="2438135"/>
              <a:ext cx="2132070" cy="210385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5875" cmpd="sng">
              <a:solidFill>
                <a:schemeClr val="accent3">
                  <a:lumMod val="50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 smtClean="0">
                  <a:solidFill>
                    <a:prstClr val="black"/>
                  </a:solidFill>
                  <a:latin typeface="Book Antiqua" pitchFamily="18" charset="0"/>
                </a:rPr>
                <a:t>Renewable Energy and Distributed Generation</a:t>
              </a:r>
              <a:endParaRPr lang="en-US" sz="900" b="1" u="sng" dirty="0">
                <a:solidFill>
                  <a:prstClr val="black"/>
                </a:solidFill>
                <a:latin typeface="Book Antiqua" pitchFamily="18" charset="0"/>
              </a:endParaRPr>
            </a:p>
            <a:p>
              <a:pPr marL="285750" indent="-285750" fontAlgn="auto">
                <a:spcBef>
                  <a:spcPts val="60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en-US" sz="1300" dirty="0" smtClean="0">
                  <a:solidFill>
                    <a:prstClr val="black"/>
                  </a:solidFill>
                  <a:latin typeface="Book Antiqua" pitchFamily="18" charset="0"/>
                </a:rPr>
                <a:t>Wind</a:t>
              </a:r>
              <a:endParaRPr lang="en-US" sz="900" dirty="0">
                <a:solidFill>
                  <a:prstClr val="black"/>
                </a:solidFill>
                <a:latin typeface="Book Antiqua" pitchFamily="18" charset="0"/>
              </a:endParaRPr>
            </a:p>
            <a:p>
              <a:pPr marL="285750" indent="-285750" fontAlgn="auto">
                <a:spcBef>
                  <a:spcPts val="60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en-US" sz="1300" dirty="0" smtClean="0">
                  <a:solidFill>
                    <a:prstClr val="black"/>
                  </a:solidFill>
                  <a:latin typeface="Book Antiqua" pitchFamily="18" charset="0"/>
                </a:rPr>
                <a:t>Solar</a:t>
              </a:r>
              <a:endParaRPr lang="en-US" sz="900" b="1" u="sng" dirty="0">
                <a:solidFill>
                  <a:prstClr val="black"/>
                </a:solidFill>
                <a:latin typeface="Book Antiqua" pitchFamily="18" charset="0"/>
              </a:endParaRPr>
            </a:p>
            <a:p>
              <a:pPr marL="285750" indent="-285750" fontAlgn="auto">
                <a:spcBef>
                  <a:spcPts val="60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en-US" sz="1300" dirty="0" smtClean="0">
                  <a:solidFill>
                    <a:prstClr val="black"/>
                  </a:solidFill>
                  <a:latin typeface="Book Antiqua" pitchFamily="18" charset="0"/>
                </a:rPr>
                <a:t>Biomass</a:t>
              </a:r>
              <a:endParaRPr lang="en-US" sz="900" dirty="0">
                <a:solidFill>
                  <a:prstClr val="black"/>
                </a:solidFill>
                <a:latin typeface="Book Antiqua" pitchFamily="18" charset="0"/>
              </a:endParaRPr>
            </a:p>
            <a:p>
              <a:pPr marL="285750" indent="-285750" fontAlgn="auto">
                <a:spcBef>
                  <a:spcPts val="60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en-US" sz="1300" dirty="0" smtClean="0">
                  <a:solidFill>
                    <a:prstClr val="black"/>
                  </a:solidFill>
                  <a:latin typeface="Book Antiqua" pitchFamily="18" charset="0"/>
                </a:rPr>
                <a:t>Hydro</a:t>
              </a:r>
            </a:p>
            <a:p>
              <a:pPr marL="285750" indent="-285750" fontAlgn="auto">
                <a:spcBef>
                  <a:spcPts val="60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en-US" sz="1300" dirty="0" smtClean="0">
                  <a:solidFill>
                    <a:prstClr val="black"/>
                  </a:solidFill>
                  <a:latin typeface="Book Antiqua" pitchFamily="18" charset="0"/>
                </a:rPr>
                <a:t>Natural Gas</a:t>
              </a:r>
              <a:endParaRPr lang="en-US" sz="1300" dirty="0">
                <a:solidFill>
                  <a:prstClr val="black"/>
                </a:solidFill>
                <a:latin typeface="Book Antiqua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5400000">
              <a:off x="7958713" y="2361772"/>
              <a:ext cx="303845" cy="0"/>
            </a:xfrm>
            <a:prstGeom prst="line">
              <a:avLst/>
            </a:prstGeom>
            <a:ln w="38100" cmpd="sng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266403" y="2204725"/>
              <a:ext cx="6844233" cy="8341"/>
            </a:xfrm>
            <a:prstGeom prst="line">
              <a:avLst/>
            </a:prstGeom>
            <a:ln w="38100" cmpd="sng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5657145" y="2338461"/>
              <a:ext cx="257223" cy="0"/>
            </a:xfrm>
            <a:prstGeom prst="line">
              <a:avLst/>
            </a:prstGeom>
            <a:ln w="38100" cmpd="sng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623318" y="2438135"/>
              <a:ext cx="2314632" cy="13402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5875" cmpd="sng">
              <a:solidFill>
                <a:schemeClr val="accent3">
                  <a:lumMod val="50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prstClr val="black"/>
                  </a:solidFill>
                  <a:latin typeface="Book Antiqua" pitchFamily="18" charset="0"/>
                </a:rPr>
                <a:t>Geothermal &amp; Conventional </a:t>
              </a:r>
              <a:r>
                <a:rPr lang="en-US" sz="1300" b="1" dirty="0" smtClean="0">
                  <a:solidFill>
                    <a:prstClr val="black"/>
                  </a:solidFill>
                  <a:latin typeface="Book Antiqua" pitchFamily="18" charset="0"/>
                </a:rPr>
                <a:t>Energy</a:t>
              </a:r>
            </a:p>
            <a:p>
              <a:pPr marL="285750" indent="-285750" fontAlgn="auto">
                <a:spcBef>
                  <a:spcPts val="60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en-US" sz="1300" dirty="0" smtClean="0">
                  <a:solidFill>
                    <a:prstClr val="black"/>
                  </a:solidFill>
                  <a:latin typeface="Book Antiqua" pitchFamily="18" charset="0"/>
                </a:rPr>
                <a:t>Geothermal</a:t>
              </a:r>
            </a:p>
            <a:p>
              <a:pPr marL="285750" indent="-285750" fontAlgn="auto">
                <a:spcBef>
                  <a:spcPts val="60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en-US" sz="1300" dirty="0" smtClean="0">
                  <a:solidFill>
                    <a:prstClr val="black"/>
                  </a:solidFill>
                  <a:latin typeface="Book Antiqua" pitchFamily="18" charset="0"/>
                </a:rPr>
                <a:t>Oil &amp; Gas</a:t>
              </a:r>
            </a:p>
            <a:p>
              <a:pPr marL="285750" indent="-285750" fontAlgn="auto">
                <a:spcBef>
                  <a:spcPts val="60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en-US" sz="1300" dirty="0" smtClean="0">
                  <a:solidFill>
                    <a:prstClr val="black"/>
                  </a:solidFill>
                  <a:latin typeface="Book Antiqua" pitchFamily="18" charset="0"/>
                </a:rPr>
                <a:t>Coal</a:t>
              </a:r>
              <a:endParaRPr lang="en-US" sz="1300" dirty="0">
                <a:solidFill>
                  <a:prstClr val="black"/>
                </a:solidFill>
                <a:latin typeface="Book Antiqua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05869" y="2438135"/>
              <a:ext cx="2056623" cy="235320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5875" cmpd="sng">
              <a:solidFill>
                <a:schemeClr val="accent3">
                  <a:lumMod val="50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 smtClean="0">
                  <a:solidFill>
                    <a:prstClr val="black"/>
                  </a:solidFill>
                  <a:latin typeface="Book Antiqua" pitchFamily="18" charset="0"/>
                </a:rPr>
                <a:t>Business Development</a:t>
              </a:r>
            </a:p>
            <a:p>
              <a:pPr marL="285750" indent="-285750" fontAlgn="auto">
                <a:spcBef>
                  <a:spcPts val="60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en-US" sz="1300" dirty="0" smtClean="0">
                  <a:solidFill>
                    <a:prstClr val="black"/>
                  </a:solidFill>
                  <a:latin typeface="Book Antiqua" pitchFamily="18" charset="0"/>
                </a:rPr>
                <a:t>Tribal Business Structures</a:t>
              </a:r>
            </a:p>
            <a:p>
              <a:pPr marL="285750" indent="-285750" fontAlgn="auto">
                <a:spcBef>
                  <a:spcPts val="60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en-US" sz="1300" dirty="0" smtClean="0">
                  <a:solidFill>
                    <a:prstClr val="black"/>
                  </a:solidFill>
                  <a:latin typeface="Book Antiqua" pitchFamily="18" charset="0"/>
                </a:rPr>
                <a:t>Financial Analysis</a:t>
              </a:r>
            </a:p>
            <a:p>
              <a:pPr marL="285750" indent="-285750" fontAlgn="auto">
                <a:spcBef>
                  <a:spcPts val="60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en-US" sz="1300" dirty="0" smtClean="0">
                  <a:solidFill>
                    <a:prstClr val="black"/>
                  </a:solidFill>
                  <a:latin typeface="Book Antiqua" pitchFamily="18" charset="0"/>
                </a:rPr>
                <a:t>Good Governance Practices</a:t>
              </a:r>
              <a:endParaRPr lang="en-US" sz="1300" dirty="0">
                <a:solidFill>
                  <a:prstClr val="black"/>
                </a:solidFill>
                <a:latin typeface="Book Antiqua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i="1" dirty="0">
                <a:solidFill>
                  <a:srgbClr val="1B587C">
                    <a:lumMod val="75000"/>
                  </a:srgbClr>
                </a:solidFill>
                <a:latin typeface="Book Antiqua" pitchFamily="18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 bwMode="auto">
          <a:xfrm>
            <a:off x="1524000" y="5486400"/>
            <a:ext cx="6096000" cy="553998"/>
          </a:xfrm>
          <a:prstGeom prst="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67787B">
                    <a:lumMod val="50000"/>
                  </a:srgbClr>
                </a:solidFill>
                <a:latin typeface="Book Antiqua" pitchFamily="18" charset="0"/>
              </a:rPr>
              <a:t>Our Team:  </a:t>
            </a:r>
            <a:r>
              <a:rPr lang="en-US" sz="1400" dirty="0" smtClean="0">
                <a:solidFill>
                  <a:srgbClr val="67787B">
                    <a:lumMod val="50000"/>
                  </a:srgbClr>
                </a:solidFill>
                <a:latin typeface="Book Antiqua" pitchFamily="18" charset="0"/>
              </a:rPr>
              <a:t>Geologists, Geophysicists,  GIS Analysts, Engineers, MBA, Financial Analysts, and Policy Analysts</a:t>
            </a:r>
            <a:endParaRPr lang="en-US" sz="1400" dirty="0">
              <a:solidFill>
                <a:srgbClr val="67787B">
                  <a:lumMod val="50000"/>
                </a:srgbClr>
              </a:solidFill>
              <a:latin typeface="Book Antiqua" pitchFamily="18" charset="0"/>
            </a:endParaRPr>
          </a:p>
        </p:txBody>
      </p:sp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83313"/>
            <a:ext cx="731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itle 1"/>
          <p:cNvSpPr txBox="1">
            <a:spLocks/>
          </p:cNvSpPr>
          <p:nvPr/>
        </p:nvSpPr>
        <p:spPr>
          <a:xfrm>
            <a:off x="914400" y="6248400"/>
            <a:ext cx="708025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800" dirty="0" smtClean="0">
                <a:solidFill>
                  <a:srgbClr val="EBC576"/>
                </a:solidFill>
              </a:rPr>
              <a:t>US Department of The Interior – Indian Affairs</a:t>
            </a:r>
            <a:br>
              <a:rPr lang="en-US" sz="800" dirty="0" smtClean="0">
                <a:solidFill>
                  <a:srgbClr val="EBC576"/>
                </a:solidFill>
              </a:rPr>
            </a:br>
            <a:r>
              <a:rPr lang="en-US" sz="800" dirty="0" smtClean="0">
                <a:solidFill>
                  <a:srgbClr val="EBC576"/>
                </a:solidFill>
              </a:rPr>
              <a:t>Office of Indian Energy and Economic Development</a:t>
            </a:r>
            <a:r>
              <a:rPr lang="en-US" sz="800" dirty="0" smtClean="0">
                <a:solidFill>
                  <a:srgbClr val="FFFFFF"/>
                </a:solidFill>
              </a:rPr>
              <a:t/>
            </a:r>
            <a:br>
              <a:rPr lang="en-US" sz="800" dirty="0" smtClean="0">
                <a:solidFill>
                  <a:srgbClr val="FFFFFF"/>
                </a:solidFill>
              </a:rPr>
            </a:br>
            <a:r>
              <a:rPr lang="en-US" sz="800" b="1" dirty="0" smtClean="0">
                <a:solidFill>
                  <a:srgbClr val="FFFFFF"/>
                </a:solidFill>
              </a:rPr>
              <a:t>Division of Energy and Mineral Development</a:t>
            </a:r>
            <a:endParaRPr lang="en-US" sz="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649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11"/>
          <p:cNvSpPr>
            <a:spLocks noGrp="1"/>
          </p:cNvSpPr>
          <p:nvPr>
            <p:ph idx="1"/>
          </p:nvPr>
        </p:nvSpPr>
        <p:spPr>
          <a:xfrm>
            <a:off x="457200" y="2514600"/>
            <a:ext cx="4724400" cy="378777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altLang="en-US" dirty="0">
                <a:solidFill>
                  <a:schemeClr val="accent5">
                    <a:lumMod val="50000"/>
                  </a:schemeClr>
                </a:solidFill>
              </a:rPr>
              <a:t>Annual </a:t>
            </a: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</a:rPr>
              <a:t>grant program</a:t>
            </a:r>
          </a:p>
          <a:p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</a:rPr>
              <a:t>Competitive</a:t>
            </a:r>
          </a:p>
          <a:p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</a:rPr>
              <a:t>Any 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</a:rPr>
              <a:t>type of energy or minerals</a:t>
            </a:r>
          </a:p>
          <a:p>
            <a:pPr lvl="1"/>
            <a:r>
              <a:rPr lang="en-US" altLang="en-US" dirty="0"/>
              <a:t>Renewable Energy </a:t>
            </a:r>
          </a:p>
          <a:p>
            <a:pPr lvl="1"/>
            <a:r>
              <a:rPr lang="en-US" altLang="en-US" dirty="0"/>
              <a:t>Conventional Energy </a:t>
            </a:r>
          </a:p>
          <a:p>
            <a:pPr lvl="1"/>
            <a:r>
              <a:rPr lang="en-US" altLang="en-US" dirty="0"/>
              <a:t>Mineral</a:t>
            </a:r>
          </a:p>
          <a:p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</a:rPr>
              <a:t>Pre-development work only</a:t>
            </a:r>
            <a:endParaRPr lang="en-US" altLang="en-US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altLang="en-US" dirty="0"/>
              <a:t>Resource Assessment/Exploration studies</a:t>
            </a:r>
          </a:p>
          <a:p>
            <a:pPr lvl="1"/>
            <a:r>
              <a:rPr lang="en-US" altLang="en-US" dirty="0"/>
              <a:t>Feasibility studies</a:t>
            </a:r>
          </a:p>
          <a:p>
            <a:pPr lvl="1"/>
            <a:r>
              <a:rPr lang="en-US" altLang="en-US" dirty="0"/>
              <a:t>Market studies</a:t>
            </a:r>
          </a:p>
          <a:p>
            <a:pPr lvl="1"/>
            <a:r>
              <a:rPr lang="en-US" altLang="en-US" dirty="0"/>
              <a:t>Engineering </a:t>
            </a:r>
            <a:r>
              <a:rPr lang="en-US" altLang="en-US" dirty="0" smtClean="0"/>
              <a:t>studies</a:t>
            </a:r>
            <a:endParaRPr lang="en-US" altLang="en-US" dirty="0"/>
          </a:p>
        </p:txBody>
      </p:sp>
      <p:sp>
        <p:nvSpPr>
          <p:cNvPr id="20482" name="Title 10"/>
          <p:cNvSpPr>
            <a:spLocks noGrp="1"/>
          </p:cNvSpPr>
          <p:nvPr>
            <p:ph type="title"/>
          </p:nvPr>
        </p:nvSpPr>
        <p:spPr>
          <a:xfrm>
            <a:off x="436563" y="533400"/>
            <a:ext cx="8402637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/>
              <a:t>Energy and Mineral Development Program  (EMDP)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6248400"/>
            <a:ext cx="88392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83313"/>
            <a:ext cx="731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14400" y="6248400"/>
            <a:ext cx="708025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800" dirty="0" smtClean="0">
                <a:solidFill>
                  <a:srgbClr val="EBC576"/>
                </a:solidFill>
              </a:rPr>
              <a:t>US Department of The Interior – Indian Affairs</a:t>
            </a:r>
            <a:br>
              <a:rPr lang="en-US" sz="800" dirty="0" smtClean="0">
                <a:solidFill>
                  <a:srgbClr val="EBC576"/>
                </a:solidFill>
              </a:rPr>
            </a:br>
            <a:r>
              <a:rPr lang="en-US" sz="800" dirty="0" smtClean="0">
                <a:solidFill>
                  <a:srgbClr val="EBC576"/>
                </a:solidFill>
              </a:rPr>
              <a:t>Office of Indian Energy and Economic Development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b="1" dirty="0" smtClean="0"/>
              <a:t>Division of Energy and Mineral Development</a:t>
            </a:r>
            <a:endParaRPr lang="en-US" sz="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1513582"/>
            <a:ext cx="548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EMDP 2015 Open NOW</a:t>
            </a:r>
          </a:p>
        </p:txBody>
      </p:sp>
      <p:sp>
        <p:nvSpPr>
          <p:cNvPr id="9" name="Content Placeholder 11"/>
          <p:cNvSpPr txBox="1">
            <a:spLocks/>
          </p:cNvSpPr>
          <p:nvPr/>
        </p:nvSpPr>
        <p:spPr>
          <a:xfrm>
            <a:off x="5257800" y="3048000"/>
            <a:ext cx="3505200" cy="2743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73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"/>
              <a:defRPr sz="2000" kern="1200" spc="15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7E97AD"/>
              </a:buClr>
              <a:buFont typeface="Wingdings" pitchFamily="2" charset="2"/>
              <a:buChar char="§"/>
              <a:defRPr sz="1600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7A6A60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9D936F"/>
              </a:buClr>
              <a:buFont typeface="Wingdings" pitchFamily="2" charset="2"/>
              <a:buChar char="§"/>
              <a:defRPr sz="1300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algn="ctr">
              <a:buNone/>
            </a:pPr>
            <a:r>
              <a:rPr lang="en-US" altLang="en-US" b="1" u="sng" dirty="0" smtClean="0">
                <a:solidFill>
                  <a:schemeClr val="bg1"/>
                </a:solidFill>
              </a:rPr>
              <a:t>For More Information:</a:t>
            </a:r>
          </a:p>
          <a:p>
            <a:pPr marL="44450" indent="0" algn="ctr"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Visit our Website: </a:t>
            </a:r>
            <a:r>
              <a:rPr lang="en-US" altLang="en-US" sz="1200" dirty="0" smtClean="0">
                <a:solidFill>
                  <a:schemeClr val="bg1"/>
                </a:solidFill>
                <a:hlinkClick r:id="rId4"/>
              </a:rPr>
              <a:t>http://www.indianaffairs.gov/WhoWeAre/AS-IA/IEED/DEMD/TT/TF/index.htm</a:t>
            </a:r>
            <a:endParaRPr lang="en-US" altLang="en-US" sz="1200" dirty="0" smtClean="0">
              <a:solidFill>
                <a:schemeClr val="bg1"/>
              </a:solidFill>
            </a:endParaRPr>
          </a:p>
          <a:p>
            <a:pPr marL="44450" indent="0" algn="ctr"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Submit Proposals Here:</a:t>
            </a:r>
          </a:p>
          <a:p>
            <a:pPr marL="44450" indent="0" algn="ctr">
              <a:buNone/>
            </a:pPr>
            <a:r>
              <a:rPr lang="en-US" sz="1200" dirty="0" smtClean="0">
                <a:hlinkClick r:id="rId5"/>
              </a:rPr>
              <a:t>bit.ly/DEMDEMDP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 marL="44450" indent="0" algn="ctr"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Or give us a call:</a:t>
            </a:r>
          </a:p>
          <a:p>
            <a:pPr marL="44450" indent="0" algn="ctr">
              <a:buNone/>
            </a:pPr>
            <a:r>
              <a:rPr lang="en-US" altLang="en-US" sz="1500" dirty="0" smtClean="0">
                <a:solidFill>
                  <a:schemeClr val="bg1"/>
                </a:solidFill>
              </a:rPr>
              <a:t>Main Office:  303-969-5270</a:t>
            </a:r>
          </a:p>
          <a:p>
            <a:pPr marL="44450" indent="0" algn="ctr">
              <a:buNone/>
            </a:pPr>
            <a:r>
              <a:rPr lang="en-US" altLang="en-US" sz="1500" dirty="0" smtClean="0">
                <a:solidFill>
                  <a:schemeClr val="bg1"/>
                </a:solidFill>
              </a:rPr>
              <a:t>Jennifer: 720-407-0669</a:t>
            </a:r>
          </a:p>
          <a:p>
            <a:pPr algn="ctr"/>
            <a:endParaRPr lang="en-US" altLang="en-US" dirty="0" smtClean="0">
              <a:solidFill>
                <a:schemeClr val="bg1"/>
              </a:solidFill>
            </a:endParaRPr>
          </a:p>
          <a:p>
            <a:pPr lvl="1" algn="ctr"/>
            <a:endParaRPr lang="en-US" altLang="en-US" dirty="0" smtClean="0">
              <a:solidFill>
                <a:schemeClr val="bg1"/>
              </a:solidFill>
            </a:endParaRPr>
          </a:p>
          <a:p>
            <a:pPr algn="ctr"/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594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2" name="Rectangle 1"/>
          <p:cNvSpPr>
            <a:spLocks noChangeArrowheads="1"/>
          </p:cNvSpPr>
          <p:nvPr/>
        </p:nvSpPr>
        <p:spPr bwMode="auto">
          <a:xfrm>
            <a:off x="143941" y="281970"/>
            <a:ext cx="877515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13970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solidFill>
                  <a:srgbClr val="FFFFFF"/>
                </a:solidFill>
                <a:latin typeface="Candara"/>
                <a:ea typeface="Calibri" pitchFamily="34" charset="0"/>
                <a:cs typeface="Calibri" pitchFamily="34" charset="0"/>
              </a:rPr>
              <a:t>2013 Energy Economic </a:t>
            </a:r>
            <a:r>
              <a:rPr lang="en-US" altLang="en-US" sz="3000" dirty="0">
                <a:solidFill>
                  <a:srgbClr val="FFFFFF"/>
                </a:solidFill>
                <a:latin typeface="Candara"/>
                <a:ea typeface="Calibri" pitchFamily="34" charset="0"/>
                <a:cs typeface="Calibri" pitchFamily="34" charset="0"/>
              </a:rPr>
              <a:t>Contributions on Indian </a:t>
            </a:r>
            <a:r>
              <a:rPr lang="en-US" altLang="en-US" sz="3000" dirty="0" smtClean="0">
                <a:solidFill>
                  <a:srgbClr val="FFFFFF"/>
                </a:solidFill>
                <a:latin typeface="Candara"/>
                <a:ea typeface="Calibri" pitchFamily="34" charset="0"/>
                <a:cs typeface="Calibri" pitchFamily="34" charset="0"/>
              </a:rPr>
              <a:t>Lands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solidFill>
                  <a:srgbClr val="FFFFFF"/>
                </a:solidFill>
                <a:latin typeface="Candara"/>
                <a:cs typeface="Arial" pitchFamily="34" charset="0"/>
              </a:rPr>
              <a:t>(Non-Gaming)</a:t>
            </a:r>
            <a:endParaRPr lang="en-US" altLang="en-US" sz="3000" dirty="0">
              <a:solidFill>
                <a:srgbClr val="FFFFFF"/>
              </a:solidFill>
              <a:latin typeface="Candar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248400"/>
            <a:ext cx="88392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83313"/>
            <a:ext cx="731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14400" y="6248400"/>
            <a:ext cx="708025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800" dirty="0" smtClean="0">
                <a:solidFill>
                  <a:srgbClr val="EBC576"/>
                </a:solidFill>
              </a:rPr>
              <a:t>US Department of The Interior – Indian Affairs</a:t>
            </a:r>
            <a:br>
              <a:rPr lang="en-US" sz="800" dirty="0" smtClean="0">
                <a:solidFill>
                  <a:srgbClr val="EBC576"/>
                </a:solidFill>
              </a:rPr>
            </a:br>
            <a:r>
              <a:rPr lang="en-US" sz="800" dirty="0" smtClean="0">
                <a:solidFill>
                  <a:srgbClr val="EBC576"/>
                </a:solidFill>
              </a:rPr>
              <a:t>Office of Indian Energy and Economic Development</a:t>
            </a:r>
            <a:r>
              <a:rPr lang="en-US" sz="800" dirty="0" smtClean="0">
                <a:solidFill>
                  <a:srgbClr val="FFFFFF"/>
                </a:solidFill>
              </a:rPr>
              <a:t/>
            </a:r>
            <a:br>
              <a:rPr lang="en-US" sz="800" dirty="0" smtClean="0">
                <a:solidFill>
                  <a:srgbClr val="FFFFFF"/>
                </a:solidFill>
              </a:rPr>
            </a:br>
            <a:r>
              <a:rPr lang="en-US" sz="800" b="1" dirty="0" smtClean="0">
                <a:solidFill>
                  <a:srgbClr val="FFFFFF"/>
                </a:solidFill>
              </a:rPr>
              <a:t>Division of Energy and Mineral Development</a:t>
            </a:r>
            <a:endParaRPr lang="en-US" sz="800" b="1" dirty="0">
              <a:solidFill>
                <a:srgbClr val="FFFFFF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059505"/>
              </p:ext>
            </p:extLst>
          </p:nvPr>
        </p:nvGraphicFramePr>
        <p:xfrm>
          <a:off x="1" y="1600200"/>
          <a:ext cx="9143999" cy="4419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1008"/>
                <a:gridCol w="1075764"/>
                <a:gridCol w="1075764"/>
                <a:gridCol w="1307404"/>
                <a:gridCol w="1178645"/>
                <a:gridCol w="1292707"/>
                <a:gridCol w="1292707"/>
              </a:tblGrid>
              <a:tr h="11747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Activity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Value </a:t>
                      </a:r>
                      <a:r>
                        <a:rPr lang="en-US" sz="1500" dirty="0" smtClean="0">
                          <a:solidFill>
                            <a:schemeClr val="bg1"/>
                          </a:solidFill>
                          <a:effectLst/>
                        </a:rPr>
                        <a:t>($billions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% of Total Value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Estimated Economic Impact ($Billions)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% of Total Economic Impact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Estimated Employment (jobs)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% of Total Estimated Jobs Impact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</a:tr>
              <a:tr h="593606">
                <a:tc>
                  <a:txBody>
                    <a:bodyPr/>
                    <a:lstStyle/>
                    <a:p>
                      <a:pPr marL="0" marR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Energy</a:t>
                      </a:r>
                      <a:r>
                        <a:rPr lang="en-US" sz="1500" b="0" dirty="0" smtClean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endParaRPr lang="en-US" sz="1700" b="0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9.82</a:t>
                      </a:r>
                      <a:endParaRPr lang="en-US" sz="1700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92.64%</a:t>
                      </a:r>
                      <a:endParaRPr lang="en-US" sz="1700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17.21</a:t>
                      </a:r>
                      <a:endParaRPr lang="en-US" sz="1700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90.44%</a:t>
                      </a:r>
                      <a:endParaRPr lang="en-US" sz="1700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66,375</a:t>
                      </a:r>
                      <a:endParaRPr lang="en-US" sz="1700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82.28%</a:t>
                      </a:r>
                      <a:endParaRPr lang="en-US" sz="1700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</a:tr>
              <a:tr h="308377">
                <a:tc>
                  <a:txBody>
                    <a:bodyPr/>
                    <a:lstStyle/>
                    <a:p>
                      <a:pPr marL="0" marR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</a:rPr>
                        <a:t>Other Minerals</a:t>
                      </a:r>
                      <a:endParaRPr lang="en-US" sz="17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0.08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0.75%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0.15</a:t>
                      </a: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0.79%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859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1.06%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</a:tr>
              <a:tr h="418800">
                <a:tc>
                  <a:txBody>
                    <a:bodyPr/>
                    <a:lstStyle/>
                    <a:p>
                      <a:pPr marL="0" marR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</a:rPr>
                        <a:t>Subtotal</a:t>
                      </a:r>
                      <a:endParaRPr lang="en-US" sz="17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9.90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93.39%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17.36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91.22%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67,234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83.35%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</a:tr>
              <a:tr h="308125">
                <a:tc>
                  <a:txBody>
                    <a:bodyPr/>
                    <a:lstStyle/>
                    <a:p>
                      <a:pPr marL="0" marR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</a:rPr>
                        <a:t>Irrigated Agriculture</a:t>
                      </a:r>
                      <a:endParaRPr lang="en-US" sz="17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0.49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4.62%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1.05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5.52%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9,758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12.10%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</a:tr>
              <a:tr h="484276">
                <a:tc>
                  <a:txBody>
                    <a:bodyPr/>
                    <a:lstStyle/>
                    <a:p>
                      <a:pPr marL="0" marR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</a:rPr>
                        <a:t>Forestry</a:t>
                      </a:r>
                      <a:endParaRPr lang="en-US" sz="17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0.2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1.89%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0.53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2.79%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2,294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2.84%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</a:tr>
              <a:tr h="529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</a:rPr>
                        <a:t>Grazing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0.09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0.47%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1,381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1.71%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</a:tr>
              <a:tr h="308377">
                <a:tc>
                  <a:txBody>
                    <a:bodyPr/>
                    <a:lstStyle/>
                    <a:p>
                      <a:pPr marL="0" marR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7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10.60</a:t>
                      </a: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100%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19.03</a:t>
                      </a: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100%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80,668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100%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ctr"/>
                </a:tc>
              </a:tr>
              <a:tr h="293692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</a:rPr>
                        <a:t>Data from the U.S. Department of Interior's Economic Report FY </a:t>
                      </a:r>
                      <a:r>
                        <a:rPr lang="en-US" sz="1300" b="1" dirty="0" smtClean="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300" b="1" dirty="0" smtClean="0">
                          <a:solidFill>
                            <a:schemeClr val="bg1"/>
                          </a:solidFill>
                          <a:effectLst/>
                        </a:rPr>
                        <a:t>July 11, 2014, </a:t>
                      </a: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</a:rPr>
                        <a:t>Chapter </a:t>
                      </a:r>
                      <a:r>
                        <a:rPr lang="en-US" sz="1300" b="1" dirty="0" smtClean="0">
                          <a:solidFill>
                            <a:schemeClr val="bg1"/>
                          </a:solidFill>
                          <a:effectLst/>
                        </a:rPr>
                        <a:t>2, </a:t>
                      </a: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</a:rPr>
                        <a:t>Table </a:t>
                      </a:r>
                      <a:r>
                        <a:rPr lang="en-US" sz="1300" b="1" dirty="0" smtClean="0">
                          <a:solidFill>
                            <a:schemeClr val="bg1"/>
                          </a:solidFill>
                          <a:effectLst/>
                        </a:rPr>
                        <a:t>2-2.</a:t>
                      </a:r>
                      <a:endParaRPr lang="en-US" sz="17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6578" marR="96578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63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Open Now</a:t>
            </a:r>
          </a:p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Grant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program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to develop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tribal managerial, organizational and technical capacity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to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maximize the economic impact of energy resource development on Indian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land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sz="2000" dirty="0"/>
              <a:t>Establish business entity structures and/or organizational structures related to energy resource </a:t>
            </a:r>
            <a:r>
              <a:rPr lang="en-US" sz="2000" dirty="0" smtClean="0"/>
              <a:t>development Business </a:t>
            </a:r>
            <a:r>
              <a:rPr lang="en-US" sz="2000" dirty="0"/>
              <a:t>development </a:t>
            </a:r>
            <a:r>
              <a:rPr lang="en-US" sz="2000" dirty="0" smtClean="0"/>
              <a:t>capacity</a:t>
            </a:r>
          </a:p>
          <a:p>
            <a:pPr lvl="1"/>
            <a:r>
              <a:rPr lang="en-US" sz="2000" dirty="0"/>
              <a:t> Develop or enhance key regulatory </a:t>
            </a:r>
            <a:r>
              <a:rPr lang="en-US" sz="2000" dirty="0" smtClean="0"/>
              <a:t>activities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	 </a:t>
            </a:r>
          </a:p>
          <a:p>
            <a:pPr marL="639762" lvl="2" indent="0">
              <a:buNone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		</a:t>
            </a:r>
          </a:p>
          <a:p>
            <a:pPr marL="639762" lvl="2" indent="0">
              <a:buNone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	         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bit.ly/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tedcgrant</a:t>
            </a:r>
            <a:endParaRPr lang="en-US" sz="3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</p:spPr>
        <p:txBody>
          <a:bodyPr/>
          <a:lstStyle/>
          <a:p>
            <a:r>
              <a:rPr lang="en-US" sz="2800" dirty="0" smtClean="0"/>
              <a:t>Tribal Energy Development Capacity Program (TEDC)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52400" y="6248400"/>
            <a:ext cx="88392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83313"/>
            <a:ext cx="731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14400" y="6248400"/>
            <a:ext cx="708025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800" dirty="0" smtClean="0">
                <a:solidFill>
                  <a:srgbClr val="EBC576"/>
                </a:solidFill>
              </a:rPr>
              <a:t>US Department of The Interior – Indian Affairs</a:t>
            </a:r>
            <a:br>
              <a:rPr lang="en-US" sz="800" dirty="0" smtClean="0">
                <a:solidFill>
                  <a:srgbClr val="EBC576"/>
                </a:solidFill>
              </a:rPr>
            </a:br>
            <a:r>
              <a:rPr lang="en-US" sz="800" dirty="0" smtClean="0">
                <a:solidFill>
                  <a:srgbClr val="EBC576"/>
                </a:solidFill>
              </a:rPr>
              <a:t>Office of Indian Energy and Economic Development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b="1" dirty="0" smtClean="0"/>
              <a:t>Division of Energy and Mineral Development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2511189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44450" indent="0">
              <a:buNone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Examples: </a:t>
            </a:r>
          </a:p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Developing 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legal infrastructure for business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formation</a:t>
            </a:r>
          </a:p>
          <a:p>
            <a:pPr lvl="1"/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Establishing tribally chartered corporations under tribal corporation codes </a:t>
            </a:r>
            <a:endParaRPr lang="en-US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Establishing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tribal business charters under federal law (IRA Section 17 corporation)</a:t>
            </a:r>
            <a:endParaRPr lang="en-US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4450" indent="0">
              <a:buNone/>
            </a:pPr>
            <a:endParaRPr lang="en-US" sz="3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</p:spPr>
        <p:txBody>
          <a:bodyPr/>
          <a:lstStyle/>
          <a:p>
            <a:r>
              <a:rPr lang="en-US" sz="2800" dirty="0" smtClean="0"/>
              <a:t>business </a:t>
            </a:r>
            <a:r>
              <a:rPr lang="en-US" sz="2800" dirty="0"/>
              <a:t>entity formation </a:t>
            </a:r>
            <a:r>
              <a:rPr lang="en-US" sz="2800" dirty="0" smtClean="0"/>
              <a:t>activities (TEDC)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52400" y="6248400"/>
            <a:ext cx="88392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83313"/>
            <a:ext cx="731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14400" y="6248400"/>
            <a:ext cx="708025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800" dirty="0" smtClean="0">
                <a:solidFill>
                  <a:srgbClr val="EBC576"/>
                </a:solidFill>
              </a:rPr>
              <a:t>US Department of The Interior – Indian Affairs</a:t>
            </a:r>
            <a:br>
              <a:rPr lang="en-US" sz="800" dirty="0" smtClean="0">
                <a:solidFill>
                  <a:srgbClr val="EBC576"/>
                </a:solidFill>
              </a:rPr>
            </a:br>
            <a:r>
              <a:rPr lang="en-US" sz="800" dirty="0" smtClean="0">
                <a:solidFill>
                  <a:srgbClr val="EBC576"/>
                </a:solidFill>
              </a:rPr>
              <a:t>Office of Indian Energy and Economic Development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b="1" dirty="0" smtClean="0"/>
              <a:t>Division of Energy and Mineral Development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275769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lnSpcReduction="10000"/>
          </a:bodyPr>
          <a:lstStyle/>
          <a:p>
            <a:pPr marL="44450" indent="0">
              <a:buNone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Examples:</a:t>
            </a:r>
          </a:p>
          <a:p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Developing or enhancing tribal policies, codes, regulations, or ordinances related to regulating and developing energy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resource(s)</a:t>
            </a:r>
          </a:p>
          <a:p>
            <a:pPr lvl="1"/>
            <a:r>
              <a:rPr lang="en-US" sz="1800" dirty="0" smtClean="0"/>
              <a:t>Land lease regulations for energy development purposes</a:t>
            </a:r>
            <a:endParaRPr lang="en-US" sz="1600" dirty="0" smtClean="0"/>
          </a:p>
          <a:p>
            <a:pPr lvl="1"/>
            <a:r>
              <a:rPr lang="en-US" sz="2000" dirty="0" smtClean="0"/>
              <a:t>Helping </a:t>
            </a:r>
            <a:r>
              <a:rPr lang="en-US" sz="2000" dirty="0"/>
              <a:t>Expedite and Advance Responsible Tribal Homeownership (HEARTH) </a:t>
            </a:r>
            <a:r>
              <a:rPr lang="en-US" sz="2000" dirty="0" smtClean="0"/>
              <a:t>Act </a:t>
            </a:r>
          </a:p>
          <a:p>
            <a:pPr marL="639762" lvl="2" indent="0"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639762" lvl="2" indent="0">
              <a:buNone/>
            </a:pPr>
            <a:r>
              <a:rPr lang="en-US" u="sng" dirty="0">
                <a:solidFill>
                  <a:schemeClr val="accent5">
                    <a:lumMod val="50000"/>
                  </a:schemeClr>
                </a:solidFill>
              </a:rPr>
              <a:t>http://www.bia.gov/WhoWeAre/BIA/OTS/HEARTH/index.htm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639762" lvl="2" indent="0">
              <a:buNone/>
            </a:pP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33387" indent="-342900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Drafting and adopting UCC MTSTA, secured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transaction codes and subsequent joint power agreement with the tribe’s respective state.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	  </a:t>
            </a:r>
            <a:endParaRPr lang="en-US" sz="38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</p:spPr>
        <p:txBody>
          <a:bodyPr/>
          <a:lstStyle/>
          <a:p>
            <a:r>
              <a:rPr lang="en-US" sz="2800" dirty="0"/>
              <a:t>regulatory </a:t>
            </a:r>
            <a:r>
              <a:rPr lang="en-US" sz="2800" dirty="0" smtClean="0"/>
              <a:t>activities (TEDC)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52400" y="6248400"/>
            <a:ext cx="88392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83313"/>
            <a:ext cx="731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14400" y="6248400"/>
            <a:ext cx="708025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800" dirty="0" smtClean="0">
                <a:solidFill>
                  <a:srgbClr val="EBC576"/>
                </a:solidFill>
              </a:rPr>
              <a:t>US Department of The Interior – Indian Affairs</a:t>
            </a:r>
            <a:br>
              <a:rPr lang="en-US" sz="800" dirty="0" smtClean="0">
                <a:solidFill>
                  <a:srgbClr val="EBC576"/>
                </a:solidFill>
              </a:rPr>
            </a:br>
            <a:r>
              <a:rPr lang="en-US" sz="800" dirty="0" smtClean="0">
                <a:solidFill>
                  <a:srgbClr val="EBC576"/>
                </a:solidFill>
              </a:rPr>
              <a:t>Office of Indian Energy and Economic Development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b="1" dirty="0" smtClean="0"/>
              <a:t>Division of Energy and Mineral Development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1995107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</p:spPr>
        <p:txBody>
          <a:bodyPr/>
          <a:lstStyle/>
          <a:p>
            <a:r>
              <a:rPr lang="en-US" sz="2800" dirty="0" smtClean="0"/>
              <a:t>Importance of TEDC Activities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52400" y="6248400"/>
            <a:ext cx="88392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83313"/>
            <a:ext cx="731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14400" y="6248400"/>
            <a:ext cx="708025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800" dirty="0" smtClean="0">
                <a:solidFill>
                  <a:srgbClr val="EBC576"/>
                </a:solidFill>
              </a:rPr>
              <a:t>US Department of The Interior – Indian Affairs</a:t>
            </a:r>
            <a:br>
              <a:rPr lang="en-US" sz="800" dirty="0" smtClean="0">
                <a:solidFill>
                  <a:srgbClr val="EBC576"/>
                </a:solidFill>
              </a:rPr>
            </a:br>
            <a:r>
              <a:rPr lang="en-US" sz="800" dirty="0" smtClean="0">
                <a:solidFill>
                  <a:srgbClr val="EBC576"/>
                </a:solidFill>
              </a:rPr>
              <a:t>Office of Indian Energy and Economic Development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b="1" dirty="0" smtClean="0"/>
              <a:t>Division of Energy and Mineral Development</a:t>
            </a:r>
            <a:endParaRPr lang="en-US" sz="800" b="1" dirty="0"/>
          </a:p>
        </p:txBody>
      </p:sp>
      <p:pic>
        <p:nvPicPr>
          <p:cNvPr id="8" name="Content Placeholder 7" descr="Screen Shot 2015-06-23 at 7.55.07 AM.pn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" r="1099" b="223"/>
          <a:stretch/>
        </p:blipFill>
        <p:spPr>
          <a:xfrm>
            <a:off x="0" y="1397000"/>
            <a:ext cx="9144000" cy="5461000"/>
          </a:xfrm>
        </p:spPr>
      </p:pic>
      <p:sp>
        <p:nvSpPr>
          <p:cNvPr id="9" name="Right Arrow 8"/>
          <p:cNvSpPr/>
          <p:nvPr/>
        </p:nvSpPr>
        <p:spPr>
          <a:xfrm flipH="1">
            <a:off x="2514600" y="4343400"/>
            <a:ext cx="40386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Business name and trademark search</a:t>
            </a:r>
          </a:p>
        </p:txBody>
      </p:sp>
      <p:sp>
        <p:nvSpPr>
          <p:cNvPr id="10" name="Right Arrow 9"/>
          <p:cNvSpPr/>
          <p:nvPr/>
        </p:nvSpPr>
        <p:spPr>
          <a:xfrm flipH="1">
            <a:off x="2438400" y="5829300"/>
            <a:ext cx="3581400" cy="1028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LLC, Corporation, Name and Trademark Forms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2743200" y="2971800"/>
            <a:ext cx="3581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Business Formation is all online </a:t>
            </a:r>
            <a:r>
              <a:rPr lang="en-US" sz="1600" b="1" dirty="0" smtClean="0"/>
              <a:t>takes 10 minuets, </a:t>
            </a:r>
            <a:r>
              <a:rPr lang="en-US" sz="1600" b="1" dirty="0" smtClean="0"/>
              <a:t>$</a:t>
            </a:r>
            <a:r>
              <a:rPr lang="en-US" sz="1600" b="1" dirty="0" smtClean="0"/>
              <a:t>100 Corp. $130</a:t>
            </a:r>
            <a:r>
              <a:rPr lang="en-US" sz="1600" b="1" dirty="0" smtClean="0"/>
              <a:t> LLC Fee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237202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ustom 9">
      <a:dk1>
        <a:srgbClr val="7E97AD"/>
      </a:dk1>
      <a:lt1>
        <a:srgbClr val="FFFFFF"/>
      </a:lt1>
      <a:dk2>
        <a:srgbClr val="AA6736"/>
      </a:dk2>
      <a:lt2>
        <a:srgbClr val="FFFFFF"/>
      </a:lt2>
      <a:accent1>
        <a:srgbClr val="CC8E60"/>
      </a:accent1>
      <a:accent2>
        <a:srgbClr val="CC8E60"/>
      </a:accent2>
      <a:accent3>
        <a:srgbClr val="7E97AD"/>
      </a:accent3>
      <a:accent4>
        <a:srgbClr val="7A6A60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9">
    <a:dk1>
      <a:srgbClr val="7E97AD"/>
    </a:dk1>
    <a:lt1>
      <a:srgbClr val="FFFFFF"/>
    </a:lt1>
    <a:dk2>
      <a:srgbClr val="AA6736"/>
    </a:dk2>
    <a:lt2>
      <a:srgbClr val="FFFFFF"/>
    </a:lt2>
    <a:accent1>
      <a:srgbClr val="CC8E60"/>
    </a:accent1>
    <a:accent2>
      <a:srgbClr val="CC8E60"/>
    </a:accent2>
    <a:accent3>
      <a:srgbClr val="7E97AD"/>
    </a:accent3>
    <a:accent4>
      <a:srgbClr val="7A6A60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5444</TotalTime>
  <Words>1016</Words>
  <Application>Microsoft Macintosh PowerPoint</Application>
  <PresentationFormat>On-screen Show (4:3)</PresentationFormat>
  <Paragraphs>229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Grid</vt:lpstr>
      <vt:lpstr>US Department of The Interior – Indian Affairs Office of Indian Energy and Economic Development Division of Energy and Mineral Development  </vt:lpstr>
      <vt:lpstr>PowerPoint Presentation</vt:lpstr>
      <vt:lpstr>DEMD Areas of Expertise</vt:lpstr>
      <vt:lpstr>Energy and Mineral Development Program  (EMDP)</vt:lpstr>
      <vt:lpstr>PowerPoint Presentation</vt:lpstr>
      <vt:lpstr>Tribal Energy Development Capacity Program (TEDC)</vt:lpstr>
      <vt:lpstr>business entity formation activities (TEDC)</vt:lpstr>
      <vt:lpstr>regulatory activities (TEDC)</vt:lpstr>
      <vt:lpstr>Importance of TEDC Activities</vt:lpstr>
      <vt:lpstr>Importance of TEDC Activities</vt:lpstr>
      <vt:lpstr>PowerPoint Presentation</vt:lpstr>
      <vt:lpstr>Federal Financial Resources</vt:lpstr>
      <vt:lpstr>Contact Information</vt:lpstr>
    </vt:vector>
  </TitlesOfParts>
  <Company>Bureau of Indian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Reimann, Jennifer</dc:creator>
  <cp:lastModifiedBy>Payton Batliner</cp:lastModifiedBy>
  <cp:revision>103</cp:revision>
  <dcterms:created xsi:type="dcterms:W3CDTF">2014-03-11T16:08:36Z</dcterms:created>
  <dcterms:modified xsi:type="dcterms:W3CDTF">2015-06-23T16:40:10Z</dcterms:modified>
</cp:coreProperties>
</file>