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289" r:id="rId2"/>
    <p:sldId id="259" r:id="rId3"/>
    <p:sldId id="294" r:id="rId4"/>
    <p:sldId id="290" r:id="rId5"/>
    <p:sldId id="258" r:id="rId6"/>
    <p:sldId id="292" r:id="rId7"/>
    <p:sldId id="293" r:id="rId8"/>
    <p:sldId id="281" r:id="rId9"/>
    <p:sldId id="276" r:id="rId10"/>
    <p:sldId id="277" r:id="rId11"/>
    <p:sldId id="278" r:id="rId12"/>
    <p:sldId id="295" r:id="rId13"/>
    <p:sldId id="279" r:id="rId14"/>
    <p:sldId id="280" r:id="rId15"/>
    <p:sldId id="282" r:id="rId16"/>
    <p:sldId id="283" r:id="rId17"/>
    <p:sldId id="284" r:id="rId18"/>
    <p:sldId id="285" r:id="rId19"/>
    <p:sldId id="286" r:id="rId20"/>
    <p:sldId id="287" r:id="rId21"/>
    <p:sldId id="288" r:id="rId22"/>
    <p:sldId id="270" r:id="rId23"/>
    <p:sldId id="291" r:id="rId24"/>
    <p:sldId id="272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170" y="-1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68901C-40C6-4088-84A7-0FE58076DAA5}" type="datetimeFigureOut">
              <a:rPr lang="en-US" smtClean="0"/>
              <a:t>6/23/2015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45A755-9283-4397-AB71-ED7A9F2900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1753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FE22ED-743A-40E8-8C3B-282C9B864018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15742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0619A115-A57C-45FE-BC9C-8739993762E7}" type="datetimeFigureOut">
              <a:rPr lang="en-US" smtClean="0"/>
              <a:t>6/23/2015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90193596-3298-4499-980C-420B02DB69F3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Rectangle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Rectangle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9A115-A57C-45FE-BC9C-8739993762E7}" type="datetimeFigureOut">
              <a:rPr lang="en-US" smtClean="0"/>
              <a:t>6/23/2015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93596-3298-4499-980C-420B02DB69F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9A115-A57C-45FE-BC9C-8739993762E7}" type="datetimeFigureOut">
              <a:rPr lang="en-US" smtClean="0"/>
              <a:t>6/23/2015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93596-3298-4499-980C-420B02DB69F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9A115-A57C-45FE-BC9C-8739993762E7}" type="datetimeFigureOut">
              <a:rPr lang="en-US" smtClean="0"/>
              <a:t>6/23/2015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93596-3298-4499-980C-420B02DB69F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0619A115-A57C-45FE-BC9C-8739993762E7}" type="datetimeFigureOut">
              <a:rPr lang="en-US" smtClean="0"/>
              <a:t>6/23/2015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90193596-3298-4499-980C-420B02DB69F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9A115-A57C-45FE-BC9C-8739993762E7}" type="datetimeFigureOut">
              <a:rPr lang="en-US" smtClean="0"/>
              <a:t>6/23/2015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93596-3298-4499-980C-420B02DB69F3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9A115-A57C-45FE-BC9C-8739993762E7}" type="datetimeFigureOut">
              <a:rPr lang="en-US" smtClean="0"/>
              <a:t>6/23/2015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93596-3298-4499-980C-420B02DB69F3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9A115-A57C-45FE-BC9C-8739993762E7}" type="datetimeFigureOut">
              <a:rPr lang="en-US" smtClean="0"/>
              <a:t>6/23/2015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93596-3298-4499-980C-420B02DB69F3}" type="slidenum">
              <a:rPr lang="en-US" smtClean="0"/>
              <a:t>‹#›</a:t>
            </a:fld>
            <a:endParaRPr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9A115-A57C-45FE-BC9C-8739993762E7}" type="datetimeFigureOut">
              <a:rPr lang="en-US" smtClean="0"/>
              <a:t>6/23/2015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93596-3298-4499-980C-420B02DB69F3}" type="slidenum">
              <a:rPr lang="en-US" smtClean="0"/>
              <a:t>‹#›</a:t>
            </a:fld>
            <a:endParaRPr lang="en-US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9A115-A57C-45FE-BC9C-8739993762E7}" type="datetimeFigureOut">
              <a:rPr lang="en-US" smtClean="0"/>
              <a:t>6/23/2015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93596-3298-4499-980C-420B02DB69F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9A115-A57C-45FE-BC9C-8739993762E7}" type="datetimeFigureOut">
              <a:rPr lang="en-US" smtClean="0"/>
              <a:t>6/23/2015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93596-3298-4499-980C-420B02DB69F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0619A115-A57C-45FE-BC9C-8739993762E7}" type="datetimeFigureOut">
              <a:rPr lang="en-US" smtClean="0"/>
              <a:t>6/23/2015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90193596-3298-4499-980C-420B02DB69F3}" type="slidenum">
              <a:rPr lang="en-US" smtClean="0"/>
              <a:t>‹#›</a:t>
            </a:fld>
            <a:endParaRPr lang="en-US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Forestry Trespass Enforcement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dirty="0" smtClean="0"/>
              <a:t>Matthew Anderson, Midwest Regional Forester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Partners In Action 2015</a:t>
            </a:r>
            <a:br>
              <a:rPr lang="en-US" dirty="0" smtClean="0"/>
            </a:br>
            <a:r>
              <a:rPr lang="en-US" dirty="0" smtClean="0"/>
              <a:t>June 23-25, 2015, Ho Chunk </a:t>
            </a:r>
            <a:r>
              <a:rPr lang="en-US" dirty="0" smtClean="0"/>
              <a:t>Gaming—Wisconsin Dells, </a:t>
            </a:r>
            <a:r>
              <a:rPr lang="en-US" dirty="0" smtClean="0"/>
              <a:t>Baraboo, Wisconsin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610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Seizure of Trespass Materials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Seizure of Trespass Materials—Forest products removed from Indian land </a:t>
            </a:r>
            <a:r>
              <a:rPr lang="en-US" u="sng" dirty="0" smtClean="0"/>
              <a:t>found on land not under Government supervision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Provide a Notice of Potential Trespass </a:t>
            </a:r>
            <a:r>
              <a:rPr lang="en-US" dirty="0" smtClean="0"/>
              <a:t>to </a:t>
            </a:r>
            <a:r>
              <a:rPr lang="en-US" dirty="0" smtClean="0"/>
              <a:t>owner of land or party in possession of trespass property.</a:t>
            </a:r>
          </a:p>
          <a:p>
            <a:pPr lvl="2"/>
            <a:r>
              <a:rPr lang="en-US" dirty="0" smtClean="0"/>
              <a:t>Example: Logs illegally harvested from Indian land and trucked to a sawmill.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4846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Evidence of Trespass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Evidence of Trespass</a:t>
            </a:r>
          </a:p>
          <a:p>
            <a:pPr lvl="1"/>
            <a:r>
              <a:rPr lang="en-US" dirty="0" smtClean="0"/>
              <a:t>May have to use circumstantial evidence to determine facts of trespass.</a:t>
            </a:r>
          </a:p>
          <a:p>
            <a:pPr lvl="1"/>
            <a:r>
              <a:rPr lang="en-US" dirty="0" smtClean="0"/>
              <a:t>Available evidence must verify conclusion of trespass activity and connect accused person(s) to the action.</a:t>
            </a:r>
          </a:p>
          <a:p>
            <a:pPr lvl="1"/>
            <a:r>
              <a:rPr lang="en-US" dirty="0" smtClean="0"/>
              <a:t>Different standard of proof for criminal cases vs. civil cases.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4038600"/>
            <a:ext cx="2136648" cy="2667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100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Trespass Reports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Type of trespass mostly impacts the Investigation phase.</a:t>
            </a:r>
          </a:p>
          <a:p>
            <a:r>
              <a:rPr lang="en-US" dirty="0" smtClean="0"/>
              <a:t>Investigation results in a trespass report which is presented to the appropriate line officer for concurrence.</a:t>
            </a:r>
          </a:p>
          <a:p>
            <a:r>
              <a:rPr lang="en-US" dirty="0" smtClean="0"/>
              <a:t>Trespass report will either identify that the trespasser is unknown, or identify one or more individuals as the trespasser.</a:t>
            </a:r>
          </a:p>
          <a:p>
            <a:r>
              <a:rPr lang="en-US" dirty="0" smtClean="0"/>
              <a:t>Line Officer’s signature on the trespass report is concurrence with the findings of the report, including the culpability of any individuals named as trespasser.</a:t>
            </a:r>
          </a:p>
          <a:p>
            <a:r>
              <a:rPr lang="en-US" dirty="0" smtClean="0"/>
              <a:t>If the Trespass Report identifies a trespasser, then Enforcement actions commence.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8000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Notice of Trespass</a:t>
            </a:r>
          </a:p>
          <a:p>
            <a:pPr lvl="1"/>
            <a:r>
              <a:rPr lang="en-US" dirty="0" smtClean="0"/>
              <a:t>Sent to all suspected trespassers</a:t>
            </a:r>
            <a:r>
              <a:rPr lang="en-US" dirty="0" smtClean="0"/>
              <a:t>.</a:t>
            </a:r>
          </a:p>
          <a:p>
            <a:pPr lvl="1"/>
            <a:r>
              <a:rPr lang="en-US" dirty="0"/>
              <a:t>Purpose is informational.</a:t>
            </a:r>
          </a:p>
          <a:p>
            <a:pPr lvl="1"/>
            <a:r>
              <a:rPr lang="en-US" dirty="0"/>
              <a:t>As no administrative action is made, Trespass Notices can’t be appealed</a:t>
            </a:r>
            <a:r>
              <a:rPr lang="en-US" dirty="0" smtClean="0"/>
              <a:t>.</a:t>
            </a:r>
            <a:endParaRPr lang="en-US" dirty="0" smtClean="0"/>
          </a:p>
          <a:p>
            <a:pPr lvl="1"/>
            <a:r>
              <a:rPr lang="en-US" dirty="0" smtClean="0"/>
              <a:t>Must be sent </a:t>
            </a:r>
            <a:r>
              <a:rPr lang="en-US" u="sng" dirty="0" smtClean="0"/>
              <a:t>before</a:t>
            </a:r>
            <a:r>
              <a:rPr lang="en-US" dirty="0" smtClean="0"/>
              <a:t> any demand for payment is sent.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3813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Trespass Notice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Notice of Trespass contents:</a:t>
            </a:r>
          </a:p>
          <a:p>
            <a:pPr lvl="1"/>
            <a:r>
              <a:rPr lang="en-US" dirty="0" smtClean="0"/>
              <a:t>That </a:t>
            </a:r>
            <a:r>
              <a:rPr lang="en-US" dirty="0"/>
              <a:t>a determination has been made that a trespass </a:t>
            </a:r>
            <a:r>
              <a:rPr lang="en-US" dirty="0" smtClean="0"/>
              <a:t>as </a:t>
            </a:r>
            <a:r>
              <a:rPr lang="en-US" dirty="0"/>
              <a:t>occurred;</a:t>
            </a:r>
          </a:p>
          <a:p>
            <a:pPr lvl="1"/>
            <a:r>
              <a:rPr lang="en-US" dirty="0"/>
              <a:t>T</a:t>
            </a:r>
            <a:r>
              <a:rPr lang="en-US" dirty="0" smtClean="0"/>
              <a:t>he </a:t>
            </a:r>
            <a:r>
              <a:rPr lang="en-US" dirty="0"/>
              <a:t>basis for </a:t>
            </a:r>
            <a:r>
              <a:rPr lang="en-US" dirty="0" smtClean="0"/>
              <a:t>this </a:t>
            </a:r>
            <a:r>
              <a:rPr lang="en-US" dirty="0"/>
              <a:t>determination;</a:t>
            </a:r>
          </a:p>
          <a:p>
            <a:pPr lvl="1"/>
            <a:r>
              <a:rPr lang="en-US" dirty="0"/>
              <a:t>A</a:t>
            </a:r>
            <a:r>
              <a:rPr lang="en-US" dirty="0" smtClean="0"/>
              <a:t>n </a:t>
            </a:r>
            <a:r>
              <a:rPr lang="en-US" dirty="0"/>
              <a:t>assessment of the damages, penalties, and costs;</a:t>
            </a:r>
          </a:p>
          <a:p>
            <a:pPr lvl="1"/>
            <a:r>
              <a:rPr lang="en-US" dirty="0"/>
              <a:t>T</a:t>
            </a:r>
            <a:r>
              <a:rPr lang="en-US" dirty="0" smtClean="0"/>
              <a:t>he </a:t>
            </a:r>
            <a:r>
              <a:rPr lang="en-US" dirty="0"/>
              <a:t>seizure of forest products, if applicable;</a:t>
            </a:r>
          </a:p>
          <a:p>
            <a:pPr lvl="1"/>
            <a:r>
              <a:rPr lang="en-US" dirty="0"/>
              <a:t>T</a:t>
            </a:r>
            <a:r>
              <a:rPr lang="en-US" dirty="0" smtClean="0"/>
              <a:t>he </a:t>
            </a:r>
            <a:r>
              <a:rPr lang="en-US" dirty="0"/>
              <a:t>disposition or removal of Indian forest products taken in trespass may result in civil and/or criminal action by the United States or tribe</a:t>
            </a:r>
            <a:r>
              <a:rPr lang="en-US" dirty="0" smtClean="0"/>
              <a:t>.</a:t>
            </a:r>
          </a:p>
          <a:p>
            <a:r>
              <a:rPr lang="en-US" dirty="0" smtClean="0"/>
              <a:t>No </a:t>
            </a:r>
            <a:r>
              <a:rPr lang="en-US" dirty="0" smtClean="0"/>
              <a:t>action (in the legal sense)  </a:t>
            </a:r>
            <a:r>
              <a:rPr lang="en-US" dirty="0" smtClean="0"/>
              <a:t>is taken under a Notice of Trespass.  Purpose is to inform.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8915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Decision and Demand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Demand Letter</a:t>
            </a:r>
          </a:p>
          <a:p>
            <a:pPr lvl="1"/>
            <a:r>
              <a:rPr lang="en-US" dirty="0" smtClean="0"/>
              <a:t>Sent </a:t>
            </a:r>
            <a:r>
              <a:rPr lang="en-US" dirty="0" smtClean="0"/>
              <a:t>to all </a:t>
            </a:r>
            <a:r>
              <a:rPr lang="en-US" dirty="0" smtClean="0"/>
              <a:t>trespassers identified in the </a:t>
            </a:r>
            <a:r>
              <a:rPr lang="en-US" smtClean="0"/>
              <a:t>Trespass Report.</a:t>
            </a:r>
            <a:endParaRPr lang="en-US" dirty="0" smtClean="0"/>
          </a:p>
          <a:p>
            <a:pPr lvl="1"/>
            <a:r>
              <a:rPr lang="en-US" dirty="0" smtClean="0"/>
              <a:t>Demand </a:t>
            </a:r>
            <a:r>
              <a:rPr lang="en-US" dirty="0" smtClean="0"/>
              <a:t>Letter establishes an Administrative Action, namely the decision that the recipient owes a debt to the Government.</a:t>
            </a:r>
          </a:p>
          <a:p>
            <a:pPr lvl="1"/>
            <a:r>
              <a:rPr lang="en-US" dirty="0" smtClean="0"/>
              <a:t>Demand </a:t>
            </a:r>
            <a:r>
              <a:rPr lang="en-US" dirty="0" smtClean="0"/>
              <a:t>Letter must therefore include information on how to appeal the Action.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078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Demand Letters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Demand Letter content guidelines:</a:t>
            </a:r>
          </a:p>
          <a:p>
            <a:pPr lvl="1"/>
            <a:r>
              <a:rPr lang="en-US" dirty="0" smtClean="0"/>
              <a:t>Inform </a:t>
            </a:r>
            <a:r>
              <a:rPr lang="en-US" dirty="0"/>
              <a:t>the trespasser of the consequences of his/her failure to cooperate;</a:t>
            </a:r>
          </a:p>
          <a:p>
            <a:pPr lvl="1"/>
            <a:r>
              <a:rPr lang="en-US" dirty="0" smtClean="0"/>
              <a:t>Identify </a:t>
            </a:r>
            <a:r>
              <a:rPr lang="en-US" dirty="0"/>
              <a:t>the basis for the indebtedness;</a:t>
            </a:r>
          </a:p>
          <a:p>
            <a:pPr lvl="1"/>
            <a:r>
              <a:rPr lang="en-US" dirty="0" smtClean="0"/>
              <a:t>Identify </a:t>
            </a:r>
            <a:r>
              <a:rPr lang="en-US" dirty="0"/>
              <a:t>applicable requirements for charging interest, penalties or </a:t>
            </a:r>
            <a:r>
              <a:rPr lang="en-US" dirty="0" smtClean="0"/>
              <a:t>administrative </a:t>
            </a:r>
            <a:r>
              <a:rPr lang="en-US" dirty="0"/>
              <a:t>costs;</a:t>
            </a:r>
          </a:p>
          <a:p>
            <a:pPr lvl="1"/>
            <a:r>
              <a:rPr lang="en-US" dirty="0" smtClean="0"/>
              <a:t>Give </a:t>
            </a:r>
            <a:r>
              <a:rPr lang="en-US" dirty="0"/>
              <a:t>the name, address and phone number of a BIA contact person;</a:t>
            </a:r>
          </a:p>
          <a:p>
            <a:pPr lvl="1"/>
            <a:r>
              <a:rPr lang="en-US" dirty="0" smtClean="0"/>
              <a:t>State </a:t>
            </a:r>
            <a:r>
              <a:rPr lang="en-US" dirty="0"/>
              <a:t>the applicable requirements for reporting delinquent debts to commercial credit bureaus;</a:t>
            </a:r>
          </a:p>
          <a:p>
            <a:pPr lvl="1"/>
            <a:r>
              <a:rPr lang="en-US" dirty="0" smtClean="0"/>
              <a:t>Specify </a:t>
            </a:r>
            <a:r>
              <a:rPr lang="en-US" dirty="0"/>
              <a:t>the date by which the payment is to be made (date due) which should not be more than 30 days from the date of the initial notification;</a:t>
            </a:r>
          </a:p>
          <a:p>
            <a:pPr lvl="1"/>
            <a:r>
              <a:rPr lang="en-US" dirty="0" smtClean="0"/>
              <a:t>Send </a:t>
            </a:r>
            <a:r>
              <a:rPr lang="en-US" dirty="0"/>
              <a:t>“Certified Mail - Return Receipt Requested” or hand-delivered;</a:t>
            </a:r>
          </a:p>
          <a:p>
            <a:pPr lvl="1"/>
            <a:r>
              <a:rPr lang="en-US" dirty="0" smtClean="0"/>
              <a:t>Contain </a:t>
            </a:r>
            <a:r>
              <a:rPr lang="en-US" dirty="0"/>
              <a:t>appeal </a:t>
            </a:r>
            <a:r>
              <a:rPr lang="en-US" dirty="0" smtClean="0"/>
              <a:t>rights;</a:t>
            </a:r>
            <a:endParaRPr lang="en-US" dirty="0"/>
          </a:p>
          <a:p>
            <a:pPr lvl="1"/>
            <a:r>
              <a:rPr lang="en-US" dirty="0" smtClean="0"/>
              <a:t>Include </a:t>
            </a:r>
            <a:r>
              <a:rPr lang="en-US" dirty="0"/>
              <a:t>three copies of “Tender of Payment of Trespass Obligation</a:t>
            </a:r>
            <a:r>
              <a:rPr lang="en-US" dirty="0" smtClean="0"/>
              <a:t>”.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552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Trespass Enforcement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Demand Letter process</a:t>
            </a:r>
          </a:p>
          <a:p>
            <a:pPr lvl="1"/>
            <a:r>
              <a:rPr lang="en-US" dirty="0" smtClean="0"/>
              <a:t>Demand </a:t>
            </a:r>
            <a:r>
              <a:rPr lang="en-US" dirty="0" smtClean="0"/>
              <a:t>Letter can be sent immediately after the Trespass Notice is issued.</a:t>
            </a:r>
          </a:p>
          <a:p>
            <a:pPr lvl="1"/>
            <a:r>
              <a:rPr lang="en-US" dirty="0" smtClean="0"/>
              <a:t>If trespass case is Criminal rather than Civil, proceed under guidance of Solicitor’s Office and in cooperation with Law Enforcement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Additional Demand Letters may sent but are not required.  Guidance is to send three Demand Letters total.</a:t>
            </a:r>
            <a:endParaRPr lang="en-US" dirty="0" smtClean="0"/>
          </a:p>
          <a:p>
            <a:pPr lvl="1"/>
            <a:r>
              <a:rPr lang="en-US" dirty="0" smtClean="0"/>
              <a:t>Second and Third Demand Letters follow if response is not forthcoming.  These do </a:t>
            </a:r>
            <a:r>
              <a:rPr lang="en-US" u="sng" dirty="0" smtClean="0"/>
              <a:t>not</a:t>
            </a:r>
            <a:r>
              <a:rPr lang="en-US" dirty="0" smtClean="0"/>
              <a:t> contain appeal </a:t>
            </a:r>
            <a:r>
              <a:rPr lang="en-US" dirty="0" smtClean="0"/>
              <a:t>language</a:t>
            </a:r>
            <a:r>
              <a:rPr lang="en-US" dirty="0"/>
              <a:t> </a:t>
            </a:r>
            <a:r>
              <a:rPr lang="en-US" dirty="0" smtClean="0"/>
              <a:t>because they are not establishing an administrative action, only referencing an action already taken.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868580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Administrative Actions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First </a:t>
            </a:r>
            <a:r>
              <a:rPr lang="en-US" dirty="0" smtClean="0"/>
              <a:t>Demand Letter is formal notification of an Administrative Action.</a:t>
            </a:r>
          </a:p>
          <a:p>
            <a:r>
              <a:rPr lang="en-US" dirty="0" smtClean="0"/>
              <a:t>Administrative Actions are appealable under 25 CFR Part 2.</a:t>
            </a:r>
          </a:p>
          <a:p>
            <a:r>
              <a:rPr lang="en-US" dirty="0" smtClean="0"/>
              <a:t>Line Officer makes the determination to take the Administrative Action based on the content of the Trespass Report.  </a:t>
            </a:r>
          </a:p>
          <a:p>
            <a:r>
              <a:rPr lang="en-US" dirty="0" smtClean="0"/>
              <a:t>The Trespass Report should therefore be formatted to reflect concurrence of the Line Officer with the conclusion of the Trespass Report.</a:t>
            </a:r>
          </a:p>
          <a:p>
            <a:r>
              <a:rPr lang="en-US" dirty="0" smtClean="0"/>
              <a:t>The Administrative Action is the determination that a debt to the Government exists on the part of the accused trespasser.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1469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Responses from Trespassers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Demand Letter Responses</a:t>
            </a:r>
          </a:p>
          <a:p>
            <a:pPr lvl="1"/>
            <a:r>
              <a:rPr lang="en-US" dirty="0" smtClean="0"/>
              <a:t>Four possibilities:</a:t>
            </a:r>
          </a:p>
          <a:p>
            <a:pPr lvl="2"/>
            <a:r>
              <a:rPr lang="en-US" dirty="0" smtClean="0"/>
              <a:t>No response.</a:t>
            </a:r>
          </a:p>
          <a:p>
            <a:pPr lvl="2"/>
            <a:r>
              <a:rPr lang="en-US" dirty="0" smtClean="0"/>
              <a:t>Non-appeal response.</a:t>
            </a:r>
          </a:p>
          <a:p>
            <a:pPr lvl="2"/>
            <a:r>
              <a:rPr lang="en-US" dirty="0" smtClean="0"/>
              <a:t>Formal appeal.  Must meet requirements of 25 CFR Part 2 and follow process described in the first Demand Letter.  Responses not following the correct format may or may not be treated as appeals at the discretion of the Line Officer.</a:t>
            </a:r>
          </a:p>
          <a:p>
            <a:pPr lvl="2"/>
            <a:r>
              <a:rPr lang="en-US" dirty="0" smtClean="0"/>
              <a:t>Payment.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8253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dirty="0" smtClean="0">
                <a:cs typeface="Times New Roman" pitchFamily="18" charset="0"/>
              </a:rPr>
              <a:t>Objectives</a:t>
            </a:r>
            <a:endParaRPr lang="en-US" sz="3600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33126" y="1371599"/>
            <a:ext cx="4872274" cy="4952999"/>
          </a:xfrm>
        </p:spPr>
        <p:txBody>
          <a:bodyPr rtlCol="0">
            <a:noAutofit/>
          </a:bodyPr>
          <a:lstStyle/>
          <a:p>
            <a:pPr>
              <a:defRPr/>
            </a:pPr>
            <a:r>
              <a:rPr lang="en-US" dirty="0">
                <a:cs typeface="Times New Roman" pitchFamily="18" charset="0"/>
              </a:rPr>
              <a:t>Understand civil cases vs. criminal cases.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en-US" dirty="0" smtClean="0">
                <a:cs typeface="Times New Roman" pitchFamily="18" charset="0"/>
              </a:rPr>
              <a:t>Understand </a:t>
            </a:r>
            <a:r>
              <a:rPr lang="en-US" dirty="0">
                <a:cs typeface="Times New Roman" pitchFamily="18" charset="0"/>
              </a:rPr>
              <a:t>the Enforcement </a:t>
            </a:r>
            <a:r>
              <a:rPr lang="en-US" dirty="0" smtClean="0">
                <a:cs typeface="Times New Roman" pitchFamily="18" charset="0"/>
              </a:rPr>
              <a:t>process that follows completion of the </a:t>
            </a:r>
            <a:r>
              <a:rPr lang="en-US" dirty="0">
                <a:cs typeface="Times New Roman" pitchFamily="18" charset="0"/>
              </a:rPr>
              <a:t>I</a:t>
            </a:r>
            <a:r>
              <a:rPr lang="en-US" dirty="0" smtClean="0">
                <a:cs typeface="Times New Roman" pitchFamily="18" charset="0"/>
              </a:rPr>
              <a:t>nvestigation process.</a:t>
            </a:r>
            <a:endParaRPr lang="en-US" dirty="0">
              <a:cs typeface="Times New Roman" pitchFamily="18" charset="0"/>
            </a:endParaRPr>
          </a:p>
          <a:p>
            <a:pPr>
              <a:defRPr/>
            </a:pPr>
            <a:r>
              <a:rPr lang="en-US" dirty="0" smtClean="0">
                <a:cs typeface="Times New Roman" pitchFamily="18" charset="0"/>
              </a:rPr>
              <a:t>Understand the difference between Notification </a:t>
            </a:r>
            <a:r>
              <a:rPr lang="en-US" dirty="0">
                <a:cs typeface="Times New Roman" pitchFamily="18" charset="0"/>
              </a:rPr>
              <a:t>and </a:t>
            </a:r>
            <a:r>
              <a:rPr lang="en-US" dirty="0" smtClean="0">
                <a:cs typeface="Times New Roman" pitchFamily="18" charset="0"/>
              </a:rPr>
              <a:t>Demand.</a:t>
            </a:r>
            <a:endParaRPr lang="en-US" dirty="0">
              <a:cs typeface="Times New Roman" pitchFamily="18" charset="0"/>
            </a:endParaRPr>
          </a:p>
          <a:p>
            <a:pPr>
              <a:defRPr/>
            </a:pPr>
            <a:r>
              <a:rPr lang="en-US" dirty="0" smtClean="0">
                <a:cs typeface="Times New Roman" pitchFamily="18" charset="0"/>
              </a:rPr>
              <a:t>Understand the Administrative Decision and Appeals.</a:t>
            </a:r>
          </a:p>
          <a:p>
            <a:pPr>
              <a:defRPr/>
            </a:pPr>
            <a:r>
              <a:rPr lang="en-US" dirty="0" smtClean="0">
                <a:cs typeface="Times New Roman" pitchFamily="18" charset="0"/>
              </a:rPr>
              <a:t>Understand Collection Procedures.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lvl="1" eaLnBrk="1" fontAlgn="auto" hangingPunct="1">
              <a:spcAft>
                <a:spcPts val="0"/>
              </a:spcAft>
              <a:defRPr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400" dirty="0" smtClean="0"/>
          </a:p>
        </p:txBody>
      </p:sp>
      <p:pic>
        <p:nvPicPr>
          <p:cNvPr id="4" name="Picture 2" descr="C:\Users\kenneth.borchert\Downloads\Rtop slash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848892"/>
            <a:ext cx="3278198" cy="2475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4752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Responding to Trespassers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After the Demand Letter</a:t>
            </a:r>
          </a:p>
          <a:p>
            <a:pPr lvl="1"/>
            <a:r>
              <a:rPr lang="en-US" dirty="0" smtClean="0"/>
              <a:t>If decision is appealed, then follow procedures in 25 CFR Part 2 to respond to the appeal.</a:t>
            </a:r>
          </a:p>
          <a:p>
            <a:pPr lvl="1"/>
            <a:r>
              <a:rPr lang="en-US" dirty="0" smtClean="0"/>
              <a:t>If no appeal is made or appeal is defective, then refer the debt to Interior Business Center for formal debt collection procedures.</a:t>
            </a:r>
          </a:p>
          <a:p>
            <a:pPr lvl="1"/>
            <a:r>
              <a:rPr lang="en-US" dirty="0" smtClean="0"/>
              <a:t>If payment is made, initiate collection procedures in TAAMS.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0819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Debt Collection Procedures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Debts </a:t>
            </a:r>
            <a:r>
              <a:rPr lang="en-US" dirty="0" smtClean="0"/>
              <a:t>referred to IBC are further referred to Treasury for collection.  Actions can include garnishment of federal payments (e.g. income tax refunds), among other things.</a:t>
            </a:r>
          </a:p>
          <a:p>
            <a:r>
              <a:rPr lang="en-US" dirty="0" smtClean="0"/>
              <a:t>Procedures for debt collection referral aren’t well-documented yet.  Work with your Regional Office and Central Office to complete this step.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1020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dirty="0" smtClean="0">
                <a:cs typeface="Times New Roman" pitchFamily="18" charset="0"/>
              </a:rPr>
              <a:t>Prosecution</a:t>
            </a:r>
            <a:endParaRPr lang="en-US" sz="3600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371600"/>
            <a:ext cx="8534400" cy="5105400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en-US" dirty="0"/>
              <a:t>Prosecution:</a:t>
            </a:r>
          </a:p>
          <a:p>
            <a:pPr marL="640080" lvl="1" indent="-246888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sz="2600" dirty="0">
                <a:solidFill>
                  <a:schemeClr val="tx1"/>
                </a:solidFill>
              </a:rPr>
              <a:t>Federal </a:t>
            </a:r>
            <a:r>
              <a:rPr lang="en-US" sz="2600" dirty="0" smtClean="0">
                <a:solidFill>
                  <a:schemeClr val="tx1"/>
                </a:solidFill>
              </a:rPr>
              <a:t>Prosecution</a:t>
            </a:r>
          </a:p>
          <a:p>
            <a:pPr marL="914400" lvl="2" indent="-246888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dirty="0" smtClean="0"/>
              <a:t>Department of Justice has in some areas set a dollar threshold, below which they will not take cases.</a:t>
            </a:r>
          </a:p>
          <a:p>
            <a:pPr marL="914400" lvl="2" indent="-246888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dirty="0" err="1" smtClean="0">
                <a:solidFill>
                  <a:schemeClr val="tx1"/>
                </a:solidFill>
              </a:rPr>
              <a:t>DoJ</a:t>
            </a:r>
            <a:r>
              <a:rPr lang="en-US" dirty="0" smtClean="0">
                <a:solidFill>
                  <a:schemeClr val="tx1"/>
                </a:solidFill>
              </a:rPr>
              <a:t> will aggregate multiple cases, so if the threshold isn’t met they’ll </a:t>
            </a:r>
            <a:endParaRPr lang="en-US" dirty="0">
              <a:solidFill>
                <a:schemeClr val="tx1"/>
              </a:solidFill>
            </a:endParaRPr>
          </a:p>
          <a:p>
            <a:pPr marL="640080" lvl="1" indent="-246888" eaLnBrk="1" fontAlgn="auto" hangingPunct="1">
              <a:lnSpc>
                <a:spcPct val="15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600" dirty="0">
                <a:solidFill>
                  <a:schemeClr val="tx1"/>
                </a:solidFill>
              </a:rPr>
              <a:t>Tribal Prosecution—Requires concurrent jurisdiction</a:t>
            </a:r>
            <a:r>
              <a:rPr lang="en-US" sz="2600" dirty="0" smtClean="0">
                <a:solidFill>
                  <a:schemeClr val="tx1"/>
                </a:solidFill>
              </a:rPr>
              <a:t>.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lvl="2" indent="-246888" eaLnBrk="1" fontAlgn="auto" hangingPunct="1">
              <a:lnSpc>
                <a:spcPct val="150000"/>
              </a:lnSpc>
              <a:spcAft>
                <a:spcPts val="0"/>
              </a:spcAft>
              <a:buFont typeface="Wingdings 2"/>
              <a:buChar char=""/>
              <a:defRPr/>
            </a:pPr>
            <a:endParaRPr lang="en-US" sz="3600" dirty="0">
              <a:latin typeface="Times New Roman" pitchFamily="18" charset="0"/>
              <a:cs typeface="Times New Roman" pitchFamily="18" charset="0"/>
            </a:endParaRPr>
          </a:p>
          <a:p>
            <a:pPr marL="457200" lvl="1" indent="0" eaLnBrk="1" fontAlgn="auto" hangingPunct="1">
              <a:spcAft>
                <a:spcPts val="0"/>
              </a:spcAft>
              <a:buNone/>
              <a:defRPr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lvl="1" eaLnBrk="1" fontAlgn="auto" hangingPunct="1">
              <a:spcAft>
                <a:spcPts val="0"/>
              </a:spcAft>
              <a:defRPr/>
            </a:pPr>
            <a:endParaRPr lang="en-US" dirty="0">
              <a:solidFill>
                <a:schemeClr val="accent4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8650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Concurrent Jurisdiction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Tribes can request acknowledgement of their concurrent jurisdiction.</a:t>
            </a:r>
          </a:p>
          <a:p>
            <a:r>
              <a:rPr lang="en-US" dirty="0" smtClean="0"/>
              <a:t>This allows trespass cases to be prosecuted in Tribal Court.</a:t>
            </a:r>
          </a:p>
          <a:p>
            <a:r>
              <a:rPr lang="en-US" dirty="0" smtClean="0"/>
              <a:t>Tribe addresses request to the Regional Director.  Acknowledgement is granted by the Secretary of the Interior.</a:t>
            </a:r>
          </a:p>
          <a:p>
            <a:r>
              <a:rPr lang="en-US" dirty="0" smtClean="0"/>
              <a:t>Request consists of two items.</a:t>
            </a:r>
          </a:p>
          <a:p>
            <a:pPr lvl="1"/>
            <a:r>
              <a:rPr lang="en-US" dirty="0"/>
              <a:t>Tribe must submit Tribal council resolution adopting 25 CFR 163.29.</a:t>
            </a:r>
          </a:p>
          <a:p>
            <a:pPr lvl="1"/>
            <a:r>
              <a:rPr lang="en-US" dirty="0"/>
              <a:t>Must notify the Regional Director that tribal court has ability to adjudicate forest trespass </a:t>
            </a:r>
            <a:r>
              <a:rPr lang="en-US" dirty="0" smtClean="0"/>
              <a:t>cases and that the Tribal court will enforce Indian Civil Rights Act</a:t>
            </a:r>
          </a:p>
          <a:p>
            <a:r>
              <a:rPr lang="en-US" dirty="0" smtClean="0"/>
              <a:t>Secretary of the Interior will acknowledge receipt of these documents and notify the Tribe of this acknowledgement.</a:t>
            </a:r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8146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Trespass Enforcement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0710" y="2727324"/>
            <a:ext cx="6666090" cy="3749675"/>
          </a:xfrm>
        </p:spPr>
      </p:pic>
    </p:spTree>
    <p:extLst>
      <p:ext uri="{BB962C8B-B14F-4D97-AF65-F5344CB8AC3E}">
        <p14:creationId xmlns:p14="http://schemas.microsoft.com/office/powerpoint/2010/main" val="2457255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Trespass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Detection—Discovery or recognition that an activity is trespass.</a:t>
            </a:r>
          </a:p>
          <a:p>
            <a:r>
              <a:rPr lang="en-US" dirty="0" smtClean="0"/>
              <a:t>Investigation—Determination of the particulars of the incident: who, what, where, when, how, etc.</a:t>
            </a:r>
          </a:p>
          <a:p>
            <a:r>
              <a:rPr lang="en-US" dirty="0" smtClean="0"/>
              <a:t>Enforcement—Applying civil or criminal procedures (or both) to meet the goals of the government or Tribe.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9760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Civil Cases vs. Criminal Cases—53 IAM Chapter 7 sections 7.5 and 7.6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Civil Cases:</a:t>
            </a:r>
          </a:p>
          <a:p>
            <a:pPr lvl="1"/>
            <a:r>
              <a:rPr lang="en-US" dirty="0" smtClean="0"/>
              <a:t>Requires proof of Indian ownership of the premises and commission of the acts by the trespasser.</a:t>
            </a:r>
          </a:p>
          <a:p>
            <a:pPr lvl="1"/>
            <a:r>
              <a:rPr lang="en-US" dirty="0" smtClean="0"/>
              <a:t>Intent is to recover damages on behalf of the injured party.</a:t>
            </a:r>
          </a:p>
          <a:p>
            <a:pPr lvl="1"/>
            <a:r>
              <a:rPr lang="en-US" dirty="0" smtClean="0"/>
              <a:t>Damages may be recovered from the trespasser or purchaser.</a:t>
            </a:r>
          </a:p>
          <a:p>
            <a:pPr lvl="1"/>
            <a:r>
              <a:rPr lang="en-US" dirty="0" smtClean="0"/>
              <a:t>Independent of criminal action.</a:t>
            </a:r>
          </a:p>
          <a:p>
            <a:pPr lvl="1"/>
            <a:r>
              <a:rPr lang="en-US" dirty="0"/>
              <a:t>Civil prosecution is subject to applicable tribal, federal and state law as described in 25 </a:t>
            </a:r>
            <a:r>
              <a:rPr lang="en-US" dirty="0" smtClean="0"/>
              <a:t>CFR §163.29(a</a:t>
            </a:r>
            <a:r>
              <a:rPr lang="en-US" dirty="0"/>
              <a:t>) (1) &amp; (2).</a:t>
            </a:r>
            <a:endParaRPr lang="en-US" dirty="0" smtClean="0"/>
          </a:p>
          <a:p>
            <a:r>
              <a:rPr lang="en-US" dirty="0" smtClean="0"/>
              <a:t>Criminal Cases:</a:t>
            </a:r>
          </a:p>
          <a:p>
            <a:pPr lvl="1"/>
            <a:r>
              <a:rPr lang="en-US" dirty="0" smtClean="0"/>
              <a:t>Requires proof beyond a reasonable standard of doubt.</a:t>
            </a:r>
          </a:p>
          <a:p>
            <a:pPr lvl="1"/>
            <a:r>
              <a:rPr lang="en-US" dirty="0" smtClean="0"/>
              <a:t>Intent is to punish the wrongdoer.</a:t>
            </a:r>
          </a:p>
          <a:p>
            <a:pPr lvl="1"/>
            <a:r>
              <a:rPr lang="en-US" dirty="0"/>
              <a:t>Criminal prosecution is subject to applicable federal, tribal and state statutes </a:t>
            </a:r>
            <a:r>
              <a:rPr lang="en-US" dirty="0" smtClean="0"/>
              <a:t>and ordinances.</a:t>
            </a:r>
          </a:p>
          <a:p>
            <a:pPr lvl="1"/>
            <a:r>
              <a:rPr lang="en-US" dirty="0"/>
              <a:t>The criminal defendant can be apprehended in any state in which located and returned </a:t>
            </a:r>
            <a:r>
              <a:rPr lang="en-US" dirty="0" smtClean="0"/>
              <a:t>to the </a:t>
            </a:r>
            <a:r>
              <a:rPr lang="en-US" dirty="0"/>
              <a:t>scene of the crime for prosecution.</a:t>
            </a:r>
          </a:p>
        </p:txBody>
      </p:sp>
    </p:spTree>
    <p:extLst>
      <p:ext uri="{BB962C8B-B14F-4D97-AF65-F5344CB8AC3E}">
        <p14:creationId xmlns:p14="http://schemas.microsoft.com/office/powerpoint/2010/main" val="207263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BIA’s Trespass Enforcement Process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Consists of Three Phases</a:t>
            </a:r>
          </a:p>
          <a:p>
            <a:pPr lvl="1"/>
            <a:r>
              <a:rPr lang="en-US" dirty="0" smtClean="0"/>
              <a:t>Notification</a:t>
            </a:r>
          </a:p>
          <a:p>
            <a:pPr lvl="2"/>
            <a:r>
              <a:rPr lang="en-US" dirty="0" smtClean="0"/>
              <a:t>All interested parties are notified; not appealable.</a:t>
            </a:r>
          </a:p>
          <a:p>
            <a:pPr lvl="1"/>
            <a:r>
              <a:rPr lang="en-US" dirty="0" smtClean="0"/>
              <a:t>Decision</a:t>
            </a:r>
          </a:p>
          <a:p>
            <a:pPr lvl="2"/>
            <a:r>
              <a:rPr lang="en-US" dirty="0" smtClean="0"/>
              <a:t>Responsible parties are notified of their debt to the government; appealable.</a:t>
            </a:r>
          </a:p>
          <a:p>
            <a:pPr lvl="1"/>
            <a:r>
              <a:rPr lang="en-US" dirty="0" smtClean="0"/>
              <a:t>Collection</a:t>
            </a:r>
          </a:p>
          <a:p>
            <a:pPr lvl="2"/>
            <a:endParaRPr lang="en-US" dirty="0"/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5298" y="2171671"/>
            <a:ext cx="4035829" cy="3025833"/>
          </a:xfrm>
        </p:spPr>
      </p:pic>
    </p:spTree>
    <p:extLst>
      <p:ext uri="{BB962C8B-B14F-4D97-AF65-F5344CB8AC3E}">
        <p14:creationId xmlns:p14="http://schemas.microsoft.com/office/powerpoint/2010/main" val="1912105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Types of Trespass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Enforcement actions depend </a:t>
            </a:r>
            <a:r>
              <a:rPr lang="en-US" dirty="0" smtClean="0"/>
              <a:t>upon the circumstances of the trespass.  Basically 4 possible scenarios.</a:t>
            </a:r>
          </a:p>
          <a:p>
            <a:pPr lvl="1"/>
            <a:r>
              <a:rPr lang="en-US" dirty="0" smtClean="0"/>
              <a:t>Active trespass vs. Circumstantial trespass.</a:t>
            </a:r>
          </a:p>
          <a:p>
            <a:pPr lvl="2"/>
            <a:r>
              <a:rPr lang="en-US" dirty="0" smtClean="0"/>
              <a:t>Active trespass means trespasser was caught in the act.</a:t>
            </a:r>
          </a:p>
          <a:p>
            <a:pPr lvl="2"/>
            <a:r>
              <a:rPr lang="en-US" dirty="0" smtClean="0"/>
              <a:t>Circumstantial trespass identifies trespasser through available evidence and witnesses.</a:t>
            </a:r>
          </a:p>
          <a:p>
            <a:pPr lvl="1"/>
            <a:r>
              <a:rPr lang="en-US" dirty="0" smtClean="0"/>
              <a:t>Seizure of stolen materials vs. no materials.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2155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Trespass Scenarios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Active trespass, no seized materials.</a:t>
            </a:r>
          </a:p>
          <a:p>
            <a:pPr lvl="1"/>
            <a:r>
              <a:rPr lang="en-US" dirty="0" smtClean="0"/>
              <a:t>Rare.  If there are no trespass materials, what you’ve done is trespass prevention.</a:t>
            </a:r>
            <a:endParaRPr lang="en-US" dirty="0" smtClean="0"/>
          </a:p>
          <a:p>
            <a:r>
              <a:rPr lang="en-US" dirty="0" smtClean="0"/>
              <a:t>Active trespass, seized materials.</a:t>
            </a:r>
          </a:p>
          <a:p>
            <a:pPr lvl="1"/>
            <a:r>
              <a:rPr lang="en-US" dirty="0" smtClean="0"/>
              <a:t>Most common type of trespass involving seized materials.</a:t>
            </a:r>
          </a:p>
          <a:p>
            <a:r>
              <a:rPr lang="en-US" dirty="0" smtClean="0"/>
              <a:t>Circumstantial trespass, no seized materials.</a:t>
            </a:r>
          </a:p>
          <a:p>
            <a:pPr lvl="1"/>
            <a:r>
              <a:rPr lang="en-US" dirty="0" smtClean="0"/>
              <a:t>Most common type.</a:t>
            </a:r>
          </a:p>
          <a:p>
            <a:r>
              <a:rPr lang="en-US" dirty="0" smtClean="0"/>
              <a:t>Circumstantial trespass, seized materials.</a:t>
            </a:r>
          </a:p>
          <a:p>
            <a:pPr lvl="1"/>
            <a:r>
              <a:rPr lang="en-US" dirty="0" smtClean="0"/>
              <a:t>Usually relies on eye witnesses.</a:t>
            </a:r>
          </a:p>
          <a:p>
            <a:r>
              <a:rPr lang="en-US" dirty="0" smtClean="0"/>
              <a:t>Active trespasses have detection, investigation, and enforcement all happening at once.  Circumstantial trespasses follow a more gradual process.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0271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Process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Overview of Enforcement Process</a:t>
            </a:r>
          </a:p>
          <a:p>
            <a:pPr lvl="1"/>
            <a:r>
              <a:rPr lang="en-US" dirty="0" smtClean="0"/>
              <a:t>Stop the </a:t>
            </a:r>
            <a:r>
              <a:rPr lang="en-US" dirty="0" smtClean="0"/>
              <a:t>action (if applicable).</a:t>
            </a:r>
            <a:endParaRPr lang="en-US" dirty="0" smtClean="0"/>
          </a:p>
          <a:p>
            <a:pPr lvl="1"/>
            <a:r>
              <a:rPr lang="en-US" dirty="0" smtClean="0"/>
              <a:t>Seize trespass </a:t>
            </a:r>
            <a:r>
              <a:rPr lang="en-US" dirty="0" smtClean="0"/>
              <a:t>material(if applicable).</a:t>
            </a:r>
          </a:p>
          <a:p>
            <a:pPr lvl="1"/>
            <a:r>
              <a:rPr lang="en-US" dirty="0" smtClean="0"/>
              <a:t>[Investigation]</a:t>
            </a:r>
            <a:endParaRPr lang="en-US" dirty="0" smtClean="0"/>
          </a:p>
          <a:p>
            <a:pPr lvl="1"/>
            <a:r>
              <a:rPr lang="en-US" dirty="0" smtClean="0"/>
              <a:t>Issue Notice of Trespass (Notification).</a:t>
            </a:r>
          </a:p>
          <a:p>
            <a:pPr lvl="1"/>
            <a:r>
              <a:rPr lang="en-US" dirty="0" smtClean="0"/>
              <a:t>Issue Demand Letters (Decision and Collection).</a:t>
            </a:r>
          </a:p>
          <a:p>
            <a:pPr lvl="1"/>
            <a:r>
              <a:rPr lang="en-US" dirty="0" smtClean="0"/>
              <a:t>If payment isn’t forthcoming, refer to Interior Business Center for debt collection.</a:t>
            </a:r>
          </a:p>
        </p:txBody>
      </p:sp>
    </p:spTree>
    <p:extLst>
      <p:ext uri="{BB962C8B-B14F-4D97-AF65-F5344CB8AC3E}">
        <p14:creationId xmlns:p14="http://schemas.microsoft.com/office/powerpoint/2010/main" val="4198360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Active Trespass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Active Trespass—Individual(s) caught in the act </a:t>
            </a:r>
            <a:r>
              <a:rPr lang="en-US" u="sng" dirty="0" smtClean="0"/>
              <a:t>on Indian land</a:t>
            </a:r>
            <a:r>
              <a:rPr lang="en-US" dirty="0" smtClean="0"/>
              <a:t>.</a:t>
            </a:r>
          </a:p>
          <a:p>
            <a:pPr lvl="1"/>
            <a:r>
              <a:rPr lang="en-US" dirty="0"/>
              <a:t>Stop the </a:t>
            </a:r>
            <a:r>
              <a:rPr lang="en-US" dirty="0" smtClean="0"/>
              <a:t>action.</a:t>
            </a:r>
            <a:endParaRPr lang="en-US" dirty="0"/>
          </a:p>
          <a:p>
            <a:pPr lvl="2"/>
            <a:r>
              <a:rPr lang="en-US" dirty="0"/>
              <a:t>If you feel uncomfortable or threatened, call dispatch and Law Enforcement to address situation </a:t>
            </a:r>
            <a:endParaRPr lang="en-US" dirty="0" smtClean="0"/>
          </a:p>
          <a:p>
            <a:pPr lvl="1"/>
            <a:r>
              <a:rPr lang="en-US" dirty="0" smtClean="0"/>
              <a:t>Take possession of forest products (if applicable).</a:t>
            </a:r>
          </a:p>
          <a:p>
            <a:pPr lvl="1"/>
            <a:r>
              <a:rPr lang="en-US" dirty="0" smtClean="0"/>
              <a:t>Issue </a:t>
            </a:r>
            <a:r>
              <a:rPr lang="en-US" dirty="0"/>
              <a:t>Notice </a:t>
            </a:r>
            <a:r>
              <a:rPr lang="en-US" dirty="0" smtClean="0"/>
              <a:t>of Seizure or Poster </a:t>
            </a:r>
            <a:r>
              <a:rPr lang="en-US" dirty="0"/>
              <a:t>of </a:t>
            </a:r>
            <a:r>
              <a:rPr lang="en-US" dirty="0" smtClean="0"/>
              <a:t>Seizure.</a:t>
            </a:r>
          </a:p>
          <a:p>
            <a:pPr lvl="1"/>
            <a:r>
              <a:rPr lang="en-US" dirty="0" smtClean="0"/>
              <a:t>Appraise and sell perishable products if loss of value would occur.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8336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512</TotalTime>
  <Words>1520</Words>
  <Application>Microsoft Office PowerPoint</Application>
  <PresentationFormat>On-screen Show (4:3)</PresentationFormat>
  <Paragraphs>156</Paragraphs>
  <Slides>24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Origin</vt:lpstr>
      <vt:lpstr>Forestry Trespass Enforcement</vt:lpstr>
      <vt:lpstr>Objectives</vt:lpstr>
      <vt:lpstr>The Trespass Process</vt:lpstr>
      <vt:lpstr>Civil Cases vs. Criminal Cases—53 IAM Chapter 7 sections 7.5 and 7.6</vt:lpstr>
      <vt:lpstr>BIA’s Trespass Enforcement Process</vt:lpstr>
      <vt:lpstr>Types of Trespass</vt:lpstr>
      <vt:lpstr>Trespass Scenarios</vt:lpstr>
      <vt:lpstr>Process Overview</vt:lpstr>
      <vt:lpstr>Active Trespass</vt:lpstr>
      <vt:lpstr>Seizure of Trespass Materials</vt:lpstr>
      <vt:lpstr>Evidence of Trespass</vt:lpstr>
      <vt:lpstr>Trespass Reports</vt:lpstr>
      <vt:lpstr>Notification</vt:lpstr>
      <vt:lpstr>Trespass Notice</vt:lpstr>
      <vt:lpstr>Decision and Demand</vt:lpstr>
      <vt:lpstr>Demand Letters</vt:lpstr>
      <vt:lpstr>Trespass Enforcement</vt:lpstr>
      <vt:lpstr>Administrative Actions</vt:lpstr>
      <vt:lpstr>Responses from Trespassers</vt:lpstr>
      <vt:lpstr>Responding to Trespassers</vt:lpstr>
      <vt:lpstr>Debt Collection Procedures</vt:lpstr>
      <vt:lpstr>Prosecution</vt:lpstr>
      <vt:lpstr>Concurrent Jurisdiction</vt:lpstr>
      <vt:lpstr>Trespass Enforcement</vt:lpstr>
    </vt:vector>
  </TitlesOfParts>
  <Company>Bureau of Indian Affairs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III</dc:title>
  <dc:creator>Scranton, Samuel</dc:creator>
  <cp:lastModifiedBy>Anderson, Matthew C.</cp:lastModifiedBy>
  <cp:revision>35</cp:revision>
  <dcterms:created xsi:type="dcterms:W3CDTF">2014-12-23T20:02:22Z</dcterms:created>
  <dcterms:modified xsi:type="dcterms:W3CDTF">2015-06-24T02:37:15Z</dcterms:modified>
</cp:coreProperties>
</file>