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55"/>
  </p:notesMasterIdLst>
  <p:handoutMasterIdLst>
    <p:handoutMasterId r:id="rId56"/>
  </p:handoutMasterIdLst>
  <p:sldIdLst>
    <p:sldId id="256" r:id="rId2"/>
    <p:sldId id="284" r:id="rId3"/>
    <p:sldId id="283" r:id="rId4"/>
    <p:sldId id="280" r:id="rId5"/>
    <p:sldId id="307" r:id="rId6"/>
    <p:sldId id="257" r:id="rId7"/>
    <p:sldId id="286" r:id="rId8"/>
    <p:sldId id="289" r:id="rId9"/>
    <p:sldId id="332" r:id="rId10"/>
    <p:sldId id="335" r:id="rId11"/>
    <p:sldId id="333" r:id="rId12"/>
    <p:sldId id="336" r:id="rId13"/>
    <p:sldId id="337" r:id="rId14"/>
    <p:sldId id="308" r:id="rId15"/>
    <p:sldId id="310" r:id="rId16"/>
    <p:sldId id="288" r:id="rId17"/>
    <p:sldId id="290" r:id="rId18"/>
    <p:sldId id="291" r:id="rId19"/>
    <p:sldId id="311" r:id="rId20"/>
    <p:sldId id="312" r:id="rId21"/>
    <p:sldId id="313" r:id="rId22"/>
    <p:sldId id="314" r:id="rId23"/>
    <p:sldId id="338" r:id="rId24"/>
    <p:sldId id="324" r:id="rId25"/>
    <p:sldId id="339" r:id="rId26"/>
    <p:sldId id="325" r:id="rId27"/>
    <p:sldId id="292" r:id="rId28"/>
    <p:sldId id="340" r:id="rId29"/>
    <p:sldId id="316" r:id="rId30"/>
    <p:sldId id="294" r:id="rId31"/>
    <p:sldId id="295" r:id="rId32"/>
    <p:sldId id="296" r:id="rId33"/>
    <p:sldId id="323" r:id="rId34"/>
    <p:sldId id="298" r:id="rId35"/>
    <p:sldId id="341" r:id="rId36"/>
    <p:sldId id="342" r:id="rId37"/>
    <p:sldId id="327" r:id="rId38"/>
    <p:sldId id="328" r:id="rId39"/>
    <p:sldId id="343" r:id="rId40"/>
    <p:sldId id="329" r:id="rId41"/>
    <p:sldId id="330" r:id="rId42"/>
    <p:sldId id="300" r:id="rId43"/>
    <p:sldId id="301" r:id="rId44"/>
    <p:sldId id="302" r:id="rId45"/>
    <p:sldId id="331" r:id="rId46"/>
    <p:sldId id="303" r:id="rId47"/>
    <p:sldId id="304" r:id="rId48"/>
    <p:sldId id="273" r:id="rId49"/>
    <p:sldId id="274" r:id="rId50"/>
    <p:sldId id="275" r:id="rId51"/>
    <p:sldId id="276" r:id="rId52"/>
    <p:sldId id="305" r:id="rId53"/>
    <p:sldId id="344" r:id="rId54"/>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214" autoAdjust="0"/>
  </p:normalViewPr>
  <p:slideViewPr>
    <p:cSldViewPr>
      <p:cViewPr>
        <p:scale>
          <a:sx n="106" d="100"/>
          <a:sy n="106" d="100"/>
        </p:scale>
        <p:origin x="-1764" y="-4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29ECA2-ECF5-4212-8E46-6F97E0F991A3}"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E3F75FD7-BEC5-45A5-9AE4-54DDF3F06F74}">
      <dgm:prSet phldrT="[Text]"/>
      <dgm:spPr/>
      <dgm:t>
        <a:bodyPr/>
        <a:lstStyle/>
        <a:p>
          <a:r>
            <a:rPr lang="en-US" b="1" dirty="0" smtClean="0">
              <a:latin typeface="+mj-lt"/>
            </a:rPr>
            <a:t>Right-of-Way Proposed</a:t>
          </a:r>
        </a:p>
      </dgm:t>
    </dgm:pt>
    <dgm:pt modelId="{3BA7F700-ECAC-4D7F-80DB-C8D31FE162FA}" type="parTrans" cxnId="{7A1E5DE7-FB9F-449E-8A85-22945E4A4041}">
      <dgm:prSet/>
      <dgm:spPr/>
      <dgm:t>
        <a:bodyPr/>
        <a:lstStyle/>
        <a:p>
          <a:endParaRPr lang="en-US"/>
        </a:p>
      </dgm:t>
    </dgm:pt>
    <dgm:pt modelId="{A91FCD4D-2604-4609-BC8E-E66FD52BB7BD}" type="sibTrans" cxnId="{7A1E5DE7-FB9F-449E-8A85-22945E4A4041}">
      <dgm:prSet/>
      <dgm:spPr>
        <a:solidFill>
          <a:schemeClr val="tx2"/>
        </a:solidFill>
        <a:ln w="28575"/>
      </dgm:spPr>
      <dgm:t>
        <a:bodyPr/>
        <a:lstStyle/>
        <a:p>
          <a:endParaRPr lang="en-US"/>
        </a:p>
      </dgm:t>
    </dgm:pt>
    <dgm:pt modelId="{39BD132A-4571-4D1D-90B1-E94EDA64FD58}">
      <dgm:prSet phldrT="[Text]"/>
      <dgm:spPr/>
      <dgm:t>
        <a:bodyPr/>
        <a:lstStyle/>
        <a:p>
          <a:r>
            <a:rPr lang="en-US" b="1" dirty="0" smtClean="0">
              <a:latin typeface="+mj-lt"/>
            </a:rPr>
            <a:t>Request Title Status Report</a:t>
          </a:r>
        </a:p>
      </dgm:t>
    </dgm:pt>
    <dgm:pt modelId="{5809730B-F57C-4E2E-80B0-10E0D57D7621}" type="parTrans" cxnId="{78D7A9C4-206F-492B-B3F8-87D43817B09A}">
      <dgm:prSet/>
      <dgm:spPr/>
      <dgm:t>
        <a:bodyPr/>
        <a:lstStyle/>
        <a:p>
          <a:endParaRPr lang="en-US"/>
        </a:p>
      </dgm:t>
    </dgm:pt>
    <dgm:pt modelId="{3C043D0E-0124-4DD2-AB95-30BCA2EBA620}" type="sibTrans" cxnId="{78D7A9C4-206F-492B-B3F8-87D43817B09A}">
      <dgm:prSet/>
      <dgm:spPr>
        <a:solidFill>
          <a:schemeClr val="tx2"/>
        </a:solidFill>
        <a:ln w="28575"/>
      </dgm:spPr>
      <dgm:t>
        <a:bodyPr/>
        <a:lstStyle/>
        <a:p>
          <a:endParaRPr lang="en-US"/>
        </a:p>
      </dgm:t>
    </dgm:pt>
    <dgm:pt modelId="{D2F9DB80-40EA-4AB7-B309-A4F0928D790A}">
      <dgm:prSet phldrT="[Text]" custT="1"/>
      <dgm:spPr/>
      <dgm:t>
        <a:bodyPr/>
        <a:lstStyle/>
        <a:p>
          <a:r>
            <a:rPr lang="en-US" sz="1400" b="1" dirty="0" smtClean="0">
              <a:latin typeface="+mj-lt"/>
            </a:rPr>
            <a:t>                            Authority of Officers to Execute Documents*</a:t>
          </a:r>
        </a:p>
        <a:p>
          <a:r>
            <a:rPr lang="en-US" sz="900" b="1" dirty="0" smtClean="0">
              <a:latin typeface="+mj-lt"/>
            </a:rPr>
            <a:t>And supporting documentation/damage deposit </a:t>
          </a:r>
          <a:r>
            <a:rPr lang="en-US" sz="1100" b="1" dirty="0" smtClean="0">
              <a:latin typeface="+mj-lt"/>
            </a:rPr>
            <a:t>	</a:t>
          </a:r>
          <a:endParaRPr lang="en-US" sz="1100" b="1" dirty="0">
            <a:latin typeface="+mj-lt"/>
          </a:endParaRPr>
        </a:p>
      </dgm:t>
    </dgm:pt>
    <dgm:pt modelId="{17B5808D-C329-4E84-B746-C774A87ACB1B}" type="parTrans" cxnId="{46DE16F8-26D9-4447-8BD4-D3556741108C}">
      <dgm:prSet/>
      <dgm:spPr/>
      <dgm:t>
        <a:bodyPr/>
        <a:lstStyle/>
        <a:p>
          <a:endParaRPr lang="en-US"/>
        </a:p>
      </dgm:t>
    </dgm:pt>
    <dgm:pt modelId="{7850508F-7D72-4F21-B0D4-898BFBEEDC40}" type="sibTrans" cxnId="{46DE16F8-26D9-4447-8BD4-D3556741108C}">
      <dgm:prSet/>
      <dgm:spPr>
        <a:solidFill>
          <a:schemeClr val="tx2"/>
        </a:solidFill>
        <a:ln w="28575"/>
      </dgm:spPr>
      <dgm:t>
        <a:bodyPr/>
        <a:lstStyle/>
        <a:p>
          <a:endParaRPr lang="en-US"/>
        </a:p>
      </dgm:t>
    </dgm:pt>
    <dgm:pt modelId="{9A604ECC-5823-4F58-BCE7-EB0F28DCA947}">
      <dgm:prSet phldrT="[Text]" custT="1"/>
      <dgm:spPr/>
      <dgm:t>
        <a:bodyPr/>
        <a:lstStyle/>
        <a:p>
          <a:r>
            <a:rPr lang="en-US" sz="1600" b="1" dirty="0" smtClean="0">
              <a:latin typeface="+mj-lt"/>
            </a:rPr>
            <a:t>Landowner Consent(s)</a:t>
          </a:r>
          <a:endParaRPr lang="en-US" sz="1600" b="1" dirty="0">
            <a:latin typeface="+mj-lt"/>
          </a:endParaRPr>
        </a:p>
      </dgm:t>
    </dgm:pt>
    <dgm:pt modelId="{0BAAFCAC-171E-41F5-98EB-5A93809C90F6}" type="parTrans" cxnId="{6C77C919-53F6-4F93-9F83-411CAF95E332}">
      <dgm:prSet/>
      <dgm:spPr/>
      <dgm:t>
        <a:bodyPr/>
        <a:lstStyle/>
        <a:p>
          <a:endParaRPr lang="en-US"/>
        </a:p>
      </dgm:t>
    </dgm:pt>
    <dgm:pt modelId="{5A57C155-FD22-4E4E-A813-A0881D374A55}" type="sibTrans" cxnId="{6C77C919-53F6-4F93-9F83-411CAF95E332}">
      <dgm:prSet/>
      <dgm:spPr>
        <a:solidFill>
          <a:schemeClr val="tx2"/>
        </a:solidFill>
        <a:ln w="28575"/>
      </dgm:spPr>
      <dgm:t>
        <a:bodyPr/>
        <a:lstStyle/>
        <a:p>
          <a:endParaRPr lang="en-US"/>
        </a:p>
      </dgm:t>
    </dgm:pt>
    <dgm:pt modelId="{00FDA1CE-87C7-4ED4-8AA4-414DBCCC32D8}">
      <dgm:prSet phldrT="[Text]"/>
      <dgm:spPr/>
      <dgm:t>
        <a:bodyPr/>
        <a:lstStyle/>
        <a:p>
          <a:r>
            <a:rPr lang="en-US" b="1" dirty="0" smtClean="0">
              <a:latin typeface="+mj-lt"/>
            </a:rPr>
            <a:t>SUBMIT AS APPLICATION PACKAGE!</a:t>
          </a:r>
          <a:endParaRPr lang="en-US" b="1" dirty="0">
            <a:latin typeface="+mj-lt"/>
          </a:endParaRPr>
        </a:p>
      </dgm:t>
    </dgm:pt>
    <dgm:pt modelId="{D1116C47-A3CB-425A-941C-00F25B9E9D08}" type="parTrans" cxnId="{57260CA9-88E2-4D1C-A485-EA51A8B40E48}">
      <dgm:prSet/>
      <dgm:spPr/>
      <dgm:t>
        <a:bodyPr/>
        <a:lstStyle/>
        <a:p>
          <a:endParaRPr lang="en-US"/>
        </a:p>
      </dgm:t>
    </dgm:pt>
    <dgm:pt modelId="{45CCB0DF-E551-41B6-A702-C9B6F802AAA9}" type="sibTrans" cxnId="{57260CA9-88E2-4D1C-A485-EA51A8B40E48}">
      <dgm:prSet/>
      <dgm:spPr>
        <a:solidFill>
          <a:schemeClr val="bg1"/>
        </a:solidFill>
        <a:ln>
          <a:noFill/>
        </a:ln>
      </dgm:spPr>
      <dgm:t>
        <a:bodyPr/>
        <a:lstStyle/>
        <a:p>
          <a:endParaRPr lang="en-US"/>
        </a:p>
      </dgm:t>
    </dgm:pt>
    <dgm:pt modelId="{B26C01B3-BB67-461D-B470-6907660ED716}">
      <dgm:prSet/>
      <dgm:spPr/>
      <dgm:t>
        <a:bodyPr/>
        <a:lstStyle/>
        <a:p>
          <a:endParaRPr lang="en-US"/>
        </a:p>
      </dgm:t>
    </dgm:pt>
    <dgm:pt modelId="{7C14C5B3-76EA-4EAB-B8F2-E12026748F55}" type="parTrans" cxnId="{0A1E8774-029A-4AC3-A7EF-27D421FCAA59}">
      <dgm:prSet/>
      <dgm:spPr/>
      <dgm:t>
        <a:bodyPr/>
        <a:lstStyle/>
        <a:p>
          <a:endParaRPr lang="en-US"/>
        </a:p>
      </dgm:t>
    </dgm:pt>
    <dgm:pt modelId="{C206497B-AF14-4AFB-8FE4-5F0F22FF782E}" type="sibTrans" cxnId="{0A1E8774-029A-4AC3-A7EF-27D421FCAA59}">
      <dgm:prSet/>
      <dgm:spPr>
        <a:ln>
          <a:solidFill>
            <a:schemeClr val="bg1"/>
          </a:solidFill>
        </a:ln>
      </dgm:spPr>
      <dgm:t>
        <a:bodyPr/>
        <a:lstStyle/>
        <a:p>
          <a:endParaRPr lang="en-US"/>
        </a:p>
      </dgm:t>
    </dgm:pt>
    <dgm:pt modelId="{C3356769-9397-46A5-B623-FCAC87E99F3D}">
      <dgm:prSet/>
      <dgm:spPr/>
      <dgm:t>
        <a:bodyPr/>
        <a:lstStyle/>
        <a:p>
          <a:r>
            <a:rPr lang="en-US" b="1" i="1" u="sng" dirty="0" smtClean="0">
              <a:solidFill>
                <a:srgbClr val="C00000"/>
              </a:solidFill>
              <a:latin typeface="+mj-lt"/>
            </a:rPr>
            <a:t>Self-Governance</a:t>
          </a:r>
        </a:p>
        <a:p>
          <a:r>
            <a:rPr lang="en-US" b="1" dirty="0" smtClean="0">
              <a:latin typeface="+mj-lt"/>
            </a:rPr>
            <a:t>Tribal Realty Department</a:t>
          </a:r>
          <a:endParaRPr lang="en-US" b="1" i="1" u="sng" dirty="0" smtClean="0">
            <a:solidFill>
              <a:srgbClr val="C00000"/>
            </a:solidFill>
            <a:latin typeface="+mj-lt"/>
          </a:endParaRPr>
        </a:p>
      </dgm:t>
    </dgm:pt>
    <dgm:pt modelId="{4D5D5AB2-BF73-4C3B-BF11-1A17936B96B2}" type="sibTrans" cxnId="{219C03D2-53D9-49DB-9A5A-31916F34BCC9}">
      <dgm:prSet/>
      <dgm:spPr>
        <a:ln>
          <a:noFill/>
        </a:ln>
      </dgm:spPr>
      <dgm:t>
        <a:bodyPr/>
        <a:lstStyle/>
        <a:p>
          <a:endParaRPr lang="en-US"/>
        </a:p>
      </dgm:t>
    </dgm:pt>
    <dgm:pt modelId="{F9C140C6-0B88-44D1-982F-B94FE3B762D4}" type="parTrans" cxnId="{219C03D2-53D9-49DB-9A5A-31916F34BCC9}">
      <dgm:prSet/>
      <dgm:spPr/>
      <dgm:t>
        <a:bodyPr/>
        <a:lstStyle/>
        <a:p>
          <a:endParaRPr lang="en-US"/>
        </a:p>
      </dgm:t>
    </dgm:pt>
    <dgm:pt modelId="{15860263-1CBD-4C24-9FFB-DBD1D9D46AE3}">
      <dgm:prSet phldrT="[Text]"/>
      <dgm:spPr/>
      <dgm:t>
        <a:bodyPr/>
        <a:lstStyle/>
        <a:p>
          <a:r>
            <a:rPr lang="en-US" b="1" dirty="0" smtClean="0">
              <a:latin typeface="+mj-lt"/>
            </a:rPr>
            <a:t>Application for Permission to Survey</a:t>
          </a:r>
          <a:endParaRPr lang="en-US" b="1" dirty="0">
            <a:latin typeface="+mj-lt"/>
          </a:endParaRPr>
        </a:p>
      </dgm:t>
    </dgm:pt>
    <dgm:pt modelId="{09C67B15-E7F1-48E3-A0F6-5923A1D615B1}" type="parTrans" cxnId="{916A944D-3E64-4BF5-839E-2C6F2EC202DE}">
      <dgm:prSet/>
      <dgm:spPr/>
      <dgm:t>
        <a:bodyPr/>
        <a:lstStyle/>
        <a:p>
          <a:endParaRPr lang="en-US"/>
        </a:p>
      </dgm:t>
    </dgm:pt>
    <dgm:pt modelId="{92EB9EDE-0041-4064-BB8E-C905B94A2719}" type="sibTrans" cxnId="{916A944D-3E64-4BF5-839E-2C6F2EC202DE}">
      <dgm:prSet/>
      <dgm:spPr/>
      <dgm:t>
        <a:bodyPr/>
        <a:lstStyle/>
        <a:p>
          <a:endParaRPr lang="en-US"/>
        </a:p>
      </dgm:t>
    </dgm:pt>
    <dgm:pt modelId="{0EAAD9F8-A322-4E1E-9CE0-EF20C18AB2B0}" type="pres">
      <dgm:prSet presAssocID="{4829ECA2-ECF5-4212-8E46-6F97E0F991A3}" presName="Name0" presStyleCnt="0">
        <dgm:presLayoutVars>
          <dgm:dir/>
          <dgm:resizeHandles val="exact"/>
        </dgm:presLayoutVars>
      </dgm:prSet>
      <dgm:spPr/>
      <dgm:t>
        <a:bodyPr/>
        <a:lstStyle/>
        <a:p>
          <a:endParaRPr lang="en-US"/>
        </a:p>
      </dgm:t>
    </dgm:pt>
    <dgm:pt modelId="{883B0B28-98EE-47A9-AD1B-3A26608F4492}" type="pres">
      <dgm:prSet presAssocID="{E3F75FD7-BEC5-45A5-9AE4-54DDF3F06F74}" presName="node" presStyleLbl="node1" presStyleIdx="0" presStyleCnt="8">
        <dgm:presLayoutVars>
          <dgm:bulletEnabled val="1"/>
        </dgm:presLayoutVars>
      </dgm:prSet>
      <dgm:spPr/>
      <dgm:t>
        <a:bodyPr/>
        <a:lstStyle/>
        <a:p>
          <a:endParaRPr lang="en-US"/>
        </a:p>
      </dgm:t>
    </dgm:pt>
    <dgm:pt modelId="{6BC206A2-E6FD-49F0-815F-D18837F244B0}" type="pres">
      <dgm:prSet presAssocID="{A91FCD4D-2604-4609-BC8E-E66FD52BB7BD}" presName="sibTrans" presStyleLbl="sibTrans1D1" presStyleIdx="0" presStyleCnt="7"/>
      <dgm:spPr/>
      <dgm:t>
        <a:bodyPr/>
        <a:lstStyle/>
        <a:p>
          <a:endParaRPr lang="en-US"/>
        </a:p>
      </dgm:t>
    </dgm:pt>
    <dgm:pt modelId="{E8834A72-ACFF-4432-B5E9-6D7AC91E8E98}" type="pres">
      <dgm:prSet presAssocID="{A91FCD4D-2604-4609-BC8E-E66FD52BB7BD}" presName="connectorText" presStyleLbl="sibTrans1D1" presStyleIdx="0" presStyleCnt="7"/>
      <dgm:spPr/>
      <dgm:t>
        <a:bodyPr/>
        <a:lstStyle/>
        <a:p>
          <a:endParaRPr lang="en-US"/>
        </a:p>
      </dgm:t>
    </dgm:pt>
    <dgm:pt modelId="{CEBC944A-2A9F-4194-AE15-7A7B6E2ACD48}" type="pres">
      <dgm:prSet presAssocID="{39BD132A-4571-4D1D-90B1-E94EDA64FD58}" presName="node" presStyleLbl="node1" presStyleIdx="1" presStyleCnt="8">
        <dgm:presLayoutVars>
          <dgm:bulletEnabled val="1"/>
        </dgm:presLayoutVars>
      </dgm:prSet>
      <dgm:spPr/>
      <dgm:t>
        <a:bodyPr/>
        <a:lstStyle/>
        <a:p>
          <a:endParaRPr lang="en-US"/>
        </a:p>
      </dgm:t>
    </dgm:pt>
    <dgm:pt modelId="{2602B94A-1218-44AE-9797-9E8E066A8A83}" type="pres">
      <dgm:prSet presAssocID="{3C043D0E-0124-4DD2-AB95-30BCA2EBA620}" presName="sibTrans" presStyleLbl="sibTrans1D1" presStyleIdx="1" presStyleCnt="7"/>
      <dgm:spPr/>
      <dgm:t>
        <a:bodyPr/>
        <a:lstStyle/>
        <a:p>
          <a:endParaRPr lang="en-US"/>
        </a:p>
      </dgm:t>
    </dgm:pt>
    <dgm:pt modelId="{4FA72AD2-74C1-4D70-A7DC-BD6603F703F5}" type="pres">
      <dgm:prSet presAssocID="{3C043D0E-0124-4DD2-AB95-30BCA2EBA620}" presName="connectorText" presStyleLbl="sibTrans1D1" presStyleIdx="1" presStyleCnt="7"/>
      <dgm:spPr/>
      <dgm:t>
        <a:bodyPr/>
        <a:lstStyle/>
        <a:p>
          <a:endParaRPr lang="en-US"/>
        </a:p>
      </dgm:t>
    </dgm:pt>
    <dgm:pt modelId="{D5428BEB-5E54-49DF-892D-E529ECB55399}" type="pres">
      <dgm:prSet presAssocID="{D2F9DB80-40EA-4AB7-B309-A4F0928D790A}" presName="node" presStyleLbl="node1" presStyleIdx="2" presStyleCnt="8">
        <dgm:presLayoutVars>
          <dgm:bulletEnabled val="1"/>
        </dgm:presLayoutVars>
      </dgm:prSet>
      <dgm:spPr/>
      <dgm:t>
        <a:bodyPr/>
        <a:lstStyle/>
        <a:p>
          <a:endParaRPr lang="en-US"/>
        </a:p>
      </dgm:t>
    </dgm:pt>
    <dgm:pt modelId="{7B4CD002-8F9D-450C-A20B-934282E94830}" type="pres">
      <dgm:prSet presAssocID="{7850508F-7D72-4F21-B0D4-898BFBEEDC40}" presName="sibTrans" presStyleLbl="sibTrans1D1" presStyleIdx="2" presStyleCnt="7"/>
      <dgm:spPr/>
      <dgm:t>
        <a:bodyPr/>
        <a:lstStyle/>
        <a:p>
          <a:endParaRPr lang="en-US"/>
        </a:p>
      </dgm:t>
    </dgm:pt>
    <dgm:pt modelId="{78CDC051-0B08-45AF-B691-8D405D439E1D}" type="pres">
      <dgm:prSet presAssocID="{7850508F-7D72-4F21-B0D4-898BFBEEDC40}" presName="connectorText" presStyleLbl="sibTrans1D1" presStyleIdx="2" presStyleCnt="7"/>
      <dgm:spPr/>
      <dgm:t>
        <a:bodyPr/>
        <a:lstStyle/>
        <a:p>
          <a:endParaRPr lang="en-US"/>
        </a:p>
      </dgm:t>
    </dgm:pt>
    <dgm:pt modelId="{562E8373-514B-40C7-B9F1-248C2FE42B3D}" type="pres">
      <dgm:prSet presAssocID="{9A604ECC-5823-4F58-BCE7-EB0F28DCA947}" presName="node" presStyleLbl="node1" presStyleIdx="3" presStyleCnt="8">
        <dgm:presLayoutVars>
          <dgm:bulletEnabled val="1"/>
        </dgm:presLayoutVars>
      </dgm:prSet>
      <dgm:spPr/>
      <dgm:t>
        <a:bodyPr/>
        <a:lstStyle/>
        <a:p>
          <a:endParaRPr lang="en-US"/>
        </a:p>
      </dgm:t>
    </dgm:pt>
    <dgm:pt modelId="{B2CE0461-B2EA-4EFC-A5F0-F2FE8DAA3B6F}" type="pres">
      <dgm:prSet presAssocID="{5A57C155-FD22-4E4E-A813-A0881D374A55}" presName="sibTrans" presStyleLbl="sibTrans1D1" presStyleIdx="3" presStyleCnt="7"/>
      <dgm:spPr/>
      <dgm:t>
        <a:bodyPr/>
        <a:lstStyle/>
        <a:p>
          <a:endParaRPr lang="en-US"/>
        </a:p>
      </dgm:t>
    </dgm:pt>
    <dgm:pt modelId="{5D7FF3CE-83C9-4609-9DA7-EF0BBAFD3FFE}" type="pres">
      <dgm:prSet presAssocID="{5A57C155-FD22-4E4E-A813-A0881D374A55}" presName="connectorText" presStyleLbl="sibTrans1D1" presStyleIdx="3" presStyleCnt="7"/>
      <dgm:spPr/>
      <dgm:t>
        <a:bodyPr/>
        <a:lstStyle/>
        <a:p>
          <a:endParaRPr lang="en-US"/>
        </a:p>
      </dgm:t>
    </dgm:pt>
    <dgm:pt modelId="{F3713C7B-C89F-4D6E-9C29-AE5FD75B99CB}" type="pres">
      <dgm:prSet presAssocID="{00FDA1CE-87C7-4ED4-8AA4-414DBCCC32D8}" presName="node" presStyleLbl="node1" presStyleIdx="4" presStyleCnt="8" custLinFactNeighborX="97695" custLinFactNeighborY="-2994">
        <dgm:presLayoutVars>
          <dgm:bulletEnabled val="1"/>
        </dgm:presLayoutVars>
      </dgm:prSet>
      <dgm:spPr/>
      <dgm:t>
        <a:bodyPr/>
        <a:lstStyle/>
        <a:p>
          <a:endParaRPr lang="en-US"/>
        </a:p>
      </dgm:t>
    </dgm:pt>
    <dgm:pt modelId="{5A9BDF44-B657-4AC7-9EF7-2CF13D73CF26}" type="pres">
      <dgm:prSet presAssocID="{45CCB0DF-E551-41B6-A702-C9B6F802AAA9}" presName="sibTrans" presStyleLbl="sibTrans1D1" presStyleIdx="4" presStyleCnt="7"/>
      <dgm:spPr/>
      <dgm:t>
        <a:bodyPr/>
        <a:lstStyle/>
        <a:p>
          <a:endParaRPr lang="en-US"/>
        </a:p>
      </dgm:t>
    </dgm:pt>
    <dgm:pt modelId="{01B5AA1F-927D-4467-8799-C027245C4FCA}" type="pres">
      <dgm:prSet presAssocID="{45CCB0DF-E551-41B6-A702-C9B6F802AAA9}" presName="connectorText" presStyleLbl="sibTrans1D1" presStyleIdx="4" presStyleCnt="7"/>
      <dgm:spPr/>
      <dgm:t>
        <a:bodyPr/>
        <a:lstStyle/>
        <a:p>
          <a:endParaRPr lang="en-US"/>
        </a:p>
      </dgm:t>
    </dgm:pt>
    <dgm:pt modelId="{9697E596-7D0A-4E5C-AE65-DCDEC1B4E82D}" type="pres">
      <dgm:prSet presAssocID="{B26C01B3-BB67-461D-B470-6907660ED716}" presName="node" presStyleLbl="node1" presStyleIdx="5" presStyleCnt="8" custLinFactY="36633" custLinFactNeighborX="-55673" custLinFactNeighborY="100000">
        <dgm:presLayoutVars>
          <dgm:bulletEnabled val="1"/>
        </dgm:presLayoutVars>
      </dgm:prSet>
      <dgm:spPr/>
      <dgm:t>
        <a:bodyPr/>
        <a:lstStyle/>
        <a:p>
          <a:endParaRPr lang="en-US"/>
        </a:p>
      </dgm:t>
    </dgm:pt>
    <dgm:pt modelId="{DC323207-514A-41BC-8354-244356A427FD}" type="pres">
      <dgm:prSet presAssocID="{C206497B-AF14-4AFB-8FE4-5F0F22FF782E}" presName="sibTrans" presStyleLbl="sibTrans1D1" presStyleIdx="5" presStyleCnt="7"/>
      <dgm:spPr/>
      <dgm:t>
        <a:bodyPr/>
        <a:lstStyle/>
        <a:p>
          <a:endParaRPr lang="en-US"/>
        </a:p>
      </dgm:t>
    </dgm:pt>
    <dgm:pt modelId="{301AFC83-2422-4689-8F53-C8BB8F6A543A}" type="pres">
      <dgm:prSet presAssocID="{C206497B-AF14-4AFB-8FE4-5F0F22FF782E}" presName="connectorText" presStyleLbl="sibTrans1D1" presStyleIdx="5" presStyleCnt="7"/>
      <dgm:spPr/>
      <dgm:t>
        <a:bodyPr/>
        <a:lstStyle/>
        <a:p>
          <a:endParaRPr lang="en-US"/>
        </a:p>
      </dgm:t>
    </dgm:pt>
    <dgm:pt modelId="{70CC7940-B46A-4F9D-B7B8-02B7366244A8}" type="pres">
      <dgm:prSet presAssocID="{C3356769-9397-46A5-B623-FCAC87E99F3D}" presName="node" presStyleLbl="node1" presStyleIdx="6" presStyleCnt="8" custLinFactNeighborX="64709" custLinFactNeighborY="-4107">
        <dgm:presLayoutVars>
          <dgm:bulletEnabled val="1"/>
        </dgm:presLayoutVars>
      </dgm:prSet>
      <dgm:spPr/>
      <dgm:t>
        <a:bodyPr/>
        <a:lstStyle/>
        <a:p>
          <a:endParaRPr lang="en-US"/>
        </a:p>
      </dgm:t>
    </dgm:pt>
    <dgm:pt modelId="{815CB08F-5D5B-4215-85C8-197C3B52883B}" type="pres">
      <dgm:prSet presAssocID="{4D5D5AB2-BF73-4C3B-BF11-1A17936B96B2}" presName="sibTrans" presStyleLbl="sibTrans1D1" presStyleIdx="6" presStyleCnt="7"/>
      <dgm:spPr/>
      <dgm:t>
        <a:bodyPr/>
        <a:lstStyle/>
        <a:p>
          <a:endParaRPr lang="en-US"/>
        </a:p>
      </dgm:t>
    </dgm:pt>
    <dgm:pt modelId="{8FC3A496-2858-40B4-8BFB-E04322F5B59C}" type="pres">
      <dgm:prSet presAssocID="{4D5D5AB2-BF73-4C3B-BF11-1A17936B96B2}" presName="connectorText" presStyleLbl="sibTrans1D1" presStyleIdx="6" presStyleCnt="7"/>
      <dgm:spPr/>
      <dgm:t>
        <a:bodyPr/>
        <a:lstStyle/>
        <a:p>
          <a:endParaRPr lang="en-US"/>
        </a:p>
      </dgm:t>
    </dgm:pt>
    <dgm:pt modelId="{4535275F-2E0B-40A6-8D39-D1A9D7D28F63}" type="pres">
      <dgm:prSet presAssocID="{15860263-1CBD-4C24-9FFB-DBD1D9D46AE3}" presName="node" presStyleLbl="node1" presStyleIdx="7" presStyleCnt="8" custLinFactY="-41327" custLinFactNeighborX="-15403" custLinFactNeighborY="-100000">
        <dgm:presLayoutVars>
          <dgm:bulletEnabled val="1"/>
        </dgm:presLayoutVars>
      </dgm:prSet>
      <dgm:spPr/>
      <dgm:t>
        <a:bodyPr/>
        <a:lstStyle/>
        <a:p>
          <a:endParaRPr lang="en-US"/>
        </a:p>
      </dgm:t>
    </dgm:pt>
  </dgm:ptLst>
  <dgm:cxnLst>
    <dgm:cxn modelId="{8F82CFAD-33EE-496C-A90C-D52C5CB70CE2}" type="presOf" srcId="{4D5D5AB2-BF73-4C3B-BF11-1A17936B96B2}" destId="{8FC3A496-2858-40B4-8BFB-E04322F5B59C}" srcOrd="1" destOrd="0" presId="urn:microsoft.com/office/officeart/2005/8/layout/bProcess3"/>
    <dgm:cxn modelId="{78D7A9C4-206F-492B-B3F8-87D43817B09A}" srcId="{4829ECA2-ECF5-4212-8E46-6F97E0F991A3}" destId="{39BD132A-4571-4D1D-90B1-E94EDA64FD58}" srcOrd="1" destOrd="0" parTransId="{5809730B-F57C-4E2E-80B0-10E0D57D7621}" sibTransId="{3C043D0E-0124-4DD2-AB95-30BCA2EBA620}"/>
    <dgm:cxn modelId="{83C6D9AD-9166-4F6F-827C-6DC06F6C9175}" type="presOf" srcId="{3C043D0E-0124-4DD2-AB95-30BCA2EBA620}" destId="{4FA72AD2-74C1-4D70-A7DC-BD6603F703F5}" srcOrd="1" destOrd="0" presId="urn:microsoft.com/office/officeart/2005/8/layout/bProcess3"/>
    <dgm:cxn modelId="{A2676F1B-8221-40D0-A56C-69BFC45B7123}" type="presOf" srcId="{5A57C155-FD22-4E4E-A813-A0881D374A55}" destId="{B2CE0461-B2EA-4EFC-A5F0-F2FE8DAA3B6F}" srcOrd="0" destOrd="0" presId="urn:microsoft.com/office/officeart/2005/8/layout/bProcess3"/>
    <dgm:cxn modelId="{DADD78E4-E1C2-4B0E-A4FA-AF8E8ED52597}" type="presOf" srcId="{39BD132A-4571-4D1D-90B1-E94EDA64FD58}" destId="{CEBC944A-2A9F-4194-AE15-7A7B6E2ACD48}" srcOrd="0" destOrd="0" presId="urn:microsoft.com/office/officeart/2005/8/layout/bProcess3"/>
    <dgm:cxn modelId="{219C03D2-53D9-49DB-9A5A-31916F34BCC9}" srcId="{4829ECA2-ECF5-4212-8E46-6F97E0F991A3}" destId="{C3356769-9397-46A5-B623-FCAC87E99F3D}" srcOrd="6" destOrd="0" parTransId="{F9C140C6-0B88-44D1-982F-B94FE3B762D4}" sibTransId="{4D5D5AB2-BF73-4C3B-BF11-1A17936B96B2}"/>
    <dgm:cxn modelId="{57260CA9-88E2-4D1C-A485-EA51A8B40E48}" srcId="{4829ECA2-ECF5-4212-8E46-6F97E0F991A3}" destId="{00FDA1CE-87C7-4ED4-8AA4-414DBCCC32D8}" srcOrd="4" destOrd="0" parTransId="{D1116C47-A3CB-425A-941C-00F25B9E9D08}" sibTransId="{45CCB0DF-E551-41B6-A702-C9B6F802AAA9}"/>
    <dgm:cxn modelId="{6C77C919-53F6-4F93-9F83-411CAF95E332}" srcId="{4829ECA2-ECF5-4212-8E46-6F97E0F991A3}" destId="{9A604ECC-5823-4F58-BCE7-EB0F28DCA947}" srcOrd="3" destOrd="0" parTransId="{0BAAFCAC-171E-41F5-98EB-5A93809C90F6}" sibTransId="{5A57C155-FD22-4E4E-A813-A0881D374A55}"/>
    <dgm:cxn modelId="{916DBABC-3336-484A-80AB-AA4E29E19394}" type="presOf" srcId="{4829ECA2-ECF5-4212-8E46-6F97E0F991A3}" destId="{0EAAD9F8-A322-4E1E-9CE0-EF20C18AB2B0}" srcOrd="0" destOrd="0" presId="urn:microsoft.com/office/officeart/2005/8/layout/bProcess3"/>
    <dgm:cxn modelId="{46DE16F8-26D9-4447-8BD4-D3556741108C}" srcId="{4829ECA2-ECF5-4212-8E46-6F97E0F991A3}" destId="{D2F9DB80-40EA-4AB7-B309-A4F0928D790A}" srcOrd="2" destOrd="0" parTransId="{17B5808D-C329-4E84-B746-C774A87ACB1B}" sibTransId="{7850508F-7D72-4F21-B0D4-898BFBEEDC40}"/>
    <dgm:cxn modelId="{CD905798-9766-4005-9C2D-0B9A1209F379}" type="presOf" srcId="{C206497B-AF14-4AFB-8FE4-5F0F22FF782E}" destId="{DC323207-514A-41BC-8354-244356A427FD}" srcOrd="0" destOrd="0" presId="urn:microsoft.com/office/officeart/2005/8/layout/bProcess3"/>
    <dgm:cxn modelId="{E235F6B9-0627-4B8D-8F4A-BF5E33982129}" type="presOf" srcId="{C3356769-9397-46A5-B623-FCAC87E99F3D}" destId="{70CC7940-B46A-4F9D-B7B8-02B7366244A8}" srcOrd="0" destOrd="0" presId="urn:microsoft.com/office/officeart/2005/8/layout/bProcess3"/>
    <dgm:cxn modelId="{8F49C704-20F9-4298-8172-CCDA8D05B5EB}" type="presOf" srcId="{E3F75FD7-BEC5-45A5-9AE4-54DDF3F06F74}" destId="{883B0B28-98EE-47A9-AD1B-3A26608F4492}" srcOrd="0" destOrd="0" presId="urn:microsoft.com/office/officeart/2005/8/layout/bProcess3"/>
    <dgm:cxn modelId="{77030098-D3E6-4823-B392-14993DA2039D}" type="presOf" srcId="{D2F9DB80-40EA-4AB7-B309-A4F0928D790A}" destId="{D5428BEB-5E54-49DF-892D-E529ECB55399}" srcOrd="0" destOrd="0" presId="urn:microsoft.com/office/officeart/2005/8/layout/bProcess3"/>
    <dgm:cxn modelId="{7A1E5DE7-FB9F-449E-8A85-22945E4A4041}" srcId="{4829ECA2-ECF5-4212-8E46-6F97E0F991A3}" destId="{E3F75FD7-BEC5-45A5-9AE4-54DDF3F06F74}" srcOrd="0" destOrd="0" parTransId="{3BA7F700-ECAC-4D7F-80DB-C8D31FE162FA}" sibTransId="{A91FCD4D-2604-4609-BC8E-E66FD52BB7BD}"/>
    <dgm:cxn modelId="{DEDDF2A0-C645-4B90-88A1-490BE60F2C8B}" type="presOf" srcId="{B26C01B3-BB67-461D-B470-6907660ED716}" destId="{9697E596-7D0A-4E5C-AE65-DCDEC1B4E82D}" srcOrd="0" destOrd="0" presId="urn:microsoft.com/office/officeart/2005/8/layout/bProcess3"/>
    <dgm:cxn modelId="{4EC792D3-C85E-4B32-87DF-8E3B8C6586D1}" type="presOf" srcId="{7850508F-7D72-4F21-B0D4-898BFBEEDC40}" destId="{78CDC051-0B08-45AF-B691-8D405D439E1D}" srcOrd="1" destOrd="0" presId="urn:microsoft.com/office/officeart/2005/8/layout/bProcess3"/>
    <dgm:cxn modelId="{FE011FE4-F704-4D20-8E9C-BBD59A8F9E11}" type="presOf" srcId="{45CCB0DF-E551-41B6-A702-C9B6F802AAA9}" destId="{5A9BDF44-B657-4AC7-9EF7-2CF13D73CF26}" srcOrd="0" destOrd="0" presId="urn:microsoft.com/office/officeart/2005/8/layout/bProcess3"/>
    <dgm:cxn modelId="{67F742D6-8590-4C36-9391-1BACF70074D7}" type="presOf" srcId="{15860263-1CBD-4C24-9FFB-DBD1D9D46AE3}" destId="{4535275F-2E0B-40A6-8D39-D1A9D7D28F63}" srcOrd="0" destOrd="0" presId="urn:microsoft.com/office/officeart/2005/8/layout/bProcess3"/>
    <dgm:cxn modelId="{B99B8C08-082E-45D1-8988-C1876806033C}" type="presOf" srcId="{3C043D0E-0124-4DD2-AB95-30BCA2EBA620}" destId="{2602B94A-1218-44AE-9797-9E8E066A8A83}" srcOrd="0" destOrd="0" presId="urn:microsoft.com/office/officeart/2005/8/layout/bProcess3"/>
    <dgm:cxn modelId="{B0CB6D9D-B535-435E-99FE-350BE922287F}" type="presOf" srcId="{A91FCD4D-2604-4609-BC8E-E66FD52BB7BD}" destId="{6BC206A2-E6FD-49F0-815F-D18837F244B0}" srcOrd="0" destOrd="0" presId="urn:microsoft.com/office/officeart/2005/8/layout/bProcess3"/>
    <dgm:cxn modelId="{D6272843-7150-491C-AE77-906AE1D41974}" type="presOf" srcId="{00FDA1CE-87C7-4ED4-8AA4-414DBCCC32D8}" destId="{F3713C7B-C89F-4D6E-9C29-AE5FD75B99CB}" srcOrd="0" destOrd="0" presId="urn:microsoft.com/office/officeart/2005/8/layout/bProcess3"/>
    <dgm:cxn modelId="{916A944D-3E64-4BF5-839E-2C6F2EC202DE}" srcId="{4829ECA2-ECF5-4212-8E46-6F97E0F991A3}" destId="{15860263-1CBD-4C24-9FFB-DBD1D9D46AE3}" srcOrd="7" destOrd="0" parTransId="{09C67B15-E7F1-48E3-A0F6-5923A1D615B1}" sibTransId="{92EB9EDE-0041-4064-BB8E-C905B94A2719}"/>
    <dgm:cxn modelId="{22BDB8AF-BFCC-4D96-8072-8615A4C2F94E}" type="presOf" srcId="{9A604ECC-5823-4F58-BCE7-EB0F28DCA947}" destId="{562E8373-514B-40C7-B9F1-248C2FE42B3D}" srcOrd="0" destOrd="0" presId="urn:microsoft.com/office/officeart/2005/8/layout/bProcess3"/>
    <dgm:cxn modelId="{4DFEDD9F-9511-4036-88D4-D1BBE8C6B48F}" type="presOf" srcId="{5A57C155-FD22-4E4E-A813-A0881D374A55}" destId="{5D7FF3CE-83C9-4609-9DA7-EF0BBAFD3FFE}" srcOrd="1" destOrd="0" presId="urn:microsoft.com/office/officeart/2005/8/layout/bProcess3"/>
    <dgm:cxn modelId="{A662BE87-B7D8-4907-A9FA-35B04F3E0A98}" type="presOf" srcId="{4D5D5AB2-BF73-4C3B-BF11-1A17936B96B2}" destId="{815CB08F-5D5B-4215-85C8-197C3B52883B}" srcOrd="0" destOrd="0" presId="urn:microsoft.com/office/officeart/2005/8/layout/bProcess3"/>
    <dgm:cxn modelId="{65AA9E18-903A-44B3-A683-7D68461839E2}" type="presOf" srcId="{7850508F-7D72-4F21-B0D4-898BFBEEDC40}" destId="{7B4CD002-8F9D-450C-A20B-934282E94830}" srcOrd="0" destOrd="0" presId="urn:microsoft.com/office/officeart/2005/8/layout/bProcess3"/>
    <dgm:cxn modelId="{0A1E8774-029A-4AC3-A7EF-27D421FCAA59}" srcId="{4829ECA2-ECF5-4212-8E46-6F97E0F991A3}" destId="{B26C01B3-BB67-461D-B470-6907660ED716}" srcOrd="5" destOrd="0" parTransId="{7C14C5B3-76EA-4EAB-B8F2-E12026748F55}" sibTransId="{C206497B-AF14-4AFB-8FE4-5F0F22FF782E}"/>
    <dgm:cxn modelId="{66E44ADC-1EF1-44D8-A9BB-C9CBCE16644F}" type="presOf" srcId="{A91FCD4D-2604-4609-BC8E-E66FD52BB7BD}" destId="{E8834A72-ACFF-4432-B5E9-6D7AC91E8E98}" srcOrd="1" destOrd="0" presId="urn:microsoft.com/office/officeart/2005/8/layout/bProcess3"/>
    <dgm:cxn modelId="{906BE811-4580-4FB6-8694-5BAAC23E98FD}" type="presOf" srcId="{45CCB0DF-E551-41B6-A702-C9B6F802AAA9}" destId="{01B5AA1F-927D-4467-8799-C027245C4FCA}" srcOrd="1" destOrd="0" presId="urn:microsoft.com/office/officeart/2005/8/layout/bProcess3"/>
    <dgm:cxn modelId="{D174D019-3315-4E5B-B826-B5761002DD30}" type="presOf" srcId="{C206497B-AF14-4AFB-8FE4-5F0F22FF782E}" destId="{301AFC83-2422-4689-8F53-C8BB8F6A543A}" srcOrd="1" destOrd="0" presId="urn:microsoft.com/office/officeart/2005/8/layout/bProcess3"/>
    <dgm:cxn modelId="{01733427-CCEC-43E7-A30C-886D1F0469C0}" type="presParOf" srcId="{0EAAD9F8-A322-4E1E-9CE0-EF20C18AB2B0}" destId="{883B0B28-98EE-47A9-AD1B-3A26608F4492}" srcOrd="0" destOrd="0" presId="urn:microsoft.com/office/officeart/2005/8/layout/bProcess3"/>
    <dgm:cxn modelId="{A2E67A68-273A-4D0D-A21E-9D4EBB51538A}" type="presParOf" srcId="{0EAAD9F8-A322-4E1E-9CE0-EF20C18AB2B0}" destId="{6BC206A2-E6FD-49F0-815F-D18837F244B0}" srcOrd="1" destOrd="0" presId="urn:microsoft.com/office/officeart/2005/8/layout/bProcess3"/>
    <dgm:cxn modelId="{4B392819-7AA5-4F5A-BC24-306903BF92A0}" type="presParOf" srcId="{6BC206A2-E6FD-49F0-815F-D18837F244B0}" destId="{E8834A72-ACFF-4432-B5E9-6D7AC91E8E98}" srcOrd="0" destOrd="0" presId="urn:microsoft.com/office/officeart/2005/8/layout/bProcess3"/>
    <dgm:cxn modelId="{8627FADD-7347-4D4B-9426-5D235A1483BE}" type="presParOf" srcId="{0EAAD9F8-A322-4E1E-9CE0-EF20C18AB2B0}" destId="{CEBC944A-2A9F-4194-AE15-7A7B6E2ACD48}" srcOrd="2" destOrd="0" presId="urn:microsoft.com/office/officeart/2005/8/layout/bProcess3"/>
    <dgm:cxn modelId="{B1F95F63-439B-49DC-AC86-9BE48A808593}" type="presParOf" srcId="{0EAAD9F8-A322-4E1E-9CE0-EF20C18AB2B0}" destId="{2602B94A-1218-44AE-9797-9E8E066A8A83}" srcOrd="3" destOrd="0" presId="urn:microsoft.com/office/officeart/2005/8/layout/bProcess3"/>
    <dgm:cxn modelId="{B8C5BE72-F4DA-4108-9282-6C4270001AEF}" type="presParOf" srcId="{2602B94A-1218-44AE-9797-9E8E066A8A83}" destId="{4FA72AD2-74C1-4D70-A7DC-BD6603F703F5}" srcOrd="0" destOrd="0" presId="urn:microsoft.com/office/officeart/2005/8/layout/bProcess3"/>
    <dgm:cxn modelId="{BF868364-AE5F-4276-B2EC-F6BF2A1583BA}" type="presParOf" srcId="{0EAAD9F8-A322-4E1E-9CE0-EF20C18AB2B0}" destId="{D5428BEB-5E54-49DF-892D-E529ECB55399}" srcOrd="4" destOrd="0" presId="urn:microsoft.com/office/officeart/2005/8/layout/bProcess3"/>
    <dgm:cxn modelId="{03A19D9B-C6B8-4E42-8DB6-ABF1066701EE}" type="presParOf" srcId="{0EAAD9F8-A322-4E1E-9CE0-EF20C18AB2B0}" destId="{7B4CD002-8F9D-450C-A20B-934282E94830}" srcOrd="5" destOrd="0" presId="urn:microsoft.com/office/officeart/2005/8/layout/bProcess3"/>
    <dgm:cxn modelId="{BDD58D44-3033-4E4D-98BB-6184DBC5EC06}" type="presParOf" srcId="{7B4CD002-8F9D-450C-A20B-934282E94830}" destId="{78CDC051-0B08-45AF-B691-8D405D439E1D}" srcOrd="0" destOrd="0" presId="urn:microsoft.com/office/officeart/2005/8/layout/bProcess3"/>
    <dgm:cxn modelId="{A6E8772C-7A7D-4289-8FDB-3CE7F215A3C6}" type="presParOf" srcId="{0EAAD9F8-A322-4E1E-9CE0-EF20C18AB2B0}" destId="{562E8373-514B-40C7-B9F1-248C2FE42B3D}" srcOrd="6" destOrd="0" presId="urn:microsoft.com/office/officeart/2005/8/layout/bProcess3"/>
    <dgm:cxn modelId="{6145C489-9772-48CB-A0CA-02C1C6AC2185}" type="presParOf" srcId="{0EAAD9F8-A322-4E1E-9CE0-EF20C18AB2B0}" destId="{B2CE0461-B2EA-4EFC-A5F0-F2FE8DAA3B6F}" srcOrd="7" destOrd="0" presId="urn:microsoft.com/office/officeart/2005/8/layout/bProcess3"/>
    <dgm:cxn modelId="{515B7EB8-10B4-46C7-A7A6-F4640A3B4C07}" type="presParOf" srcId="{B2CE0461-B2EA-4EFC-A5F0-F2FE8DAA3B6F}" destId="{5D7FF3CE-83C9-4609-9DA7-EF0BBAFD3FFE}" srcOrd="0" destOrd="0" presId="urn:microsoft.com/office/officeart/2005/8/layout/bProcess3"/>
    <dgm:cxn modelId="{29B9A9A3-0D94-4A29-8BB0-D73B5C751F8F}" type="presParOf" srcId="{0EAAD9F8-A322-4E1E-9CE0-EF20C18AB2B0}" destId="{F3713C7B-C89F-4D6E-9C29-AE5FD75B99CB}" srcOrd="8" destOrd="0" presId="urn:microsoft.com/office/officeart/2005/8/layout/bProcess3"/>
    <dgm:cxn modelId="{BE71EB69-24F7-4992-BF21-F5ABDD93057B}" type="presParOf" srcId="{0EAAD9F8-A322-4E1E-9CE0-EF20C18AB2B0}" destId="{5A9BDF44-B657-4AC7-9EF7-2CF13D73CF26}" srcOrd="9" destOrd="0" presId="urn:microsoft.com/office/officeart/2005/8/layout/bProcess3"/>
    <dgm:cxn modelId="{277C72D1-7051-440F-93B1-EE58EE1B2FC9}" type="presParOf" srcId="{5A9BDF44-B657-4AC7-9EF7-2CF13D73CF26}" destId="{01B5AA1F-927D-4467-8799-C027245C4FCA}" srcOrd="0" destOrd="0" presId="urn:microsoft.com/office/officeart/2005/8/layout/bProcess3"/>
    <dgm:cxn modelId="{E321DA7B-E82A-460F-A632-06C4AD8115D2}" type="presParOf" srcId="{0EAAD9F8-A322-4E1E-9CE0-EF20C18AB2B0}" destId="{9697E596-7D0A-4E5C-AE65-DCDEC1B4E82D}" srcOrd="10" destOrd="0" presId="urn:microsoft.com/office/officeart/2005/8/layout/bProcess3"/>
    <dgm:cxn modelId="{D7B8AD7D-8439-466D-91B1-7A887B8046B1}" type="presParOf" srcId="{0EAAD9F8-A322-4E1E-9CE0-EF20C18AB2B0}" destId="{DC323207-514A-41BC-8354-244356A427FD}" srcOrd="11" destOrd="0" presId="urn:microsoft.com/office/officeart/2005/8/layout/bProcess3"/>
    <dgm:cxn modelId="{22505CDB-AF5B-4B4C-9400-D50B0D98F6E1}" type="presParOf" srcId="{DC323207-514A-41BC-8354-244356A427FD}" destId="{301AFC83-2422-4689-8F53-C8BB8F6A543A}" srcOrd="0" destOrd="0" presId="urn:microsoft.com/office/officeart/2005/8/layout/bProcess3"/>
    <dgm:cxn modelId="{0940A1BD-FEF0-4EAE-9098-4EE514ECC2DC}" type="presParOf" srcId="{0EAAD9F8-A322-4E1E-9CE0-EF20C18AB2B0}" destId="{70CC7940-B46A-4F9D-B7B8-02B7366244A8}" srcOrd="12" destOrd="0" presId="urn:microsoft.com/office/officeart/2005/8/layout/bProcess3"/>
    <dgm:cxn modelId="{08C683FE-D400-488F-84D1-DFB394FD7E13}" type="presParOf" srcId="{0EAAD9F8-A322-4E1E-9CE0-EF20C18AB2B0}" destId="{815CB08F-5D5B-4215-85C8-197C3B52883B}" srcOrd="13" destOrd="0" presId="urn:microsoft.com/office/officeart/2005/8/layout/bProcess3"/>
    <dgm:cxn modelId="{2DC8852C-7C9E-4104-9196-D530F979140F}" type="presParOf" srcId="{815CB08F-5D5B-4215-85C8-197C3B52883B}" destId="{8FC3A496-2858-40B4-8BFB-E04322F5B59C}" srcOrd="0" destOrd="0" presId="urn:microsoft.com/office/officeart/2005/8/layout/bProcess3"/>
    <dgm:cxn modelId="{19048ED8-A283-4B2E-B5FB-36C2D38EDEFD}" type="presParOf" srcId="{0EAAD9F8-A322-4E1E-9CE0-EF20C18AB2B0}" destId="{4535275F-2E0B-40A6-8D39-D1A9D7D28F63}" srcOrd="14"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29ECA2-ECF5-4212-8E46-6F97E0F991A3}"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39BD132A-4571-4D1D-90B1-E94EDA64FD58}">
      <dgm:prSet phldrT="[Text]" custT="1"/>
      <dgm:spPr/>
      <dgm:t>
        <a:bodyPr/>
        <a:lstStyle/>
        <a:p>
          <a:r>
            <a:rPr lang="en-US" sz="1400" b="1" smtClean="0">
              <a:latin typeface="+mj-lt"/>
            </a:rPr>
            <a:t>Completed</a:t>
          </a:r>
          <a:r>
            <a:rPr lang="en-US" sz="1400" smtClean="0"/>
            <a:t> </a:t>
          </a:r>
          <a:r>
            <a:rPr lang="en-US" sz="1400" b="1" smtClean="0">
              <a:latin typeface="+mj-lt"/>
            </a:rPr>
            <a:t>Survey</a:t>
          </a:r>
          <a:endParaRPr lang="en-US" sz="1400" b="1" dirty="0" smtClean="0">
            <a:latin typeface="+mj-lt"/>
          </a:endParaRPr>
        </a:p>
      </dgm:t>
    </dgm:pt>
    <dgm:pt modelId="{5809730B-F57C-4E2E-80B0-10E0D57D7621}" type="parTrans" cxnId="{78D7A9C4-206F-492B-B3F8-87D43817B09A}">
      <dgm:prSet/>
      <dgm:spPr/>
      <dgm:t>
        <a:bodyPr/>
        <a:lstStyle/>
        <a:p>
          <a:endParaRPr lang="en-US"/>
        </a:p>
      </dgm:t>
    </dgm:pt>
    <dgm:pt modelId="{3C043D0E-0124-4DD2-AB95-30BCA2EBA620}" type="sibTrans" cxnId="{78D7A9C4-206F-492B-B3F8-87D43817B09A}">
      <dgm:prSet/>
      <dgm:spPr>
        <a:solidFill>
          <a:schemeClr val="tx2"/>
        </a:solidFill>
        <a:ln w="28575"/>
      </dgm:spPr>
      <dgm:t>
        <a:bodyPr/>
        <a:lstStyle/>
        <a:p>
          <a:endParaRPr lang="en-US"/>
        </a:p>
      </dgm:t>
    </dgm:pt>
    <dgm:pt modelId="{9A604ECC-5823-4F58-BCE7-EB0F28DCA947}">
      <dgm:prSet phldrT="[Text]" custT="1"/>
      <dgm:spPr/>
      <dgm:t>
        <a:bodyPr/>
        <a:lstStyle/>
        <a:p>
          <a:r>
            <a:rPr lang="en-US" sz="1400" b="1" dirty="0" smtClean="0">
              <a:latin typeface="+mj-lt"/>
            </a:rPr>
            <a:t>NEPA</a:t>
          </a:r>
        </a:p>
        <a:p>
          <a:r>
            <a:rPr lang="en-US" sz="1400" b="1" dirty="0" smtClean="0">
              <a:latin typeface="+mj-lt"/>
            </a:rPr>
            <a:t>Compliance</a:t>
          </a:r>
          <a:endParaRPr lang="en-US" sz="1400" b="1" dirty="0">
            <a:latin typeface="+mj-lt"/>
          </a:endParaRPr>
        </a:p>
      </dgm:t>
    </dgm:pt>
    <dgm:pt modelId="{0BAAFCAC-171E-41F5-98EB-5A93809C90F6}" type="parTrans" cxnId="{6C77C919-53F6-4F93-9F83-411CAF95E332}">
      <dgm:prSet/>
      <dgm:spPr/>
      <dgm:t>
        <a:bodyPr/>
        <a:lstStyle/>
        <a:p>
          <a:endParaRPr lang="en-US"/>
        </a:p>
      </dgm:t>
    </dgm:pt>
    <dgm:pt modelId="{5A57C155-FD22-4E4E-A813-A0881D374A55}" type="sibTrans" cxnId="{6C77C919-53F6-4F93-9F83-411CAF95E332}">
      <dgm:prSet/>
      <dgm:spPr>
        <a:solidFill>
          <a:schemeClr val="tx2"/>
        </a:solidFill>
        <a:ln w="28575"/>
      </dgm:spPr>
      <dgm:t>
        <a:bodyPr/>
        <a:lstStyle/>
        <a:p>
          <a:endParaRPr lang="en-US"/>
        </a:p>
      </dgm:t>
    </dgm:pt>
    <dgm:pt modelId="{00FDA1CE-87C7-4ED4-8AA4-414DBCCC32D8}">
      <dgm:prSet phldrT="[Text]"/>
      <dgm:spPr/>
      <dgm:t>
        <a:bodyPr/>
        <a:lstStyle/>
        <a:p>
          <a:r>
            <a:rPr lang="en-US" b="1" dirty="0" smtClean="0">
              <a:latin typeface="+mj-lt"/>
            </a:rPr>
            <a:t>SUBMIT AS APPLICATION PACKAGE!</a:t>
          </a:r>
          <a:endParaRPr lang="en-US" b="1" dirty="0">
            <a:latin typeface="+mj-lt"/>
          </a:endParaRPr>
        </a:p>
      </dgm:t>
    </dgm:pt>
    <dgm:pt modelId="{D1116C47-A3CB-425A-941C-00F25B9E9D08}" type="parTrans" cxnId="{57260CA9-88E2-4D1C-A485-EA51A8B40E48}">
      <dgm:prSet/>
      <dgm:spPr/>
      <dgm:t>
        <a:bodyPr/>
        <a:lstStyle/>
        <a:p>
          <a:endParaRPr lang="en-US"/>
        </a:p>
      </dgm:t>
    </dgm:pt>
    <dgm:pt modelId="{45CCB0DF-E551-41B6-A702-C9B6F802AAA9}" type="sibTrans" cxnId="{57260CA9-88E2-4D1C-A485-EA51A8B40E48}">
      <dgm:prSet/>
      <dgm:spPr>
        <a:solidFill>
          <a:schemeClr val="bg1"/>
        </a:solidFill>
        <a:ln>
          <a:noFill/>
        </a:ln>
      </dgm:spPr>
      <dgm:t>
        <a:bodyPr/>
        <a:lstStyle/>
        <a:p>
          <a:endParaRPr lang="en-US"/>
        </a:p>
      </dgm:t>
    </dgm:pt>
    <dgm:pt modelId="{C3356769-9397-46A5-B623-FCAC87E99F3D}">
      <dgm:prSet/>
      <dgm:spPr/>
      <dgm:t>
        <a:bodyPr/>
        <a:lstStyle/>
        <a:p>
          <a:r>
            <a:rPr lang="en-US" b="1" i="1" u="sng" dirty="0" smtClean="0">
              <a:solidFill>
                <a:srgbClr val="C00000"/>
              </a:solidFill>
              <a:latin typeface="+mj-lt"/>
            </a:rPr>
            <a:t>Self-Governance</a:t>
          </a:r>
        </a:p>
        <a:p>
          <a:r>
            <a:rPr lang="en-US" b="1" dirty="0" smtClean="0">
              <a:latin typeface="+mj-lt"/>
            </a:rPr>
            <a:t>Tribal Realty Department</a:t>
          </a:r>
          <a:endParaRPr lang="en-US" b="1" i="1" u="sng" dirty="0" smtClean="0">
            <a:solidFill>
              <a:srgbClr val="C00000"/>
            </a:solidFill>
            <a:latin typeface="+mj-lt"/>
          </a:endParaRPr>
        </a:p>
      </dgm:t>
    </dgm:pt>
    <dgm:pt modelId="{F9C140C6-0B88-44D1-982F-B94FE3B762D4}" type="parTrans" cxnId="{219C03D2-53D9-49DB-9A5A-31916F34BCC9}">
      <dgm:prSet/>
      <dgm:spPr/>
      <dgm:t>
        <a:bodyPr/>
        <a:lstStyle/>
        <a:p>
          <a:endParaRPr lang="en-US"/>
        </a:p>
      </dgm:t>
    </dgm:pt>
    <dgm:pt modelId="{4D5D5AB2-BF73-4C3B-BF11-1A17936B96B2}" type="sibTrans" cxnId="{219C03D2-53D9-49DB-9A5A-31916F34BCC9}">
      <dgm:prSet/>
      <dgm:spPr>
        <a:ln>
          <a:noFill/>
        </a:ln>
      </dgm:spPr>
      <dgm:t>
        <a:bodyPr/>
        <a:lstStyle/>
        <a:p>
          <a:endParaRPr lang="en-US"/>
        </a:p>
      </dgm:t>
    </dgm:pt>
    <dgm:pt modelId="{D4E5231C-608A-4313-92F0-DADD34C4C861}">
      <dgm:prSet/>
      <dgm:spPr/>
      <dgm:t>
        <a:bodyPr/>
        <a:lstStyle/>
        <a:p>
          <a:endParaRPr lang="en-US" dirty="0" smtClean="0"/>
        </a:p>
      </dgm:t>
    </dgm:pt>
    <dgm:pt modelId="{5C4FCC27-1014-4F73-BF63-15A752F32220}" type="parTrans" cxnId="{482870E2-7A92-41A2-9775-E99A3501D306}">
      <dgm:prSet/>
      <dgm:spPr/>
      <dgm:t>
        <a:bodyPr/>
        <a:lstStyle/>
        <a:p>
          <a:endParaRPr lang="en-US"/>
        </a:p>
      </dgm:t>
    </dgm:pt>
    <dgm:pt modelId="{5B0B4C0A-74B2-4070-B697-91E15D34D8EE}" type="sibTrans" cxnId="{482870E2-7A92-41A2-9775-E99A3501D306}">
      <dgm:prSet/>
      <dgm:spPr/>
      <dgm:t>
        <a:bodyPr/>
        <a:lstStyle/>
        <a:p>
          <a:endParaRPr lang="en-US"/>
        </a:p>
      </dgm:t>
    </dgm:pt>
    <dgm:pt modelId="{0997ECFB-7346-490D-97F5-21C1479F78CC}">
      <dgm:prSet phldrT="[Text]" custT="1"/>
      <dgm:spPr/>
      <dgm:t>
        <a:bodyPr/>
        <a:lstStyle/>
        <a:p>
          <a:endParaRPr lang="en-US" sz="1500" dirty="0" smtClean="0"/>
        </a:p>
        <a:p>
          <a:r>
            <a:rPr lang="en-US" sz="1400" b="1" dirty="0" smtClean="0">
              <a:latin typeface="+mj-lt"/>
            </a:rPr>
            <a:t>Application for </a:t>
          </a:r>
        </a:p>
        <a:p>
          <a:r>
            <a:rPr lang="en-US" sz="1400" b="1" dirty="0" smtClean="0">
              <a:latin typeface="+mj-lt"/>
            </a:rPr>
            <a:t>Right-of-Way</a:t>
          </a:r>
        </a:p>
        <a:p>
          <a:endParaRPr lang="en-US" sz="1500" dirty="0"/>
        </a:p>
      </dgm:t>
    </dgm:pt>
    <dgm:pt modelId="{C02BE502-45F7-4390-8E73-32755E999456}" type="parTrans" cxnId="{FBAA82F3-E967-42CE-9D58-B7ED3E70D5F2}">
      <dgm:prSet/>
      <dgm:spPr/>
      <dgm:t>
        <a:bodyPr/>
        <a:lstStyle/>
        <a:p>
          <a:endParaRPr lang="en-US"/>
        </a:p>
      </dgm:t>
    </dgm:pt>
    <dgm:pt modelId="{0FD15D73-114A-4C94-9BDD-BCCAFF260EE1}" type="sibTrans" cxnId="{FBAA82F3-E967-42CE-9D58-B7ED3E70D5F2}">
      <dgm:prSet/>
      <dgm:spPr>
        <a:ln>
          <a:noFill/>
        </a:ln>
      </dgm:spPr>
      <dgm:t>
        <a:bodyPr/>
        <a:lstStyle/>
        <a:p>
          <a:endParaRPr lang="en-US"/>
        </a:p>
      </dgm:t>
    </dgm:pt>
    <dgm:pt modelId="{D2F9DB80-40EA-4AB7-B309-A4F0928D790A}">
      <dgm:prSet phldrT="[Text]" custT="1"/>
      <dgm:spPr/>
      <dgm:t>
        <a:bodyPr/>
        <a:lstStyle/>
        <a:p>
          <a:endParaRPr lang="en-US" sz="1000" dirty="0" smtClean="0"/>
        </a:p>
        <a:p>
          <a:r>
            <a:rPr lang="en-US" sz="1200" b="1" dirty="0" smtClean="0">
              <a:latin typeface="+mj-lt"/>
            </a:rPr>
            <a:t>Applicant’s Certificate &amp; Engineer’s Affidavit </a:t>
          </a:r>
        </a:p>
        <a:p>
          <a:r>
            <a:rPr lang="en-US" sz="1200" b="1" dirty="0" smtClean="0">
              <a:latin typeface="+mj-lt"/>
            </a:rPr>
            <a:t>(often on survey drawing)</a:t>
          </a:r>
        </a:p>
        <a:p>
          <a:r>
            <a:rPr lang="en-US" sz="1000" dirty="0" smtClean="0"/>
            <a:t>	</a:t>
          </a:r>
          <a:endParaRPr lang="en-US" sz="1000" dirty="0"/>
        </a:p>
      </dgm:t>
    </dgm:pt>
    <dgm:pt modelId="{7850508F-7D72-4F21-B0D4-898BFBEEDC40}" type="sibTrans" cxnId="{46DE16F8-26D9-4447-8BD4-D3556741108C}">
      <dgm:prSet/>
      <dgm:spPr>
        <a:solidFill>
          <a:schemeClr val="tx2"/>
        </a:solidFill>
        <a:ln w="28575"/>
      </dgm:spPr>
      <dgm:t>
        <a:bodyPr/>
        <a:lstStyle/>
        <a:p>
          <a:endParaRPr lang="en-US"/>
        </a:p>
      </dgm:t>
    </dgm:pt>
    <dgm:pt modelId="{17B5808D-C329-4E84-B746-C774A87ACB1B}" type="parTrans" cxnId="{46DE16F8-26D9-4447-8BD4-D3556741108C}">
      <dgm:prSet/>
      <dgm:spPr/>
      <dgm:t>
        <a:bodyPr/>
        <a:lstStyle/>
        <a:p>
          <a:endParaRPr lang="en-US"/>
        </a:p>
      </dgm:t>
    </dgm:pt>
    <dgm:pt modelId="{0EAAD9F8-A322-4E1E-9CE0-EF20C18AB2B0}" type="pres">
      <dgm:prSet presAssocID="{4829ECA2-ECF5-4212-8E46-6F97E0F991A3}" presName="Name0" presStyleCnt="0">
        <dgm:presLayoutVars>
          <dgm:dir/>
          <dgm:resizeHandles val="exact"/>
        </dgm:presLayoutVars>
      </dgm:prSet>
      <dgm:spPr/>
      <dgm:t>
        <a:bodyPr/>
        <a:lstStyle/>
        <a:p>
          <a:endParaRPr lang="en-US"/>
        </a:p>
      </dgm:t>
    </dgm:pt>
    <dgm:pt modelId="{CEBC944A-2A9F-4194-AE15-7A7B6E2ACD48}" type="pres">
      <dgm:prSet presAssocID="{39BD132A-4571-4D1D-90B1-E94EDA64FD58}" presName="node" presStyleLbl="node1" presStyleIdx="0" presStyleCnt="7">
        <dgm:presLayoutVars>
          <dgm:bulletEnabled val="1"/>
        </dgm:presLayoutVars>
      </dgm:prSet>
      <dgm:spPr/>
      <dgm:t>
        <a:bodyPr/>
        <a:lstStyle/>
        <a:p>
          <a:endParaRPr lang="en-US"/>
        </a:p>
      </dgm:t>
    </dgm:pt>
    <dgm:pt modelId="{2602B94A-1218-44AE-9797-9E8E066A8A83}" type="pres">
      <dgm:prSet presAssocID="{3C043D0E-0124-4DD2-AB95-30BCA2EBA620}" presName="sibTrans" presStyleLbl="sibTrans1D1" presStyleIdx="0" presStyleCnt="6"/>
      <dgm:spPr/>
      <dgm:t>
        <a:bodyPr/>
        <a:lstStyle/>
        <a:p>
          <a:endParaRPr lang="en-US"/>
        </a:p>
      </dgm:t>
    </dgm:pt>
    <dgm:pt modelId="{4FA72AD2-74C1-4D70-A7DC-BD6603F703F5}" type="pres">
      <dgm:prSet presAssocID="{3C043D0E-0124-4DD2-AB95-30BCA2EBA620}" presName="connectorText" presStyleLbl="sibTrans1D1" presStyleIdx="0" presStyleCnt="6"/>
      <dgm:spPr/>
      <dgm:t>
        <a:bodyPr/>
        <a:lstStyle/>
        <a:p>
          <a:endParaRPr lang="en-US"/>
        </a:p>
      </dgm:t>
    </dgm:pt>
    <dgm:pt modelId="{D5428BEB-5E54-49DF-892D-E529ECB55399}" type="pres">
      <dgm:prSet presAssocID="{D2F9DB80-40EA-4AB7-B309-A4F0928D790A}" presName="node" presStyleLbl="node1" presStyleIdx="1" presStyleCnt="7">
        <dgm:presLayoutVars>
          <dgm:bulletEnabled val="1"/>
        </dgm:presLayoutVars>
      </dgm:prSet>
      <dgm:spPr/>
      <dgm:t>
        <a:bodyPr/>
        <a:lstStyle/>
        <a:p>
          <a:endParaRPr lang="en-US"/>
        </a:p>
      </dgm:t>
    </dgm:pt>
    <dgm:pt modelId="{7B4CD002-8F9D-450C-A20B-934282E94830}" type="pres">
      <dgm:prSet presAssocID="{7850508F-7D72-4F21-B0D4-898BFBEEDC40}" presName="sibTrans" presStyleLbl="sibTrans1D1" presStyleIdx="1" presStyleCnt="6"/>
      <dgm:spPr/>
      <dgm:t>
        <a:bodyPr/>
        <a:lstStyle/>
        <a:p>
          <a:endParaRPr lang="en-US"/>
        </a:p>
      </dgm:t>
    </dgm:pt>
    <dgm:pt modelId="{78CDC051-0B08-45AF-B691-8D405D439E1D}" type="pres">
      <dgm:prSet presAssocID="{7850508F-7D72-4F21-B0D4-898BFBEEDC40}" presName="connectorText" presStyleLbl="sibTrans1D1" presStyleIdx="1" presStyleCnt="6"/>
      <dgm:spPr/>
      <dgm:t>
        <a:bodyPr/>
        <a:lstStyle/>
        <a:p>
          <a:endParaRPr lang="en-US"/>
        </a:p>
      </dgm:t>
    </dgm:pt>
    <dgm:pt modelId="{562E8373-514B-40C7-B9F1-248C2FE42B3D}" type="pres">
      <dgm:prSet presAssocID="{9A604ECC-5823-4F58-BCE7-EB0F28DCA947}" presName="node" presStyleLbl="node1" presStyleIdx="2" presStyleCnt="7">
        <dgm:presLayoutVars>
          <dgm:bulletEnabled val="1"/>
        </dgm:presLayoutVars>
      </dgm:prSet>
      <dgm:spPr/>
      <dgm:t>
        <a:bodyPr/>
        <a:lstStyle/>
        <a:p>
          <a:endParaRPr lang="en-US"/>
        </a:p>
      </dgm:t>
    </dgm:pt>
    <dgm:pt modelId="{B2CE0461-B2EA-4EFC-A5F0-F2FE8DAA3B6F}" type="pres">
      <dgm:prSet presAssocID="{5A57C155-FD22-4E4E-A813-A0881D374A55}" presName="sibTrans" presStyleLbl="sibTrans1D1" presStyleIdx="2" presStyleCnt="6"/>
      <dgm:spPr/>
      <dgm:t>
        <a:bodyPr/>
        <a:lstStyle/>
        <a:p>
          <a:endParaRPr lang="en-US"/>
        </a:p>
      </dgm:t>
    </dgm:pt>
    <dgm:pt modelId="{5D7FF3CE-83C9-4609-9DA7-EF0BBAFD3FFE}" type="pres">
      <dgm:prSet presAssocID="{5A57C155-FD22-4E4E-A813-A0881D374A55}" presName="connectorText" presStyleLbl="sibTrans1D1" presStyleIdx="2" presStyleCnt="6"/>
      <dgm:spPr/>
      <dgm:t>
        <a:bodyPr/>
        <a:lstStyle/>
        <a:p>
          <a:endParaRPr lang="en-US"/>
        </a:p>
      </dgm:t>
    </dgm:pt>
    <dgm:pt modelId="{A9325DB8-6154-4423-BEE9-676C334BEA28}" type="pres">
      <dgm:prSet presAssocID="{0997ECFB-7346-490D-97F5-21C1479F78CC}" presName="node" presStyleLbl="node1" presStyleIdx="3" presStyleCnt="7" custLinFactNeighborX="42649" custLinFactNeighborY="-2132">
        <dgm:presLayoutVars>
          <dgm:bulletEnabled val="1"/>
        </dgm:presLayoutVars>
      </dgm:prSet>
      <dgm:spPr/>
      <dgm:t>
        <a:bodyPr/>
        <a:lstStyle/>
        <a:p>
          <a:endParaRPr lang="en-US"/>
        </a:p>
      </dgm:t>
    </dgm:pt>
    <dgm:pt modelId="{A9F8FC7F-2F96-4A9F-A554-C7B43D532206}" type="pres">
      <dgm:prSet presAssocID="{0FD15D73-114A-4C94-9BDD-BCCAFF260EE1}" presName="sibTrans" presStyleLbl="sibTrans1D1" presStyleIdx="3" presStyleCnt="6"/>
      <dgm:spPr/>
      <dgm:t>
        <a:bodyPr/>
        <a:lstStyle/>
        <a:p>
          <a:endParaRPr lang="en-US"/>
        </a:p>
      </dgm:t>
    </dgm:pt>
    <dgm:pt modelId="{21FC8259-69B7-456D-8BE6-ECFEA6D303A8}" type="pres">
      <dgm:prSet presAssocID="{0FD15D73-114A-4C94-9BDD-BCCAFF260EE1}" presName="connectorText" presStyleLbl="sibTrans1D1" presStyleIdx="3" presStyleCnt="6"/>
      <dgm:spPr/>
      <dgm:t>
        <a:bodyPr/>
        <a:lstStyle/>
        <a:p>
          <a:endParaRPr lang="en-US"/>
        </a:p>
      </dgm:t>
    </dgm:pt>
    <dgm:pt modelId="{F3713C7B-C89F-4D6E-9C29-AE5FD75B99CB}" type="pres">
      <dgm:prSet presAssocID="{00FDA1CE-87C7-4ED4-8AA4-414DBCCC32D8}" presName="node" presStyleLbl="node1" presStyleIdx="4" presStyleCnt="7" custLinFactNeighborX="45389" custLinFactNeighborY="-2942">
        <dgm:presLayoutVars>
          <dgm:bulletEnabled val="1"/>
        </dgm:presLayoutVars>
      </dgm:prSet>
      <dgm:spPr/>
      <dgm:t>
        <a:bodyPr/>
        <a:lstStyle/>
        <a:p>
          <a:endParaRPr lang="en-US"/>
        </a:p>
      </dgm:t>
    </dgm:pt>
    <dgm:pt modelId="{5A9BDF44-B657-4AC7-9EF7-2CF13D73CF26}" type="pres">
      <dgm:prSet presAssocID="{45CCB0DF-E551-41B6-A702-C9B6F802AAA9}" presName="sibTrans" presStyleLbl="sibTrans1D1" presStyleIdx="4" presStyleCnt="6"/>
      <dgm:spPr/>
      <dgm:t>
        <a:bodyPr/>
        <a:lstStyle/>
        <a:p>
          <a:endParaRPr lang="en-US"/>
        </a:p>
      </dgm:t>
    </dgm:pt>
    <dgm:pt modelId="{01B5AA1F-927D-4467-8799-C027245C4FCA}" type="pres">
      <dgm:prSet presAssocID="{45CCB0DF-E551-41B6-A702-C9B6F802AAA9}" presName="connectorText" presStyleLbl="sibTrans1D1" presStyleIdx="4" presStyleCnt="6"/>
      <dgm:spPr/>
      <dgm:t>
        <a:bodyPr/>
        <a:lstStyle/>
        <a:p>
          <a:endParaRPr lang="en-US"/>
        </a:p>
      </dgm:t>
    </dgm:pt>
    <dgm:pt modelId="{70CC7940-B46A-4F9D-B7B8-02B7366244A8}" type="pres">
      <dgm:prSet presAssocID="{C3356769-9397-46A5-B623-FCAC87E99F3D}" presName="node" presStyleLbl="node1" presStyleIdx="5" presStyleCnt="7" custLinFactX="-81397" custLinFactY="34309" custLinFactNeighborX="-100000" custLinFactNeighborY="100000">
        <dgm:presLayoutVars>
          <dgm:bulletEnabled val="1"/>
        </dgm:presLayoutVars>
      </dgm:prSet>
      <dgm:spPr/>
      <dgm:t>
        <a:bodyPr/>
        <a:lstStyle/>
        <a:p>
          <a:endParaRPr lang="en-US"/>
        </a:p>
      </dgm:t>
    </dgm:pt>
    <dgm:pt modelId="{4DB7965A-1B04-4BFA-A203-F4A93BD9417A}" type="pres">
      <dgm:prSet presAssocID="{4D5D5AB2-BF73-4C3B-BF11-1A17936B96B2}" presName="sibTrans" presStyleLbl="sibTrans1D1" presStyleIdx="5" presStyleCnt="6"/>
      <dgm:spPr/>
      <dgm:t>
        <a:bodyPr/>
        <a:lstStyle/>
        <a:p>
          <a:endParaRPr lang="en-US"/>
        </a:p>
      </dgm:t>
    </dgm:pt>
    <dgm:pt modelId="{80E0195E-37FB-4B3D-9A99-8A3730D579D1}" type="pres">
      <dgm:prSet presAssocID="{4D5D5AB2-BF73-4C3B-BF11-1A17936B96B2}" presName="connectorText" presStyleLbl="sibTrans1D1" presStyleIdx="5" presStyleCnt="6"/>
      <dgm:spPr/>
      <dgm:t>
        <a:bodyPr/>
        <a:lstStyle/>
        <a:p>
          <a:endParaRPr lang="en-US"/>
        </a:p>
      </dgm:t>
    </dgm:pt>
    <dgm:pt modelId="{85888623-D48E-4338-9CD2-6F80A8500983}" type="pres">
      <dgm:prSet presAssocID="{D4E5231C-608A-4313-92F0-DADD34C4C861}" presName="node" presStyleLbl="node1" presStyleIdx="6" presStyleCnt="7" custLinFactX="81672" custLinFactNeighborX="100000" custLinFactNeighborY="-4025">
        <dgm:presLayoutVars>
          <dgm:bulletEnabled val="1"/>
        </dgm:presLayoutVars>
      </dgm:prSet>
      <dgm:spPr/>
      <dgm:t>
        <a:bodyPr/>
        <a:lstStyle/>
        <a:p>
          <a:endParaRPr lang="en-US"/>
        </a:p>
      </dgm:t>
    </dgm:pt>
  </dgm:ptLst>
  <dgm:cxnLst>
    <dgm:cxn modelId="{61CF7C89-CD24-418D-81EC-04BAC4967DC2}" type="presOf" srcId="{0997ECFB-7346-490D-97F5-21C1479F78CC}" destId="{A9325DB8-6154-4423-BEE9-676C334BEA28}" srcOrd="0" destOrd="0" presId="urn:microsoft.com/office/officeart/2005/8/layout/bProcess3"/>
    <dgm:cxn modelId="{B06E22DB-0D75-40FE-859F-CA253B38D3A7}" type="presOf" srcId="{7850508F-7D72-4F21-B0D4-898BFBEEDC40}" destId="{7B4CD002-8F9D-450C-A20B-934282E94830}" srcOrd="0" destOrd="0" presId="urn:microsoft.com/office/officeart/2005/8/layout/bProcess3"/>
    <dgm:cxn modelId="{1C70B5CC-91D8-474C-A462-C7C98922AEAD}" type="presOf" srcId="{9A604ECC-5823-4F58-BCE7-EB0F28DCA947}" destId="{562E8373-514B-40C7-B9F1-248C2FE42B3D}" srcOrd="0" destOrd="0" presId="urn:microsoft.com/office/officeart/2005/8/layout/bProcess3"/>
    <dgm:cxn modelId="{C11A9AE0-05DF-4190-BFF5-947E4DA80E60}" type="presOf" srcId="{3C043D0E-0124-4DD2-AB95-30BCA2EBA620}" destId="{4FA72AD2-74C1-4D70-A7DC-BD6603F703F5}" srcOrd="1" destOrd="0" presId="urn:microsoft.com/office/officeart/2005/8/layout/bProcess3"/>
    <dgm:cxn modelId="{78D7A9C4-206F-492B-B3F8-87D43817B09A}" srcId="{4829ECA2-ECF5-4212-8E46-6F97E0F991A3}" destId="{39BD132A-4571-4D1D-90B1-E94EDA64FD58}" srcOrd="0" destOrd="0" parTransId="{5809730B-F57C-4E2E-80B0-10E0D57D7621}" sibTransId="{3C043D0E-0124-4DD2-AB95-30BCA2EBA620}"/>
    <dgm:cxn modelId="{7BA2C7F1-0E53-461A-B12B-5C95F3115746}" type="presOf" srcId="{4D5D5AB2-BF73-4C3B-BF11-1A17936B96B2}" destId="{4DB7965A-1B04-4BFA-A203-F4A93BD9417A}" srcOrd="0" destOrd="0" presId="urn:microsoft.com/office/officeart/2005/8/layout/bProcess3"/>
    <dgm:cxn modelId="{A66782FD-5BC2-4F90-99B2-40B51EE2C364}" type="presOf" srcId="{45CCB0DF-E551-41B6-A702-C9B6F802AAA9}" destId="{01B5AA1F-927D-4467-8799-C027245C4FCA}" srcOrd="1" destOrd="0" presId="urn:microsoft.com/office/officeart/2005/8/layout/bProcess3"/>
    <dgm:cxn modelId="{219C03D2-53D9-49DB-9A5A-31916F34BCC9}" srcId="{4829ECA2-ECF5-4212-8E46-6F97E0F991A3}" destId="{C3356769-9397-46A5-B623-FCAC87E99F3D}" srcOrd="5" destOrd="0" parTransId="{F9C140C6-0B88-44D1-982F-B94FE3B762D4}" sibTransId="{4D5D5AB2-BF73-4C3B-BF11-1A17936B96B2}"/>
    <dgm:cxn modelId="{57260CA9-88E2-4D1C-A485-EA51A8B40E48}" srcId="{4829ECA2-ECF5-4212-8E46-6F97E0F991A3}" destId="{00FDA1CE-87C7-4ED4-8AA4-414DBCCC32D8}" srcOrd="4" destOrd="0" parTransId="{D1116C47-A3CB-425A-941C-00F25B9E9D08}" sibTransId="{45CCB0DF-E551-41B6-A702-C9B6F802AAA9}"/>
    <dgm:cxn modelId="{7F517823-34AD-47BA-BEAA-13858BD47671}" type="presOf" srcId="{4829ECA2-ECF5-4212-8E46-6F97E0F991A3}" destId="{0EAAD9F8-A322-4E1E-9CE0-EF20C18AB2B0}" srcOrd="0" destOrd="0" presId="urn:microsoft.com/office/officeart/2005/8/layout/bProcess3"/>
    <dgm:cxn modelId="{94A46136-A639-4EB7-9592-BDBF48428CE5}" type="presOf" srcId="{7850508F-7D72-4F21-B0D4-898BFBEEDC40}" destId="{78CDC051-0B08-45AF-B691-8D405D439E1D}" srcOrd="1" destOrd="0" presId="urn:microsoft.com/office/officeart/2005/8/layout/bProcess3"/>
    <dgm:cxn modelId="{5CCC6F18-40B7-409B-A8C1-AA0B95EFA416}" type="presOf" srcId="{45CCB0DF-E551-41B6-A702-C9B6F802AAA9}" destId="{5A9BDF44-B657-4AC7-9EF7-2CF13D73CF26}" srcOrd="0" destOrd="0" presId="urn:microsoft.com/office/officeart/2005/8/layout/bProcess3"/>
    <dgm:cxn modelId="{6C77C919-53F6-4F93-9F83-411CAF95E332}" srcId="{4829ECA2-ECF5-4212-8E46-6F97E0F991A3}" destId="{9A604ECC-5823-4F58-BCE7-EB0F28DCA947}" srcOrd="2" destOrd="0" parTransId="{0BAAFCAC-171E-41F5-98EB-5A93809C90F6}" sibTransId="{5A57C155-FD22-4E4E-A813-A0881D374A55}"/>
    <dgm:cxn modelId="{AC87BA6A-AAFD-41CF-9E18-2312C2279748}" type="presOf" srcId="{5A57C155-FD22-4E4E-A813-A0881D374A55}" destId="{B2CE0461-B2EA-4EFC-A5F0-F2FE8DAA3B6F}" srcOrd="0" destOrd="0" presId="urn:microsoft.com/office/officeart/2005/8/layout/bProcess3"/>
    <dgm:cxn modelId="{355EB216-F034-4A10-9657-B9AA93145DCC}" type="presOf" srcId="{00FDA1CE-87C7-4ED4-8AA4-414DBCCC32D8}" destId="{F3713C7B-C89F-4D6E-9C29-AE5FD75B99CB}" srcOrd="0" destOrd="0" presId="urn:microsoft.com/office/officeart/2005/8/layout/bProcess3"/>
    <dgm:cxn modelId="{FBAA82F3-E967-42CE-9D58-B7ED3E70D5F2}" srcId="{4829ECA2-ECF5-4212-8E46-6F97E0F991A3}" destId="{0997ECFB-7346-490D-97F5-21C1479F78CC}" srcOrd="3" destOrd="0" parTransId="{C02BE502-45F7-4390-8E73-32755E999456}" sibTransId="{0FD15D73-114A-4C94-9BDD-BCCAFF260EE1}"/>
    <dgm:cxn modelId="{46DE16F8-26D9-4447-8BD4-D3556741108C}" srcId="{4829ECA2-ECF5-4212-8E46-6F97E0F991A3}" destId="{D2F9DB80-40EA-4AB7-B309-A4F0928D790A}" srcOrd="1" destOrd="0" parTransId="{17B5808D-C329-4E84-B746-C774A87ACB1B}" sibTransId="{7850508F-7D72-4F21-B0D4-898BFBEEDC40}"/>
    <dgm:cxn modelId="{77126F57-329F-4EE8-93F0-8C7D8656D340}" type="presOf" srcId="{0FD15D73-114A-4C94-9BDD-BCCAFF260EE1}" destId="{21FC8259-69B7-456D-8BE6-ECFEA6D303A8}" srcOrd="1" destOrd="0" presId="urn:microsoft.com/office/officeart/2005/8/layout/bProcess3"/>
    <dgm:cxn modelId="{7D82F32E-787E-4909-BD66-283F2917E3F6}" type="presOf" srcId="{D4E5231C-608A-4313-92F0-DADD34C4C861}" destId="{85888623-D48E-4338-9CD2-6F80A8500983}" srcOrd="0" destOrd="0" presId="urn:microsoft.com/office/officeart/2005/8/layout/bProcess3"/>
    <dgm:cxn modelId="{DA7C599C-884D-4A37-8F0C-BE9DA5B73E44}" type="presOf" srcId="{39BD132A-4571-4D1D-90B1-E94EDA64FD58}" destId="{CEBC944A-2A9F-4194-AE15-7A7B6E2ACD48}" srcOrd="0" destOrd="0" presId="urn:microsoft.com/office/officeart/2005/8/layout/bProcess3"/>
    <dgm:cxn modelId="{482870E2-7A92-41A2-9775-E99A3501D306}" srcId="{4829ECA2-ECF5-4212-8E46-6F97E0F991A3}" destId="{D4E5231C-608A-4313-92F0-DADD34C4C861}" srcOrd="6" destOrd="0" parTransId="{5C4FCC27-1014-4F73-BF63-15A752F32220}" sibTransId="{5B0B4C0A-74B2-4070-B697-91E15D34D8EE}"/>
    <dgm:cxn modelId="{2BC8A80F-536F-48A4-8220-BB5B7E472FF6}" type="presOf" srcId="{0FD15D73-114A-4C94-9BDD-BCCAFF260EE1}" destId="{A9F8FC7F-2F96-4A9F-A554-C7B43D532206}" srcOrd="0" destOrd="0" presId="urn:microsoft.com/office/officeart/2005/8/layout/bProcess3"/>
    <dgm:cxn modelId="{65F68F4E-F79B-4F76-BE44-827C6F7231CE}" type="presOf" srcId="{5A57C155-FD22-4E4E-A813-A0881D374A55}" destId="{5D7FF3CE-83C9-4609-9DA7-EF0BBAFD3FFE}" srcOrd="1" destOrd="0" presId="urn:microsoft.com/office/officeart/2005/8/layout/bProcess3"/>
    <dgm:cxn modelId="{6CEC223C-AE04-4813-A612-0D41D06600A8}" type="presOf" srcId="{3C043D0E-0124-4DD2-AB95-30BCA2EBA620}" destId="{2602B94A-1218-44AE-9797-9E8E066A8A83}" srcOrd="0" destOrd="0" presId="urn:microsoft.com/office/officeart/2005/8/layout/bProcess3"/>
    <dgm:cxn modelId="{832ED07B-C63B-47DC-B5AD-CE96EA265F5B}" type="presOf" srcId="{4D5D5AB2-BF73-4C3B-BF11-1A17936B96B2}" destId="{80E0195E-37FB-4B3D-9A99-8A3730D579D1}" srcOrd="1" destOrd="0" presId="urn:microsoft.com/office/officeart/2005/8/layout/bProcess3"/>
    <dgm:cxn modelId="{44C414D4-47A3-4AF3-A819-5E2EAA9A1939}" type="presOf" srcId="{D2F9DB80-40EA-4AB7-B309-A4F0928D790A}" destId="{D5428BEB-5E54-49DF-892D-E529ECB55399}" srcOrd="0" destOrd="0" presId="urn:microsoft.com/office/officeart/2005/8/layout/bProcess3"/>
    <dgm:cxn modelId="{45D3788F-0F24-485E-9542-CE2A78EBEF0C}" type="presOf" srcId="{C3356769-9397-46A5-B623-FCAC87E99F3D}" destId="{70CC7940-B46A-4F9D-B7B8-02B7366244A8}" srcOrd="0" destOrd="0" presId="urn:microsoft.com/office/officeart/2005/8/layout/bProcess3"/>
    <dgm:cxn modelId="{15D63809-DAFD-4906-81F2-DF34A87C10A6}" type="presParOf" srcId="{0EAAD9F8-A322-4E1E-9CE0-EF20C18AB2B0}" destId="{CEBC944A-2A9F-4194-AE15-7A7B6E2ACD48}" srcOrd="0" destOrd="0" presId="urn:microsoft.com/office/officeart/2005/8/layout/bProcess3"/>
    <dgm:cxn modelId="{7D058DC3-A59A-47D9-AF06-FDC9F9D0854C}" type="presParOf" srcId="{0EAAD9F8-A322-4E1E-9CE0-EF20C18AB2B0}" destId="{2602B94A-1218-44AE-9797-9E8E066A8A83}" srcOrd="1" destOrd="0" presId="urn:microsoft.com/office/officeart/2005/8/layout/bProcess3"/>
    <dgm:cxn modelId="{BAEC331B-6F34-4F7D-9637-B280B0FCEC99}" type="presParOf" srcId="{2602B94A-1218-44AE-9797-9E8E066A8A83}" destId="{4FA72AD2-74C1-4D70-A7DC-BD6603F703F5}" srcOrd="0" destOrd="0" presId="urn:microsoft.com/office/officeart/2005/8/layout/bProcess3"/>
    <dgm:cxn modelId="{6190ED48-730A-4373-A967-DECD1738549E}" type="presParOf" srcId="{0EAAD9F8-A322-4E1E-9CE0-EF20C18AB2B0}" destId="{D5428BEB-5E54-49DF-892D-E529ECB55399}" srcOrd="2" destOrd="0" presId="urn:microsoft.com/office/officeart/2005/8/layout/bProcess3"/>
    <dgm:cxn modelId="{1CA55A27-6A48-4B15-9776-6DB17ABDA81A}" type="presParOf" srcId="{0EAAD9F8-A322-4E1E-9CE0-EF20C18AB2B0}" destId="{7B4CD002-8F9D-450C-A20B-934282E94830}" srcOrd="3" destOrd="0" presId="urn:microsoft.com/office/officeart/2005/8/layout/bProcess3"/>
    <dgm:cxn modelId="{1B4A9E62-ED7B-46B4-AECF-B602D3EFB915}" type="presParOf" srcId="{7B4CD002-8F9D-450C-A20B-934282E94830}" destId="{78CDC051-0B08-45AF-B691-8D405D439E1D}" srcOrd="0" destOrd="0" presId="urn:microsoft.com/office/officeart/2005/8/layout/bProcess3"/>
    <dgm:cxn modelId="{A929212C-4674-42A2-87C0-3B51D22E8623}" type="presParOf" srcId="{0EAAD9F8-A322-4E1E-9CE0-EF20C18AB2B0}" destId="{562E8373-514B-40C7-B9F1-248C2FE42B3D}" srcOrd="4" destOrd="0" presId="urn:microsoft.com/office/officeart/2005/8/layout/bProcess3"/>
    <dgm:cxn modelId="{E41E03F2-B53E-4D0D-A266-C4EF28451C01}" type="presParOf" srcId="{0EAAD9F8-A322-4E1E-9CE0-EF20C18AB2B0}" destId="{B2CE0461-B2EA-4EFC-A5F0-F2FE8DAA3B6F}" srcOrd="5" destOrd="0" presId="urn:microsoft.com/office/officeart/2005/8/layout/bProcess3"/>
    <dgm:cxn modelId="{5A13DDB1-BE52-406F-84C8-A13A14375E88}" type="presParOf" srcId="{B2CE0461-B2EA-4EFC-A5F0-F2FE8DAA3B6F}" destId="{5D7FF3CE-83C9-4609-9DA7-EF0BBAFD3FFE}" srcOrd="0" destOrd="0" presId="urn:microsoft.com/office/officeart/2005/8/layout/bProcess3"/>
    <dgm:cxn modelId="{32DD161E-90F3-4C53-9D66-A0B372631FDF}" type="presParOf" srcId="{0EAAD9F8-A322-4E1E-9CE0-EF20C18AB2B0}" destId="{A9325DB8-6154-4423-BEE9-676C334BEA28}" srcOrd="6" destOrd="0" presId="urn:microsoft.com/office/officeart/2005/8/layout/bProcess3"/>
    <dgm:cxn modelId="{A77657D5-9810-4A4C-A276-31BB7238BD3E}" type="presParOf" srcId="{0EAAD9F8-A322-4E1E-9CE0-EF20C18AB2B0}" destId="{A9F8FC7F-2F96-4A9F-A554-C7B43D532206}" srcOrd="7" destOrd="0" presId="urn:microsoft.com/office/officeart/2005/8/layout/bProcess3"/>
    <dgm:cxn modelId="{A736D245-A080-44C7-8935-E30094BE2139}" type="presParOf" srcId="{A9F8FC7F-2F96-4A9F-A554-C7B43D532206}" destId="{21FC8259-69B7-456D-8BE6-ECFEA6D303A8}" srcOrd="0" destOrd="0" presId="urn:microsoft.com/office/officeart/2005/8/layout/bProcess3"/>
    <dgm:cxn modelId="{5743986B-FF7E-467E-8B32-14ABBBD5FB9E}" type="presParOf" srcId="{0EAAD9F8-A322-4E1E-9CE0-EF20C18AB2B0}" destId="{F3713C7B-C89F-4D6E-9C29-AE5FD75B99CB}" srcOrd="8" destOrd="0" presId="urn:microsoft.com/office/officeart/2005/8/layout/bProcess3"/>
    <dgm:cxn modelId="{3B59DFBC-BBEF-4F6B-A22E-51DE5BDD760F}" type="presParOf" srcId="{0EAAD9F8-A322-4E1E-9CE0-EF20C18AB2B0}" destId="{5A9BDF44-B657-4AC7-9EF7-2CF13D73CF26}" srcOrd="9" destOrd="0" presId="urn:microsoft.com/office/officeart/2005/8/layout/bProcess3"/>
    <dgm:cxn modelId="{3015F44F-AAC6-4952-8107-4356BB91E5E2}" type="presParOf" srcId="{5A9BDF44-B657-4AC7-9EF7-2CF13D73CF26}" destId="{01B5AA1F-927D-4467-8799-C027245C4FCA}" srcOrd="0" destOrd="0" presId="urn:microsoft.com/office/officeart/2005/8/layout/bProcess3"/>
    <dgm:cxn modelId="{DB2DFF3B-4685-4AF3-8A11-276B4B371918}" type="presParOf" srcId="{0EAAD9F8-A322-4E1E-9CE0-EF20C18AB2B0}" destId="{70CC7940-B46A-4F9D-B7B8-02B7366244A8}" srcOrd="10" destOrd="0" presId="urn:microsoft.com/office/officeart/2005/8/layout/bProcess3"/>
    <dgm:cxn modelId="{3C3C89E7-7FFE-4A96-9E4B-2783F65322C8}" type="presParOf" srcId="{0EAAD9F8-A322-4E1E-9CE0-EF20C18AB2B0}" destId="{4DB7965A-1B04-4BFA-A203-F4A93BD9417A}" srcOrd="11" destOrd="0" presId="urn:microsoft.com/office/officeart/2005/8/layout/bProcess3"/>
    <dgm:cxn modelId="{3E3730ED-AD0F-4A08-B2F9-E8E1A242A2FA}" type="presParOf" srcId="{4DB7965A-1B04-4BFA-A203-F4A93BD9417A}" destId="{80E0195E-37FB-4B3D-9A99-8A3730D579D1}" srcOrd="0" destOrd="0" presId="urn:microsoft.com/office/officeart/2005/8/layout/bProcess3"/>
    <dgm:cxn modelId="{473BE3E0-CA1B-4917-8BAA-C2D12F51A088}" type="presParOf" srcId="{0EAAD9F8-A322-4E1E-9CE0-EF20C18AB2B0}" destId="{85888623-D48E-4338-9CD2-6F80A8500983}" srcOrd="1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29ECA2-ECF5-4212-8E46-6F97E0F991A3}"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E3F75FD7-BEC5-45A5-9AE4-54DDF3F06F74}">
      <dgm:prSet phldrT="[Text]"/>
      <dgm:spPr/>
      <dgm:t>
        <a:bodyPr/>
        <a:lstStyle/>
        <a:p>
          <a:r>
            <a:rPr lang="en-US" b="1" dirty="0" smtClean="0">
              <a:latin typeface="+mj-lt"/>
            </a:rPr>
            <a:t>Office of Appraisal Services Reviews/Approves Appraisal</a:t>
          </a:r>
        </a:p>
      </dgm:t>
    </dgm:pt>
    <dgm:pt modelId="{3BA7F700-ECAC-4D7F-80DB-C8D31FE162FA}" type="parTrans" cxnId="{7A1E5DE7-FB9F-449E-8A85-22945E4A4041}">
      <dgm:prSet/>
      <dgm:spPr/>
      <dgm:t>
        <a:bodyPr/>
        <a:lstStyle/>
        <a:p>
          <a:endParaRPr lang="en-US"/>
        </a:p>
      </dgm:t>
    </dgm:pt>
    <dgm:pt modelId="{A91FCD4D-2604-4609-BC8E-E66FD52BB7BD}" type="sibTrans" cxnId="{7A1E5DE7-FB9F-449E-8A85-22945E4A4041}">
      <dgm:prSet/>
      <dgm:spPr>
        <a:solidFill>
          <a:schemeClr val="tx2"/>
        </a:solidFill>
        <a:ln w="28575"/>
      </dgm:spPr>
      <dgm:t>
        <a:bodyPr/>
        <a:lstStyle/>
        <a:p>
          <a:endParaRPr lang="en-US"/>
        </a:p>
      </dgm:t>
    </dgm:pt>
    <dgm:pt modelId="{39BD132A-4571-4D1D-90B1-E94EDA64FD58}">
      <dgm:prSet phldrT="[Text]"/>
      <dgm:spPr/>
      <dgm:t>
        <a:bodyPr/>
        <a:lstStyle/>
        <a:p>
          <a:r>
            <a:rPr lang="en-US" b="1" dirty="0" smtClean="0">
              <a:latin typeface="+mj-lt"/>
            </a:rPr>
            <a:t>Landowner Consents for ROW Received</a:t>
          </a:r>
        </a:p>
      </dgm:t>
    </dgm:pt>
    <dgm:pt modelId="{5809730B-F57C-4E2E-80B0-10E0D57D7621}" type="parTrans" cxnId="{78D7A9C4-206F-492B-B3F8-87D43817B09A}">
      <dgm:prSet/>
      <dgm:spPr/>
      <dgm:t>
        <a:bodyPr/>
        <a:lstStyle/>
        <a:p>
          <a:endParaRPr lang="en-US"/>
        </a:p>
      </dgm:t>
    </dgm:pt>
    <dgm:pt modelId="{3C043D0E-0124-4DD2-AB95-30BCA2EBA620}" type="sibTrans" cxnId="{78D7A9C4-206F-492B-B3F8-87D43817B09A}">
      <dgm:prSet/>
      <dgm:spPr>
        <a:solidFill>
          <a:schemeClr val="tx2"/>
        </a:solidFill>
        <a:ln w="28575"/>
      </dgm:spPr>
      <dgm:t>
        <a:bodyPr/>
        <a:lstStyle/>
        <a:p>
          <a:endParaRPr lang="en-US"/>
        </a:p>
      </dgm:t>
    </dgm:pt>
    <dgm:pt modelId="{D2F9DB80-40EA-4AB7-B309-A4F0928D790A}">
      <dgm:prSet phldrT="[Text]"/>
      <dgm:spPr/>
      <dgm:t>
        <a:bodyPr/>
        <a:lstStyle/>
        <a:p>
          <a:endParaRPr lang="en-US" dirty="0" smtClean="0"/>
        </a:p>
        <a:p>
          <a:r>
            <a:rPr lang="en-US" b="1" dirty="0" smtClean="0">
              <a:latin typeface="+mj-lt"/>
            </a:rPr>
            <a:t>Compensation</a:t>
          </a:r>
        </a:p>
        <a:p>
          <a:r>
            <a:rPr lang="en-US" b="1" dirty="0" smtClean="0">
              <a:latin typeface="+mj-lt"/>
            </a:rPr>
            <a:t>Made to Landowners</a:t>
          </a:r>
        </a:p>
        <a:p>
          <a:r>
            <a:rPr lang="en-US" dirty="0" smtClean="0"/>
            <a:t>	</a:t>
          </a:r>
          <a:endParaRPr lang="en-US" dirty="0"/>
        </a:p>
      </dgm:t>
    </dgm:pt>
    <dgm:pt modelId="{17B5808D-C329-4E84-B746-C774A87ACB1B}" type="parTrans" cxnId="{46DE16F8-26D9-4447-8BD4-D3556741108C}">
      <dgm:prSet/>
      <dgm:spPr/>
      <dgm:t>
        <a:bodyPr/>
        <a:lstStyle/>
        <a:p>
          <a:endParaRPr lang="en-US"/>
        </a:p>
      </dgm:t>
    </dgm:pt>
    <dgm:pt modelId="{7850508F-7D72-4F21-B0D4-898BFBEEDC40}" type="sibTrans" cxnId="{46DE16F8-26D9-4447-8BD4-D3556741108C}">
      <dgm:prSet/>
      <dgm:spPr>
        <a:solidFill>
          <a:schemeClr val="tx2"/>
        </a:solidFill>
        <a:ln w="28575">
          <a:noFill/>
        </a:ln>
      </dgm:spPr>
      <dgm:t>
        <a:bodyPr/>
        <a:lstStyle/>
        <a:p>
          <a:endParaRPr lang="en-US"/>
        </a:p>
      </dgm:t>
    </dgm:pt>
    <dgm:pt modelId="{00FDA1CE-87C7-4ED4-8AA4-414DBCCC32D8}">
      <dgm:prSet phldrT="[Text]"/>
      <dgm:spPr/>
      <dgm:t>
        <a:bodyPr/>
        <a:lstStyle/>
        <a:p>
          <a:r>
            <a:rPr lang="en-US" b="1" dirty="0" smtClean="0">
              <a:latin typeface="+mj-lt"/>
            </a:rPr>
            <a:t>SUBMIT AS APPLICATION PACKAGE!</a:t>
          </a:r>
          <a:endParaRPr lang="en-US" b="1" dirty="0">
            <a:latin typeface="+mj-lt"/>
          </a:endParaRPr>
        </a:p>
      </dgm:t>
    </dgm:pt>
    <dgm:pt modelId="{D1116C47-A3CB-425A-941C-00F25B9E9D08}" type="parTrans" cxnId="{57260CA9-88E2-4D1C-A485-EA51A8B40E48}">
      <dgm:prSet/>
      <dgm:spPr/>
      <dgm:t>
        <a:bodyPr/>
        <a:lstStyle/>
        <a:p>
          <a:endParaRPr lang="en-US"/>
        </a:p>
      </dgm:t>
    </dgm:pt>
    <dgm:pt modelId="{45CCB0DF-E551-41B6-A702-C9B6F802AAA9}" type="sibTrans" cxnId="{57260CA9-88E2-4D1C-A485-EA51A8B40E48}">
      <dgm:prSet/>
      <dgm:spPr>
        <a:solidFill>
          <a:schemeClr val="bg1"/>
        </a:solidFill>
        <a:ln>
          <a:noFill/>
        </a:ln>
      </dgm:spPr>
      <dgm:t>
        <a:bodyPr/>
        <a:lstStyle/>
        <a:p>
          <a:endParaRPr lang="en-US"/>
        </a:p>
      </dgm:t>
    </dgm:pt>
    <dgm:pt modelId="{C3356769-9397-46A5-B623-FCAC87E99F3D}">
      <dgm:prSet custT="1"/>
      <dgm:spPr/>
      <dgm:t>
        <a:bodyPr/>
        <a:lstStyle/>
        <a:p>
          <a:r>
            <a:rPr lang="en-US" sz="1400" b="1" i="1" u="sng" dirty="0" smtClean="0">
              <a:solidFill>
                <a:srgbClr val="C00000"/>
              </a:solidFill>
              <a:latin typeface="+mj-lt"/>
            </a:rPr>
            <a:t>Self-Governance</a:t>
          </a:r>
        </a:p>
        <a:p>
          <a:r>
            <a:rPr lang="en-US" sz="1400" b="1" dirty="0" smtClean="0">
              <a:latin typeface="+mj-lt"/>
            </a:rPr>
            <a:t>Tribal Realty </a:t>
          </a:r>
        </a:p>
        <a:p>
          <a:r>
            <a:rPr lang="en-US" sz="1400" b="1" dirty="0" smtClean="0">
              <a:latin typeface="+mj-lt"/>
            </a:rPr>
            <a:t>Department</a:t>
          </a:r>
          <a:endParaRPr lang="en-US" sz="1400" b="1" i="1" u="sng" dirty="0" smtClean="0">
            <a:solidFill>
              <a:srgbClr val="C00000"/>
            </a:solidFill>
            <a:latin typeface="+mj-lt"/>
          </a:endParaRPr>
        </a:p>
      </dgm:t>
    </dgm:pt>
    <dgm:pt modelId="{F9C140C6-0B88-44D1-982F-B94FE3B762D4}" type="parTrans" cxnId="{219C03D2-53D9-49DB-9A5A-31916F34BCC9}">
      <dgm:prSet/>
      <dgm:spPr/>
      <dgm:t>
        <a:bodyPr/>
        <a:lstStyle/>
        <a:p>
          <a:endParaRPr lang="en-US"/>
        </a:p>
      </dgm:t>
    </dgm:pt>
    <dgm:pt modelId="{4D5D5AB2-BF73-4C3B-BF11-1A17936B96B2}" type="sibTrans" cxnId="{219C03D2-53D9-49DB-9A5A-31916F34BCC9}">
      <dgm:prSet/>
      <dgm:spPr>
        <a:ln>
          <a:noFill/>
        </a:ln>
      </dgm:spPr>
      <dgm:t>
        <a:bodyPr/>
        <a:lstStyle/>
        <a:p>
          <a:endParaRPr lang="en-US"/>
        </a:p>
      </dgm:t>
    </dgm:pt>
    <dgm:pt modelId="{D4E5231C-608A-4313-92F0-DADD34C4C861}">
      <dgm:prSet/>
      <dgm:spPr/>
      <dgm:t>
        <a:bodyPr/>
        <a:lstStyle/>
        <a:p>
          <a:endParaRPr lang="en-US" dirty="0" smtClean="0"/>
        </a:p>
      </dgm:t>
    </dgm:pt>
    <dgm:pt modelId="{5C4FCC27-1014-4F73-BF63-15A752F32220}" type="parTrans" cxnId="{482870E2-7A92-41A2-9775-E99A3501D306}">
      <dgm:prSet/>
      <dgm:spPr/>
      <dgm:t>
        <a:bodyPr/>
        <a:lstStyle/>
        <a:p>
          <a:endParaRPr lang="en-US"/>
        </a:p>
      </dgm:t>
    </dgm:pt>
    <dgm:pt modelId="{5B0B4C0A-74B2-4070-B697-91E15D34D8EE}" type="sibTrans" cxnId="{482870E2-7A92-41A2-9775-E99A3501D306}">
      <dgm:prSet/>
      <dgm:spPr/>
      <dgm:t>
        <a:bodyPr/>
        <a:lstStyle/>
        <a:p>
          <a:endParaRPr lang="en-US"/>
        </a:p>
      </dgm:t>
    </dgm:pt>
    <dgm:pt modelId="{0EAAD9F8-A322-4E1E-9CE0-EF20C18AB2B0}" type="pres">
      <dgm:prSet presAssocID="{4829ECA2-ECF5-4212-8E46-6F97E0F991A3}" presName="Name0" presStyleCnt="0">
        <dgm:presLayoutVars>
          <dgm:dir/>
          <dgm:resizeHandles val="exact"/>
        </dgm:presLayoutVars>
      </dgm:prSet>
      <dgm:spPr/>
      <dgm:t>
        <a:bodyPr/>
        <a:lstStyle/>
        <a:p>
          <a:endParaRPr lang="en-US"/>
        </a:p>
      </dgm:t>
    </dgm:pt>
    <dgm:pt modelId="{883B0B28-98EE-47A9-AD1B-3A26608F4492}" type="pres">
      <dgm:prSet presAssocID="{E3F75FD7-BEC5-45A5-9AE4-54DDF3F06F74}" presName="node" presStyleLbl="node1" presStyleIdx="0" presStyleCnt="6">
        <dgm:presLayoutVars>
          <dgm:bulletEnabled val="1"/>
        </dgm:presLayoutVars>
      </dgm:prSet>
      <dgm:spPr/>
      <dgm:t>
        <a:bodyPr/>
        <a:lstStyle/>
        <a:p>
          <a:endParaRPr lang="en-US"/>
        </a:p>
      </dgm:t>
    </dgm:pt>
    <dgm:pt modelId="{6BC206A2-E6FD-49F0-815F-D18837F244B0}" type="pres">
      <dgm:prSet presAssocID="{A91FCD4D-2604-4609-BC8E-E66FD52BB7BD}" presName="sibTrans" presStyleLbl="sibTrans1D1" presStyleIdx="0" presStyleCnt="5"/>
      <dgm:spPr/>
      <dgm:t>
        <a:bodyPr/>
        <a:lstStyle/>
        <a:p>
          <a:endParaRPr lang="en-US"/>
        </a:p>
      </dgm:t>
    </dgm:pt>
    <dgm:pt modelId="{E8834A72-ACFF-4432-B5E9-6D7AC91E8E98}" type="pres">
      <dgm:prSet presAssocID="{A91FCD4D-2604-4609-BC8E-E66FD52BB7BD}" presName="connectorText" presStyleLbl="sibTrans1D1" presStyleIdx="0" presStyleCnt="5"/>
      <dgm:spPr/>
      <dgm:t>
        <a:bodyPr/>
        <a:lstStyle/>
        <a:p>
          <a:endParaRPr lang="en-US"/>
        </a:p>
      </dgm:t>
    </dgm:pt>
    <dgm:pt modelId="{CEBC944A-2A9F-4194-AE15-7A7B6E2ACD48}" type="pres">
      <dgm:prSet presAssocID="{39BD132A-4571-4D1D-90B1-E94EDA64FD58}" presName="node" presStyleLbl="node1" presStyleIdx="1" presStyleCnt="6">
        <dgm:presLayoutVars>
          <dgm:bulletEnabled val="1"/>
        </dgm:presLayoutVars>
      </dgm:prSet>
      <dgm:spPr/>
      <dgm:t>
        <a:bodyPr/>
        <a:lstStyle/>
        <a:p>
          <a:endParaRPr lang="en-US"/>
        </a:p>
      </dgm:t>
    </dgm:pt>
    <dgm:pt modelId="{2602B94A-1218-44AE-9797-9E8E066A8A83}" type="pres">
      <dgm:prSet presAssocID="{3C043D0E-0124-4DD2-AB95-30BCA2EBA620}" presName="sibTrans" presStyleLbl="sibTrans1D1" presStyleIdx="1" presStyleCnt="5"/>
      <dgm:spPr/>
      <dgm:t>
        <a:bodyPr/>
        <a:lstStyle/>
        <a:p>
          <a:endParaRPr lang="en-US"/>
        </a:p>
      </dgm:t>
    </dgm:pt>
    <dgm:pt modelId="{4FA72AD2-74C1-4D70-A7DC-BD6603F703F5}" type="pres">
      <dgm:prSet presAssocID="{3C043D0E-0124-4DD2-AB95-30BCA2EBA620}" presName="connectorText" presStyleLbl="sibTrans1D1" presStyleIdx="1" presStyleCnt="5"/>
      <dgm:spPr/>
      <dgm:t>
        <a:bodyPr/>
        <a:lstStyle/>
        <a:p>
          <a:endParaRPr lang="en-US"/>
        </a:p>
      </dgm:t>
    </dgm:pt>
    <dgm:pt modelId="{D5428BEB-5E54-49DF-892D-E529ECB55399}" type="pres">
      <dgm:prSet presAssocID="{D2F9DB80-40EA-4AB7-B309-A4F0928D790A}" presName="node" presStyleLbl="node1" presStyleIdx="2" presStyleCnt="6" custScaleY="97625" custLinFactNeighborY="2219">
        <dgm:presLayoutVars>
          <dgm:bulletEnabled val="1"/>
        </dgm:presLayoutVars>
      </dgm:prSet>
      <dgm:spPr/>
      <dgm:t>
        <a:bodyPr/>
        <a:lstStyle/>
        <a:p>
          <a:endParaRPr lang="en-US"/>
        </a:p>
      </dgm:t>
    </dgm:pt>
    <dgm:pt modelId="{7B4CD002-8F9D-450C-A20B-934282E94830}" type="pres">
      <dgm:prSet presAssocID="{7850508F-7D72-4F21-B0D4-898BFBEEDC40}" presName="sibTrans" presStyleLbl="sibTrans1D1" presStyleIdx="2" presStyleCnt="5"/>
      <dgm:spPr/>
      <dgm:t>
        <a:bodyPr/>
        <a:lstStyle/>
        <a:p>
          <a:endParaRPr lang="en-US"/>
        </a:p>
      </dgm:t>
    </dgm:pt>
    <dgm:pt modelId="{78CDC051-0B08-45AF-B691-8D405D439E1D}" type="pres">
      <dgm:prSet presAssocID="{7850508F-7D72-4F21-B0D4-898BFBEEDC40}" presName="connectorText" presStyleLbl="sibTrans1D1" presStyleIdx="2" presStyleCnt="5"/>
      <dgm:spPr/>
      <dgm:t>
        <a:bodyPr/>
        <a:lstStyle/>
        <a:p>
          <a:endParaRPr lang="en-US"/>
        </a:p>
      </dgm:t>
    </dgm:pt>
    <dgm:pt modelId="{F3713C7B-C89F-4D6E-9C29-AE5FD75B99CB}" type="pres">
      <dgm:prSet presAssocID="{00FDA1CE-87C7-4ED4-8AA4-414DBCCC32D8}" presName="node" presStyleLbl="node1" presStyleIdx="3" presStyleCnt="6" custLinFactNeighborX="481" custLinFactNeighborY="1187">
        <dgm:presLayoutVars>
          <dgm:bulletEnabled val="1"/>
        </dgm:presLayoutVars>
      </dgm:prSet>
      <dgm:spPr/>
      <dgm:t>
        <a:bodyPr/>
        <a:lstStyle/>
        <a:p>
          <a:endParaRPr lang="en-US"/>
        </a:p>
      </dgm:t>
    </dgm:pt>
    <dgm:pt modelId="{5A9BDF44-B657-4AC7-9EF7-2CF13D73CF26}" type="pres">
      <dgm:prSet presAssocID="{45CCB0DF-E551-41B6-A702-C9B6F802AAA9}" presName="sibTrans" presStyleLbl="sibTrans1D1" presStyleIdx="3" presStyleCnt="5"/>
      <dgm:spPr/>
      <dgm:t>
        <a:bodyPr/>
        <a:lstStyle/>
        <a:p>
          <a:endParaRPr lang="en-US"/>
        </a:p>
      </dgm:t>
    </dgm:pt>
    <dgm:pt modelId="{01B5AA1F-927D-4467-8799-C027245C4FCA}" type="pres">
      <dgm:prSet presAssocID="{45CCB0DF-E551-41B6-A702-C9B6F802AAA9}" presName="connectorText" presStyleLbl="sibTrans1D1" presStyleIdx="3" presStyleCnt="5"/>
      <dgm:spPr/>
      <dgm:t>
        <a:bodyPr/>
        <a:lstStyle/>
        <a:p>
          <a:endParaRPr lang="en-US"/>
        </a:p>
      </dgm:t>
    </dgm:pt>
    <dgm:pt modelId="{70CC7940-B46A-4F9D-B7B8-02B7366244A8}" type="pres">
      <dgm:prSet presAssocID="{C3356769-9397-46A5-B623-FCAC87E99F3D}" presName="node" presStyleLbl="node1" presStyleIdx="4" presStyleCnt="6" custLinFactNeighborX="-325" custLinFactNeighborY="-4021">
        <dgm:presLayoutVars>
          <dgm:bulletEnabled val="1"/>
        </dgm:presLayoutVars>
      </dgm:prSet>
      <dgm:spPr/>
      <dgm:t>
        <a:bodyPr/>
        <a:lstStyle/>
        <a:p>
          <a:endParaRPr lang="en-US"/>
        </a:p>
      </dgm:t>
    </dgm:pt>
    <dgm:pt modelId="{4DB7965A-1B04-4BFA-A203-F4A93BD9417A}" type="pres">
      <dgm:prSet presAssocID="{4D5D5AB2-BF73-4C3B-BF11-1A17936B96B2}" presName="sibTrans" presStyleLbl="sibTrans1D1" presStyleIdx="4" presStyleCnt="5"/>
      <dgm:spPr/>
      <dgm:t>
        <a:bodyPr/>
        <a:lstStyle/>
        <a:p>
          <a:endParaRPr lang="en-US"/>
        </a:p>
      </dgm:t>
    </dgm:pt>
    <dgm:pt modelId="{80E0195E-37FB-4B3D-9A99-8A3730D579D1}" type="pres">
      <dgm:prSet presAssocID="{4D5D5AB2-BF73-4C3B-BF11-1A17936B96B2}" presName="connectorText" presStyleLbl="sibTrans1D1" presStyleIdx="4" presStyleCnt="5"/>
      <dgm:spPr/>
      <dgm:t>
        <a:bodyPr/>
        <a:lstStyle/>
        <a:p>
          <a:endParaRPr lang="en-US"/>
        </a:p>
      </dgm:t>
    </dgm:pt>
    <dgm:pt modelId="{85888623-D48E-4338-9CD2-6F80A8500983}" type="pres">
      <dgm:prSet presAssocID="{D4E5231C-608A-4313-92F0-DADD34C4C861}" presName="node" presStyleLbl="node1" presStyleIdx="5" presStyleCnt="6" custLinFactNeighborX="481" custLinFactNeighborY="-4107">
        <dgm:presLayoutVars>
          <dgm:bulletEnabled val="1"/>
        </dgm:presLayoutVars>
      </dgm:prSet>
      <dgm:spPr/>
      <dgm:t>
        <a:bodyPr/>
        <a:lstStyle/>
        <a:p>
          <a:endParaRPr lang="en-US"/>
        </a:p>
      </dgm:t>
    </dgm:pt>
  </dgm:ptLst>
  <dgm:cxnLst>
    <dgm:cxn modelId="{B03ABF95-BC9A-4C0F-AA40-B24E2D7CE4F8}" type="presOf" srcId="{D4E5231C-608A-4313-92F0-DADD34C4C861}" destId="{85888623-D48E-4338-9CD2-6F80A8500983}" srcOrd="0" destOrd="0" presId="urn:microsoft.com/office/officeart/2005/8/layout/bProcess3"/>
    <dgm:cxn modelId="{044D8356-FDBF-4F88-9743-D48F3FEDB725}" type="presOf" srcId="{45CCB0DF-E551-41B6-A702-C9B6F802AAA9}" destId="{5A9BDF44-B657-4AC7-9EF7-2CF13D73CF26}" srcOrd="0" destOrd="0" presId="urn:microsoft.com/office/officeart/2005/8/layout/bProcess3"/>
    <dgm:cxn modelId="{C58465AF-C888-40DC-A76F-10CB7D0A8017}" type="presOf" srcId="{D2F9DB80-40EA-4AB7-B309-A4F0928D790A}" destId="{D5428BEB-5E54-49DF-892D-E529ECB55399}" srcOrd="0" destOrd="0" presId="urn:microsoft.com/office/officeart/2005/8/layout/bProcess3"/>
    <dgm:cxn modelId="{B02490BB-E1E7-48D8-B49F-CEB9A99611DB}" type="presOf" srcId="{A91FCD4D-2604-4609-BC8E-E66FD52BB7BD}" destId="{E8834A72-ACFF-4432-B5E9-6D7AC91E8E98}" srcOrd="1" destOrd="0" presId="urn:microsoft.com/office/officeart/2005/8/layout/bProcess3"/>
    <dgm:cxn modelId="{78D7A9C4-206F-492B-B3F8-87D43817B09A}" srcId="{4829ECA2-ECF5-4212-8E46-6F97E0F991A3}" destId="{39BD132A-4571-4D1D-90B1-E94EDA64FD58}" srcOrd="1" destOrd="0" parTransId="{5809730B-F57C-4E2E-80B0-10E0D57D7621}" sibTransId="{3C043D0E-0124-4DD2-AB95-30BCA2EBA620}"/>
    <dgm:cxn modelId="{0562FD3C-D319-4692-BA07-E66B93155BD3}" type="presOf" srcId="{7850508F-7D72-4F21-B0D4-898BFBEEDC40}" destId="{7B4CD002-8F9D-450C-A20B-934282E94830}" srcOrd="0" destOrd="0" presId="urn:microsoft.com/office/officeart/2005/8/layout/bProcess3"/>
    <dgm:cxn modelId="{219C03D2-53D9-49DB-9A5A-31916F34BCC9}" srcId="{4829ECA2-ECF5-4212-8E46-6F97E0F991A3}" destId="{C3356769-9397-46A5-B623-FCAC87E99F3D}" srcOrd="4" destOrd="0" parTransId="{F9C140C6-0B88-44D1-982F-B94FE3B762D4}" sibTransId="{4D5D5AB2-BF73-4C3B-BF11-1A17936B96B2}"/>
    <dgm:cxn modelId="{57260CA9-88E2-4D1C-A485-EA51A8B40E48}" srcId="{4829ECA2-ECF5-4212-8E46-6F97E0F991A3}" destId="{00FDA1CE-87C7-4ED4-8AA4-414DBCCC32D8}" srcOrd="3" destOrd="0" parTransId="{D1116C47-A3CB-425A-941C-00F25B9E9D08}" sibTransId="{45CCB0DF-E551-41B6-A702-C9B6F802AAA9}"/>
    <dgm:cxn modelId="{4E7288AD-06FC-4C4B-9BDF-E41304479443}" type="presOf" srcId="{4D5D5AB2-BF73-4C3B-BF11-1A17936B96B2}" destId="{80E0195E-37FB-4B3D-9A99-8A3730D579D1}" srcOrd="1" destOrd="0" presId="urn:microsoft.com/office/officeart/2005/8/layout/bProcess3"/>
    <dgm:cxn modelId="{D99C2096-8030-4ADB-A592-64C004B529E5}" type="presOf" srcId="{7850508F-7D72-4F21-B0D4-898BFBEEDC40}" destId="{78CDC051-0B08-45AF-B691-8D405D439E1D}" srcOrd="1" destOrd="0" presId="urn:microsoft.com/office/officeart/2005/8/layout/bProcess3"/>
    <dgm:cxn modelId="{F3B94FE2-DFD6-4406-993D-D6000CEFBA4E}" type="presOf" srcId="{4829ECA2-ECF5-4212-8E46-6F97E0F991A3}" destId="{0EAAD9F8-A322-4E1E-9CE0-EF20C18AB2B0}" srcOrd="0" destOrd="0" presId="urn:microsoft.com/office/officeart/2005/8/layout/bProcess3"/>
    <dgm:cxn modelId="{46DE16F8-26D9-4447-8BD4-D3556741108C}" srcId="{4829ECA2-ECF5-4212-8E46-6F97E0F991A3}" destId="{D2F9DB80-40EA-4AB7-B309-A4F0928D790A}" srcOrd="2" destOrd="0" parTransId="{17B5808D-C329-4E84-B746-C774A87ACB1B}" sibTransId="{7850508F-7D72-4F21-B0D4-898BFBEEDC40}"/>
    <dgm:cxn modelId="{02F95AC2-58D9-410F-8FC6-F9959D6FE681}" type="presOf" srcId="{3C043D0E-0124-4DD2-AB95-30BCA2EBA620}" destId="{2602B94A-1218-44AE-9797-9E8E066A8A83}" srcOrd="0" destOrd="0" presId="urn:microsoft.com/office/officeart/2005/8/layout/bProcess3"/>
    <dgm:cxn modelId="{7A1E5DE7-FB9F-449E-8A85-22945E4A4041}" srcId="{4829ECA2-ECF5-4212-8E46-6F97E0F991A3}" destId="{E3F75FD7-BEC5-45A5-9AE4-54DDF3F06F74}" srcOrd="0" destOrd="0" parTransId="{3BA7F700-ECAC-4D7F-80DB-C8D31FE162FA}" sibTransId="{A91FCD4D-2604-4609-BC8E-E66FD52BB7BD}"/>
    <dgm:cxn modelId="{482870E2-7A92-41A2-9775-E99A3501D306}" srcId="{4829ECA2-ECF5-4212-8E46-6F97E0F991A3}" destId="{D4E5231C-608A-4313-92F0-DADD34C4C861}" srcOrd="5" destOrd="0" parTransId="{5C4FCC27-1014-4F73-BF63-15A752F32220}" sibTransId="{5B0B4C0A-74B2-4070-B697-91E15D34D8EE}"/>
    <dgm:cxn modelId="{B5B3BD74-D206-4C62-AA80-EF7FECC2BB28}" type="presOf" srcId="{E3F75FD7-BEC5-45A5-9AE4-54DDF3F06F74}" destId="{883B0B28-98EE-47A9-AD1B-3A26608F4492}" srcOrd="0" destOrd="0" presId="urn:microsoft.com/office/officeart/2005/8/layout/bProcess3"/>
    <dgm:cxn modelId="{4174E1EA-92F6-445C-9B07-00D94A1D781F}" type="presOf" srcId="{A91FCD4D-2604-4609-BC8E-E66FD52BB7BD}" destId="{6BC206A2-E6FD-49F0-815F-D18837F244B0}" srcOrd="0" destOrd="0" presId="urn:microsoft.com/office/officeart/2005/8/layout/bProcess3"/>
    <dgm:cxn modelId="{3C547869-C661-4AEC-A18D-3CC38C049920}" type="presOf" srcId="{C3356769-9397-46A5-B623-FCAC87E99F3D}" destId="{70CC7940-B46A-4F9D-B7B8-02B7366244A8}" srcOrd="0" destOrd="0" presId="urn:microsoft.com/office/officeart/2005/8/layout/bProcess3"/>
    <dgm:cxn modelId="{049459A4-B79C-4E26-80A9-4D5B3D655D7E}" type="presOf" srcId="{4D5D5AB2-BF73-4C3B-BF11-1A17936B96B2}" destId="{4DB7965A-1B04-4BFA-A203-F4A93BD9417A}" srcOrd="0" destOrd="0" presId="urn:microsoft.com/office/officeart/2005/8/layout/bProcess3"/>
    <dgm:cxn modelId="{D7B4DB88-A4A2-4093-8E12-BF5209CDAA4F}" type="presOf" srcId="{3C043D0E-0124-4DD2-AB95-30BCA2EBA620}" destId="{4FA72AD2-74C1-4D70-A7DC-BD6603F703F5}" srcOrd="1" destOrd="0" presId="urn:microsoft.com/office/officeart/2005/8/layout/bProcess3"/>
    <dgm:cxn modelId="{6372852B-B408-4882-BC60-6ECF2EC3F10F}" type="presOf" srcId="{00FDA1CE-87C7-4ED4-8AA4-414DBCCC32D8}" destId="{F3713C7B-C89F-4D6E-9C29-AE5FD75B99CB}" srcOrd="0" destOrd="0" presId="urn:microsoft.com/office/officeart/2005/8/layout/bProcess3"/>
    <dgm:cxn modelId="{FB45F9DF-B155-40E0-A787-AFE8DF399A48}" type="presOf" srcId="{45CCB0DF-E551-41B6-A702-C9B6F802AAA9}" destId="{01B5AA1F-927D-4467-8799-C027245C4FCA}" srcOrd="1" destOrd="0" presId="urn:microsoft.com/office/officeart/2005/8/layout/bProcess3"/>
    <dgm:cxn modelId="{E9617606-5856-4E3B-8A5C-9BB21C700325}" type="presOf" srcId="{39BD132A-4571-4D1D-90B1-E94EDA64FD58}" destId="{CEBC944A-2A9F-4194-AE15-7A7B6E2ACD48}" srcOrd="0" destOrd="0" presId="urn:microsoft.com/office/officeart/2005/8/layout/bProcess3"/>
    <dgm:cxn modelId="{F4E4B395-FC14-4A00-A4A1-B64C1C847698}" type="presParOf" srcId="{0EAAD9F8-A322-4E1E-9CE0-EF20C18AB2B0}" destId="{883B0B28-98EE-47A9-AD1B-3A26608F4492}" srcOrd="0" destOrd="0" presId="urn:microsoft.com/office/officeart/2005/8/layout/bProcess3"/>
    <dgm:cxn modelId="{F515814B-920D-42A4-B8AA-8BCFFE6687FA}" type="presParOf" srcId="{0EAAD9F8-A322-4E1E-9CE0-EF20C18AB2B0}" destId="{6BC206A2-E6FD-49F0-815F-D18837F244B0}" srcOrd="1" destOrd="0" presId="urn:microsoft.com/office/officeart/2005/8/layout/bProcess3"/>
    <dgm:cxn modelId="{3A926B12-8C7D-4527-87A8-6418408C1F74}" type="presParOf" srcId="{6BC206A2-E6FD-49F0-815F-D18837F244B0}" destId="{E8834A72-ACFF-4432-B5E9-6D7AC91E8E98}" srcOrd="0" destOrd="0" presId="urn:microsoft.com/office/officeart/2005/8/layout/bProcess3"/>
    <dgm:cxn modelId="{B43AF514-039A-4075-A6EC-1D282CC1998C}" type="presParOf" srcId="{0EAAD9F8-A322-4E1E-9CE0-EF20C18AB2B0}" destId="{CEBC944A-2A9F-4194-AE15-7A7B6E2ACD48}" srcOrd="2" destOrd="0" presId="urn:microsoft.com/office/officeart/2005/8/layout/bProcess3"/>
    <dgm:cxn modelId="{C28AD753-3345-4B54-B067-CAB47F975FAF}" type="presParOf" srcId="{0EAAD9F8-A322-4E1E-9CE0-EF20C18AB2B0}" destId="{2602B94A-1218-44AE-9797-9E8E066A8A83}" srcOrd="3" destOrd="0" presId="urn:microsoft.com/office/officeart/2005/8/layout/bProcess3"/>
    <dgm:cxn modelId="{A93C839E-1F9B-4386-8651-61250B53F744}" type="presParOf" srcId="{2602B94A-1218-44AE-9797-9E8E066A8A83}" destId="{4FA72AD2-74C1-4D70-A7DC-BD6603F703F5}" srcOrd="0" destOrd="0" presId="urn:microsoft.com/office/officeart/2005/8/layout/bProcess3"/>
    <dgm:cxn modelId="{4AD75AD8-BE76-4D28-BFC7-CE223BEB513C}" type="presParOf" srcId="{0EAAD9F8-A322-4E1E-9CE0-EF20C18AB2B0}" destId="{D5428BEB-5E54-49DF-892D-E529ECB55399}" srcOrd="4" destOrd="0" presId="urn:microsoft.com/office/officeart/2005/8/layout/bProcess3"/>
    <dgm:cxn modelId="{D56635DC-E7C4-49C3-BC4D-C60340ED5034}" type="presParOf" srcId="{0EAAD9F8-A322-4E1E-9CE0-EF20C18AB2B0}" destId="{7B4CD002-8F9D-450C-A20B-934282E94830}" srcOrd="5" destOrd="0" presId="urn:microsoft.com/office/officeart/2005/8/layout/bProcess3"/>
    <dgm:cxn modelId="{B712BBA1-0ADF-4C4C-9181-9E2962025F75}" type="presParOf" srcId="{7B4CD002-8F9D-450C-A20B-934282E94830}" destId="{78CDC051-0B08-45AF-B691-8D405D439E1D}" srcOrd="0" destOrd="0" presId="urn:microsoft.com/office/officeart/2005/8/layout/bProcess3"/>
    <dgm:cxn modelId="{4348E359-17FD-4AA9-9936-FCAD71F63E78}" type="presParOf" srcId="{0EAAD9F8-A322-4E1E-9CE0-EF20C18AB2B0}" destId="{F3713C7B-C89F-4D6E-9C29-AE5FD75B99CB}" srcOrd="6" destOrd="0" presId="urn:microsoft.com/office/officeart/2005/8/layout/bProcess3"/>
    <dgm:cxn modelId="{3B71A700-9036-43C0-BFD8-65C5861DE696}" type="presParOf" srcId="{0EAAD9F8-A322-4E1E-9CE0-EF20C18AB2B0}" destId="{5A9BDF44-B657-4AC7-9EF7-2CF13D73CF26}" srcOrd="7" destOrd="0" presId="urn:microsoft.com/office/officeart/2005/8/layout/bProcess3"/>
    <dgm:cxn modelId="{049EEB08-6AF0-4B8B-98B8-F071D21E6882}" type="presParOf" srcId="{5A9BDF44-B657-4AC7-9EF7-2CF13D73CF26}" destId="{01B5AA1F-927D-4467-8799-C027245C4FCA}" srcOrd="0" destOrd="0" presId="urn:microsoft.com/office/officeart/2005/8/layout/bProcess3"/>
    <dgm:cxn modelId="{7B4E55E3-763D-4C4B-BBDD-912162074182}" type="presParOf" srcId="{0EAAD9F8-A322-4E1E-9CE0-EF20C18AB2B0}" destId="{70CC7940-B46A-4F9D-B7B8-02B7366244A8}" srcOrd="8" destOrd="0" presId="urn:microsoft.com/office/officeart/2005/8/layout/bProcess3"/>
    <dgm:cxn modelId="{965AC712-7F68-45F3-9571-38E6E9B93659}" type="presParOf" srcId="{0EAAD9F8-A322-4E1E-9CE0-EF20C18AB2B0}" destId="{4DB7965A-1B04-4BFA-A203-F4A93BD9417A}" srcOrd="9" destOrd="0" presId="urn:microsoft.com/office/officeart/2005/8/layout/bProcess3"/>
    <dgm:cxn modelId="{8B2C7147-4A3A-4F85-B6E6-792326B30D14}" type="presParOf" srcId="{4DB7965A-1B04-4BFA-A203-F4A93BD9417A}" destId="{80E0195E-37FB-4B3D-9A99-8A3730D579D1}" srcOrd="0" destOrd="0" presId="urn:microsoft.com/office/officeart/2005/8/layout/bProcess3"/>
    <dgm:cxn modelId="{30DE8EC8-7114-4D19-B07C-76CBE9603F83}" type="presParOf" srcId="{0EAAD9F8-A322-4E1E-9CE0-EF20C18AB2B0}" destId="{85888623-D48E-4338-9CD2-6F80A8500983}"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29ECA2-ECF5-4212-8E46-6F97E0F991A3}"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E3F75FD7-BEC5-45A5-9AE4-54DDF3F06F74}">
      <dgm:prSet phldrT="[Text]"/>
      <dgm:spPr/>
      <dgm:t>
        <a:bodyPr/>
        <a:lstStyle/>
        <a:p>
          <a:r>
            <a:rPr lang="en-US" b="1" dirty="0" smtClean="0">
              <a:latin typeface="+mj-lt"/>
            </a:rPr>
            <a:t>Grant of Easement for Right-of-Way Processed by BIA Realty</a:t>
          </a:r>
        </a:p>
      </dgm:t>
    </dgm:pt>
    <dgm:pt modelId="{3BA7F700-ECAC-4D7F-80DB-C8D31FE162FA}" type="parTrans" cxnId="{7A1E5DE7-FB9F-449E-8A85-22945E4A4041}">
      <dgm:prSet/>
      <dgm:spPr/>
      <dgm:t>
        <a:bodyPr/>
        <a:lstStyle/>
        <a:p>
          <a:endParaRPr lang="en-US"/>
        </a:p>
      </dgm:t>
    </dgm:pt>
    <dgm:pt modelId="{A91FCD4D-2604-4609-BC8E-E66FD52BB7BD}" type="sibTrans" cxnId="{7A1E5DE7-FB9F-449E-8A85-22945E4A4041}">
      <dgm:prSet/>
      <dgm:spPr>
        <a:solidFill>
          <a:schemeClr val="tx2"/>
        </a:solidFill>
        <a:ln w="28575"/>
      </dgm:spPr>
      <dgm:t>
        <a:bodyPr/>
        <a:lstStyle/>
        <a:p>
          <a:endParaRPr lang="en-US"/>
        </a:p>
      </dgm:t>
    </dgm:pt>
    <dgm:pt modelId="{39BD132A-4571-4D1D-90B1-E94EDA64FD58}">
      <dgm:prSet phldrT="[Text]"/>
      <dgm:spPr/>
      <dgm:t>
        <a:bodyPr/>
        <a:lstStyle/>
        <a:p>
          <a:r>
            <a:rPr lang="en-US" b="1" dirty="0" smtClean="0">
              <a:latin typeface="+mj-lt"/>
            </a:rPr>
            <a:t>Right-of-Way Contract Submitted to LTRO for Recording by BIA Realty</a:t>
          </a:r>
        </a:p>
      </dgm:t>
    </dgm:pt>
    <dgm:pt modelId="{5809730B-F57C-4E2E-80B0-10E0D57D7621}" type="parTrans" cxnId="{78D7A9C4-206F-492B-B3F8-87D43817B09A}">
      <dgm:prSet/>
      <dgm:spPr/>
      <dgm:t>
        <a:bodyPr/>
        <a:lstStyle/>
        <a:p>
          <a:endParaRPr lang="en-US"/>
        </a:p>
      </dgm:t>
    </dgm:pt>
    <dgm:pt modelId="{3C043D0E-0124-4DD2-AB95-30BCA2EBA620}" type="sibTrans" cxnId="{78D7A9C4-206F-492B-B3F8-87D43817B09A}">
      <dgm:prSet/>
      <dgm:spPr>
        <a:solidFill>
          <a:schemeClr val="tx2"/>
        </a:solidFill>
        <a:ln w="28575"/>
      </dgm:spPr>
      <dgm:t>
        <a:bodyPr/>
        <a:lstStyle/>
        <a:p>
          <a:endParaRPr lang="en-US"/>
        </a:p>
      </dgm:t>
    </dgm:pt>
    <dgm:pt modelId="{D4E5231C-608A-4313-92F0-DADD34C4C861}">
      <dgm:prSet/>
      <dgm:spPr/>
      <dgm:t>
        <a:bodyPr/>
        <a:lstStyle/>
        <a:p>
          <a:r>
            <a:rPr lang="en-US" b="1" dirty="0" smtClean="0">
              <a:latin typeface="+mj-lt"/>
            </a:rPr>
            <a:t>End of Construction</a:t>
          </a:r>
        </a:p>
      </dgm:t>
    </dgm:pt>
    <dgm:pt modelId="{5C4FCC27-1014-4F73-BF63-15A752F32220}" type="parTrans" cxnId="{482870E2-7A92-41A2-9775-E99A3501D306}">
      <dgm:prSet/>
      <dgm:spPr/>
      <dgm:t>
        <a:bodyPr/>
        <a:lstStyle/>
        <a:p>
          <a:endParaRPr lang="en-US"/>
        </a:p>
      </dgm:t>
    </dgm:pt>
    <dgm:pt modelId="{5B0B4C0A-74B2-4070-B697-91E15D34D8EE}" type="sibTrans" cxnId="{482870E2-7A92-41A2-9775-E99A3501D306}">
      <dgm:prSet/>
      <dgm:spPr>
        <a:ln w="28575">
          <a:solidFill>
            <a:schemeClr val="tx1"/>
          </a:solidFill>
        </a:ln>
      </dgm:spPr>
      <dgm:t>
        <a:bodyPr/>
        <a:lstStyle/>
        <a:p>
          <a:endParaRPr lang="en-US"/>
        </a:p>
      </dgm:t>
    </dgm:pt>
    <dgm:pt modelId="{9127AE60-E7C7-4711-A5E2-FF34E866B9A0}">
      <dgm:prSet/>
      <dgm:spPr/>
      <dgm:t>
        <a:bodyPr/>
        <a:lstStyle/>
        <a:p>
          <a:r>
            <a:rPr lang="en-US" b="1" dirty="0" smtClean="0">
              <a:latin typeface="+mj-lt"/>
            </a:rPr>
            <a:t>Affidavit of Completion submitted by Applicant to BIA or Tribal Realty</a:t>
          </a:r>
        </a:p>
      </dgm:t>
    </dgm:pt>
    <dgm:pt modelId="{7C20176E-3004-4A23-836E-10B350A4C4A4}" type="parTrans" cxnId="{D8E9DC8A-A17A-4D75-A397-2D7A87541C3B}">
      <dgm:prSet/>
      <dgm:spPr/>
      <dgm:t>
        <a:bodyPr/>
        <a:lstStyle/>
        <a:p>
          <a:endParaRPr lang="en-US"/>
        </a:p>
      </dgm:t>
    </dgm:pt>
    <dgm:pt modelId="{D07BE4C0-3714-442C-8695-74B3B5B82517}" type="sibTrans" cxnId="{D8E9DC8A-A17A-4D75-A397-2D7A87541C3B}">
      <dgm:prSet/>
      <dgm:spPr/>
      <dgm:t>
        <a:bodyPr/>
        <a:lstStyle/>
        <a:p>
          <a:endParaRPr lang="en-US"/>
        </a:p>
      </dgm:t>
    </dgm:pt>
    <dgm:pt modelId="{0EAAD9F8-A322-4E1E-9CE0-EF20C18AB2B0}" type="pres">
      <dgm:prSet presAssocID="{4829ECA2-ECF5-4212-8E46-6F97E0F991A3}" presName="Name0" presStyleCnt="0">
        <dgm:presLayoutVars>
          <dgm:dir/>
          <dgm:resizeHandles val="exact"/>
        </dgm:presLayoutVars>
      </dgm:prSet>
      <dgm:spPr/>
      <dgm:t>
        <a:bodyPr/>
        <a:lstStyle/>
        <a:p>
          <a:endParaRPr lang="en-US"/>
        </a:p>
      </dgm:t>
    </dgm:pt>
    <dgm:pt modelId="{883B0B28-98EE-47A9-AD1B-3A26608F4492}" type="pres">
      <dgm:prSet presAssocID="{E3F75FD7-BEC5-45A5-9AE4-54DDF3F06F74}" presName="node" presStyleLbl="node1" presStyleIdx="0" presStyleCnt="4">
        <dgm:presLayoutVars>
          <dgm:bulletEnabled val="1"/>
        </dgm:presLayoutVars>
      </dgm:prSet>
      <dgm:spPr/>
      <dgm:t>
        <a:bodyPr/>
        <a:lstStyle/>
        <a:p>
          <a:endParaRPr lang="en-US"/>
        </a:p>
      </dgm:t>
    </dgm:pt>
    <dgm:pt modelId="{6BC206A2-E6FD-49F0-815F-D18837F244B0}" type="pres">
      <dgm:prSet presAssocID="{A91FCD4D-2604-4609-BC8E-E66FD52BB7BD}" presName="sibTrans" presStyleLbl="sibTrans1D1" presStyleIdx="0" presStyleCnt="3"/>
      <dgm:spPr/>
      <dgm:t>
        <a:bodyPr/>
        <a:lstStyle/>
        <a:p>
          <a:endParaRPr lang="en-US"/>
        </a:p>
      </dgm:t>
    </dgm:pt>
    <dgm:pt modelId="{E8834A72-ACFF-4432-B5E9-6D7AC91E8E98}" type="pres">
      <dgm:prSet presAssocID="{A91FCD4D-2604-4609-BC8E-E66FD52BB7BD}" presName="connectorText" presStyleLbl="sibTrans1D1" presStyleIdx="0" presStyleCnt="3"/>
      <dgm:spPr/>
      <dgm:t>
        <a:bodyPr/>
        <a:lstStyle/>
        <a:p>
          <a:endParaRPr lang="en-US"/>
        </a:p>
      </dgm:t>
    </dgm:pt>
    <dgm:pt modelId="{CEBC944A-2A9F-4194-AE15-7A7B6E2ACD48}" type="pres">
      <dgm:prSet presAssocID="{39BD132A-4571-4D1D-90B1-E94EDA64FD58}" presName="node" presStyleLbl="node1" presStyleIdx="1" presStyleCnt="4">
        <dgm:presLayoutVars>
          <dgm:bulletEnabled val="1"/>
        </dgm:presLayoutVars>
      </dgm:prSet>
      <dgm:spPr/>
      <dgm:t>
        <a:bodyPr/>
        <a:lstStyle/>
        <a:p>
          <a:endParaRPr lang="en-US"/>
        </a:p>
      </dgm:t>
    </dgm:pt>
    <dgm:pt modelId="{2602B94A-1218-44AE-9797-9E8E066A8A83}" type="pres">
      <dgm:prSet presAssocID="{3C043D0E-0124-4DD2-AB95-30BCA2EBA620}" presName="sibTrans" presStyleLbl="sibTrans1D1" presStyleIdx="1" presStyleCnt="3"/>
      <dgm:spPr/>
      <dgm:t>
        <a:bodyPr/>
        <a:lstStyle/>
        <a:p>
          <a:endParaRPr lang="en-US"/>
        </a:p>
      </dgm:t>
    </dgm:pt>
    <dgm:pt modelId="{4FA72AD2-74C1-4D70-A7DC-BD6603F703F5}" type="pres">
      <dgm:prSet presAssocID="{3C043D0E-0124-4DD2-AB95-30BCA2EBA620}" presName="connectorText" presStyleLbl="sibTrans1D1" presStyleIdx="1" presStyleCnt="3"/>
      <dgm:spPr/>
      <dgm:t>
        <a:bodyPr/>
        <a:lstStyle/>
        <a:p>
          <a:endParaRPr lang="en-US"/>
        </a:p>
      </dgm:t>
    </dgm:pt>
    <dgm:pt modelId="{85888623-D48E-4338-9CD2-6F80A8500983}" type="pres">
      <dgm:prSet presAssocID="{D4E5231C-608A-4313-92F0-DADD34C4C861}" presName="node" presStyleLbl="node1" presStyleIdx="2" presStyleCnt="4" custLinFactNeighborX="481" custLinFactNeighborY="-4107">
        <dgm:presLayoutVars>
          <dgm:bulletEnabled val="1"/>
        </dgm:presLayoutVars>
      </dgm:prSet>
      <dgm:spPr/>
      <dgm:t>
        <a:bodyPr/>
        <a:lstStyle/>
        <a:p>
          <a:endParaRPr lang="en-US"/>
        </a:p>
      </dgm:t>
    </dgm:pt>
    <dgm:pt modelId="{2618DA1D-A5D5-4345-9749-BDA4B5D8B8AA}" type="pres">
      <dgm:prSet presAssocID="{5B0B4C0A-74B2-4070-B697-91E15D34D8EE}" presName="sibTrans" presStyleLbl="sibTrans1D1" presStyleIdx="2" presStyleCnt="3"/>
      <dgm:spPr/>
      <dgm:t>
        <a:bodyPr/>
        <a:lstStyle/>
        <a:p>
          <a:endParaRPr lang="en-US"/>
        </a:p>
      </dgm:t>
    </dgm:pt>
    <dgm:pt modelId="{81D47E30-881A-4D9C-845D-800A66817725}" type="pres">
      <dgm:prSet presAssocID="{5B0B4C0A-74B2-4070-B697-91E15D34D8EE}" presName="connectorText" presStyleLbl="sibTrans1D1" presStyleIdx="2" presStyleCnt="3"/>
      <dgm:spPr/>
      <dgm:t>
        <a:bodyPr/>
        <a:lstStyle/>
        <a:p>
          <a:endParaRPr lang="en-US"/>
        </a:p>
      </dgm:t>
    </dgm:pt>
    <dgm:pt modelId="{3EA08FEB-FD4E-46A4-B4BC-D89C3F187CE3}" type="pres">
      <dgm:prSet presAssocID="{9127AE60-E7C7-4711-A5E2-FF34E866B9A0}" presName="node" presStyleLbl="node1" presStyleIdx="3" presStyleCnt="4" custLinFactNeighborX="481" custLinFactNeighborY="-4107">
        <dgm:presLayoutVars>
          <dgm:bulletEnabled val="1"/>
        </dgm:presLayoutVars>
      </dgm:prSet>
      <dgm:spPr/>
      <dgm:t>
        <a:bodyPr/>
        <a:lstStyle/>
        <a:p>
          <a:endParaRPr lang="en-US"/>
        </a:p>
      </dgm:t>
    </dgm:pt>
  </dgm:ptLst>
  <dgm:cxnLst>
    <dgm:cxn modelId="{AB1D4919-B9D0-48AE-BEAB-5522C6C60BD4}" type="presOf" srcId="{39BD132A-4571-4D1D-90B1-E94EDA64FD58}" destId="{CEBC944A-2A9F-4194-AE15-7A7B6E2ACD48}" srcOrd="0" destOrd="0" presId="urn:microsoft.com/office/officeart/2005/8/layout/bProcess3"/>
    <dgm:cxn modelId="{7A1E5DE7-FB9F-449E-8A85-22945E4A4041}" srcId="{4829ECA2-ECF5-4212-8E46-6F97E0F991A3}" destId="{E3F75FD7-BEC5-45A5-9AE4-54DDF3F06F74}" srcOrd="0" destOrd="0" parTransId="{3BA7F700-ECAC-4D7F-80DB-C8D31FE162FA}" sibTransId="{A91FCD4D-2604-4609-BC8E-E66FD52BB7BD}"/>
    <dgm:cxn modelId="{40C5D626-C6A4-4061-8B9A-89383B50C3ED}" type="presOf" srcId="{3C043D0E-0124-4DD2-AB95-30BCA2EBA620}" destId="{4FA72AD2-74C1-4D70-A7DC-BD6603F703F5}" srcOrd="1" destOrd="0" presId="urn:microsoft.com/office/officeart/2005/8/layout/bProcess3"/>
    <dgm:cxn modelId="{78D7A9C4-206F-492B-B3F8-87D43817B09A}" srcId="{4829ECA2-ECF5-4212-8E46-6F97E0F991A3}" destId="{39BD132A-4571-4D1D-90B1-E94EDA64FD58}" srcOrd="1" destOrd="0" parTransId="{5809730B-F57C-4E2E-80B0-10E0D57D7621}" sibTransId="{3C043D0E-0124-4DD2-AB95-30BCA2EBA620}"/>
    <dgm:cxn modelId="{482870E2-7A92-41A2-9775-E99A3501D306}" srcId="{4829ECA2-ECF5-4212-8E46-6F97E0F991A3}" destId="{D4E5231C-608A-4313-92F0-DADD34C4C861}" srcOrd="2" destOrd="0" parTransId="{5C4FCC27-1014-4F73-BF63-15A752F32220}" sibTransId="{5B0B4C0A-74B2-4070-B697-91E15D34D8EE}"/>
    <dgm:cxn modelId="{C70A4E30-B017-43FA-855D-D13E336C2206}" type="presOf" srcId="{A91FCD4D-2604-4609-BC8E-E66FD52BB7BD}" destId="{E8834A72-ACFF-4432-B5E9-6D7AC91E8E98}" srcOrd="1" destOrd="0" presId="urn:microsoft.com/office/officeart/2005/8/layout/bProcess3"/>
    <dgm:cxn modelId="{D8E9DC8A-A17A-4D75-A397-2D7A87541C3B}" srcId="{4829ECA2-ECF5-4212-8E46-6F97E0F991A3}" destId="{9127AE60-E7C7-4711-A5E2-FF34E866B9A0}" srcOrd="3" destOrd="0" parTransId="{7C20176E-3004-4A23-836E-10B350A4C4A4}" sibTransId="{D07BE4C0-3714-442C-8695-74B3B5B82517}"/>
    <dgm:cxn modelId="{DF3B7F14-259C-427A-AC51-11198AF9B317}" type="presOf" srcId="{5B0B4C0A-74B2-4070-B697-91E15D34D8EE}" destId="{81D47E30-881A-4D9C-845D-800A66817725}" srcOrd="1" destOrd="0" presId="urn:microsoft.com/office/officeart/2005/8/layout/bProcess3"/>
    <dgm:cxn modelId="{6696C24B-5E8A-413B-91B2-028A25B86DA1}" type="presOf" srcId="{3C043D0E-0124-4DD2-AB95-30BCA2EBA620}" destId="{2602B94A-1218-44AE-9797-9E8E066A8A83}" srcOrd="0" destOrd="0" presId="urn:microsoft.com/office/officeart/2005/8/layout/bProcess3"/>
    <dgm:cxn modelId="{972A9804-5BC8-42C7-B966-5E66F112A72F}" type="presOf" srcId="{5B0B4C0A-74B2-4070-B697-91E15D34D8EE}" destId="{2618DA1D-A5D5-4345-9749-BDA4B5D8B8AA}" srcOrd="0" destOrd="0" presId="urn:microsoft.com/office/officeart/2005/8/layout/bProcess3"/>
    <dgm:cxn modelId="{BCCFAC19-E0B0-4263-B8A2-D52AF9E39142}" type="presOf" srcId="{D4E5231C-608A-4313-92F0-DADD34C4C861}" destId="{85888623-D48E-4338-9CD2-6F80A8500983}" srcOrd="0" destOrd="0" presId="urn:microsoft.com/office/officeart/2005/8/layout/bProcess3"/>
    <dgm:cxn modelId="{F2C4CADB-FE1E-4CCB-B7DC-74E0370DCEBE}" type="presOf" srcId="{E3F75FD7-BEC5-45A5-9AE4-54DDF3F06F74}" destId="{883B0B28-98EE-47A9-AD1B-3A26608F4492}" srcOrd="0" destOrd="0" presId="urn:microsoft.com/office/officeart/2005/8/layout/bProcess3"/>
    <dgm:cxn modelId="{475AE6EA-661D-4EB1-A029-897E37A0E48C}" type="presOf" srcId="{4829ECA2-ECF5-4212-8E46-6F97E0F991A3}" destId="{0EAAD9F8-A322-4E1E-9CE0-EF20C18AB2B0}" srcOrd="0" destOrd="0" presId="urn:microsoft.com/office/officeart/2005/8/layout/bProcess3"/>
    <dgm:cxn modelId="{BBF43E7C-70C5-4E42-8079-7CDED4F1CD51}" type="presOf" srcId="{9127AE60-E7C7-4711-A5E2-FF34E866B9A0}" destId="{3EA08FEB-FD4E-46A4-B4BC-D89C3F187CE3}" srcOrd="0" destOrd="0" presId="urn:microsoft.com/office/officeart/2005/8/layout/bProcess3"/>
    <dgm:cxn modelId="{A20D4DEA-74B0-4452-9B0A-C2A2CFD01580}" type="presOf" srcId="{A91FCD4D-2604-4609-BC8E-E66FD52BB7BD}" destId="{6BC206A2-E6FD-49F0-815F-D18837F244B0}" srcOrd="0" destOrd="0" presId="urn:microsoft.com/office/officeart/2005/8/layout/bProcess3"/>
    <dgm:cxn modelId="{1D0F11A1-5C69-40E0-8862-938FEF2C8DD0}" type="presParOf" srcId="{0EAAD9F8-A322-4E1E-9CE0-EF20C18AB2B0}" destId="{883B0B28-98EE-47A9-AD1B-3A26608F4492}" srcOrd="0" destOrd="0" presId="urn:microsoft.com/office/officeart/2005/8/layout/bProcess3"/>
    <dgm:cxn modelId="{4F9117C2-EFEB-4D68-B15E-ABE6A78C85D8}" type="presParOf" srcId="{0EAAD9F8-A322-4E1E-9CE0-EF20C18AB2B0}" destId="{6BC206A2-E6FD-49F0-815F-D18837F244B0}" srcOrd="1" destOrd="0" presId="urn:microsoft.com/office/officeart/2005/8/layout/bProcess3"/>
    <dgm:cxn modelId="{2BF9DBB8-6DD0-4C73-BD63-840682051C66}" type="presParOf" srcId="{6BC206A2-E6FD-49F0-815F-D18837F244B0}" destId="{E8834A72-ACFF-4432-B5E9-6D7AC91E8E98}" srcOrd="0" destOrd="0" presId="urn:microsoft.com/office/officeart/2005/8/layout/bProcess3"/>
    <dgm:cxn modelId="{C725B96E-491B-406D-A86C-A01911F01FEE}" type="presParOf" srcId="{0EAAD9F8-A322-4E1E-9CE0-EF20C18AB2B0}" destId="{CEBC944A-2A9F-4194-AE15-7A7B6E2ACD48}" srcOrd="2" destOrd="0" presId="urn:microsoft.com/office/officeart/2005/8/layout/bProcess3"/>
    <dgm:cxn modelId="{2658E8FC-2B1D-4EA4-9CE1-3CCD3E5D6540}" type="presParOf" srcId="{0EAAD9F8-A322-4E1E-9CE0-EF20C18AB2B0}" destId="{2602B94A-1218-44AE-9797-9E8E066A8A83}" srcOrd="3" destOrd="0" presId="urn:microsoft.com/office/officeart/2005/8/layout/bProcess3"/>
    <dgm:cxn modelId="{B147C697-DB41-482C-9AC6-7C8F78C0618C}" type="presParOf" srcId="{2602B94A-1218-44AE-9797-9E8E066A8A83}" destId="{4FA72AD2-74C1-4D70-A7DC-BD6603F703F5}" srcOrd="0" destOrd="0" presId="urn:microsoft.com/office/officeart/2005/8/layout/bProcess3"/>
    <dgm:cxn modelId="{3ADFD300-79E4-44B6-AF8A-83121759CECC}" type="presParOf" srcId="{0EAAD9F8-A322-4E1E-9CE0-EF20C18AB2B0}" destId="{85888623-D48E-4338-9CD2-6F80A8500983}" srcOrd="4" destOrd="0" presId="urn:microsoft.com/office/officeart/2005/8/layout/bProcess3"/>
    <dgm:cxn modelId="{F8448567-C8A1-4BCA-A7A3-C589B8A5ED64}" type="presParOf" srcId="{0EAAD9F8-A322-4E1E-9CE0-EF20C18AB2B0}" destId="{2618DA1D-A5D5-4345-9749-BDA4B5D8B8AA}" srcOrd="5" destOrd="0" presId="urn:microsoft.com/office/officeart/2005/8/layout/bProcess3"/>
    <dgm:cxn modelId="{A289EAFA-D75E-4516-BCBE-52247EAA18B1}" type="presParOf" srcId="{2618DA1D-A5D5-4345-9749-BDA4B5D8B8AA}" destId="{81D47E30-881A-4D9C-845D-800A66817725}" srcOrd="0" destOrd="0" presId="urn:microsoft.com/office/officeart/2005/8/layout/bProcess3"/>
    <dgm:cxn modelId="{D2214968-5472-4D3B-A615-105C40177A55}" type="presParOf" srcId="{0EAAD9F8-A322-4E1E-9CE0-EF20C18AB2B0}" destId="{3EA08FEB-FD4E-46A4-B4BC-D89C3F187CE3}"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206A2-E6FD-49F0-815F-D18837F244B0}">
      <dsp:nvSpPr>
        <dsp:cNvPr id="0" name=""/>
        <dsp:cNvSpPr/>
      </dsp:nvSpPr>
      <dsp:spPr>
        <a:xfrm>
          <a:off x="1763275" y="654612"/>
          <a:ext cx="373609" cy="91440"/>
        </a:xfrm>
        <a:custGeom>
          <a:avLst/>
          <a:gdLst/>
          <a:ahLst/>
          <a:cxnLst/>
          <a:rect l="0" t="0" r="0" b="0"/>
          <a:pathLst>
            <a:path>
              <a:moveTo>
                <a:pt x="0" y="45720"/>
              </a:moveTo>
              <a:lnTo>
                <a:pt x="373609" y="45720"/>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9975" y="698309"/>
        <a:ext cx="20210" cy="4046"/>
      </dsp:txXfrm>
    </dsp:sp>
    <dsp:sp modelId="{883B0B28-98EE-47A9-AD1B-3A26608F4492}">
      <dsp:nvSpPr>
        <dsp:cNvPr id="0" name=""/>
        <dsp:cNvSpPr/>
      </dsp:nvSpPr>
      <dsp:spPr>
        <a:xfrm>
          <a:off x="7645" y="173103"/>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latin typeface="+mj-lt"/>
            </a:rPr>
            <a:t>Right-of-Way Proposed</a:t>
          </a:r>
        </a:p>
      </dsp:txBody>
      <dsp:txXfrm>
        <a:off x="7645" y="173103"/>
        <a:ext cx="1757430" cy="1054458"/>
      </dsp:txXfrm>
    </dsp:sp>
    <dsp:sp modelId="{2602B94A-1218-44AE-9797-9E8E066A8A83}">
      <dsp:nvSpPr>
        <dsp:cNvPr id="0" name=""/>
        <dsp:cNvSpPr/>
      </dsp:nvSpPr>
      <dsp:spPr>
        <a:xfrm>
          <a:off x="3924915" y="654612"/>
          <a:ext cx="373609" cy="91440"/>
        </a:xfrm>
        <a:custGeom>
          <a:avLst/>
          <a:gdLst/>
          <a:ahLst/>
          <a:cxnLst/>
          <a:rect l="0" t="0" r="0" b="0"/>
          <a:pathLst>
            <a:path>
              <a:moveTo>
                <a:pt x="0" y="45720"/>
              </a:moveTo>
              <a:lnTo>
                <a:pt x="373609" y="45720"/>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01614" y="698309"/>
        <a:ext cx="20210" cy="4046"/>
      </dsp:txXfrm>
    </dsp:sp>
    <dsp:sp modelId="{CEBC944A-2A9F-4194-AE15-7A7B6E2ACD48}">
      <dsp:nvSpPr>
        <dsp:cNvPr id="0" name=""/>
        <dsp:cNvSpPr/>
      </dsp:nvSpPr>
      <dsp:spPr>
        <a:xfrm>
          <a:off x="2169284" y="173103"/>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latin typeface="+mj-lt"/>
            </a:rPr>
            <a:t>Request Title Status Report</a:t>
          </a:r>
        </a:p>
      </dsp:txBody>
      <dsp:txXfrm>
        <a:off x="2169284" y="173103"/>
        <a:ext cx="1757430" cy="1054458"/>
      </dsp:txXfrm>
    </dsp:sp>
    <dsp:sp modelId="{7B4CD002-8F9D-450C-A20B-934282E94830}">
      <dsp:nvSpPr>
        <dsp:cNvPr id="0" name=""/>
        <dsp:cNvSpPr/>
      </dsp:nvSpPr>
      <dsp:spPr>
        <a:xfrm>
          <a:off x="886360" y="1225761"/>
          <a:ext cx="4323279" cy="373609"/>
        </a:xfrm>
        <a:custGeom>
          <a:avLst/>
          <a:gdLst/>
          <a:ahLst/>
          <a:cxnLst/>
          <a:rect l="0" t="0" r="0" b="0"/>
          <a:pathLst>
            <a:path>
              <a:moveTo>
                <a:pt x="4323279" y="0"/>
              </a:moveTo>
              <a:lnTo>
                <a:pt x="4323279" y="203904"/>
              </a:lnTo>
              <a:lnTo>
                <a:pt x="0" y="203904"/>
              </a:lnTo>
              <a:lnTo>
                <a:pt x="0" y="373609"/>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39446" y="1410543"/>
        <a:ext cx="217106" cy="4046"/>
      </dsp:txXfrm>
    </dsp:sp>
    <dsp:sp modelId="{D5428BEB-5E54-49DF-892D-E529ECB55399}">
      <dsp:nvSpPr>
        <dsp:cNvPr id="0" name=""/>
        <dsp:cNvSpPr/>
      </dsp:nvSpPr>
      <dsp:spPr>
        <a:xfrm>
          <a:off x="4330924" y="173103"/>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latin typeface="+mj-lt"/>
            </a:rPr>
            <a:t>                            Authority of Officers to Execute Documents*</a:t>
          </a:r>
        </a:p>
        <a:p>
          <a:pPr lvl="0" algn="ctr" defTabSz="622300">
            <a:lnSpc>
              <a:spcPct val="90000"/>
            </a:lnSpc>
            <a:spcBef>
              <a:spcPct val="0"/>
            </a:spcBef>
            <a:spcAft>
              <a:spcPct val="35000"/>
            </a:spcAft>
          </a:pPr>
          <a:r>
            <a:rPr lang="en-US" sz="900" b="1" kern="1200" dirty="0" smtClean="0">
              <a:latin typeface="+mj-lt"/>
            </a:rPr>
            <a:t>And supporting documentation/damage deposit </a:t>
          </a:r>
          <a:r>
            <a:rPr lang="en-US" sz="1100" b="1" kern="1200" dirty="0" smtClean="0">
              <a:latin typeface="+mj-lt"/>
            </a:rPr>
            <a:t>	</a:t>
          </a:r>
          <a:endParaRPr lang="en-US" sz="1100" b="1" kern="1200" dirty="0">
            <a:latin typeface="+mj-lt"/>
          </a:endParaRPr>
        </a:p>
      </dsp:txBody>
      <dsp:txXfrm>
        <a:off x="4330924" y="173103"/>
        <a:ext cx="1757430" cy="1054458"/>
      </dsp:txXfrm>
    </dsp:sp>
    <dsp:sp modelId="{B2CE0461-B2EA-4EFC-A5F0-F2FE8DAA3B6F}">
      <dsp:nvSpPr>
        <dsp:cNvPr id="0" name=""/>
        <dsp:cNvSpPr/>
      </dsp:nvSpPr>
      <dsp:spPr>
        <a:xfrm>
          <a:off x="1763275" y="2081709"/>
          <a:ext cx="2090530" cy="91440"/>
        </a:xfrm>
        <a:custGeom>
          <a:avLst/>
          <a:gdLst/>
          <a:ahLst/>
          <a:cxnLst/>
          <a:rect l="0" t="0" r="0" b="0"/>
          <a:pathLst>
            <a:path>
              <a:moveTo>
                <a:pt x="0" y="77290"/>
              </a:moveTo>
              <a:lnTo>
                <a:pt x="1062365" y="77290"/>
              </a:lnTo>
              <a:lnTo>
                <a:pt x="1062365" y="45720"/>
              </a:lnTo>
              <a:lnTo>
                <a:pt x="2090530" y="45720"/>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55506" y="2125406"/>
        <a:ext cx="106068" cy="4046"/>
      </dsp:txXfrm>
    </dsp:sp>
    <dsp:sp modelId="{562E8373-514B-40C7-B9F1-248C2FE42B3D}">
      <dsp:nvSpPr>
        <dsp:cNvPr id="0" name=""/>
        <dsp:cNvSpPr/>
      </dsp:nvSpPr>
      <dsp:spPr>
        <a:xfrm>
          <a:off x="7645" y="1631770"/>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latin typeface="+mj-lt"/>
            </a:rPr>
            <a:t>Landowner Consent(s)</a:t>
          </a:r>
          <a:endParaRPr lang="en-US" sz="1600" b="1" kern="1200" dirty="0">
            <a:latin typeface="+mj-lt"/>
          </a:endParaRPr>
        </a:p>
      </dsp:txBody>
      <dsp:txXfrm>
        <a:off x="7645" y="1631770"/>
        <a:ext cx="1757430" cy="1054458"/>
      </dsp:txXfrm>
    </dsp:sp>
    <dsp:sp modelId="{5A9BDF44-B657-4AC7-9EF7-2CF13D73CF26}">
      <dsp:nvSpPr>
        <dsp:cNvPr id="0" name=""/>
        <dsp:cNvSpPr/>
      </dsp:nvSpPr>
      <dsp:spPr>
        <a:xfrm>
          <a:off x="4231225" y="2652858"/>
          <a:ext cx="533696" cy="387250"/>
        </a:xfrm>
        <a:custGeom>
          <a:avLst/>
          <a:gdLst/>
          <a:ahLst/>
          <a:cxnLst/>
          <a:rect l="0" t="0" r="0" b="0"/>
          <a:pathLst>
            <a:path>
              <a:moveTo>
                <a:pt x="533696" y="0"/>
              </a:moveTo>
              <a:lnTo>
                <a:pt x="533696" y="210725"/>
              </a:lnTo>
              <a:lnTo>
                <a:pt x="0" y="210725"/>
              </a:lnTo>
              <a:lnTo>
                <a:pt x="0" y="387250"/>
              </a:lnTo>
            </a:path>
          </a:pathLst>
        </a:custGeom>
        <a:noFill/>
        <a:ln w="9525" cap="flat" cmpd="sng" algn="ctr">
          <a:no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81128" y="2844460"/>
        <a:ext cx="33890" cy="4046"/>
      </dsp:txXfrm>
    </dsp:sp>
    <dsp:sp modelId="{F3713C7B-C89F-4D6E-9C29-AE5FD75B99CB}">
      <dsp:nvSpPr>
        <dsp:cNvPr id="0" name=""/>
        <dsp:cNvSpPr/>
      </dsp:nvSpPr>
      <dsp:spPr>
        <a:xfrm>
          <a:off x="3886206" y="1600200"/>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latin typeface="+mj-lt"/>
            </a:rPr>
            <a:t>SUBMIT AS APPLICATION PACKAGE!</a:t>
          </a:r>
          <a:endParaRPr lang="en-US" sz="1700" b="1" kern="1200" dirty="0">
            <a:latin typeface="+mj-lt"/>
          </a:endParaRPr>
        </a:p>
      </dsp:txBody>
      <dsp:txXfrm>
        <a:off x="3886206" y="1600200"/>
        <a:ext cx="1757430" cy="1054458"/>
      </dsp:txXfrm>
    </dsp:sp>
    <dsp:sp modelId="{DC323207-514A-41BC-8354-244356A427FD}">
      <dsp:nvSpPr>
        <dsp:cNvPr id="0" name=""/>
        <dsp:cNvSpPr/>
      </dsp:nvSpPr>
      <dsp:spPr>
        <a:xfrm>
          <a:off x="2052681" y="3061367"/>
          <a:ext cx="2180161" cy="1066390"/>
        </a:xfrm>
        <a:custGeom>
          <a:avLst/>
          <a:gdLst/>
          <a:ahLst/>
          <a:cxnLst/>
          <a:rect l="0" t="0" r="0" b="0"/>
          <a:pathLst>
            <a:path>
              <a:moveTo>
                <a:pt x="2180161" y="1066390"/>
              </a:moveTo>
              <a:lnTo>
                <a:pt x="0" y="0"/>
              </a:lnTo>
            </a:path>
          </a:pathLst>
        </a:custGeom>
        <a:noFill/>
        <a:ln w="9525" cap="flat" cmpd="sng" algn="ctr">
          <a:solidFill>
            <a:schemeClr val="bg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81321" y="3592539"/>
        <a:ext cx="122879" cy="4046"/>
      </dsp:txXfrm>
    </dsp:sp>
    <dsp:sp modelId="{9697E596-7D0A-4E5C-AE65-DCDEC1B4E82D}">
      <dsp:nvSpPr>
        <dsp:cNvPr id="0" name=""/>
        <dsp:cNvSpPr/>
      </dsp:nvSpPr>
      <dsp:spPr>
        <a:xfrm>
          <a:off x="3352509" y="3072508"/>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endParaRPr lang="en-US" sz="1700" kern="1200"/>
        </a:p>
      </dsp:txBody>
      <dsp:txXfrm>
        <a:off x="3352509" y="3072508"/>
        <a:ext cx="1757430" cy="1054458"/>
      </dsp:txXfrm>
    </dsp:sp>
    <dsp:sp modelId="{815CB08F-5D5B-4215-85C8-197C3B52883B}">
      <dsp:nvSpPr>
        <dsp:cNvPr id="0" name=""/>
        <dsp:cNvSpPr/>
      </dsp:nvSpPr>
      <dsp:spPr>
        <a:xfrm>
          <a:off x="1917054" y="2154054"/>
          <a:ext cx="986262" cy="1421784"/>
        </a:xfrm>
        <a:custGeom>
          <a:avLst/>
          <a:gdLst/>
          <a:ahLst/>
          <a:cxnLst/>
          <a:rect l="0" t="0" r="0" b="0"/>
          <a:pathLst>
            <a:path>
              <a:moveTo>
                <a:pt x="986262" y="1421784"/>
              </a:moveTo>
              <a:lnTo>
                <a:pt x="0" y="0"/>
              </a:lnTo>
            </a:path>
          </a:pathLst>
        </a:custGeom>
        <a:noFill/>
        <a:ln w="9525" cap="flat" cmpd="sng" algn="ctr">
          <a:no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366161" y="2862924"/>
        <a:ext cx="88048" cy="4046"/>
      </dsp:txXfrm>
    </dsp:sp>
    <dsp:sp modelId="{70CC7940-B46A-4F9D-B7B8-02B7366244A8}">
      <dsp:nvSpPr>
        <dsp:cNvPr id="0" name=""/>
        <dsp:cNvSpPr/>
      </dsp:nvSpPr>
      <dsp:spPr>
        <a:xfrm>
          <a:off x="1144860" y="3047131"/>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i="1" u="sng" kern="1200" dirty="0" smtClean="0">
              <a:solidFill>
                <a:srgbClr val="C00000"/>
              </a:solidFill>
              <a:latin typeface="+mj-lt"/>
            </a:rPr>
            <a:t>Self-Governance</a:t>
          </a:r>
        </a:p>
        <a:p>
          <a:pPr lvl="0" algn="ctr" defTabSz="755650">
            <a:lnSpc>
              <a:spcPct val="90000"/>
            </a:lnSpc>
            <a:spcBef>
              <a:spcPct val="0"/>
            </a:spcBef>
            <a:spcAft>
              <a:spcPct val="35000"/>
            </a:spcAft>
          </a:pPr>
          <a:r>
            <a:rPr lang="en-US" sz="1700" b="1" kern="1200" dirty="0" smtClean="0">
              <a:latin typeface="+mj-lt"/>
            </a:rPr>
            <a:t>Tribal Realty Department</a:t>
          </a:r>
          <a:endParaRPr lang="en-US" sz="1700" b="1" i="1" u="sng" kern="1200" dirty="0" smtClean="0">
            <a:solidFill>
              <a:srgbClr val="C00000"/>
            </a:solidFill>
            <a:latin typeface="+mj-lt"/>
          </a:endParaRPr>
        </a:p>
      </dsp:txBody>
      <dsp:txXfrm>
        <a:off x="1144860" y="3047131"/>
        <a:ext cx="1757430" cy="1054458"/>
      </dsp:txXfrm>
    </dsp:sp>
    <dsp:sp modelId="{4535275F-2E0B-40A6-8D39-D1A9D7D28F63}">
      <dsp:nvSpPr>
        <dsp:cNvPr id="0" name=""/>
        <dsp:cNvSpPr/>
      </dsp:nvSpPr>
      <dsp:spPr>
        <a:xfrm>
          <a:off x="1898587" y="1600203"/>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latin typeface="+mj-lt"/>
            </a:rPr>
            <a:t>Application for Permission to Survey</a:t>
          </a:r>
          <a:endParaRPr lang="en-US" sz="1700" b="1" kern="1200" dirty="0">
            <a:latin typeface="+mj-lt"/>
          </a:endParaRPr>
        </a:p>
      </dsp:txBody>
      <dsp:txXfrm>
        <a:off x="1898587" y="1600203"/>
        <a:ext cx="1757430" cy="10544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2B94A-1218-44AE-9797-9E8E066A8A83}">
      <dsp:nvSpPr>
        <dsp:cNvPr id="0" name=""/>
        <dsp:cNvSpPr/>
      </dsp:nvSpPr>
      <dsp:spPr>
        <a:xfrm>
          <a:off x="1763275" y="654612"/>
          <a:ext cx="373609" cy="91440"/>
        </a:xfrm>
        <a:custGeom>
          <a:avLst/>
          <a:gdLst/>
          <a:ahLst/>
          <a:cxnLst/>
          <a:rect l="0" t="0" r="0" b="0"/>
          <a:pathLst>
            <a:path>
              <a:moveTo>
                <a:pt x="0" y="45720"/>
              </a:moveTo>
              <a:lnTo>
                <a:pt x="373609" y="45720"/>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9975" y="698309"/>
        <a:ext cx="20210" cy="4046"/>
      </dsp:txXfrm>
    </dsp:sp>
    <dsp:sp modelId="{CEBC944A-2A9F-4194-AE15-7A7B6E2ACD48}">
      <dsp:nvSpPr>
        <dsp:cNvPr id="0" name=""/>
        <dsp:cNvSpPr/>
      </dsp:nvSpPr>
      <dsp:spPr>
        <a:xfrm>
          <a:off x="7645" y="173103"/>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smtClean="0">
              <a:latin typeface="+mj-lt"/>
            </a:rPr>
            <a:t>Completed</a:t>
          </a:r>
          <a:r>
            <a:rPr lang="en-US" sz="1400" kern="1200" smtClean="0"/>
            <a:t> </a:t>
          </a:r>
          <a:r>
            <a:rPr lang="en-US" sz="1400" b="1" kern="1200" smtClean="0">
              <a:latin typeface="+mj-lt"/>
            </a:rPr>
            <a:t>Survey</a:t>
          </a:r>
          <a:endParaRPr lang="en-US" sz="1400" b="1" kern="1200" dirty="0" smtClean="0">
            <a:latin typeface="+mj-lt"/>
          </a:endParaRPr>
        </a:p>
      </dsp:txBody>
      <dsp:txXfrm>
        <a:off x="7645" y="173103"/>
        <a:ext cx="1757430" cy="1054458"/>
      </dsp:txXfrm>
    </dsp:sp>
    <dsp:sp modelId="{7B4CD002-8F9D-450C-A20B-934282E94830}">
      <dsp:nvSpPr>
        <dsp:cNvPr id="0" name=""/>
        <dsp:cNvSpPr/>
      </dsp:nvSpPr>
      <dsp:spPr>
        <a:xfrm>
          <a:off x="3924915" y="654612"/>
          <a:ext cx="373609" cy="91440"/>
        </a:xfrm>
        <a:custGeom>
          <a:avLst/>
          <a:gdLst/>
          <a:ahLst/>
          <a:cxnLst/>
          <a:rect l="0" t="0" r="0" b="0"/>
          <a:pathLst>
            <a:path>
              <a:moveTo>
                <a:pt x="0" y="45720"/>
              </a:moveTo>
              <a:lnTo>
                <a:pt x="373609" y="45720"/>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01614" y="698309"/>
        <a:ext cx="20210" cy="4046"/>
      </dsp:txXfrm>
    </dsp:sp>
    <dsp:sp modelId="{D5428BEB-5E54-49DF-892D-E529ECB55399}">
      <dsp:nvSpPr>
        <dsp:cNvPr id="0" name=""/>
        <dsp:cNvSpPr/>
      </dsp:nvSpPr>
      <dsp:spPr>
        <a:xfrm>
          <a:off x="2169284" y="173103"/>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endParaRPr lang="en-US" sz="1000" kern="1200" dirty="0" smtClean="0"/>
        </a:p>
        <a:p>
          <a:pPr lvl="0" algn="ctr" defTabSz="444500">
            <a:lnSpc>
              <a:spcPct val="90000"/>
            </a:lnSpc>
            <a:spcBef>
              <a:spcPct val="0"/>
            </a:spcBef>
            <a:spcAft>
              <a:spcPct val="35000"/>
            </a:spcAft>
          </a:pPr>
          <a:r>
            <a:rPr lang="en-US" sz="1200" b="1" kern="1200" dirty="0" smtClean="0">
              <a:latin typeface="+mj-lt"/>
            </a:rPr>
            <a:t>Applicant’s Certificate &amp; Engineer’s Affidavit </a:t>
          </a:r>
        </a:p>
        <a:p>
          <a:pPr lvl="0" algn="ctr" defTabSz="444500">
            <a:lnSpc>
              <a:spcPct val="90000"/>
            </a:lnSpc>
            <a:spcBef>
              <a:spcPct val="0"/>
            </a:spcBef>
            <a:spcAft>
              <a:spcPct val="35000"/>
            </a:spcAft>
          </a:pPr>
          <a:r>
            <a:rPr lang="en-US" sz="1200" b="1" kern="1200" dirty="0" smtClean="0">
              <a:latin typeface="+mj-lt"/>
            </a:rPr>
            <a:t>(often on survey drawing)</a:t>
          </a:r>
        </a:p>
        <a:p>
          <a:pPr lvl="0" algn="ctr" defTabSz="444500">
            <a:lnSpc>
              <a:spcPct val="90000"/>
            </a:lnSpc>
            <a:spcBef>
              <a:spcPct val="0"/>
            </a:spcBef>
            <a:spcAft>
              <a:spcPct val="35000"/>
            </a:spcAft>
          </a:pPr>
          <a:r>
            <a:rPr lang="en-US" sz="1000" kern="1200" dirty="0" smtClean="0"/>
            <a:t>	</a:t>
          </a:r>
          <a:endParaRPr lang="en-US" sz="1000" kern="1200" dirty="0"/>
        </a:p>
      </dsp:txBody>
      <dsp:txXfrm>
        <a:off x="2169284" y="173103"/>
        <a:ext cx="1757430" cy="1054458"/>
      </dsp:txXfrm>
    </dsp:sp>
    <dsp:sp modelId="{B2CE0461-B2EA-4EFC-A5F0-F2FE8DAA3B6F}">
      <dsp:nvSpPr>
        <dsp:cNvPr id="0" name=""/>
        <dsp:cNvSpPr/>
      </dsp:nvSpPr>
      <dsp:spPr>
        <a:xfrm>
          <a:off x="1635887" y="1225761"/>
          <a:ext cx="3573752" cy="351127"/>
        </a:xfrm>
        <a:custGeom>
          <a:avLst/>
          <a:gdLst/>
          <a:ahLst/>
          <a:cxnLst/>
          <a:rect l="0" t="0" r="0" b="0"/>
          <a:pathLst>
            <a:path>
              <a:moveTo>
                <a:pt x="3573752" y="0"/>
              </a:moveTo>
              <a:lnTo>
                <a:pt x="3573752" y="192663"/>
              </a:lnTo>
              <a:lnTo>
                <a:pt x="0" y="192663"/>
              </a:lnTo>
              <a:lnTo>
                <a:pt x="0" y="351127"/>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32911" y="1399302"/>
        <a:ext cx="179704" cy="4046"/>
      </dsp:txXfrm>
    </dsp:sp>
    <dsp:sp modelId="{562E8373-514B-40C7-B9F1-248C2FE42B3D}">
      <dsp:nvSpPr>
        <dsp:cNvPr id="0" name=""/>
        <dsp:cNvSpPr/>
      </dsp:nvSpPr>
      <dsp:spPr>
        <a:xfrm>
          <a:off x="4330924" y="173103"/>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latin typeface="+mj-lt"/>
            </a:rPr>
            <a:t>NEPA</a:t>
          </a:r>
        </a:p>
        <a:p>
          <a:pPr lvl="0" algn="ctr" defTabSz="622300">
            <a:lnSpc>
              <a:spcPct val="90000"/>
            </a:lnSpc>
            <a:spcBef>
              <a:spcPct val="0"/>
            </a:spcBef>
            <a:spcAft>
              <a:spcPct val="35000"/>
            </a:spcAft>
          </a:pPr>
          <a:r>
            <a:rPr lang="en-US" sz="1400" b="1" kern="1200" dirty="0" smtClean="0">
              <a:latin typeface="+mj-lt"/>
            </a:rPr>
            <a:t>Compliance</a:t>
          </a:r>
          <a:endParaRPr lang="en-US" sz="1400" b="1" kern="1200" dirty="0">
            <a:latin typeface="+mj-lt"/>
          </a:endParaRPr>
        </a:p>
      </dsp:txBody>
      <dsp:txXfrm>
        <a:off x="4330924" y="173103"/>
        <a:ext cx="1757430" cy="1054458"/>
      </dsp:txXfrm>
    </dsp:sp>
    <dsp:sp modelId="{A9F8FC7F-2F96-4A9F-A554-C7B43D532206}">
      <dsp:nvSpPr>
        <dsp:cNvPr id="0" name=""/>
        <dsp:cNvSpPr/>
      </dsp:nvSpPr>
      <dsp:spPr>
        <a:xfrm>
          <a:off x="2512802" y="2082257"/>
          <a:ext cx="421762" cy="91440"/>
        </a:xfrm>
        <a:custGeom>
          <a:avLst/>
          <a:gdLst/>
          <a:ahLst/>
          <a:cxnLst/>
          <a:rect l="0" t="0" r="0" b="0"/>
          <a:pathLst>
            <a:path>
              <a:moveTo>
                <a:pt x="0" y="54261"/>
              </a:moveTo>
              <a:lnTo>
                <a:pt x="227981" y="54261"/>
              </a:lnTo>
              <a:lnTo>
                <a:pt x="227981" y="45720"/>
              </a:lnTo>
              <a:lnTo>
                <a:pt x="421762" y="45720"/>
              </a:lnTo>
            </a:path>
          </a:pathLst>
        </a:custGeom>
        <a:noFill/>
        <a:ln w="9525" cap="flat" cmpd="sng" algn="ctr">
          <a:no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12372" y="2125954"/>
        <a:ext cx="22622" cy="4046"/>
      </dsp:txXfrm>
    </dsp:sp>
    <dsp:sp modelId="{A9325DB8-6154-4423-BEE9-676C334BEA28}">
      <dsp:nvSpPr>
        <dsp:cNvPr id="0" name=""/>
        <dsp:cNvSpPr/>
      </dsp:nvSpPr>
      <dsp:spPr>
        <a:xfrm>
          <a:off x="757171" y="1609289"/>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endParaRPr lang="en-US" sz="1500" kern="1200" dirty="0" smtClean="0"/>
        </a:p>
        <a:p>
          <a:pPr lvl="0" algn="ctr" defTabSz="666750">
            <a:lnSpc>
              <a:spcPct val="90000"/>
            </a:lnSpc>
            <a:spcBef>
              <a:spcPct val="0"/>
            </a:spcBef>
            <a:spcAft>
              <a:spcPct val="35000"/>
            </a:spcAft>
          </a:pPr>
          <a:r>
            <a:rPr lang="en-US" sz="1400" b="1" kern="1200" dirty="0" smtClean="0">
              <a:latin typeface="+mj-lt"/>
            </a:rPr>
            <a:t>Application for </a:t>
          </a:r>
        </a:p>
        <a:p>
          <a:pPr lvl="0" algn="ctr" defTabSz="666750">
            <a:lnSpc>
              <a:spcPct val="90000"/>
            </a:lnSpc>
            <a:spcBef>
              <a:spcPct val="0"/>
            </a:spcBef>
            <a:spcAft>
              <a:spcPct val="35000"/>
            </a:spcAft>
          </a:pPr>
          <a:r>
            <a:rPr lang="en-US" sz="1400" b="1" kern="1200" dirty="0" smtClean="0">
              <a:latin typeface="+mj-lt"/>
            </a:rPr>
            <a:t>Right-of-Way</a:t>
          </a:r>
        </a:p>
        <a:p>
          <a:pPr lvl="0" algn="ctr" defTabSz="666750">
            <a:lnSpc>
              <a:spcPct val="90000"/>
            </a:lnSpc>
            <a:spcBef>
              <a:spcPct val="0"/>
            </a:spcBef>
            <a:spcAft>
              <a:spcPct val="35000"/>
            </a:spcAft>
          </a:pPr>
          <a:endParaRPr lang="en-US" sz="1500" kern="1200" dirty="0"/>
        </a:p>
      </dsp:txBody>
      <dsp:txXfrm>
        <a:off x="757171" y="1609289"/>
        <a:ext cx="1757430" cy="1054458"/>
      </dsp:txXfrm>
    </dsp:sp>
    <dsp:sp modelId="{5A9BDF44-B657-4AC7-9EF7-2CF13D73CF26}">
      <dsp:nvSpPr>
        <dsp:cNvPr id="0" name=""/>
        <dsp:cNvSpPr/>
      </dsp:nvSpPr>
      <dsp:spPr>
        <a:xfrm>
          <a:off x="2021713" y="2653406"/>
          <a:ext cx="1823966" cy="362196"/>
        </a:xfrm>
        <a:custGeom>
          <a:avLst/>
          <a:gdLst/>
          <a:ahLst/>
          <a:cxnLst/>
          <a:rect l="0" t="0" r="0" b="0"/>
          <a:pathLst>
            <a:path>
              <a:moveTo>
                <a:pt x="1823966" y="0"/>
              </a:moveTo>
              <a:lnTo>
                <a:pt x="1823966" y="198198"/>
              </a:lnTo>
              <a:lnTo>
                <a:pt x="0" y="198198"/>
              </a:lnTo>
              <a:lnTo>
                <a:pt x="0" y="362196"/>
              </a:lnTo>
            </a:path>
          </a:pathLst>
        </a:custGeom>
        <a:noFill/>
        <a:ln w="9525" cap="flat" cmpd="sng" algn="ctr">
          <a:no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87052" y="2832482"/>
        <a:ext cx="93289" cy="4046"/>
      </dsp:txXfrm>
    </dsp:sp>
    <dsp:sp modelId="{F3713C7B-C89F-4D6E-9C29-AE5FD75B99CB}">
      <dsp:nvSpPr>
        <dsp:cNvPr id="0" name=""/>
        <dsp:cNvSpPr/>
      </dsp:nvSpPr>
      <dsp:spPr>
        <a:xfrm>
          <a:off x="2966964" y="1600748"/>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kern="1200" dirty="0" smtClean="0">
              <a:latin typeface="+mj-lt"/>
            </a:rPr>
            <a:t>SUBMIT AS APPLICATION PACKAGE!</a:t>
          </a:r>
          <a:endParaRPr lang="en-US" sz="1700" b="1" kern="1200" dirty="0">
            <a:latin typeface="+mj-lt"/>
          </a:endParaRPr>
        </a:p>
      </dsp:txBody>
      <dsp:txXfrm>
        <a:off x="2966964" y="1600748"/>
        <a:ext cx="1757430" cy="1054458"/>
      </dsp:txXfrm>
    </dsp:sp>
    <dsp:sp modelId="{4DB7965A-1B04-4BFA-A203-F4A93BD9417A}">
      <dsp:nvSpPr>
        <dsp:cNvPr id="0" name=""/>
        <dsp:cNvSpPr/>
      </dsp:nvSpPr>
      <dsp:spPr>
        <a:xfrm>
          <a:off x="2898628" y="3529505"/>
          <a:ext cx="269375" cy="91440"/>
        </a:xfrm>
        <a:custGeom>
          <a:avLst/>
          <a:gdLst/>
          <a:ahLst/>
          <a:cxnLst/>
          <a:rect l="0" t="0" r="0" b="0"/>
          <a:pathLst>
            <a:path>
              <a:moveTo>
                <a:pt x="0" y="45727"/>
              </a:moveTo>
              <a:lnTo>
                <a:pt x="151787" y="45727"/>
              </a:lnTo>
              <a:lnTo>
                <a:pt x="151787" y="45720"/>
              </a:lnTo>
              <a:lnTo>
                <a:pt x="269375" y="45720"/>
              </a:lnTo>
            </a:path>
          </a:pathLst>
        </a:custGeom>
        <a:noFill/>
        <a:ln w="9525" cap="flat" cmpd="sng" algn="ctr">
          <a:no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25817" y="3573202"/>
        <a:ext cx="14998" cy="4046"/>
      </dsp:txXfrm>
    </dsp:sp>
    <dsp:sp modelId="{70CC7940-B46A-4F9D-B7B8-02B7366244A8}">
      <dsp:nvSpPr>
        <dsp:cNvPr id="0" name=""/>
        <dsp:cNvSpPr/>
      </dsp:nvSpPr>
      <dsp:spPr>
        <a:xfrm>
          <a:off x="1142998" y="3048003"/>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b="1" i="1" u="sng" kern="1200" dirty="0" smtClean="0">
              <a:solidFill>
                <a:srgbClr val="C00000"/>
              </a:solidFill>
              <a:latin typeface="+mj-lt"/>
            </a:rPr>
            <a:t>Self-Governance</a:t>
          </a:r>
        </a:p>
        <a:p>
          <a:pPr lvl="0" algn="ctr" defTabSz="755650">
            <a:lnSpc>
              <a:spcPct val="90000"/>
            </a:lnSpc>
            <a:spcBef>
              <a:spcPct val="0"/>
            </a:spcBef>
            <a:spcAft>
              <a:spcPct val="35000"/>
            </a:spcAft>
          </a:pPr>
          <a:r>
            <a:rPr lang="en-US" sz="1700" b="1" kern="1200" dirty="0" smtClean="0">
              <a:latin typeface="+mj-lt"/>
            </a:rPr>
            <a:t>Tribal Realty Department</a:t>
          </a:r>
          <a:endParaRPr lang="en-US" sz="1700" b="1" i="1" u="sng" kern="1200" dirty="0" smtClean="0">
            <a:solidFill>
              <a:srgbClr val="C00000"/>
            </a:solidFill>
            <a:latin typeface="+mj-lt"/>
          </a:endParaRPr>
        </a:p>
      </dsp:txBody>
      <dsp:txXfrm>
        <a:off x="1142998" y="3048003"/>
        <a:ext cx="1757430" cy="1054458"/>
      </dsp:txXfrm>
    </dsp:sp>
    <dsp:sp modelId="{85888623-D48E-4338-9CD2-6F80A8500983}">
      <dsp:nvSpPr>
        <dsp:cNvPr id="0" name=""/>
        <dsp:cNvSpPr/>
      </dsp:nvSpPr>
      <dsp:spPr>
        <a:xfrm>
          <a:off x="3200404" y="3047996"/>
          <a:ext cx="1757430" cy="10544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endParaRPr lang="en-US" sz="1700" kern="1200" dirty="0" smtClean="0"/>
        </a:p>
      </dsp:txBody>
      <dsp:txXfrm>
        <a:off x="3200404" y="3047996"/>
        <a:ext cx="1757430" cy="10544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206A2-E6FD-49F0-815F-D18837F244B0}">
      <dsp:nvSpPr>
        <dsp:cNvPr id="0" name=""/>
        <dsp:cNvSpPr/>
      </dsp:nvSpPr>
      <dsp:spPr>
        <a:xfrm>
          <a:off x="2826782" y="529659"/>
          <a:ext cx="408234" cy="91440"/>
        </a:xfrm>
        <a:custGeom>
          <a:avLst/>
          <a:gdLst/>
          <a:ahLst/>
          <a:cxnLst/>
          <a:rect l="0" t="0" r="0" b="0"/>
          <a:pathLst>
            <a:path>
              <a:moveTo>
                <a:pt x="0" y="45720"/>
              </a:moveTo>
              <a:lnTo>
                <a:pt x="408234" y="45720"/>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19929" y="573185"/>
        <a:ext cx="21941" cy="4388"/>
      </dsp:txXfrm>
    </dsp:sp>
    <dsp:sp modelId="{883B0B28-98EE-47A9-AD1B-3A26608F4492}">
      <dsp:nvSpPr>
        <dsp:cNvPr id="0" name=""/>
        <dsp:cNvSpPr/>
      </dsp:nvSpPr>
      <dsp:spPr>
        <a:xfrm>
          <a:off x="920606" y="2986"/>
          <a:ext cx="1907976" cy="11447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latin typeface="+mj-lt"/>
            </a:rPr>
            <a:t>Office of Appraisal Services Reviews/Approves Appraisal</a:t>
          </a:r>
        </a:p>
      </dsp:txBody>
      <dsp:txXfrm>
        <a:off x="920606" y="2986"/>
        <a:ext cx="1907976" cy="1144785"/>
      </dsp:txXfrm>
    </dsp:sp>
    <dsp:sp modelId="{2602B94A-1218-44AE-9797-9E8E066A8A83}">
      <dsp:nvSpPr>
        <dsp:cNvPr id="0" name=""/>
        <dsp:cNvSpPr/>
      </dsp:nvSpPr>
      <dsp:spPr>
        <a:xfrm>
          <a:off x="1874594" y="1145972"/>
          <a:ext cx="2346811" cy="447231"/>
        </a:xfrm>
        <a:custGeom>
          <a:avLst/>
          <a:gdLst/>
          <a:ahLst/>
          <a:cxnLst/>
          <a:rect l="0" t="0" r="0" b="0"/>
          <a:pathLst>
            <a:path>
              <a:moveTo>
                <a:pt x="2346811" y="0"/>
              </a:moveTo>
              <a:lnTo>
                <a:pt x="2346811" y="240715"/>
              </a:lnTo>
              <a:lnTo>
                <a:pt x="0" y="240715"/>
              </a:lnTo>
              <a:lnTo>
                <a:pt x="0" y="447231"/>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88125" y="1367394"/>
        <a:ext cx="119748" cy="4388"/>
      </dsp:txXfrm>
    </dsp:sp>
    <dsp:sp modelId="{CEBC944A-2A9F-4194-AE15-7A7B6E2ACD48}">
      <dsp:nvSpPr>
        <dsp:cNvPr id="0" name=""/>
        <dsp:cNvSpPr/>
      </dsp:nvSpPr>
      <dsp:spPr>
        <a:xfrm>
          <a:off x="3267417" y="2986"/>
          <a:ext cx="1907976" cy="11447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latin typeface="+mj-lt"/>
            </a:rPr>
            <a:t>Landowner Consents for ROW Received</a:t>
          </a:r>
        </a:p>
      </dsp:txBody>
      <dsp:txXfrm>
        <a:off x="3267417" y="2986"/>
        <a:ext cx="1907976" cy="1144785"/>
      </dsp:txXfrm>
    </dsp:sp>
    <dsp:sp modelId="{7B4CD002-8F9D-450C-A20B-934282E94830}">
      <dsp:nvSpPr>
        <dsp:cNvPr id="0" name=""/>
        <dsp:cNvSpPr/>
      </dsp:nvSpPr>
      <dsp:spPr>
        <a:xfrm>
          <a:off x="2826782" y="2126868"/>
          <a:ext cx="417411" cy="91440"/>
        </a:xfrm>
        <a:custGeom>
          <a:avLst/>
          <a:gdLst/>
          <a:ahLst/>
          <a:cxnLst/>
          <a:rect l="0" t="0" r="0" b="0"/>
          <a:pathLst>
            <a:path>
              <a:moveTo>
                <a:pt x="0" y="57534"/>
              </a:moveTo>
              <a:lnTo>
                <a:pt x="225805" y="57534"/>
              </a:lnTo>
              <a:lnTo>
                <a:pt x="225805" y="45720"/>
              </a:lnTo>
              <a:lnTo>
                <a:pt x="417411" y="45720"/>
              </a:lnTo>
            </a:path>
          </a:pathLst>
        </a:custGeom>
        <a:noFill/>
        <a:ln w="28575" cap="flat" cmpd="sng" algn="ctr">
          <a:no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24284" y="2170394"/>
        <a:ext cx="22408" cy="4388"/>
      </dsp:txXfrm>
    </dsp:sp>
    <dsp:sp modelId="{D5428BEB-5E54-49DF-892D-E529ECB55399}">
      <dsp:nvSpPr>
        <dsp:cNvPr id="0" name=""/>
        <dsp:cNvSpPr/>
      </dsp:nvSpPr>
      <dsp:spPr>
        <a:xfrm>
          <a:off x="920606" y="1625604"/>
          <a:ext cx="1907976" cy="111759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endParaRPr lang="en-US" sz="1200" kern="1200" dirty="0" smtClean="0"/>
        </a:p>
        <a:p>
          <a:pPr lvl="0" algn="ctr" defTabSz="533400">
            <a:lnSpc>
              <a:spcPct val="90000"/>
            </a:lnSpc>
            <a:spcBef>
              <a:spcPct val="0"/>
            </a:spcBef>
            <a:spcAft>
              <a:spcPct val="35000"/>
            </a:spcAft>
          </a:pPr>
          <a:r>
            <a:rPr lang="en-US" sz="1200" b="1" kern="1200" dirty="0" smtClean="0">
              <a:latin typeface="+mj-lt"/>
            </a:rPr>
            <a:t>Compensation</a:t>
          </a:r>
        </a:p>
        <a:p>
          <a:pPr lvl="0" algn="ctr" defTabSz="533400">
            <a:lnSpc>
              <a:spcPct val="90000"/>
            </a:lnSpc>
            <a:spcBef>
              <a:spcPct val="0"/>
            </a:spcBef>
            <a:spcAft>
              <a:spcPct val="35000"/>
            </a:spcAft>
          </a:pPr>
          <a:r>
            <a:rPr lang="en-US" sz="1200" b="1" kern="1200" dirty="0" smtClean="0">
              <a:latin typeface="+mj-lt"/>
            </a:rPr>
            <a:t>Made to Landowners</a:t>
          </a:r>
        </a:p>
        <a:p>
          <a:pPr lvl="0" algn="ctr" defTabSz="533400">
            <a:lnSpc>
              <a:spcPct val="90000"/>
            </a:lnSpc>
            <a:spcBef>
              <a:spcPct val="0"/>
            </a:spcBef>
            <a:spcAft>
              <a:spcPct val="35000"/>
            </a:spcAft>
          </a:pPr>
          <a:r>
            <a:rPr lang="en-US" sz="1200" kern="1200" dirty="0" smtClean="0"/>
            <a:t>	</a:t>
          </a:r>
          <a:endParaRPr lang="en-US" sz="1200" kern="1200" dirty="0"/>
        </a:p>
      </dsp:txBody>
      <dsp:txXfrm>
        <a:off x="920606" y="1625604"/>
        <a:ext cx="1907976" cy="1117597"/>
      </dsp:txXfrm>
    </dsp:sp>
    <dsp:sp modelId="{5A9BDF44-B657-4AC7-9EF7-2CF13D73CF26}">
      <dsp:nvSpPr>
        <dsp:cNvPr id="0" name=""/>
        <dsp:cNvSpPr/>
      </dsp:nvSpPr>
      <dsp:spPr>
        <a:xfrm>
          <a:off x="1868393" y="2743181"/>
          <a:ext cx="2362189" cy="348614"/>
        </a:xfrm>
        <a:custGeom>
          <a:avLst/>
          <a:gdLst/>
          <a:ahLst/>
          <a:cxnLst/>
          <a:rect l="0" t="0" r="0" b="0"/>
          <a:pathLst>
            <a:path>
              <a:moveTo>
                <a:pt x="2362189" y="0"/>
              </a:moveTo>
              <a:lnTo>
                <a:pt x="2362189" y="191407"/>
              </a:lnTo>
              <a:lnTo>
                <a:pt x="0" y="191407"/>
              </a:lnTo>
              <a:lnTo>
                <a:pt x="0" y="348614"/>
              </a:lnTo>
            </a:path>
          </a:pathLst>
        </a:custGeom>
        <a:noFill/>
        <a:ln w="9525" cap="flat" cmpd="sng" algn="ctr">
          <a:no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89677" y="2915294"/>
        <a:ext cx="119621" cy="4388"/>
      </dsp:txXfrm>
    </dsp:sp>
    <dsp:sp modelId="{F3713C7B-C89F-4D6E-9C29-AE5FD75B99CB}">
      <dsp:nvSpPr>
        <dsp:cNvPr id="0" name=""/>
        <dsp:cNvSpPr/>
      </dsp:nvSpPr>
      <dsp:spPr>
        <a:xfrm>
          <a:off x="3276594" y="1600195"/>
          <a:ext cx="1907976" cy="11447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latin typeface="+mj-lt"/>
            </a:rPr>
            <a:t>SUBMIT AS APPLICATION PACKAGE!</a:t>
          </a:r>
          <a:endParaRPr lang="en-US" sz="1200" b="1" kern="1200" dirty="0">
            <a:latin typeface="+mj-lt"/>
          </a:endParaRPr>
        </a:p>
      </dsp:txBody>
      <dsp:txXfrm>
        <a:off x="3276594" y="1600195"/>
        <a:ext cx="1907976" cy="1144785"/>
      </dsp:txXfrm>
    </dsp:sp>
    <dsp:sp modelId="{4DB7965A-1B04-4BFA-A203-F4A93BD9417A}">
      <dsp:nvSpPr>
        <dsp:cNvPr id="0" name=""/>
        <dsp:cNvSpPr/>
      </dsp:nvSpPr>
      <dsp:spPr>
        <a:xfrm>
          <a:off x="2820581" y="3649884"/>
          <a:ext cx="423612" cy="91440"/>
        </a:xfrm>
        <a:custGeom>
          <a:avLst/>
          <a:gdLst/>
          <a:ahLst/>
          <a:cxnLst/>
          <a:rect l="0" t="0" r="0" b="0"/>
          <a:pathLst>
            <a:path>
              <a:moveTo>
                <a:pt x="0" y="46704"/>
              </a:moveTo>
              <a:lnTo>
                <a:pt x="228906" y="46704"/>
              </a:lnTo>
              <a:lnTo>
                <a:pt x="228906" y="45720"/>
              </a:lnTo>
              <a:lnTo>
                <a:pt x="423612" y="45720"/>
              </a:lnTo>
            </a:path>
          </a:pathLst>
        </a:custGeom>
        <a:noFill/>
        <a:ln w="9525" cap="flat" cmpd="sng" algn="ctr">
          <a:no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21032" y="3693410"/>
        <a:ext cx="22710" cy="4388"/>
      </dsp:txXfrm>
    </dsp:sp>
    <dsp:sp modelId="{70CC7940-B46A-4F9D-B7B8-02B7366244A8}">
      <dsp:nvSpPr>
        <dsp:cNvPr id="0" name=""/>
        <dsp:cNvSpPr/>
      </dsp:nvSpPr>
      <dsp:spPr>
        <a:xfrm>
          <a:off x="914405" y="3124195"/>
          <a:ext cx="1907976" cy="11447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i="1" u="sng" kern="1200" dirty="0" smtClean="0">
              <a:solidFill>
                <a:srgbClr val="C00000"/>
              </a:solidFill>
              <a:latin typeface="+mj-lt"/>
            </a:rPr>
            <a:t>Self-Governance</a:t>
          </a:r>
        </a:p>
        <a:p>
          <a:pPr lvl="0" algn="ctr" defTabSz="622300">
            <a:lnSpc>
              <a:spcPct val="90000"/>
            </a:lnSpc>
            <a:spcBef>
              <a:spcPct val="0"/>
            </a:spcBef>
            <a:spcAft>
              <a:spcPct val="35000"/>
            </a:spcAft>
          </a:pPr>
          <a:r>
            <a:rPr lang="en-US" sz="1400" b="1" kern="1200" dirty="0" smtClean="0">
              <a:latin typeface="+mj-lt"/>
            </a:rPr>
            <a:t>Tribal Realty </a:t>
          </a:r>
        </a:p>
        <a:p>
          <a:pPr lvl="0" algn="ctr" defTabSz="622300">
            <a:lnSpc>
              <a:spcPct val="90000"/>
            </a:lnSpc>
            <a:spcBef>
              <a:spcPct val="0"/>
            </a:spcBef>
            <a:spcAft>
              <a:spcPct val="35000"/>
            </a:spcAft>
          </a:pPr>
          <a:r>
            <a:rPr lang="en-US" sz="1400" b="1" kern="1200" dirty="0" smtClean="0">
              <a:latin typeface="+mj-lt"/>
            </a:rPr>
            <a:t>Department</a:t>
          </a:r>
          <a:endParaRPr lang="en-US" sz="1400" b="1" i="1" u="sng" kern="1200" dirty="0" smtClean="0">
            <a:solidFill>
              <a:srgbClr val="C00000"/>
            </a:solidFill>
            <a:latin typeface="+mj-lt"/>
          </a:endParaRPr>
        </a:p>
      </dsp:txBody>
      <dsp:txXfrm>
        <a:off x="914405" y="3124195"/>
        <a:ext cx="1907976" cy="1144785"/>
      </dsp:txXfrm>
    </dsp:sp>
    <dsp:sp modelId="{85888623-D48E-4338-9CD2-6F80A8500983}">
      <dsp:nvSpPr>
        <dsp:cNvPr id="0" name=""/>
        <dsp:cNvSpPr/>
      </dsp:nvSpPr>
      <dsp:spPr>
        <a:xfrm>
          <a:off x="3276594" y="3123211"/>
          <a:ext cx="1907976" cy="11447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endParaRPr lang="en-US" sz="1200" kern="1200" dirty="0" smtClean="0"/>
        </a:p>
      </dsp:txBody>
      <dsp:txXfrm>
        <a:off x="3276594" y="3123211"/>
        <a:ext cx="1907976" cy="11447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206A2-E6FD-49F0-815F-D18837F244B0}">
      <dsp:nvSpPr>
        <dsp:cNvPr id="0" name=""/>
        <dsp:cNvSpPr/>
      </dsp:nvSpPr>
      <dsp:spPr>
        <a:xfrm>
          <a:off x="2731964" y="979298"/>
          <a:ext cx="597871" cy="91440"/>
        </a:xfrm>
        <a:custGeom>
          <a:avLst/>
          <a:gdLst/>
          <a:ahLst/>
          <a:cxnLst/>
          <a:rect l="0" t="0" r="0" b="0"/>
          <a:pathLst>
            <a:path>
              <a:moveTo>
                <a:pt x="0" y="45720"/>
              </a:moveTo>
              <a:lnTo>
                <a:pt x="597871" y="45720"/>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15188" y="1021876"/>
        <a:ext cx="31423" cy="6284"/>
      </dsp:txXfrm>
    </dsp:sp>
    <dsp:sp modelId="{883B0B28-98EE-47A9-AD1B-3A26608F4492}">
      <dsp:nvSpPr>
        <dsp:cNvPr id="0" name=""/>
        <dsp:cNvSpPr/>
      </dsp:nvSpPr>
      <dsp:spPr>
        <a:xfrm>
          <a:off x="1279" y="205273"/>
          <a:ext cx="2732484" cy="16394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latin typeface="+mj-lt"/>
            </a:rPr>
            <a:t>Grant of Easement for Right-of-Way Processed by BIA Realty</a:t>
          </a:r>
        </a:p>
      </dsp:txBody>
      <dsp:txXfrm>
        <a:off x="1279" y="205273"/>
        <a:ext cx="2732484" cy="1639490"/>
      </dsp:txXfrm>
    </dsp:sp>
    <dsp:sp modelId="{2602B94A-1218-44AE-9797-9E8E066A8A83}">
      <dsp:nvSpPr>
        <dsp:cNvPr id="0" name=""/>
        <dsp:cNvSpPr/>
      </dsp:nvSpPr>
      <dsp:spPr>
        <a:xfrm>
          <a:off x="1380665" y="1842964"/>
          <a:ext cx="3347812" cy="530537"/>
        </a:xfrm>
        <a:custGeom>
          <a:avLst/>
          <a:gdLst/>
          <a:ahLst/>
          <a:cxnLst/>
          <a:rect l="0" t="0" r="0" b="0"/>
          <a:pathLst>
            <a:path>
              <a:moveTo>
                <a:pt x="3347812" y="0"/>
              </a:moveTo>
              <a:lnTo>
                <a:pt x="3347812" y="282368"/>
              </a:lnTo>
              <a:lnTo>
                <a:pt x="0" y="282368"/>
              </a:lnTo>
              <a:lnTo>
                <a:pt x="0" y="530537"/>
              </a:lnTo>
            </a:path>
          </a:pathLst>
        </a:custGeom>
        <a:noFill/>
        <a:ln w="28575" cap="flat" cmpd="sng" algn="ctr">
          <a:solidFill>
            <a:scrgbClr r="0" g="0" b="0">
              <a:shade val="50000"/>
              <a:satMod val="103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69708" y="2105090"/>
        <a:ext cx="169725" cy="6284"/>
      </dsp:txXfrm>
    </dsp:sp>
    <dsp:sp modelId="{CEBC944A-2A9F-4194-AE15-7A7B6E2ACD48}">
      <dsp:nvSpPr>
        <dsp:cNvPr id="0" name=""/>
        <dsp:cNvSpPr/>
      </dsp:nvSpPr>
      <dsp:spPr>
        <a:xfrm>
          <a:off x="3362235" y="205273"/>
          <a:ext cx="2732484" cy="16394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latin typeface="+mj-lt"/>
            </a:rPr>
            <a:t>Right-of-Way Contract Submitted to LTRO for Recording by BIA Realty</a:t>
          </a:r>
        </a:p>
      </dsp:txBody>
      <dsp:txXfrm>
        <a:off x="3362235" y="205273"/>
        <a:ext cx="2732484" cy="1639490"/>
      </dsp:txXfrm>
    </dsp:sp>
    <dsp:sp modelId="{2618DA1D-A5D5-4345-9749-BDA4B5D8B8AA}">
      <dsp:nvSpPr>
        <dsp:cNvPr id="0" name=""/>
        <dsp:cNvSpPr/>
      </dsp:nvSpPr>
      <dsp:spPr>
        <a:xfrm>
          <a:off x="2745107" y="3179927"/>
          <a:ext cx="586008" cy="91440"/>
        </a:xfrm>
        <a:custGeom>
          <a:avLst/>
          <a:gdLst/>
          <a:ahLst/>
          <a:cxnLst/>
          <a:rect l="0" t="0" r="0" b="0"/>
          <a:pathLst>
            <a:path>
              <a:moveTo>
                <a:pt x="0" y="45720"/>
              </a:moveTo>
              <a:lnTo>
                <a:pt x="586008" y="45720"/>
              </a:lnTo>
            </a:path>
          </a:pathLst>
        </a:custGeom>
        <a:noFill/>
        <a:ln w="2857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22696" y="3222504"/>
        <a:ext cx="30830" cy="6284"/>
      </dsp:txXfrm>
    </dsp:sp>
    <dsp:sp modelId="{85888623-D48E-4338-9CD2-6F80A8500983}">
      <dsp:nvSpPr>
        <dsp:cNvPr id="0" name=""/>
        <dsp:cNvSpPr/>
      </dsp:nvSpPr>
      <dsp:spPr>
        <a:xfrm>
          <a:off x="14423" y="2405901"/>
          <a:ext cx="2732484" cy="16394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latin typeface="+mj-lt"/>
            </a:rPr>
            <a:t>End of Construction</a:t>
          </a:r>
        </a:p>
      </dsp:txBody>
      <dsp:txXfrm>
        <a:off x="14423" y="2405901"/>
        <a:ext cx="2732484" cy="1639490"/>
      </dsp:txXfrm>
    </dsp:sp>
    <dsp:sp modelId="{3EA08FEB-FD4E-46A4-B4BC-D89C3F187CE3}">
      <dsp:nvSpPr>
        <dsp:cNvPr id="0" name=""/>
        <dsp:cNvSpPr/>
      </dsp:nvSpPr>
      <dsp:spPr>
        <a:xfrm>
          <a:off x="3363515" y="2405901"/>
          <a:ext cx="2732484" cy="16394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latin typeface="+mj-lt"/>
            </a:rPr>
            <a:t>Affidavit of Completion submitted by Applicant to BIA or Tribal Realty</a:t>
          </a:r>
        </a:p>
      </dsp:txBody>
      <dsp:txXfrm>
        <a:off x="3363515" y="2405901"/>
        <a:ext cx="2732484" cy="163949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933"/>
          </a:xfrm>
          <a:prstGeom prst="rect">
            <a:avLst/>
          </a:prstGeom>
        </p:spPr>
        <p:txBody>
          <a:bodyPr vert="horz" lIns="91952" tIns="45976" rIns="91952" bIns="45976"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933"/>
          </a:xfrm>
          <a:prstGeom prst="rect">
            <a:avLst/>
          </a:prstGeom>
        </p:spPr>
        <p:txBody>
          <a:bodyPr vert="horz" lIns="91952" tIns="45976" rIns="91952" bIns="45976" rtlCol="0"/>
          <a:lstStyle>
            <a:lvl1pPr algn="r">
              <a:defRPr sz="1200"/>
            </a:lvl1pPr>
          </a:lstStyle>
          <a:p>
            <a:fld id="{A3ADF709-FFC9-4507-877C-FF5C8EF77F8E}" type="datetimeFigureOut">
              <a:rPr lang="en-US" smtClean="0"/>
              <a:t>6/19/2015</a:t>
            </a:fld>
            <a:endParaRPr lang="en-US"/>
          </a:p>
        </p:txBody>
      </p:sp>
      <p:sp>
        <p:nvSpPr>
          <p:cNvPr id="4" name="Footer Placeholder 3"/>
          <p:cNvSpPr>
            <a:spLocks noGrp="1"/>
          </p:cNvSpPr>
          <p:nvPr>
            <p:ph type="ftr" sz="quarter" idx="2"/>
          </p:nvPr>
        </p:nvSpPr>
        <p:spPr>
          <a:xfrm>
            <a:off x="0" y="8844752"/>
            <a:ext cx="3044719" cy="465933"/>
          </a:xfrm>
          <a:prstGeom prst="rect">
            <a:avLst/>
          </a:prstGeom>
        </p:spPr>
        <p:txBody>
          <a:bodyPr vert="horz" lIns="91952" tIns="45976" rIns="91952" bIns="45976"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4752"/>
            <a:ext cx="3044719" cy="465933"/>
          </a:xfrm>
          <a:prstGeom prst="rect">
            <a:avLst/>
          </a:prstGeom>
        </p:spPr>
        <p:txBody>
          <a:bodyPr vert="horz" lIns="91952" tIns="45976" rIns="91952" bIns="45976" rtlCol="0" anchor="b"/>
          <a:lstStyle>
            <a:lvl1pPr algn="r">
              <a:defRPr sz="1200"/>
            </a:lvl1pPr>
          </a:lstStyle>
          <a:p>
            <a:fld id="{E4C63B37-EDFC-4279-B487-6D2D94DD7F66}" type="slidenum">
              <a:rPr lang="en-US" smtClean="0"/>
              <a:t>‹#›</a:t>
            </a:fld>
            <a:endParaRPr lang="en-US"/>
          </a:p>
        </p:txBody>
      </p:sp>
    </p:spTree>
    <p:extLst>
      <p:ext uri="{BB962C8B-B14F-4D97-AF65-F5344CB8AC3E}">
        <p14:creationId xmlns:p14="http://schemas.microsoft.com/office/powerpoint/2010/main" val="35625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1952" tIns="45976" rIns="91952" bIns="45976" rtlCol="0"/>
          <a:lstStyle>
            <a:lvl1pPr algn="l">
              <a:defRPr sz="1200"/>
            </a:lvl1pPr>
          </a:lstStyle>
          <a:p>
            <a:endParaRPr lang="en-US"/>
          </a:p>
        </p:txBody>
      </p:sp>
      <p:sp>
        <p:nvSpPr>
          <p:cNvPr id="3" name="Date Placeholder 2"/>
          <p:cNvSpPr>
            <a:spLocks noGrp="1"/>
          </p:cNvSpPr>
          <p:nvPr>
            <p:ph type="dt" idx="1"/>
          </p:nvPr>
        </p:nvSpPr>
        <p:spPr>
          <a:xfrm>
            <a:off x="3979930" y="0"/>
            <a:ext cx="3044719" cy="465614"/>
          </a:xfrm>
          <a:prstGeom prst="rect">
            <a:avLst/>
          </a:prstGeom>
        </p:spPr>
        <p:txBody>
          <a:bodyPr vert="horz" lIns="91952" tIns="45976" rIns="91952" bIns="45976" rtlCol="0"/>
          <a:lstStyle>
            <a:lvl1pPr algn="r">
              <a:defRPr sz="1200"/>
            </a:lvl1pPr>
          </a:lstStyle>
          <a:p>
            <a:fld id="{170E1CFB-AE24-4E34-BFAE-AFD2440AC4A0}" type="datetimeFigureOut">
              <a:rPr lang="en-US" smtClean="0"/>
              <a:pPr/>
              <a:t>6/19/2015</a:t>
            </a:fld>
            <a:endParaRPr lang="en-US"/>
          </a:p>
        </p:txBody>
      </p:sp>
      <p:sp>
        <p:nvSpPr>
          <p:cNvPr id="4" name="Slide Image Placeholder 3"/>
          <p:cNvSpPr>
            <a:spLocks noGrp="1" noRot="1" noChangeAspect="1"/>
          </p:cNvSpPr>
          <p:nvPr>
            <p:ph type="sldImg" idx="2"/>
          </p:nvPr>
        </p:nvSpPr>
        <p:spPr>
          <a:xfrm>
            <a:off x="1185863" y="698500"/>
            <a:ext cx="4654550" cy="3492500"/>
          </a:xfrm>
          <a:prstGeom prst="rect">
            <a:avLst/>
          </a:prstGeom>
          <a:noFill/>
          <a:ln w="12700">
            <a:solidFill>
              <a:prstClr val="black"/>
            </a:solidFill>
          </a:ln>
        </p:spPr>
        <p:txBody>
          <a:bodyPr vert="horz" lIns="91952" tIns="45976" rIns="91952" bIns="45976" rtlCol="0" anchor="ctr"/>
          <a:lstStyle/>
          <a:p>
            <a:endParaRPr lang="en-US"/>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1952" tIns="45976" rIns="91952" bIns="4597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6"/>
            <a:ext cx="3044719" cy="465614"/>
          </a:xfrm>
          <a:prstGeom prst="rect">
            <a:avLst/>
          </a:prstGeom>
        </p:spPr>
        <p:txBody>
          <a:bodyPr vert="horz" lIns="91952" tIns="45976" rIns="91952" bIns="45976"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6"/>
            <a:ext cx="3044719" cy="465614"/>
          </a:xfrm>
          <a:prstGeom prst="rect">
            <a:avLst/>
          </a:prstGeom>
        </p:spPr>
        <p:txBody>
          <a:bodyPr vert="horz" lIns="91952" tIns="45976" rIns="91952" bIns="45976" rtlCol="0" anchor="b"/>
          <a:lstStyle>
            <a:lvl1pPr algn="r">
              <a:defRPr sz="1200"/>
            </a:lvl1pPr>
          </a:lstStyle>
          <a:p>
            <a:fld id="{7F1BA2A6-501C-4768-A062-10D3E3CA6BE9}" type="slidenum">
              <a:rPr lang="en-US" smtClean="0"/>
              <a:pPr/>
              <a:t>‹#›</a:t>
            </a:fld>
            <a:endParaRPr lang="en-US"/>
          </a:p>
        </p:txBody>
      </p:sp>
    </p:spTree>
    <p:extLst>
      <p:ext uri="{BB962C8B-B14F-4D97-AF65-F5344CB8AC3E}">
        <p14:creationId xmlns:p14="http://schemas.microsoft.com/office/powerpoint/2010/main" val="2483260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a:t>
            </a:r>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information to be shared with the surveyor. We</a:t>
            </a:r>
            <a:r>
              <a:rPr lang="en-US" baseline="0" dirty="0" smtClean="0"/>
              <a:t> won’t read it line for line, but it is straight out of the Federal Register, and should be reviewed by Tribal Realty staff and provided to surveyor.</a:t>
            </a:r>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22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Please note the difference between these</a:t>
            </a:r>
            <a:r>
              <a:rPr lang="en-US" baseline="0" dirty="0" smtClean="0"/>
              <a:t> two required documents and the signatory responsibility for each.</a:t>
            </a:r>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Scope of work, request</a:t>
            </a:r>
            <a:r>
              <a:rPr lang="en-US" baseline="0" dirty="0" smtClean="0"/>
              <a:t> for appraisal, request for review.</a:t>
            </a:r>
          </a:p>
          <a:p>
            <a:r>
              <a:rPr lang="en-US" baseline="0" dirty="0" smtClean="0"/>
              <a:t>Contracted appraisers must receive a scope of work from OAS in order for that Agency to review an appraisal.</a:t>
            </a:r>
          </a:p>
          <a:p>
            <a:r>
              <a:rPr lang="en-US" baseline="0" dirty="0" smtClean="0"/>
              <a:t>Sample letter in the handouts, requesting scope of work.</a:t>
            </a:r>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33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04EDA-2111-48B4-99B5-D2CEC0273A5A}" type="slidenum">
              <a:rPr lang="en-US" smtClean="0"/>
              <a:pPr/>
              <a:t>35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39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41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45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Must have an affidavit</a:t>
            </a:r>
            <a:r>
              <a:rPr lang="en-US" baseline="0" dirty="0" smtClean="0"/>
              <a:t> of completion on file! The affidavit of completion comes from the applicant, with verification from the Band that the project is completed as approved.</a:t>
            </a:r>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48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change of location for a right-of-way that is granted – for</a:t>
            </a:r>
            <a:r>
              <a:rPr lang="en-US" baseline="0" dirty="0" smtClean="0"/>
              <a:t> example, planned construction is not possible and change of location decision is made in the midst of construction…</a:t>
            </a:r>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49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Tenure…more</a:t>
            </a:r>
            <a:r>
              <a:rPr lang="en-US" baseline="0" dirty="0" smtClean="0"/>
              <a:t> discussion upcoming regarding Acts and Authorities under which rights-of-ways are granted and associated tenures.</a:t>
            </a:r>
          </a:p>
          <a:p>
            <a:r>
              <a:rPr lang="en-US" baseline="0" dirty="0" smtClean="0"/>
              <a:t>Remember! Landowners have the right and responsibility to negotiate terms, including tenure…note the words </a:t>
            </a:r>
            <a:r>
              <a:rPr lang="en-US" b="1" baseline="0" dirty="0" smtClean="0"/>
              <a:t>‘may be’ </a:t>
            </a:r>
            <a:r>
              <a:rPr lang="en-US" baseline="0" dirty="0" smtClean="0"/>
              <a:t>granted and ‘</a:t>
            </a:r>
            <a:r>
              <a:rPr lang="en-US" b="1" baseline="0" dirty="0" smtClean="0"/>
              <a:t>not to exceed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50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Other applicable documents may include</a:t>
            </a:r>
            <a:r>
              <a:rPr lang="en-US" baseline="0" dirty="0" smtClean="0"/>
              <a:t> State Business License, </a:t>
            </a:r>
            <a:r>
              <a:rPr lang="en-US" dirty="0"/>
              <a:t>Double estimated damage deposit, State certified corporate charter, Certified copy of resolution or by-laws, Articles of Partnership or Association </a:t>
            </a:r>
          </a:p>
          <a:p>
            <a:endParaRPr lang="en-US" dirty="0"/>
          </a:p>
          <a:p>
            <a:endParaRPr lang="en-US" dirty="0"/>
          </a:p>
        </p:txBody>
      </p:sp>
      <p:sp>
        <p:nvSpPr>
          <p:cNvPr id="4" name="Slide Number Placeholder 3"/>
          <p:cNvSpPr>
            <a:spLocks noGrp="1"/>
          </p:cNvSpPr>
          <p:nvPr>
            <p:ph type="sldNum" sz="quarter" idx="10"/>
          </p:nvPr>
        </p:nvSpPr>
        <p:spPr/>
        <p:txBody>
          <a:bodyPr/>
          <a:lstStyle/>
          <a:p>
            <a:fld id="{13404EDA-2111-48B4-99B5-D2CEC0273A5A}"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9</a:t>
            </a:fld>
            <a:endParaRPr lang="en-US"/>
          </a:p>
        </p:txBody>
      </p:sp>
    </p:spTree>
    <p:extLst>
      <p:ext uri="{BB962C8B-B14F-4D97-AF65-F5344CB8AC3E}">
        <p14:creationId xmlns:p14="http://schemas.microsoft.com/office/powerpoint/2010/main" val="3085022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04EDA-2111-48B4-99B5-D2CEC0273A5A}"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04EDA-2111-48B4-99B5-D2CEC0273A5A}"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04EDA-2111-48B4-99B5-D2CEC0273A5A}" type="slidenum">
              <a:rPr lang="en-US" smtClean="0"/>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04EDA-2111-48B4-99B5-D2CEC0273A5A}" type="slidenum">
              <a:rPr lang="en-US" smtClean="0"/>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information to be shared with the surveyor. We</a:t>
            </a:r>
            <a:r>
              <a:rPr lang="en-US" baseline="0" dirty="0" smtClean="0"/>
              <a:t> won’t read it line for line, but it is straight out of the Federal Register, and should be reviewed by Tribal Realty staff and provided to surveyor.</a:t>
            </a:r>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20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9521">
              <a:defRPr/>
            </a:pPr>
            <a:r>
              <a:rPr lang="en-US" dirty="0" smtClean="0"/>
              <a:t>This is information to be shared with the surveyor. We</a:t>
            </a:r>
            <a:r>
              <a:rPr lang="en-US" baseline="0" dirty="0" smtClean="0"/>
              <a:t> won’t read it line for line, but it is straight out of the Federal Register, and should be reviewed by Tribal Realty staff and provided to surveyor.</a:t>
            </a:r>
            <a:endParaRPr lang="en-US" dirty="0" smtClean="0"/>
          </a:p>
          <a:p>
            <a:endParaRPr lang="en-US" dirty="0"/>
          </a:p>
        </p:txBody>
      </p:sp>
      <p:sp>
        <p:nvSpPr>
          <p:cNvPr id="4" name="Slide Number Placeholder 3"/>
          <p:cNvSpPr>
            <a:spLocks noGrp="1"/>
          </p:cNvSpPr>
          <p:nvPr>
            <p:ph type="sldNum" sz="quarter" idx="10"/>
          </p:nvPr>
        </p:nvSpPr>
        <p:spPr/>
        <p:txBody>
          <a:bodyPr/>
          <a:lstStyle/>
          <a:p>
            <a:fld id="{7F1BA2A6-501C-4768-A062-10D3E3CA6BE9}"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554CA52-DE19-4169-B9C0-4B793B6794F5}" type="datetimeFigureOut">
              <a:rPr lang="en-US" smtClean="0"/>
              <a:pPr/>
              <a:t>6/19/2015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DD0F8F3-C8A2-4A00-9E96-70A3B6E398F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4CA52-DE19-4169-B9C0-4B793B6794F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0F8F3-C8A2-4A00-9E96-70A3B6E398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4CA52-DE19-4169-B9C0-4B793B6794F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0F8F3-C8A2-4A00-9E96-70A3B6E398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4CA52-DE19-4169-B9C0-4B793B6794F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0F8F3-C8A2-4A00-9E96-70A3B6E398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54CA52-DE19-4169-B9C0-4B793B6794F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0F8F3-C8A2-4A00-9E96-70A3B6E398F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54CA52-DE19-4169-B9C0-4B793B6794F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0F8F3-C8A2-4A00-9E96-70A3B6E398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554CA52-DE19-4169-B9C0-4B793B6794F5}" type="datetimeFigureOut">
              <a:rPr lang="en-US" smtClean="0"/>
              <a:pPr/>
              <a:t>6/19/2015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0F8F3-C8A2-4A00-9E96-70A3B6E398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54CA52-DE19-4169-B9C0-4B793B6794F5}" type="datetimeFigureOut">
              <a:rPr lang="en-US" smtClean="0"/>
              <a:pPr/>
              <a:t>6/19/2015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D0F8F3-C8A2-4A00-9E96-70A3B6E398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4CA52-DE19-4169-B9C0-4B793B6794F5}" type="datetimeFigureOut">
              <a:rPr lang="en-US" smtClean="0"/>
              <a:pPr/>
              <a:t>6/19/2015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D0F8F3-C8A2-4A00-9E96-70A3B6E398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54CA52-DE19-4169-B9C0-4B793B6794F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0F8F3-C8A2-4A00-9E96-70A3B6E398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54CA52-DE19-4169-B9C0-4B793B6794F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DD0F8F3-C8A2-4A00-9E96-70A3B6E398F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54CA52-DE19-4169-B9C0-4B793B6794F5}" type="datetimeFigureOut">
              <a:rPr lang="en-US" smtClean="0"/>
              <a:pPr/>
              <a:t>6/19/2015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DD0F8F3-C8A2-4A00-9E96-70A3B6E398F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6000" dirty="0" smtClean="0">
                <a:solidFill>
                  <a:schemeClr val="accent1"/>
                </a:solidFill>
              </a:rPr>
              <a:t>Rights-of-Way</a:t>
            </a:r>
            <a:r>
              <a:rPr lang="en-US" sz="6000" dirty="0" smtClean="0"/>
              <a:t> </a:t>
            </a:r>
            <a:br>
              <a:rPr lang="en-US" sz="6000" dirty="0" smtClean="0"/>
            </a:br>
            <a:r>
              <a:rPr lang="en-US" sz="6000" dirty="0" smtClean="0">
                <a:solidFill>
                  <a:schemeClr val="accent1"/>
                </a:solidFill>
              </a:rPr>
              <a:t>Over Indian Lands</a:t>
            </a:r>
            <a:endParaRPr lang="en-US" sz="6000" dirty="0">
              <a:solidFill>
                <a:schemeClr val="accent1"/>
              </a:solidFill>
            </a:endParaRPr>
          </a:p>
        </p:txBody>
      </p:sp>
      <p:sp>
        <p:nvSpPr>
          <p:cNvPr id="3" name="Subtitle 2"/>
          <p:cNvSpPr>
            <a:spLocks noGrp="1"/>
          </p:cNvSpPr>
          <p:nvPr>
            <p:ph type="subTitle" idx="1"/>
          </p:nvPr>
        </p:nvSpPr>
        <p:spPr/>
        <p:txBody>
          <a:bodyPr/>
          <a:lstStyle/>
          <a:p>
            <a:pPr>
              <a:buClr>
                <a:schemeClr val="accent1"/>
              </a:buClr>
              <a:buFont typeface="Wingdings" pitchFamily="2" charset="2"/>
              <a:buChar char="v"/>
            </a:pPr>
            <a:endParaRPr lang="en-US" b="1" dirty="0" smtClean="0">
              <a:solidFill>
                <a:schemeClr val="bg1"/>
              </a:solidFill>
            </a:endParaRPr>
          </a:p>
          <a:p>
            <a:pPr>
              <a:buClr>
                <a:schemeClr val="accent1"/>
              </a:buClr>
              <a:buFont typeface="Wingdings" pitchFamily="2" charset="2"/>
              <a:buChar char="v"/>
            </a:pPr>
            <a:r>
              <a:rPr lang="en-US" b="1" dirty="0" smtClean="0">
                <a:solidFill>
                  <a:schemeClr val="bg1"/>
                </a:solidFill>
              </a:rPr>
              <a:t>25 C.F.R. 169</a:t>
            </a:r>
          </a:p>
          <a:p>
            <a:pPr>
              <a:buClr>
                <a:schemeClr val="accent1"/>
              </a:buClr>
              <a:buFont typeface="Wingdings" pitchFamily="2" charset="2"/>
              <a:buChar char="v"/>
            </a:pPr>
            <a:r>
              <a:rPr lang="en-US" b="1" dirty="0" smtClean="0">
                <a:solidFill>
                  <a:schemeClr val="bg1"/>
                </a:solidFill>
              </a:rPr>
              <a:t>BIA Procedural Handbook</a:t>
            </a:r>
          </a:p>
          <a:p>
            <a:endParaRPr lang="en-US"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normAutofit/>
          </a:bodyPr>
          <a:lstStyle/>
          <a:p>
            <a:endParaRPr lang="en-US" i="1" dirty="0" smtClean="0"/>
          </a:p>
          <a:p>
            <a:endParaRPr lang="en-US" i="1" dirty="0" smtClean="0"/>
          </a:p>
          <a:p>
            <a:endParaRPr lang="en-US" i="1" dirty="0" smtClean="0"/>
          </a:p>
          <a:p>
            <a:endParaRPr lang="en-US" i="1" dirty="0" smtClean="0"/>
          </a:p>
          <a:p>
            <a:endParaRPr lang="en-US" i="1" dirty="0" smtClean="0"/>
          </a:p>
          <a:p>
            <a:r>
              <a:rPr lang="en-US" i="1" dirty="0" smtClean="0"/>
              <a:t>Please familiarize yourself with …</a:t>
            </a:r>
          </a:p>
          <a:p>
            <a:r>
              <a:rPr lang="en-US" sz="2000" i="1" u="sng" dirty="0" smtClean="0"/>
              <a:t>169.1 – Definitions</a:t>
            </a:r>
          </a:p>
          <a:p>
            <a:endParaRPr lang="en-US" sz="2000" i="1" dirty="0" smtClean="0"/>
          </a:p>
          <a:p>
            <a:r>
              <a:rPr lang="en-US" sz="2000" i="1" u="sng" dirty="0" smtClean="0"/>
              <a:t>169.2 – Purpose and scope of regulations</a:t>
            </a:r>
          </a:p>
          <a:p>
            <a:endParaRPr lang="en-US" sz="2000" i="1" u="sng" dirty="0" smtClean="0"/>
          </a:p>
        </p:txBody>
      </p:sp>
      <p:sp>
        <p:nvSpPr>
          <p:cNvPr id="4" name="Content Placeholder 3"/>
          <p:cNvSpPr>
            <a:spLocks noGrp="1"/>
          </p:cNvSpPr>
          <p:nvPr>
            <p:ph sz="half" idx="1"/>
          </p:nvPr>
        </p:nvSpPr>
        <p:spPr>
          <a:xfrm>
            <a:off x="3575050" y="1676400"/>
            <a:ext cx="5111750" cy="3886200"/>
          </a:xfrm>
        </p:spPr>
        <p:txBody>
          <a:bodyPr>
            <a:normAutofit fontScale="85000" lnSpcReduction="20000"/>
          </a:bodyPr>
          <a:lstStyle/>
          <a:p>
            <a:pPr>
              <a:buNone/>
            </a:pPr>
            <a:endParaRPr lang="en-US" b="1" u="sng" dirty="0" smtClean="0"/>
          </a:p>
          <a:p>
            <a:pPr>
              <a:buNone/>
            </a:pPr>
            <a:r>
              <a:rPr lang="en-US" b="1" u="sng" dirty="0" smtClean="0"/>
              <a:t>169.3   Consent of landowners:</a:t>
            </a:r>
          </a:p>
          <a:p>
            <a:pPr marL="514350" indent="-514350">
              <a:buNone/>
            </a:pPr>
            <a:r>
              <a:rPr lang="en-US" dirty="0" smtClean="0"/>
              <a:t>(</a:t>
            </a:r>
            <a:r>
              <a:rPr lang="en-US" sz="2400" dirty="0" smtClean="0"/>
              <a:t>a)	No right-of-way (or permission to survey) shall be granted across tribal land without prior written consent of the Tribe (Band).</a:t>
            </a:r>
          </a:p>
          <a:p>
            <a:pPr marL="514350" indent="-514350">
              <a:buNone/>
            </a:pPr>
            <a:endParaRPr lang="en-US" sz="2400" dirty="0" smtClean="0"/>
          </a:p>
          <a:p>
            <a:pPr marL="514350" indent="-514350">
              <a:buNone/>
            </a:pPr>
            <a:r>
              <a:rPr lang="en-US" sz="2400" dirty="0" smtClean="0"/>
              <a:t>(b)	No right-of-way (or permission to survey) shall be granted across individual trust land without prior written consent of the landowners </a:t>
            </a:r>
            <a:r>
              <a:rPr lang="en-US" sz="2400" b="1" i="1" dirty="0" smtClean="0"/>
              <a:t>and</a:t>
            </a:r>
            <a:r>
              <a:rPr lang="en-US" sz="2400" dirty="0" smtClean="0"/>
              <a:t> approval of the Secretary – </a:t>
            </a:r>
            <a:r>
              <a:rPr lang="en-US" sz="2400" b="1" i="1" dirty="0" smtClean="0"/>
              <a:t>with the following exceptions:</a:t>
            </a:r>
          </a:p>
          <a:p>
            <a:endParaRPr lang="en-US" dirty="0"/>
          </a:p>
        </p:txBody>
      </p:sp>
    </p:spTree>
    <p:extLst>
      <p:ext uri="{BB962C8B-B14F-4D97-AF65-F5344CB8AC3E}">
        <p14:creationId xmlns:p14="http://schemas.microsoft.com/office/powerpoint/2010/main" val="2537524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lstStyle/>
          <a:p>
            <a:r>
              <a:rPr lang="en-US" sz="2400" b="1" u="sng" dirty="0" smtClean="0"/>
              <a:t>169.3    Consent of landowners</a:t>
            </a:r>
          </a:p>
          <a:p>
            <a:r>
              <a:rPr lang="en-US" i="1" dirty="0" smtClean="0"/>
              <a:t>continued</a:t>
            </a:r>
            <a:endParaRPr lang="en-US" i="1" dirty="0"/>
          </a:p>
        </p:txBody>
      </p:sp>
      <p:sp>
        <p:nvSpPr>
          <p:cNvPr id="4" name="Content Placeholder 3"/>
          <p:cNvSpPr>
            <a:spLocks noGrp="1"/>
          </p:cNvSpPr>
          <p:nvPr>
            <p:ph sz="half" idx="1"/>
          </p:nvPr>
        </p:nvSpPr>
        <p:spPr/>
        <p:txBody>
          <a:bodyPr>
            <a:noAutofit/>
          </a:bodyPr>
          <a:lstStyle/>
          <a:p>
            <a:pPr>
              <a:buNone/>
            </a:pPr>
            <a:endParaRPr lang="en-US" dirty="0" smtClean="0"/>
          </a:p>
          <a:p>
            <a:pPr>
              <a:buNone/>
            </a:pPr>
            <a:r>
              <a:rPr lang="en-US" sz="2000" dirty="0" smtClean="0"/>
              <a:t>(c) The Secretary may issue permission to survey and may grant rights-of way over individually owned lands </a:t>
            </a:r>
            <a:r>
              <a:rPr lang="en-US" sz="2000" i="1" u="sng" dirty="0" smtClean="0"/>
              <a:t>without consent </a:t>
            </a:r>
            <a:r>
              <a:rPr lang="en-US" sz="2000" dirty="0" smtClean="0"/>
              <a:t>when:</a:t>
            </a:r>
          </a:p>
          <a:p>
            <a:pPr marL="514350" indent="-514350">
              <a:buClr>
                <a:srgbClr val="0070C0"/>
              </a:buClr>
              <a:buAutoNum type="arabicParenBoth"/>
            </a:pPr>
            <a:r>
              <a:rPr lang="en-US" sz="1800" dirty="0" smtClean="0"/>
              <a:t>Owner is a </a:t>
            </a:r>
            <a:r>
              <a:rPr lang="en-US" sz="1800" b="1" dirty="0" smtClean="0"/>
              <a:t>minor</a:t>
            </a:r>
            <a:r>
              <a:rPr lang="en-US" sz="1800" dirty="0" smtClean="0"/>
              <a:t> or </a:t>
            </a:r>
            <a:r>
              <a:rPr lang="en-US" sz="1800" b="1" dirty="0" smtClean="0"/>
              <a:t>non compos mentis</a:t>
            </a:r>
          </a:p>
          <a:p>
            <a:pPr marL="514350" indent="-514350">
              <a:buClr>
                <a:srgbClr val="0070C0"/>
              </a:buClr>
              <a:buAutoNum type="arabicParenBoth"/>
            </a:pPr>
            <a:r>
              <a:rPr lang="en-US" sz="1800" dirty="0" smtClean="0"/>
              <a:t>For non-consent/non-response with </a:t>
            </a:r>
            <a:r>
              <a:rPr lang="en-US" sz="1800" b="1" dirty="0" smtClean="0"/>
              <a:t>majority consent </a:t>
            </a:r>
            <a:r>
              <a:rPr lang="en-US" sz="1800" dirty="0" smtClean="0"/>
              <a:t>of landowners</a:t>
            </a:r>
          </a:p>
          <a:p>
            <a:pPr marL="514350" indent="-514350">
              <a:buClr>
                <a:srgbClr val="0070C0"/>
              </a:buClr>
              <a:buAutoNum type="arabicParenBoth"/>
            </a:pPr>
            <a:r>
              <a:rPr lang="en-US" sz="1800" b="1" dirty="0" smtClean="0"/>
              <a:t>Whereabouts unknown</a:t>
            </a:r>
          </a:p>
          <a:p>
            <a:pPr marL="514350" indent="-514350">
              <a:buClr>
                <a:srgbClr val="0070C0"/>
              </a:buClr>
              <a:buAutoNum type="arabicParenBoth"/>
            </a:pPr>
            <a:r>
              <a:rPr lang="en-US" sz="1800" b="1" dirty="0" smtClean="0"/>
              <a:t>Undetermined heirs </a:t>
            </a:r>
            <a:r>
              <a:rPr lang="en-US" sz="1800" dirty="0" smtClean="0"/>
              <a:t>(un-probated estate of deceased owner)</a:t>
            </a:r>
          </a:p>
          <a:p>
            <a:pPr marL="514350" indent="-514350">
              <a:buClr>
                <a:srgbClr val="0070C0"/>
              </a:buClr>
              <a:buAutoNum type="arabicParenBoth"/>
            </a:pPr>
            <a:r>
              <a:rPr lang="en-US" sz="1800" b="1" dirty="0" smtClean="0"/>
              <a:t>Highly fractionated land </a:t>
            </a:r>
            <a:r>
              <a:rPr lang="en-US" sz="1800" dirty="0" smtClean="0"/>
              <a:t>where grant of right-of-way will cause no substantial injury to land or any owner thereof.</a:t>
            </a:r>
          </a:p>
        </p:txBody>
      </p:sp>
    </p:spTree>
    <p:extLst>
      <p:ext uri="{BB962C8B-B14F-4D97-AF65-F5344CB8AC3E}">
        <p14:creationId xmlns:p14="http://schemas.microsoft.com/office/powerpoint/2010/main" val="294001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524000"/>
          </a:xfrm>
        </p:spPr>
        <p:txBody>
          <a:bodyPr>
            <a:noAutofit/>
          </a:bodyPr>
          <a:lstStyle/>
          <a:p>
            <a:pPr algn="ctr"/>
            <a:r>
              <a:rPr lang="en-US" sz="4000" b="1" dirty="0" smtClean="0">
                <a:solidFill>
                  <a:srgbClr val="FF0000"/>
                </a:solidFill>
                <a:effectLst>
                  <a:outerShdw blurRad="38100" dist="38100" dir="2700000" algn="tl">
                    <a:srgbClr val="000000">
                      <a:alpha val="43137"/>
                    </a:srgbClr>
                  </a:outerShdw>
                </a:effectLst>
              </a:rPr>
              <a:t>How </a:t>
            </a:r>
            <a:r>
              <a:rPr lang="en-US" sz="4000" b="1" dirty="0" smtClean="0"/>
              <a:t>is consent shown?</a:t>
            </a:r>
            <a:br>
              <a:rPr lang="en-US" sz="4000" b="1" dirty="0" smtClean="0"/>
            </a:br>
            <a:endParaRPr lang="en-US" sz="4000" b="1" dirty="0"/>
          </a:p>
        </p:txBody>
      </p:sp>
      <p:sp>
        <p:nvSpPr>
          <p:cNvPr id="3" name="Content Placeholder 2"/>
          <p:cNvSpPr>
            <a:spLocks noGrp="1"/>
          </p:cNvSpPr>
          <p:nvPr>
            <p:ph idx="1"/>
          </p:nvPr>
        </p:nvSpPr>
        <p:spPr>
          <a:xfrm>
            <a:off x="457200" y="2743200"/>
            <a:ext cx="8229600" cy="4038600"/>
          </a:xfrm>
        </p:spPr>
        <p:txBody>
          <a:bodyPr numCol="1"/>
          <a:lstStyle/>
          <a:p>
            <a:pPr>
              <a:buNone/>
            </a:pPr>
            <a:r>
              <a:rPr lang="en-US" b="1" i="1" dirty="0" smtClean="0"/>
              <a:t>	</a:t>
            </a:r>
            <a:r>
              <a:rPr lang="en-US" b="1" i="1" u="sng" dirty="0" smtClean="0"/>
              <a:t>Step 3: Evidence of landowner consent</a:t>
            </a:r>
            <a:endParaRPr lang="en-US" b="1" i="1" u="sng" dirty="0"/>
          </a:p>
          <a:p>
            <a:pPr>
              <a:buNone/>
            </a:pPr>
            <a:endParaRPr lang="en-US" sz="2400" dirty="0" smtClean="0"/>
          </a:p>
          <a:p>
            <a:pPr>
              <a:buNone/>
            </a:pPr>
            <a:r>
              <a:rPr lang="en-US" sz="2400" dirty="0" smtClean="0"/>
              <a:t>	Landowner consents for survey (either individual or by Tribal Resolution or both) are obtained by the Applicant, and are submitted to: </a:t>
            </a:r>
            <a:endParaRPr lang="en-US" sz="2400" dirty="0"/>
          </a:p>
        </p:txBody>
      </p:sp>
      <p:sp>
        <p:nvSpPr>
          <p:cNvPr id="4" name="Rectangle 3"/>
          <p:cNvSpPr/>
          <p:nvPr/>
        </p:nvSpPr>
        <p:spPr>
          <a:xfrm>
            <a:off x="457200" y="53340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extLst>
      <p:ext uri="{BB962C8B-B14F-4D97-AF65-F5344CB8AC3E}">
        <p14:creationId xmlns:p14="http://schemas.microsoft.com/office/powerpoint/2010/main" val="19455389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524000"/>
          </a:xfrm>
        </p:spPr>
        <p:txBody>
          <a:bodyPr>
            <a:noAutofit/>
          </a:bodyPr>
          <a:lstStyle/>
          <a:p>
            <a:pPr algn="ctr"/>
            <a:r>
              <a:rPr lang="en-US" sz="4000" b="1" dirty="0" smtClean="0"/>
              <a:t/>
            </a:r>
            <a:br>
              <a:rPr lang="en-US" sz="4000" b="1" dirty="0" smtClean="0"/>
            </a:br>
            <a:r>
              <a:rPr lang="en-US" sz="4000" b="1" dirty="0" smtClean="0"/>
              <a:t>Permission to survey for                        right-of-way is granted. </a:t>
            </a:r>
            <a:endParaRPr lang="en-US" sz="4000" b="1" dirty="0"/>
          </a:p>
        </p:txBody>
      </p:sp>
      <p:sp>
        <p:nvSpPr>
          <p:cNvPr id="3" name="Content Placeholder 2"/>
          <p:cNvSpPr>
            <a:spLocks noGrp="1"/>
          </p:cNvSpPr>
          <p:nvPr>
            <p:ph idx="1"/>
          </p:nvPr>
        </p:nvSpPr>
        <p:spPr>
          <a:xfrm>
            <a:off x="457200" y="2895600"/>
            <a:ext cx="8229600" cy="3581400"/>
          </a:xfrm>
        </p:spPr>
        <p:txBody>
          <a:bodyPr numCol="1"/>
          <a:lstStyle/>
          <a:p>
            <a:pPr>
              <a:buNone/>
            </a:pPr>
            <a:r>
              <a:rPr lang="en-US" b="1" i="1" dirty="0" smtClean="0"/>
              <a:t>	</a:t>
            </a:r>
            <a:r>
              <a:rPr lang="en-US" b="1" i="1" u="sng" dirty="0" smtClean="0"/>
              <a:t>Step 4: </a:t>
            </a:r>
            <a:r>
              <a:rPr lang="en-US" b="1" i="1" u="sng" dirty="0"/>
              <a:t>Application for permission to </a:t>
            </a:r>
            <a:r>
              <a:rPr lang="en-US" b="1" i="1" u="sng" dirty="0" smtClean="0"/>
              <a:t>survey</a:t>
            </a:r>
            <a:endParaRPr lang="en-US" b="1" i="1" u="sng" dirty="0"/>
          </a:p>
          <a:p>
            <a:pPr>
              <a:buNone/>
            </a:pPr>
            <a:endParaRPr lang="en-US" sz="2400" dirty="0" smtClean="0"/>
          </a:p>
          <a:p>
            <a:pPr>
              <a:buNone/>
            </a:pPr>
            <a:r>
              <a:rPr lang="en-US" sz="2400" dirty="0" smtClean="0"/>
              <a:t>	Permission to survey application, accompanied by evidence of landowner permission, damage deposit (where applicable) and other applicable documents, is submitted to: </a:t>
            </a:r>
            <a:endParaRPr lang="en-US" sz="2400" dirty="0"/>
          </a:p>
        </p:txBody>
      </p:sp>
      <p:sp>
        <p:nvSpPr>
          <p:cNvPr id="4" name="Rectangle 3"/>
          <p:cNvSpPr/>
          <p:nvPr/>
        </p:nvSpPr>
        <p:spPr>
          <a:xfrm>
            <a:off x="457200" y="53340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extLst>
      <p:ext uri="{BB962C8B-B14F-4D97-AF65-F5344CB8AC3E}">
        <p14:creationId xmlns:p14="http://schemas.microsoft.com/office/powerpoint/2010/main" val="3307131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txBox="1">
            <a:spLocks/>
          </p:cNvSpPr>
          <p:nvPr/>
        </p:nvSpPr>
        <p:spPr>
          <a:xfrm>
            <a:off x="4267200" y="1143000"/>
            <a:ext cx="4419600" cy="5105400"/>
          </a:xfrm>
          <a:prstGeom prst="rect">
            <a:avLst/>
          </a:prstGeom>
        </p:spPr>
        <p:txBody>
          <a:bodyPr vert="horz">
            <a:normAutofit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Font typeface="Wingdings 2"/>
              <a:buNone/>
            </a:pPr>
            <a:r>
              <a:rPr lang="en-US" sz="2400" b="1" u="sng" dirty="0" smtClean="0"/>
              <a:t>169.4   Permission to survey</a:t>
            </a:r>
          </a:p>
          <a:p>
            <a:pPr>
              <a:buFont typeface="Wingdings 2"/>
              <a:buNone/>
            </a:pPr>
            <a:r>
              <a:rPr lang="en-US" sz="1800" dirty="0" smtClean="0"/>
              <a:t>	Anyone desiring to obtain permission to survey for a right-of-way across individually-owned, tribal or Government land must file a written application with the Secretary. The application shall:</a:t>
            </a:r>
          </a:p>
          <a:p>
            <a:pPr>
              <a:buClr>
                <a:srgbClr val="0070C0"/>
              </a:buClr>
              <a:buFont typeface="Wingdings" pitchFamily="2" charset="2"/>
              <a:buChar char="v"/>
            </a:pPr>
            <a:r>
              <a:rPr lang="en-US" sz="1800" dirty="0" smtClean="0"/>
              <a:t>Adequately describe the proposed project, including purpose and general location, and</a:t>
            </a:r>
          </a:p>
          <a:p>
            <a:pPr>
              <a:buClr>
                <a:srgbClr val="0070C0"/>
              </a:buClr>
              <a:buFont typeface="Wingdings" pitchFamily="2" charset="2"/>
              <a:buChar char="v"/>
            </a:pPr>
            <a:r>
              <a:rPr lang="en-US" sz="1800" dirty="0" smtClean="0"/>
              <a:t>be accompanied by the written consents required by 169.3, and</a:t>
            </a:r>
          </a:p>
          <a:p>
            <a:pPr>
              <a:buClr>
                <a:srgbClr val="0070C0"/>
              </a:buClr>
              <a:buFont typeface="Wingdings" pitchFamily="2" charset="2"/>
              <a:buChar char="v"/>
            </a:pPr>
            <a:r>
              <a:rPr lang="en-US" sz="1800" dirty="0" smtClean="0"/>
              <a:t>Demonstrate satisfactory evidence of the good faith and financial responsibility of the applicant, and</a:t>
            </a:r>
          </a:p>
          <a:p>
            <a:pPr>
              <a:buClr>
                <a:srgbClr val="0070C0"/>
              </a:buClr>
              <a:buFont typeface="Wingdings" pitchFamily="2" charset="2"/>
              <a:buChar char="v"/>
            </a:pPr>
            <a:r>
              <a:rPr lang="en-US" sz="1800" dirty="0" smtClean="0"/>
              <a:t>Be accompanied by a check or money order for twice the estimated damages as a result of the survey</a:t>
            </a:r>
            <a:endParaRPr lang="en-US" sz="1800" dirty="0"/>
          </a:p>
        </p:txBody>
      </p:sp>
      <p:pic>
        <p:nvPicPr>
          <p:cNvPr id="3076" name="Picture 4" descr="C:\Users\Christine.Herman\AppData\Local\Microsoft\Windows\Temporary Internet Files\Content.IE5\8LX4EROV\MC90005625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828800"/>
            <a:ext cx="4137315"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921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lstStyle/>
          <a:p>
            <a:r>
              <a:rPr lang="en-US" sz="2400" b="1" u="sng" dirty="0" smtClean="0"/>
              <a:t>169.4   Permission to survey</a:t>
            </a:r>
          </a:p>
          <a:p>
            <a:r>
              <a:rPr lang="en-US" i="1" dirty="0" smtClean="0"/>
              <a:t>continued</a:t>
            </a:r>
          </a:p>
          <a:p>
            <a:endParaRPr lang="en-US" dirty="0"/>
          </a:p>
        </p:txBody>
      </p:sp>
      <p:sp>
        <p:nvSpPr>
          <p:cNvPr id="4" name="Content Placeholder 3"/>
          <p:cNvSpPr>
            <a:spLocks noGrp="1"/>
          </p:cNvSpPr>
          <p:nvPr>
            <p:ph sz="half" idx="1"/>
          </p:nvPr>
        </p:nvSpPr>
        <p:spPr/>
        <p:txBody>
          <a:bodyPr>
            <a:normAutofit fontScale="92500"/>
          </a:bodyPr>
          <a:lstStyle/>
          <a:p>
            <a:pPr>
              <a:buNone/>
            </a:pPr>
            <a:r>
              <a:rPr lang="en-US" sz="2400" dirty="0" smtClean="0"/>
              <a:t>	</a:t>
            </a:r>
          </a:p>
          <a:p>
            <a:pPr>
              <a:buNone/>
            </a:pPr>
            <a:r>
              <a:rPr lang="en-US" sz="2400" dirty="0" smtClean="0"/>
              <a:t>The Application shall also contain:</a:t>
            </a:r>
          </a:p>
          <a:p>
            <a:pPr>
              <a:buClr>
                <a:srgbClr val="0070C0"/>
              </a:buClr>
              <a:buFont typeface="Wingdings" pitchFamily="2" charset="2"/>
              <a:buChar char="v"/>
            </a:pPr>
            <a:r>
              <a:rPr lang="en-US" sz="1900" dirty="0" smtClean="0"/>
              <a:t>Indemnification agreement against liability by the US, landowners and occupants of land for injury or loss of life as a result of the survey.</a:t>
            </a:r>
          </a:p>
          <a:p>
            <a:pPr>
              <a:buClr>
                <a:srgbClr val="0070C0"/>
              </a:buClr>
              <a:buFont typeface="Wingdings" pitchFamily="2" charset="2"/>
              <a:buChar char="v"/>
            </a:pPr>
            <a:r>
              <a:rPr lang="en-US" sz="1900" dirty="0" smtClean="0"/>
              <a:t>If applicant is an agency or instrumentality of state or Federal Government, damage deposit is waived (per Federal law).</a:t>
            </a:r>
          </a:p>
          <a:p>
            <a:pPr>
              <a:buClr>
                <a:srgbClr val="0070C0"/>
              </a:buClr>
              <a:buFont typeface="Wingdings" pitchFamily="2" charset="2"/>
              <a:buChar char="v"/>
            </a:pPr>
            <a:r>
              <a:rPr lang="en-US" sz="1900" dirty="0" smtClean="0"/>
              <a:t>Corporate applicants must provide copy of corporate charter or articles of incorporation, certified copy of resolution or bylaws authorizing application.</a:t>
            </a:r>
          </a:p>
          <a:p>
            <a:pPr>
              <a:buClr>
                <a:srgbClr val="0070C0"/>
              </a:buClr>
              <a:buFont typeface="Wingdings" pitchFamily="2" charset="2"/>
              <a:buChar char="v"/>
            </a:pPr>
            <a:r>
              <a:rPr lang="en-US" sz="1900" dirty="0" smtClean="0"/>
              <a:t>If applicant is located in a different State, certificate that Applicant is authorized to do business from applicable State.</a:t>
            </a:r>
          </a:p>
          <a:p>
            <a:pPr>
              <a:buNone/>
            </a:pPr>
            <a:endParaRPr lang="en-US" sz="1800" dirty="0"/>
          </a:p>
        </p:txBody>
      </p:sp>
    </p:spTree>
    <p:extLst>
      <p:ext uri="{BB962C8B-B14F-4D97-AF65-F5344CB8AC3E}">
        <p14:creationId xmlns:p14="http://schemas.microsoft.com/office/powerpoint/2010/main" val="316829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96112"/>
          </a:xfrm>
        </p:spPr>
        <p:txBody>
          <a:bodyPr>
            <a:normAutofit/>
          </a:bodyPr>
          <a:lstStyle/>
          <a:p>
            <a:pPr algn="ctr"/>
            <a:r>
              <a:rPr lang="en-US" b="1" dirty="0" smtClean="0"/>
              <a:t>Permission to survey</a:t>
            </a:r>
            <a:endParaRPr lang="en-US" b="1" dirty="0"/>
          </a:p>
        </p:txBody>
      </p:sp>
      <p:sp>
        <p:nvSpPr>
          <p:cNvPr id="3" name="Content Placeholder 2"/>
          <p:cNvSpPr>
            <a:spLocks noGrp="1"/>
          </p:cNvSpPr>
          <p:nvPr>
            <p:ph idx="1"/>
          </p:nvPr>
        </p:nvSpPr>
        <p:spPr>
          <a:xfrm>
            <a:off x="457200" y="1676400"/>
            <a:ext cx="5562600" cy="4648200"/>
          </a:xfrm>
        </p:spPr>
        <p:txBody>
          <a:bodyPr>
            <a:normAutofit/>
          </a:bodyPr>
          <a:lstStyle/>
          <a:p>
            <a:pPr>
              <a:buNone/>
            </a:pPr>
            <a:r>
              <a:rPr lang="en-US" dirty="0" smtClean="0"/>
              <a:t>	</a:t>
            </a:r>
            <a:r>
              <a:rPr lang="en-US" sz="1800" dirty="0" smtClean="0"/>
              <a:t>BIA Realty reviews materials submitted for permission to survey. If a complete application for permission to survey, with supporting documentation and landowner’s consent, is received, BIA Realty grants Applicant permission to survey. Typically this approval is granted via a letter to the applicant. </a:t>
            </a:r>
          </a:p>
          <a:p>
            <a:pPr>
              <a:buNone/>
            </a:pPr>
            <a:endParaRPr lang="en-US" sz="1800" dirty="0" smtClean="0"/>
          </a:p>
          <a:p>
            <a:pPr>
              <a:buNone/>
            </a:pPr>
            <a:r>
              <a:rPr lang="en-US" sz="1800" dirty="0" smtClean="0"/>
              <a:t>	BIA Realty recommends that the Applicant also requests permission for appraisal when seeking permission to survey.</a:t>
            </a:r>
          </a:p>
          <a:p>
            <a:pPr>
              <a:buNone/>
            </a:pPr>
            <a:r>
              <a:rPr lang="en-US" sz="1800" dirty="0" smtClean="0"/>
              <a:t>	</a:t>
            </a:r>
          </a:p>
          <a:p>
            <a:pPr>
              <a:buNone/>
            </a:pPr>
            <a:r>
              <a:rPr lang="en-US" sz="1800" dirty="0" smtClean="0"/>
              <a:t>	</a:t>
            </a:r>
            <a:r>
              <a:rPr lang="en-US" sz="1800" b="1" dirty="0" smtClean="0"/>
              <a:t>Permission to survey is not permission to construct!</a:t>
            </a:r>
            <a:endParaRPr lang="en-US" sz="1800" b="1" dirty="0"/>
          </a:p>
        </p:txBody>
      </p:sp>
      <p:pic>
        <p:nvPicPr>
          <p:cNvPr id="2050" name="Picture 2" descr="C:\Users\Christine.Herman\AppData\Local\Microsoft\Windows\Temporary Internet Files\Content.IE5\PWE5IWUL\MC90031271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0200" y="2133600"/>
            <a:ext cx="3591458" cy="4011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617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ctagon 14"/>
          <p:cNvSpPr/>
          <p:nvPr/>
        </p:nvSpPr>
        <p:spPr>
          <a:xfrm>
            <a:off x="4724400" y="5867400"/>
            <a:ext cx="533400" cy="533400"/>
          </a:xfrm>
          <a:prstGeom prst="octagon">
            <a:avLst/>
          </a:prstGeom>
          <a:solidFill>
            <a:srgbClr val="C00000"/>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Diagram 3"/>
          <p:cNvGraphicFramePr/>
          <p:nvPr>
            <p:extLst>
              <p:ext uri="{D42A27DB-BD31-4B8C-83A1-F6EECF244321}">
                <p14:modId xmlns:p14="http://schemas.microsoft.com/office/powerpoint/2010/main" val="2719145137"/>
              </p:ext>
            </p:extLst>
          </p:nvPr>
        </p:nvGraphicFramePr>
        <p:xfrm>
          <a:off x="1752600" y="1676400"/>
          <a:ext cx="6096000" cy="431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Arrow Connector 5"/>
          <p:cNvCxnSpPr/>
          <p:nvPr/>
        </p:nvCxnSpPr>
        <p:spPr>
          <a:xfrm rot="5400000">
            <a:off x="5257006" y="4571206"/>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266406" y="4571206"/>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181600" y="4876800"/>
            <a:ext cx="1676400" cy="754053"/>
          </a:xfrm>
          <a:prstGeom prst="rect">
            <a:avLst/>
          </a:prstGeom>
          <a:noFill/>
        </p:spPr>
        <p:txBody>
          <a:bodyPr wrap="square" rtlCol="0">
            <a:spAutoFit/>
          </a:bodyPr>
          <a:lstStyle/>
          <a:p>
            <a:pPr algn="ctr"/>
            <a:r>
              <a:rPr lang="en-US" sz="1500" b="1" i="1" u="sng" dirty="0" smtClean="0">
                <a:solidFill>
                  <a:schemeClr val="accent1">
                    <a:lumMod val="50000"/>
                  </a:schemeClr>
                </a:solidFill>
                <a:latin typeface="+mj-lt"/>
              </a:rPr>
              <a:t>638 Tribes</a:t>
            </a:r>
          </a:p>
          <a:p>
            <a:pPr algn="ctr"/>
            <a:r>
              <a:rPr lang="en-US" sz="1400" b="1" dirty="0" smtClean="0">
                <a:solidFill>
                  <a:schemeClr val="bg1"/>
                </a:solidFill>
                <a:latin typeface="+mj-lt"/>
              </a:rPr>
              <a:t>BIA Realty </a:t>
            </a:r>
          </a:p>
          <a:p>
            <a:pPr algn="ctr"/>
            <a:r>
              <a:rPr lang="en-US" sz="1400" b="1" dirty="0" smtClean="0">
                <a:solidFill>
                  <a:schemeClr val="bg1"/>
                </a:solidFill>
                <a:latin typeface="+mj-lt"/>
              </a:rPr>
              <a:t>Department</a:t>
            </a:r>
            <a:endParaRPr lang="en-US" sz="1400" b="1" dirty="0">
              <a:solidFill>
                <a:schemeClr val="bg1"/>
              </a:solidFill>
              <a:latin typeface="+mj-lt"/>
            </a:endParaRPr>
          </a:p>
        </p:txBody>
      </p:sp>
      <p:sp>
        <p:nvSpPr>
          <p:cNvPr id="10" name="TextBox 9"/>
          <p:cNvSpPr txBox="1"/>
          <p:nvPr/>
        </p:nvSpPr>
        <p:spPr>
          <a:xfrm>
            <a:off x="1447800" y="838200"/>
            <a:ext cx="6096000" cy="646331"/>
          </a:xfrm>
          <a:prstGeom prst="rect">
            <a:avLst/>
          </a:prstGeom>
          <a:noFill/>
        </p:spPr>
        <p:txBody>
          <a:bodyPr wrap="square" rtlCol="0">
            <a:spAutoFit/>
          </a:bodyPr>
          <a:lstStyle/>
          <a:p>
            <a:pPr algn="ctr"/>
            <a:r>
              <a:rPr lang="en-US" sz="3600" b="1" dirty="0" smtClean="0">
                <a:solidFill>
                  <a:schemeClr val="tx2"/>
                </a:solidFill>
                <a:latin typeface="+mj-lt"/>
              </a:rPr>
              <a:t>Application Process – Phase 1</a:t>
            </a:r>
            <a:endParaRPr lang="en-US" sz="3600" b="1" dirty="0">
              <a:solidFill>
                <a:schemeClr val="tx2"/>
              </a:solidFill>
              <a:latin typeface="+mj-lt"/>
            </a:endParaRPr>
          </a:p>
        </p:txBody>
      </p:sp>
      <p:sp>
        <p:nvSpPr>
          <p:cNvPr id="13" name="Down Arrow 12"/>
          <p:cNvSpPr/>
          <p:nvPr/>
        </p:nvSpPr>
        <p:spPr>
          <a:xfrm rot="16200000">
            <a:off x="928846" y="1720734"/>
            <a:ext cx="709989" cy="788927"/>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33400" y="1905000"/>
            <a:ext cx="1371600" cy="369332"/>
          </a:xfrm>
          <a:prstGeom prst="rect">
            <a:avLst/>
          </a:prstGeom>
          <a:noFill/>
        </p:spPr>
        <p:txBody>
          <a:bodyPr wrap="square" rtlCol="0">
            <a:spAutoFit/>
          </a:bodyPr>
          <a:lstStyle/>
          <a:p>
            <a:pPr algn="ctr"/>
            <a:r>
              <a:rPr lang="en-US" b="1" dirty="0" smtClean="0">
                <a:latin typeface="+mj-lt"/>
              </a:rPr>
              <a:t>Start</a:t>
            </a:r>
            <a:endParaRPr lang="en-US" b="1" dirty="0">
              <a:latin typeface="+mj-lt"/>
            </a:endParaRPr>
          </a:p>
        </p:txBody>
      </p:sp>
      <p:sp>
        <p:nvSpPr>
          <p:cNvPr id="12" name="TextBox 11"/>
          <p:cNvSpPr txBox="1"/>
          <p:nvPr/>
        </p:nvSpPr>
        <p:spPr>
          <a:xfrm>
            <a:off x="4572000" y="5943600"/>
            <a:ext cx="2971800" cy="646331"/>
          </a:xfrm>
          <a:prstGeom prst="rect">
            <a:avLst/>
          </a:prstGeom>
          <a:noFill/>
        </p:spPr>
        <p:txBody>
          <a:bodyPr wrap="square" rtlCol="0">
            <a:spAutoFit/>
          </a:bodyPr>
          <a:lstStyle/>
          <a:p>
            <a:pPr algn="ctr"/>
            <a:r>
              <a:rPr lang="en-US" b="1" dirty="0" smtClean="0">
                <a:solidFill>
                  <a:schemeClr val="bg1"/>
                </a:solidFill>
                <a:latin typeface="+mj-lt"/>
              </a:rPr>
              <a:t>STOP</a:t>
            </a:r>
            <a:r>
              <a:rPr lang="en-US" b="1" dirty="0" smtClean="0">
                <a:latin typeface="+mj-lt"/>
              </a:rPr>
              <a:t>   Permission to Survey 	Granted by BIA	</a:t>
            </a:r>
            <a:endParaRPr lang="en-US" b="1" dirty="0">
              <a:latin typeface="+mj-lt"/>
            </a:endParaRPr>
          </a:p>
        </p:txBody>
      </p:sp>
    </p:spTree>
    <p:extLst>
      <p:ext uri="{BB962C8B-B14F-4D97-AF65-F5344CB8AC3E}">
        <p14:creationId xmlns:p14="http://schemas.microsoft.com/office/powerpoint/2010/main" val="2780193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56488"/>
          </a:xfrm>
        </p:spPr>
        <p:txBody>
          <a:bodyPr/>
          <a:lstStyle/>
          <a:p>
            <a:pPr algn="ctr"/>
            <a:r>
              <a:rPr lang="en-US" b="1" dirty="0" smtClean="0"/>
              <a:t>Completion of survey</a:t>
            </a:r>
            <a:endParaRPr lang="en-US" b="1" dirty="0"/>
          </a:p>
        </p:txBody>
      </p:sp>
      <p:sp>
        <p:nvSpPr>
          <p:cNvPr id="3" name="Content Placeholder 2"/>
          <p:cNvSpPr>
            <a:spLocks noGrp="1"/>
          </p:cNvSpPr>
          <p:nvPr>
            <p:ph idx="1"/>
          </p:nvPr>
        </p:nvSpPr>
        <p:spPr>
          <a:xfrm>
            <a:off x="457200" y="1600201"/>
            <a:ext cx="8229600" cy="3124200"/>
          </a:xfrm>
        </p:spPr>
        <p:txBody>
          <a:bodyPr/>
          <a:lstStyle/>
          <a:p>
            <a:pPr>
              <a:buNone/>
            </a:pPr>
            <a:r>
              <a:rPr lang="en-US" b="1" i="1" dirty="0" smtClean="0"/>
              <a:t>	</a:t>
            </a:r>
            <a:r>
              <a:rPr lang="en-US" sz="2800" b="1" i="1" u="sng" dirty="0" smtClean="0"/>
              <a:t>Step 5: Surveying trust lands</a:t>
            </a:r>
            <a:endParaRPr lang="en-US" sz="2800" b="1" i="1" u="sng" dirty="0"/>
          </a:p>
          <a:p>
            <a:pPr>
              <a:buNone/>
            </a:pPr>
            <a:r>
              <a:rPr lang="en-US" sz="2400" dirty="0" smtClean="0"/>
              <a:t>	</a:t>
            </a:r>
          </a:p>
          <a:p>
            <a:pPr>
              <a:buNone/>
            </a:pPr>
            <a:r>
              <a:rPr lang="en-US" sz="2400" dirty="0" smtClean="0"/>
              <a:t>	Upon approval of application for </a:t>
            </a:r>
            <a:r>
              <a:rPr lang="en-US" sz="2400" dirty="0"/>
              <a:t>permission </a:t>
            </a:r>
            <a:r>
              <a:rPr lang="en-US" sz="2400" dirty="0" smtClean="0"/>
              <a:t>to survey,         the Applicant will perform a survey on the affected land. Completed surveys are submitted to:</a:t>
            </a:r>
          </a:p>
          <a:p>
            <a:pPr>
              <a:buNone/>
            </a:pPr>
            <a:endParaRPr lang="en-US" dirty="0"/>
          </a:p>
          <a:p>
            <a:endParaRPr lang="en-US" dirty="0"/>
          </a:p>
          <a:p>
            <a:pPr>
              <a:buNone/>
            </a:pPr>
            <a:endParaRPr lang="en-US" dirty="0"/>
          </a:p>
        </p:txBody>
      </p:sp>
      <p:sp>
        <p:nvSpPr>
          <p:cNvPr id="5" name="Rectangle 4"/>
          <p:cNvSpPr/>
          <p:nvPr/>
        </p:nvSpPr>
        <p:spPr>
          <a:xfrm>
            <a:off x="457200" y="44196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endParaRPr lang="en-US" dirty="0" smtClean="0"/>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
        <p:nvSpPr>
          <p:cNvPr id="4" name="TextBox 3"/>
          <p:cNvSpPr txBox="1"/>
          <p:nvPr/>
        </p:nvSpPr>
        <p:spPr>
          <a:xfrm>
            <a:off x="609600" y="5562600"/>
            <a:ext cx="7924800" cy="646331"/>
          </a:xfrm>
          <a:prstGeom prst="rect">
            <a:avLst/>
          </a:prstGeom>
          <a:noFill/>
        </p:spPr>
        <p:txBody>
          <a:bodyPr wrap="square" rtlCol="0">
            <a:spAutoFit/>
          </a:bodyPr>
          <a:lstStyle/>
          <a:p>
            <a:pPr algn="ctr"/>
            <a:r>
              <a:rPr lang="en-US" dirty="0" smtClean="0"/>
              <a:t>Upon receipt of the survey, it will be submitted to the Bureau Indian Land Surveyor (BILS) for a Legal Description Review (LDR) and approval</a:t>
            </a:r>
            <a:endParaRPr lang="en-US" dirty="0"/>
          </a:p>
        </p:txBody>
      </p:sp>
    </p:spTree>
    <p:extLst>
      <p:ext uri="{BB962C8B-B14F-4D97-AF65-F5344CB8AC3E}">
        <p14:creationId xmlns:p14="http://schemas.microsoft.com/office/powerpoint/2010/main" val="36336998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lstStyle/>
          <a:p>
            <a:r>
              <a:rPr lang="en-US" sz="2400" b="1" u="sng" dirty="0" smtClean="0"/>
              <a:t>169.6   Maps</a:t>
            </a:r>
          </a:p>
          <a:p>
            <a:endParaRPr lang="en-US" dirty="0"/>
          </a:p>
        </p:txBody>
      </p:sp>
      <p:sp>
        <p:nvSpPr>
          <p:cNvPr id="4" name="Content Placeholder 3"/>
          <p:cNvSpPr>
            <a:spLocks noGrp="1"/>
          </p:cNvSpPr>
          <p:nvPr>
            <p:ph sz="half" idx="1"/>
          </p:nvPr>
        </p:nvSpPr>
        <p:spPr/>
        <p:txBody>
          <a:bodyPr>
            <a:noAutofit/>
          </a:bodyPr>
          <a:lstStyle/>
          <a:p>
            <a:pPr marL="514350" indent="-514350">
              <a:buNone/>
            </a:pPr>
            <a:r>
              <a:rPr lang="en-US" sz="1800" dirty="0" smtClean="0"/>
              <a:t>(a)	Maps shall accompany the right-of-way application. Field notes shall also accompany the application. The width of the right-of-way shall be clearly shown on the maps.</a:t>
            </a:r>
          </a:p>
          <a:p>
            <a:pPr marL="514350" indent="-514350">
              <a:buClrTx/>
              <a:buAutoNum type="alphaLcParenBoth" startAt="2"/>
            </a:pPr>
            <a:r>
              <a:rPr lang="en-US" sz="1800" dirty="0" smtClean="0"/>
              <a:t>A separate map shall be filed for each section of 20 miles of right-of-way. The map of the last section of right-of-way may include any excess of 10 miles or less.</a:t>
            </a:r>
          </a:p>
          <a:p>
            <a:pPr marL="514350" indent="-514350">
              <a:buClrTx/>
              <a:buAutoNum type="alphaLcParenBoth" startAt="2"/>
            </a:pPr>
            <a:r>
              <a:rPr lang="en-US" sz="1800" dirty="0" smtClean="0"/>
              <a:t>The scale of maps showing the line of route normally should be 2,000 feet to an inch, but can be drawn to a larger scale when necessary.</a:t>
            </a:r>
          </a:p>
          <a:p>
            <a:pPr marL="514350" indent="-514350">
              <a:buClrTx/>
              <a:buAutoNum type="alphaLcParenBoth" startAt="2"/>
            </a:pPr>
            <a:r>
              <a:rPr lang="en-US" sz="1800" dirty="0" smtClean="0"/>
              <a:t>Maps shall show the allotment number of each allotted tract, and shall clearly designate each tract affected, listing sections, townships and ranges of lands crossed.</a:t>
            </a:r>
          </a:p>
        </p:txBody>
      </p:sp>
      <p:sp>
        <p:nvSpPr>
          <p:cNvPr id="6" name="Title 1"/>
          <p:cNvSpPr>
            <a:spLocks noGrp="1"/>
          </p:cNvSpPr>
          <p:nvPr>
            <p:ph type="title"/>
          </p:nvPr>
        </p:nvSpPr>
        <p:spPr>
          <a:xfrm>
            <a:off x="457200" y="609600"/>
            <a:ext cx="8229600" cy="856488"/>
          </a:xfrm>
        </p:spPr>
        <p:txBody>
          <a:bodyPr/>
          <a:lstStyle/>
          <a:p>
            <a:pPr algn="ctr"/>
            <a:r>
              <a:rPr lang="en-US" sz="4000" b="1" dirty="0" smtClean="0"/>
              <a:t>Surveys</a:t>
            </a:r>
            <a:endParaRPr lang="en-US" sz="4000" b="1" dirty="0"/>
          </a:p>
        </p:txBody>
      </p:sp>
    </p:spTree>
    <p:extLst>
      <p:ext uri="{BB962C8B-B14F-4D97-AF65-F5344CB8AC3E}">
        <p14:creationId xmlns:p14="http://schemas.microsoft.com/office/powerpoint/2010/main" val="287178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Autofit/>
          </a:bodyPr>
          <a:lstStyle/>
          <a:p>
            <a:pPr algn="ctr"/>
            <a:r>
              <a:rPr lang="en-US" sz="3200" b="1" dirty="0" smtClean="0">
                <a:solidFill>
                  <a:srgbClr val="FF0000"/>
                </a:solidFill>
                <a:effectLst>
                  <a:outerShdw blurRad="38100" dist="38100" dir="2700000" algn="tl">
                    <a:srgbClr val="000000">
                      <a:alpha val="43137"/>
                    </a:srgbClr>
                  </a:outerShdw>
                </a:effectLst>
              </a:rPr>
              <a:t>What</a:t>
            </a:r>
            <a:r>
              <a:rPr lang="en-US" sz="3200" b="1" dirty="0" smtClean="0">
                <a:solidFill>
                  <a:srgbClr val="00577A"/>
                </a:solidFill>
              </a:rPr>
              <a:t> is an Easement vs. Right-of-Way</a:t>
            </a:r>
            <a:endParaRPr lang="en-US" sz="3200" dirty="0">
              <a:solidFill>
                <a:srgbClr val="00577A"/>
              </a:solidFill>
            </a:endParaRPr>
          </a:p>
        </p:txBody>
      </p:sp>
      <p:sp>
        <p:nvSpPr>
          <p:cNvPr id="3" name="Content Placeholder 2"/>
          <p:cNvSpPr>
            <a:spLocks noGrp="1"/>
          </p:cNvSpPr>
          <p:nvPr>
            <p:ph idx="1"/>
          </p:nvPr>
        </p:nvSpPr>
        <p:spPr>
          <a:xfrm>
            <a:off x="457200" y="1371600"/>
            <a:ext cx="8229600" cy="4953000"/>
          </a:xfrm>
        </p:spPr>
        <p:txBody>
          <a:bodyPr/>
          <a:lstStyle/>
          <a:p>
            <a:pPr>
              <a:buClr>
                <a:schemeClr val="accent1">
                  <a:lumMod val="75000"/>
                </a:schemeClr>
              </a:buClr>
              <a:buFont typeface="Wingdings" pitchFamily="2" charset="2"/>
              <a:buChar char="v"/>
            </a:pPr>
            <a:r>
              <a:rPr lang="en-US" dirty="0" smtClean="0"/>
              <a:t> </a:t>
            </a:r>
            <a:r>
              <a:rPr lang="en-US" sz="2400" dirty="0" smtClean="0"/>
              <a:t>An </a:t>
            </a:r>
            <a:r>
              <a:rPr lang="en-US" sz="2400" b="1" dirty="0" smtClean="0"/>
              <a:t>easement</a:t>
            </a:r>
            <a:r>
              <a:rPr lang="en-US" sz="2400" dirty="0" smtClean="0"/>
              <a:t> is a right </a:t>
            </a:r>
            <a:r>
              <a:rPr lang="en-US" sz="2400" dirty="0"/>
              <a:t>one has in the land of another created </a:t>
            </a:r>
            <a:r>
              <a:rPr lang="en-US" sz="2400" dirty="0" smtClean="0"/>
              <a:t>by a grant, reservation, agreement, prescription or necessary implication.</a:t>
            </a:r>
          </a:p>
          <a:p>
            <a:pPr marL="0" indent="0">
              <a:buClr>
                <a:schemeClr val="accent1">
                  <a:lumMod val="75000"/>
                </a:schemeClr>
              </a:buClr>
              <a:buNone/>
            </a:pPr>
            <a:endParaRPr lang="en-US" sz="2400" dirty="0" smtClean="0"/>
          </a:p>
          <a:p>
            <a:pPr lvl="1">
              <a:buClr>
                <a:schemeClr val="accent1">
                  <a:lumMod val="75000"/>
                </a:schemeClr>
              </a:buClr>
              <a:buFont typeface="Wingdings" pitchFamily="2" charset="2"/>
              <a:buChar char="v"/>
            </a:pPr>
            <a:r>
              <a:rPr lang="en-US" sz="2000" i="1" dirty="0" smtClean="0"/>
              <a:t>Easement of necessity – granted by a court when it is determined said easement is absolutely necessary for use and enjoyment of land (landlocked parcels, commonly).</a:t>
            </a:r>
          </a:p>
          <a:p>
            <a:pPr lvl="1">
              <a:buClr>
                <a:schemeClr val="accent1">
                  <a:lumMod val="75000"/>
                </a:schemeClr>
              </a:buClr>
              <a:buFont typeface="Wingdings" pitchFamily="2" charset="2"/>
              <a:buChar char="v"/>
            </a:pPr>
            <a:r>
              <a:rPr lang="en-US" sz="2000" i="1" dirty="0" smtClean="0"/>
              <a:t>Prescriptive easement – granted by a court upon the presumption that a written easement existed after a period of open and continuous use of the land.</a:t>
            </a:r>
          </a:p>
          <a:p>
            <a:pPr marL="393192" lvl="1" indent="0">
              <a:buClr>
                <a:schemeClr val="accent1">
                  <a:lumMod val="75000"/>
                </a:schemeClr>
              </a:buClr>
              <a:buNone/>
            </a:pPr>
            <a:endParaRPr lang="en-US" sz="2000" i="1" dirty="0" smtClean="0"/>
          </a:p>
          <a:p>
            <a:pPr>
              <a:buClr>
                <a:schemeClr val="accent1">
                  <a:lumMod val="75000"/>
                </a:schemeClr>
              </a:buClr>
              <a:buFont typeface="Wingdings" pitchFamily="2" charset="2"/>
              <a:buChar char="v"/>
            </a:pPr>
            <a:r>
              <a:rPr lang="en-US" sz="2400" dirty="0" smtClean="0"/>
              <a:t>A </a:t>
            </a:r>
            <a:r>
              <a:rPr lang="en-US" sz="2400" b="1" dirty="0" smtClean="0"/>
              <a:t>right-of-way</a:t>
            </a:r>
            <a:r>
              <a:rPr lang="en-US" sz="2400" dirty="0" smtClean="0"/>
              <a:t> is a strip of land </a:t>
            </a:r>
            <a:r>
              <a:rPr lang="en-US" sz="2400" i="1" dirty="0" smtClean="0"/>
              <a:t>(noun) </a:t>
            </a:r>
            <a:r>
              <a:rPr lang="en-US" sz="2400" dirty="0" smtClean="0"/>
              <a:t>used </a:t>
            </a:r>
            <a:r>
              <a:rPr lang="en-US" sz="2400" i="1" dirty="0" smtClean="0"/>
              <a:t>or</a:t>
            </a:r>
            <a:r>
              <a:rPr lang="en-US" sz="2400" dirty="0" smtClean="0"/>
              <a:t> the right granted to pass over the land of another </a:t>
            </a:r>
            <a:r>
              <a:rPr lang="en-US" sz="2400" i="1" dirty="0" smtClean="0"/>
              <a:t>(verb).</a:t>
            </a:r>
            <a:endParaRPr lang="en-US" sz="2400" i="1" dirty="0"/>
          </a:p>
        </p:txBody>
      </p:sp>
    </p:spTree>
    <p:extLst>
      <p:ext uri="{BB962C8B-B14F-4D97-AF65-F5344CB8AC3E}">
        <p14:creationId xmlns:p14="http://schemas.microsoft.com/office/powerpoint/2010/main" val="2982106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normAutofit/>
          </a:bodyPr>
          <a:lstStyle/>
          <a:p>
            <a:r>
              <a:rPr lang="en-US" sz="2400" b="1" u="sng" dirty="0" smtClean="0"/>
              <a:t>169.7   Field Notes</a:t>
            </a:r>
          </a:p>
        </p:txBody>
      </p:sp>
      <p:sp>
        <p:nvSpPr>
          <p:cNvPr id="6" name="Content Placeholder 5"/>
          <p:cNvSpPr>
            <a:spLocks noGrp="1"/>
          </p:cNvSpPr>
          <p:nvPr>
            <p:ph sz="half" idx="1"/>
          </p:nvPr>
        </p:nvSpPr>
        <p:spPr>
          <a:xfrm>
            <a:off x="3200400" y="1447800"/>
            <a:ext cx="5486400" cy="5029200"/>
          </a:xfrm>
        </p:spPr>
        <p:txBody>
          <a:bodyPr>
            <a:normAutofit fontScale="77500" lnSpcReduction="20000"/>
          </a:bodyPr>
          <a:lstStyle/>
          <a:p>
            <a:pPr>
              <a:lnSpc>
                <a:spcPct val="120000"/>
              </a:lnSpc>
              <a:buNone/>
            </a:pPr>
            <a:r>
              <a:rPr lang="en-US" sz="1800" dirty="0" smtClean="0"/>
              <a:t>	</a:t>
            </a:r>
            <a:r>
              <a:rPr lang="en-US" sz="2300" dirty="0" smtClean="0"/>
              <a:t>Field notes of the survey shall appear along the line indicating the right-of-way on the maps, unless the maps would be too crowded to be easily legible, in which event the field notes may be filed separately in such form that they may be folded readily for filing. Where field notes are placed on separate paper, it will be necessary to place on the maps only a sufficient number of station numbers so as to make it convenient to follow the field notes. The field notes shall be typewritten, and be sufficiently complete so as to permit the line indicating the right-of-way to be readily retraced on the ground. They shall show whether the line was run on true or magnetic bearing, and in the latter case, the variation of the needle and the date shall be stated. One or more bearings must be given. The 10-mile sections must be indicated and numbered on all lines of roads submitted.</a:t>
            </a:r>
            <a:endParaRPr lang="en-US" sz="2300" dirty="0"/>
          </a:p>
        </p:txBody>
      </p:sp>
    </p:spTree>
    <p:extLst>
      <p:ext uri="{BB962C8B-B14F-4D97-AF65-F5344CB8AC3E}">
        <p14:creationId xmlns:p14="http://schemas.microsoft.com/office/powerpoint/2010/main" val="3374219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1676400"/>
            <a:ext cx="3200400" cy="4572000"/>
          </a:xfrm>
        </p:spPr>
        <p:txBody>
          <a:bodyPr/>
          <a:lstStyle/>
          <a:p>
            <a:r>
              <a:rPr lang="en-US" sz="2400" b="1" u="sng" dirty="0" smtClean="0"/>
              <a:t>169.8  Public Survey</a:t>
            </a:r>
          </a:p>
          <a:p>
            <a:endParaRPr lang="en-US" dirty="0"/>
          </a:p>
        </p:txBody>
      </p:sp>
      <p:sp>
        <p:nvSpPr>
          <p:cNvPr id="4" name="Content Placeholder 3"/>
          <p:cNvSpPr>
            <a:spLocks noGrp="1"/>
          </p:cNvSpPr>
          <p:nvPr>
            <p:ph sz="half" idx="1"/>
          </p:nvPr>
        </p:nvSpPr>
        <p:spPr/>
        <p:txBody>
          <a:bodyPr>
            <a:normAutofit fontScale="62500" lnSpcReduction="20000"/>
          </a:bodyPr>
          <a:lstStyle/>
          <a:p>
            <a:pPr marL="514350" indent="-514350">
              <a:buClrTx/>
              <a:buAutoNum type="alphaLcParenBoth"/>
            </a:pPr>
            <a:r>
              <a:rPr lang="en-US" dirty="0" smtClean="0"/>
              <a:t>The terminal of the line of route shall be fixed by reference of course and distance to the nearest existing corner of the public survey. The maps, as well as the engineer’s affidavit and the applicant’s certificate, shall show these connections.</a:t>
            </a:r>
          </a:p>
          <a:p>
            <a:pPr marL="514350" indent="-514350">
              <a:buAutoNum type="alphaLcParenBoth"/>
            </a:pPr>
            <a:endParaRPr lang="en-US" dirty="0" smtClean="0"/>
          </a:p>
          <a:p>
            <a:pPr marL="514350" indent="-514350">
              <a:buClrTx/>
              <a:buAutoNum type="alphaLcParenBoth" startAt="2"/>
            </a:pPr>
            <a:r>
              <a:rPr lang="en-US" dirty="0" smtClean="0"/>
              <a:t>When either terminal of the line or route is upon </a:t>
            </a:r>
            <a:r>
              <a:rPr lang="en-US" dirty="0" err="1" smtClean="0"/>
              <a:t>unsurveyed</a:t>
            </a:r>
            <a:r>
              <a:rPr lang="en-US" dirty="0" smtClean="0"/>
              <a:t> land, it must be connected by traverse with an established corner of the public survey if not ore than 6 miles distant from it, and the single bearing and distance from the terminal point to the corner computed and noted on the maps, in the engineer’s affidavit and the applicant’s certificate. The notes and all data for the computation of the traverse must be given.</a:t>
            </a:r>
          </a:p>
        </p:txBody>
      </p:sp>
    </p:spTree>
    <p:extLst>
      <p:ext uri="{BB962C8B-B14F-4D97-AF65-F5344CB8AC3E}">
        <p14:creationId xmlns:p14="http://schemas.microsoft.com/office/powerpoint/2010/main" val="613067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1828800"/>
            <a:ext cx="2971800" cy="4572000"/>
          </a:xfrm>
        </p:spPr>
        <p:txBody>
          <a:bodyPr/>
          <a:lstStyle/>
          <a:p>
            <a:r>
              <a:rPr lang="en-US" sz="2400" b="1" u="sng" dirty="0" smtClean="0"/>
              <a:t>169.9    Connection with natural objects</a:t>
            </a:r>
          </a:p>
          <a:p>
            <a:endParaRPr lang="en-US" sz="2400" b="1" u="sng" dirty="0" smtClean="0"/>
          </a:p>
          <a:p>
            <a:endParaRPr lang="en-US" sz="2400" b="1" u="sng" dirty="0" smtClean="0"/>
          </a:p>
          <a:p>
            <a:endParaRPr lang="en-US" sz="2400" b="1" u="sng" dirty="0" smtClean="0"/>
          </a:p>
          <a:p>
            <a:endParaRPr lang="en-US" sz="2400" b="1" u="sng" dirty="0" smtClean="0"/>
          </a:p>
          <a:p>
            <a:endParaRPr lang="en-US" sz="2400" b="1" u="sng" dirty="0" smtClean="0"/>
          </a:p>
          <a:p>
            <a:r>
              <a:rPr lang="en-US" sz="2400" b="1" u="sng" dirty="0" smtClean="0"/>
              <a:t>169.10   Township and section lines	</a:t>
            </a:r>
          </a:p>
          <a:p>
            <a:endParaRPr lang="en-US" dirty="0"/>
          </a:p>
        </p:txBody>
      </p:sp>
      <p:sp>
        <p:nvSpPr>
          <p:cNvPr id="4" name="Content Placeholder 3"/>
          <p:cNvSpPr>
            <a:spLocks noGrp="1"/>
          </p:cNvSpPr>
          <p:nvPr>
            <p:ph sz="half" idx="1"/>
          </p:nvPr>
        </p:nvSpPr>
        <p:spPr>
          <a:xfrm>
            <a:off x="3352800" y="1676400"/>
            <a:ext cx="5334000" cy="4572000"/>
          </a:xfrm>
        </p:spPr>
        <p:txBody>
          <a:bodyPr>
            <a:noAutofit/>
          </a:bodyPr>
          <a:lstStyle/>
          <a:p>
            <a:pPr>
              <a:buNone/>
            </a:pPr>
            <a:r>
              <a:rPr lang="en-US" sz="1800" dirty="0" smtClean="0"/>
              <a:t>	</a:t>
            </a:r>
            <a:r>
              <a:rPr lang="en-US" sz="1700" dirty="0" smtClean="0"/>
              <a:t>When the distance to an established corner of the public survey is more than 6 miles, this connection will be made with a natural object or a permanent monument which can be readily found and recognized, and which will fix and perpetuate the position of the terminal point. The maps must show the position of such mark, and course must be given an accurate description of the mark and full data concerning the traverse, and the engineer’s affidavit and the certificate on the maps must state the connections.</a:t>
            </a:r>
          </a:p>
          <a:p>
            <a:pPr>
              <a:buNone/>
            </a:pPr>
            <a:endParaRPr lang="en-US" sz="1700" dirty="0" smtClean="0"/>
          </a:p>
          <a:p>
            <a:pPr>
              <a:buNone/>
            </a:pPr>
            <a:r>
              <a:rPr lang="en-US" sz="1700" dirty="0" smtClean="0"/>
              <a:t>	Whenever the line of survey crosses a township or section line of the public survey, the distance to the nearest existing corner shall be noted. The maps shall show these distances and the station numbers at the points of intersection. The field notes shall show these distances and the station numbers.</a:t>
            </a:r>
          </a:p>
          <a:p>
            <a:pPr>
              <a:buNone/>
            </a:pPr>
            <a:endParaRPr lang="en-US" dirty="0"/>
          </a:p>
        </p:txBody>
      </p:sp>
    </p:spTree>
    <p:extLst>
      <p:ext uri="{BB962C8B-B14F-4D97-AF65-F5344CB8AC3E}">
        <p14:creationId xmlns:p14="http://schemas.microsoft.com/office/powerpoint/2010/main" val="1544742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8001000" cy="781048"/>
          </a:xfrm>
        </p:spPr>
        <p:txBody>
          <a:bodyPr/>
          <a:lstStyle/>
          <a:p>
            <a:pPr algn="r"/>
            <a:r>
              <a:rPr lang="en-US" sz="2800" b="1" i="1" dirty="0" smtClean="0">
                <a:solidFill>
                  <a:srgbClr val="0070C0"/>
                </a:solidFill>
                <a:latin typeface="+mn-lt"/>
              </a:rPr>
              <a:t>Rights-of-Way over Indian Lands</a:t>
            </a:r>
            <a:endParaRPr lang="en-US" sz="2800" dirty="0">
              <a:latin typeface="+mn-lt"/>
            </a:endParaRPr>
          </a:p>
        </p:txBody>
      </p:sp>
      <p:sp>
        <p:nvSpPr>
          <p:cNvPr id="3" name="Text Placeholder 2"/>
          <p:cNvSpPr>
            <a:spLocks noGrp="1"/>
          </p:cNvSpPr>
          <p:nvPr>
            <p:ph type="body" idx="2"/>
          </p:nvPr>
        </p:nvSpPr>
        <p:spPr>
          <a:xfrm>
            <a:off x="533400" y="1676400"/>
            <a:ext cx="3048000" cy="4572000"/>
          </a:xfrm>
        </p:spPr>
        <p:txBody>
          <a:bodyPr/>
          <a:lstStyle/>
          <a:p>
            <a:r>
              <a:rPr lang="en-US" sz="2400" b="1" u="sng" dirty="0" smtClean="0"/>
              <a:t>169.11    Affidavit and certificate</a:t>
            </a:r>
          </a:p>
          <a:p>
            <a:endParaRPr lang="en-US" dirty="0"/>
          </a:p>
        </p:txBody>
      </p:sp>
      <p:sp>
        <p:nvSpPr>
          <p:cNvPr id="4" name="Content Placeholder 3"/>
          <p:cNvSpPr>
            <a:spLocks noGrp="1"/>
          </p:cNvSpPr>
          <p:nvPr>
            <p:ph sz="half" idx="1"/>
          </p:nvPr>
        </p:nvSpPr>
        <p:spPr>
          <a:xfrm>
            <a:off x="3575050" y="1676400"/>
            <a:ext cx="5111750" cy="4800600"/>
          </a:xfrm>
        </p:spPr>
        <p:txBody>
          <a:bodyPr>
            <a:noAutofit/>
          </a:bodyPr>
          <a:lstStyle/>
          <a:p>
            <a:pPr marL="514350" indent="-514350">
              <a:buClrTx/>
              <a:buAutoNum type="alphaLcParenBoth"/>
            </a:pPr>
            <a:r>
              <a:rPr lang="en-US" sz="1800" dirty="0" smtClean="0"/>
              <a:t>There shall be subscribed </a:t>
            </a:r>
            <a:r>
              <a:rPr lang="en-US" sz="1800" u="sng" dirty="0" smtClean="0"/>
              <a:t>on the maps </a:t>
            </a:r>
            <a:r>
              <a:rPr lang="en-US" sz="1800" dirty="0" smtClean="0"/>
              <a:t>of definite location an </a:t>
            </a:r>
            <a:r>
              <a:rPr lang="en-US" sz="1800" u="sng" dirty="0" smtClean="0"/>
              <a:t>affidavit executed by the engineer </a:t>
            </a:r>
            <a:r>
              <a:rPr lang="en-US" sz="1800" dirty="0" smtClean="0"/>
              <a:t>who made the survey and a </a:t>
            </a:r>
            <a:r>
              <a:rPr lang="en-US" sz="1800" u="sng" dirty="0" smtClean="0"/>
              <a:t>certificate executed by the applicant</a:t>
            </a:r>
            <a:r>
              <a:rPr lang="en-US" sz="1800" dirty="0" smtClean="0"/>
              <a:t>, both certifying to the accuracy of the survey and maps and both designating by termini and length the line of route for which the right-of-way application is made.</a:t>
            </a:r>
          </a:p>
          <a:p>
            <a:pPr marL="514350" indent="-514350">
              <a:buClrTx/>
              <a:buAutoNum type="alphaLcParenBoth"/>
            </a:pPr>
            <a:endParaRPr lang="en-US" sz="1800" dirty="0" smtClean="0"/>
          </a:p>
          <a:p>
            <a:pPr marL="514350" indent="-514350">
              <a:buClrTx/>
              <a:buAutoNum type="alphaLcParenBoth"/>
            </a:pPr>
            <a:r>
              <a:rPr lang="en-US" sz="1800" dirty="0" smtClean="0"/>
              <a:t>Maps covering roads built by the BIA which are transferred to a county or State government shall contain an affidavit as to the accuracy of the survey executed by BIA; the affidavit is by an authorized county or State officer who certifies acceptance of the transfer and satisfaction with the accuracy of the survey and maps.</a:t>
            </a:r>
          </a:p>
          <a:p>
            <a:pPr marL="514350" indent="-514350">
              <a:buClrTx/>
              <a:buNone/>
            </a:pPr>
            <a:r>
              <a:rPr lang="en-US" dirty="0" smtClean="0"/>
              <a:t>	</a:t>
            </a:r>
          </a:p>
        </p:txBody>
      </p:sp>
    </p:spTree>
    <p:extLst>
      <p:ext uri="{BB962C8B-B14F-4D97-AF65-F5344CB8AC3E}">
        <p14:creationId xmlns:p14="http://schemas.microsoft.com/office/powerpoint/2010/main" val="1059526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80288"/>
            <a:ext cx="8229600" cy="667512"/>
          </a:xfrm>
        </p:spPr>
        <p:txBody>
          <a:bodyPr>
            <a:normAutofit fontScale="90000"/>
          </a:bodyPr>
          <a:lstStyle/>
          <a:p>
            <a:pPr algn="ctr"/>
            <a:r>
              <a:rPr lang="en-US" sz="4900" b="1" dirty="0" smtClean="0"/>
              <a:t>Affidavit and Certificate</a:t>
            </a:r>
            <a:endParaRPr lang="en-US" b="1" dirty="0"/>
          </a:p>
        </p:txBody>
      </p:sp>
      <p:sp>
        <p:nvSpPr>
          <p:cNvPr id="5" name="Content Placeholder 2"/>
          <p:cNvSpPr>
            <a:spLocks noGrp="1"/>
          </p:cNvSpPr>
          <p:nvPr>
            <p:ph idx="1"/>
          </p:nvPr>
        </p:nvSpPr>
        <p:spPr>
          <a:xfrm>
            <a:off x="457200" y="1524001"/>
            <a:ext cx="8229600" cy="2590799"/>
          </a:xfrm>
        </p:spPr>
        <p:txBody>
          <a:bodyPr>
            <a:normAutofit/>
          </a:bodyPr>
          <a:lstStyle/>
          <a:p>
            <a:pPr>
              <a:buNone/>
            </a:pPr>
            <a:r>
              <a:rPr lang="en-US" b="1" i="1" dirty="0" smtClean="0"/>
              <a:t>	</a:t>
            </a:r>
          </a:p>
          <a:p>
            <a:pPr>
              <a:buNone/>
            </a:pPr>
            <a:r>
              <a:rPr lang="en-US" b="1" i="1" u="sng" dirty="0" smtClean="0"/>
              <a:t>Step 6: Submit Engineer’s Affidavit and Applicant’s Certificate</a:t>
            </a:r>
            <a:endParaRPr lang="en-US" b="1" i="1" u="sng" dirty="0"/>
          </a:p>
          <a:p>
            <a:pPr>
              <a:buNone/>
            </a:pPr>
            <a:r>
              <a:rPr lang="en-US" sz="2400" dirty="0" smtClean="0"/>
              <a:t>	If not published within survey maps, these documents are executed separately, and submitted to:</a:t>
            </a:r>
            <a:endParaRPr lang="en-US" sz="2400" dirty="0"/>
          </a:p>
          <a:p>
            <a:pPr>
              <a:buNone/>
            </a:pPr>
            <a:endParaRPr lang="en-US" dirty="0"/>
          </a:p>
        </p:txBody>
      </p:sp>
      <p:sp>
        <p:nvSpPr>
          <p:cNvPr id="7" name="Rectangle 6"/>
          <p:cNvSpPr/>
          <p:nvPr/>
        </p:nvSpPr>
        <p:spPr>
          <a:xfrm>
            <a:off x="457200" y="4038600"/>
            <a:ext cx="8153400" cy="1508105"/>
          </a:xfrm>
          <a:prstGeom prst="rect">
            <a:avLst/>
          </a:prstGeom>
        </p:spPr>
        <p:txBody>
          <a:bodyPr wrap="square" numCol="2">
            <a:spAutoFit/>
          </a:bodyPr>
          <a:lstStyle/>
          <a:p>
            <a:endParaRPr lang="en-US" sz="3200" b="1" i="1" u="sng" dirty="0" smtClean="0">
              <a:solidFill>
                <a:srgbClr val="C00000"/>
              </a:solidFill>
            </a:endParaRPr>
          </a:p>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extLst>
      <p:ext uri="{BB962C8B-B14F-4D97-AF65-F5344CB8AC3E}">
        <p14:creationId xmlns:p14="http://schemas.microsoft.com/office/powerpoint/2010/main" val="7788535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80288"/>
            <a:ext cx="8229600" cy="667512"/>
          </a:xfrm>
        </p:spPr>
        <p:txBody>
          <a:bodyPr>
            <a:normAutofit fontScale="90000"/>
          </a:bodyPr>
          <a:lstStyle/>
          <a:p>
            <a:pPr algn="ctr"/>
            <a:r>
              <a:rPr lang="en-US" sz="4900" b="1" dirty="0" smtClean="0"/>
              <a:t>Environmental</a:t>
            </a:r>
            <a:r>
              <a:rPr lang="en-US" b="1" dirty="0" smtClean="0"/>
              <a:t> compliance</a:t>
            </a:r>
            <a:endParaRPr lang="en-US" b="1" dirty="0"/>
          </a:p>
        </p:txBody>
      </p:sp>
      <p:sp>
        <p:nvSpPr>
          <p:cNvPr id="5" name="Content Placeholder 2"/>
          <p:cNvSpPr>
            <a:spLocks noGrp="1"/>
          </p:cNvSpPr>
          <p:nvPr>
            <p:ph idx="1"/>
          </p:nvPr>
        </p:nvSpPr>
        <p:spPr>
          <a:xfrm>
            <a:off x="457200" y="1524001"/>
            <a:ext cx="8229600" cy="2590799"/>
          </a:xfrm>
        </p:spPr>
        <p:txBody>
          <a:bodyPr>
            <a:normAutofit/>
          </a:bodyPr>
          <a:lstStyle/>
          <a:p>
            <a:pPr>
              <a:buNone/>
            </a:pPr>
            <a:r>
              <a:rPr lang="en-US" b="1" i="1" dirty="0" smtClean="0"/>
              <a:t>	</a:t>
            </a:r>
            <a:r>
              <a:rPr lang="en-US" b="1" i="1" u="sng" dirty="0" smtClean="0"/>
              <a:t>Step 7: </a:t>
            </a:r>
            <a:r>
              <a:rPr lang="en-US" b="1" i="1" u="sng" dirty="0"/>
              <a:t>NEPA </a:t>
            </a:r>
            <a:r>
              <a:rPr lang="en-US" b="1" i="1" u="sng" dirty="0" smtClean="0"/>
              <a:t>compliance</a:t>
            </a:r>
            <a:endParaRPr lang="en-US" b="1" i="1" u="sng" dirty="0"/>
          </a:p>
          <a:p>
            <a:pPr>
              <a:buNone/>
            </a:pPr>
            <a:r>
              <a:rPr lang="en-US" sz="2400" dirty="0" smtClean="0"/>
              <a:t>	The </a:t>
            </a:r>
            <a:r>
              <a:rPr lang="en-US" sz="2400" dirty="0"/>
              <a:t>Applicant will complete the National Environmental Policy Act (NEPA) Environmental Assessment Questionnaire and submit </a:t>
            </a:r>
            <a:r>
              <a:rPr lang="en-US" sz="2400" dirty="0" smtClean="0"/>
              <a:t>to:</a:t>
            </a:r>
            <a:endParaRPr lang="en-US" sz="2400" dirty="0"/>
          </a:p>
          <a:p>
            <a:pPr>
              <a:buNone/>
            </a:pPr>
            <a:endParaRPr lang="en-US" dirty="0"/>
          </a:p>
        </p:txBody>
      </p:sp>
      <p:sp>
        <p:nvSpPr>
          <p:cNvPr id="7" name="Rectangle 6"/>
          <p:cNvSpPr/>
          <p:nvPr/>
        </p:nvSpPr>
        <p:spPr>
          <a:xfrm>
            <a:off x="457200" y="3276600"/>
            <a:ext cx="8153400" cy="1508105"/>
          </a:xfrm>
          <a:prstGeom prst="rect">
            <a:avLst/>
          </a:prstGeom>
        </p:spPr>
        <p:txBody>
          <a:bodyPr wrap="square" numCol="2">
            <a:spAutoFit/>
          </a:bodyPr>
          <a:lstStyle/>
          <a:p>
            <a:endParaRPr lang="en-US" sz="3200" b="1" i="1" u="sng" dirty="0" smtClean="0">
              <a:solidFill>
                <a:srgbClr val="C00000"/>
              </a:solidFill>
            </a:endParaRPr>
          </a:p>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
        <p:nvSpPr>
          <p:cNvPr id="8" name="TextBox 7"/>
          <p:cNvSpPr txBox="1"/>
          <p:nvPr/>
        </p:nvSpPr>
        <p:spPr>
          <a:xfrm>
            <a:off x="457200" y="4992469"/>
            <a:ext cx="8229600" cy="923330"/>
          </a:xfrm>
          <a:prstGeom prst="rect">
            <a:avLst/>
          </a:prstGeom>
          <a:noFill/>
        </p:spPr>
        <p:txBody>
          <a:bodyPr wrap="square" rtlCol="0">
            <a:spAutoFit/>
          </a:bodyPr>
          <a:lstStyle/>
          <a:p>
            <a:pPr algn="ctr"/>
            <a:r>
              <a:rPr lang="en-US" dirty="0" smtClean="0"/>
              <a:t>BIA Realty will submit the </a:t>
            </a:r>
          </a:p>
          <a:p>
            <a:pPr algn="ctr"/>
            <a:r>
              <a:rPr lang="en-US" dirty="0" smtClean="0"/>
              <a:t>appropriate completed NEPA document to </a:t>
            </a:r>
          </a:p>
          <a:p>
            <a:pPr algn="ctr"/>
            <a:r>
              <a:rPr lang="en-US" dirty="0" smtClean="0"/>
              <a:t>BIA Environmental Services for review.</a:t>
            </a:r>
            <a:endParaRPr lang="en-US" dirty="0"/>
          </a:p>
        </p:txBody>
      </p:sp>
    </p:spTree>
    <p:extLst>
      <p:ext uri="{BB962C8B-B14F-4D97-AF65-F5344CB8AC3E}">
        <p14:creationId xmlns:p14="http://schemas.microsoft.com/office/powerpoint/2010/main" val="1811550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533400" y="1676400"/>
            <a:ext cx="3048000" cy="4572000"/>
          </a:xfrm>
        </p:spPr>
        <p:txBody>
          <a:bodyPr>
            <a:normAutofit/>
          </a:bodyPr>
          <a:lstStyle/>
          <a:p>
            <a:r>
              <a:rPr lang="en-US" sz="2400" b="1" u="sng" dirty="0" smtClean="0"/>
              <a:t>NEPA Compliance</a:t>
            </a:r>
            <a:endParaRPr lang="en-US" sz="2400" b="1" u="sng" dirty="0"/>
          </a:p>
        </p:txBody>
      </p:sp>
      <p:sp>
        <p:nvSpPr>
          <p:cNvPr id="4" name="Content Placeholder 3"/>
          <p:cNvSpPr>
            <a:spLocks noGrp="1"/>
          </p:cNvSpPr>
          <p:nvPr>
            <p:ph sz="half" idx="1"/>
          </p:nvPr>
        </p:nvSpPr>
        <p:spPr>
          <a:xfrm>
            <a:off x="3575050" y="1828800"/>
            <a:ext cx="5111750" cy="4419600"/>
          </a:xfrm>
        </p:spPr>
        <p:txBody>
          <a:bodyPr>
            <a:normAutofit fontScale="92500"/>
          </a:bodyPr>
          <a:lstStyle/>
          <a:p>
            <a:pPr>
              <a:buClr>
                <a:schemeClr val="accent1"/>
              </a:buClr>
              <a:buFont typeface="Wingdings" pitchFamily="2" charset="2"/>
              <a:buChar char="v"/>
            </a:pPr>
            <a:r>
              <a:rPr lang="en-US" sz="1600" dirty="0" smtClean="0"/>
              <a:t>Right-of-way renewals require a Categorical Exclusion when there is no change to the trust asset (land).</a:t>
            </a:r>
          </a:p>
          <a:p>
            <a:pPr>
              <a:buClr>
                <a:schemeClr val="accent1"/>
              </a:buClr>
              <a:buNone/>
            </a:pPr>
            <a:endParaRPr lang="en-US" sz="1600" dirty="0" smtClean="0"/>
          </a:p>
          <a:p>
            <a:pPr>
              <a:buClr>
                <a:schemeClr val="accent1"/>
              </a:buClr>
              <a:buFont typeface="Wingdings" pitchFamily="2" charset="2"/>
              <a:buChar char="v"/>
            </a:pPr>
            <a:r>
              <a:rPr lang="en-US" sz="1600" dirty="0" smtClean="0"/>
              <a:t>New rights-of-ways require a Phase I Environmental Assessment (at minimum).</a:t>
            </a:r>
          </a:p>
          <a:p>
            <a:pPr>
              <a:buClr>
                <a:schemeClr val="accent1"/>
              </a:buClr>
              <a:buNone/>
            </a:pPr>
            <a:endParaRPr lang="en-US" sz="1600" dirty="0" smtClean="0"/>
          </a:p>
          <a:p>
            <a:pPr>
              <a:buClr>
                <a:schemeClr val="accent1"/>
              </a:buClr>
              <a:buFont typeface="Wingdings" pitchFamily="2" charset="2"/>
              <a:buChar char="v"/>
            </a:pPr>
            <a:r>
              <a:rPr lang="en-US" sz="1600" dirty="0" smtClean="0"/>
              <a:t>NEPA (National Environmental Policy Act) requires review of proposed actions on Federal Lands (including lands to which the United States is a trustee).</a:t>
            </a:r>
          </a:p>
          <a:p>
            <a:pPr>
              <a:buClr>
                <a:schemeClr val="accent1"/>
              </a:buClr>
              <a:buNone/>
            </a:pPr>
            <a:endParaRPr lang="en-US" sz="1600" dirty="0" smtClean="0"/>
          </a:p>
          <a:p>
            <a:pPr>
              <a:buClr>
                <a:schemeClr val="accent1"/>
              </a:buClr>
              <a:buFont typeface="Wingdings" pitchFamily="2" charset="2"/>
              <a:buChar char="v"/>
            </a:pPr>
            <a:r>
              <a:rPr lang="en-US" sz="1600" dirty="0" smtClean="0"/>
              <a:t>In the Midwest Region, NEPA compliance documents are reviewed by Environmental Services staff. Questions regarding level of environmental assessment required should be addressed with the Agency. </a:t>
            </a:r>
          </a:p>
          <a:p>
            <a:pPr>
              <a:buClr>
                <a:schemeClr val="accent1"/>
              </a:buClr>
              <a:buNone/>
            </a:pPr>
            <a:endParaRPr lang="en-US" sz="1600" dirty="0" smtClean="0"/>
          </a:p>
          <a:p>
            <a:pPr>
              <a:buClr>
                <a:schemeClr val="accent1"/>
              </a:buClr>
              <a:buFont typeface="Wingdings" pitchFamily="2" charset="2"/>
              <a:buChar char="v"/>
            </a:pPr>
            <a:r>
              <a:rPr lang="en-US" sz="1600" dirty="0" smtClean="0"/>
              <a:t>Approved NEPA document must be included with Application for Right-of-Way.</a:t>
            </a:r>
            <a:endParaRPr lang="en-US" sz="1600" dirty="0"/>
          </a:p>
        </p:txBody>
      </p:sp>
    </p:spTree>
    <p:extLst>
      <p:ext uri="{BB962C8B-B14F-4D97-AF65-F5344CB8AC3E}">
        <p14:creationId xmlns:p14="http://schemas.microsoft.com/office/powerpoint/2010/main" val="40132868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969527"/>
            <a:ext cx="8153400" cy="3231654"/>
          </a:xfrm>
          <a:prstGeom prst="rect">
            <a:avLst/>
          </a:prstGeom>
        </p:spPr>
        <p:txBody>
          <a:bodyPr wrap="square" numCol="1">
            <a:spAutoFit/>
          </a:bodyPr>
          <a:lstStyle/>
          <a:p>
            <a:endParaRPr lang="en-US" sz="2800" b="1" i="1" u="sng" dirty="0" smtClean="0"/>
          </a:p>
          <a:p>
            <a:r>
              <a:rPr lang="en-US" sz="2600" b="1" i="1" u="sng" dirty="0" smtClean="0"/>
              <a:t>Step 8: </a:t>
            </a:r>
            <a:r>
              <a:rPr lang="en-US" sz="2600" b="1" i="1" u="sng" dirty="0"/>
              <a:t>Application for Grant of Easement for </a:t>
            </a:r>
            <a:r>
              <a:rPr lang="en-US" sz="2600" b="1" i="1" u="sng" dirty="0" smtClean="0"/>
              <a:t>Right-of-Way</a:t>
            </a:r>
            <a:endParaRPr lang="en-US" sz="2600" b="1" i="1" u="sng" dirty="0"/>
          </a:p>
          <a:p>
            <a:pPr lvl="1"/>
            <a:endParaRPr lang="en-US" dirty="0" smtClean="0"/>
          </a:p>
          <a:p>
            <a:pPr lvl="1"/>
            <a:r>
              <a:rPr lang="en-US" sz="2400" dirty="0" smtClean="0"/>
              <a:t>Applicant will complete </a:t>
            </a:r>
            <a:r>
              <a:rPr lang="en-US" sz="2400" dirty="0"/>
              <a:t>the Application for Grant of Easement </a:t>
            </a:r>
            <a:r>
              <a:rPr lang="en-US" sz="2400" dirty="0" smtClean="0"/>
              <a:t>with the following information: </a:t>
            </a:r>
          </a:p>
          <a:p>
            <a:pPr lvl="1"/>
            <a:endParaRPr lang="en-US" dirty="0"/>
          </a:p>
          <a:p>
            <a:pPr lvl="1"/>
            <a:endParaRPr lang="en-US" dirty="0"/>
          </a:p>
          <a:p>
            <a:pPr lvl="1"/>
            <a:endParaRPr lang="en-US" dirty="0"/>
          </a:p>
        </p:txBody>
      </p:sp>
      <p:sp>
        <p:nvSpPr>
          <p:cNvPr id="10" name="TextBox 9"/>
          <p:cNvSpPr txBox="1"/>
          <p:nvPr/>
        </p:nvSpPr>
        <p:spPr>
          <a:xfrm>
            <a:off x="457200" y="3302675"/>
            <a:ext cx="8153400" cy="2308324"/>
          </a:xfrm>
          <a:prstGeom prst="rect">
            <a:avLst/>
          </a:prstGeom>
          <a:noFill/>
        </p:spPr>
        <p:txBody>
          <a:bodyPr wrap="square" numCol="2" rtlCol="0">
            <a:spAutoFit/>
          </a:bodyPr>
          <a:lstStyle/>
          <a:p>
            <a:pPr lvl="1">
              <a:buFont typeface="Arial" pitchFamily="34" charset="0"/>
              <a:buChar char="•"/>
            </a:pPr>
            <a:r>
              <a:rPr lang="en-US" dirty="0" smtClean="0"/>
              <a:t> Project Name </a:t>
            </a:r>
          </a:p>
          <a:p>
            <a:pPr lvl="1">
              <a:buFont typeface="Arial" pitchFamily="34" charset="0"/>
              <a:buChar char="•"/>
            </a:pPr>
            <a:r>
              <a:rPr lang="en-US" dirty="0" smtClean="0"/>
              <a:t> Landowner Name </a:t>
            </a:r>
          </a:p>
          <a:p>
            <a:pPr lvl="1">
              <a:buFont typeface="Arial" pitchFamily="34" charset="0"/>
              <a:buChar char="•"/>
            </a:pPr>
            <a:r>
              <a:rPr lang="en-US" dirty="0" smtClean="0"/>
              <a:t> Tract Number </a:t>
            </a:r>
          </a:p>
          <a:p>
            <a:pPr lvl="1">
              <a:buFont typeface="Arial" pitchFamily="34" charset="0"/>
              <a:buChar char="•"/>
            </a:pPr>
            <a:r>
              <a:rPr lang="en-US" dirty="0" smtClean="0"/>
              <a:t> Tract Description </a:t>
            </a:r>
          </a:p>
          <a:p>
            <a:pPr lvl="1">
              <a:buFont typeface="Arial" pitchFamily="34" charset="0"/>
              <a:buChar char="•"/>
            </a:pPr>
            <a:r>
              <a:rPr lang="en-US" dirty="0" smtClean="0"/>
              <a:t> Applicant’s name </a:t>
            </a:r>
          </a:p>
          <a:p>
            <a:pPr lvl="1">
              <a:buFont typeface="Arial" pitchFamily="34" charset="0"/>
              <a:buChar char="•"/>
            </a:pPr>
            <a:r>
              <a:rPr lang="en-US" dirty="0" smtClean="0"/>
              <a:t> Easement description</a:t>
            </a:r>
          </a:p>
          <a:p>
            <a:pPr lvl="1">
              <a:buFont typeface="Arial" pitchFamily="34" charset="0"/>
              <a:buChar char="•"/>
            </a:pPr>
            <a:endParaRPr lang="en-US" dirty="0"/>
          </a:p>
          <a:p>
            <a:pPr lvl="1">
              <a:buFont typeface="Arial" pitchFamily="34" charset="0"/>
              <a:buChar char="•"/>
            </a:pPr>
            <a:endParaRPr lang="en-US" dirty="0" smtClean="0"/>
          </a:p>
          <a:p>
            <a:pPr lvl="1">
              <a:buFont typeface="Arial" pitchFamily="34" charset="0"/>
              <a:buChar char="•"/>
            </a:pPr>
            <a:r>
              <a:rPr lang="en-US" dirty="0" smtClean="0"/>
              <a:t> Authority</a:t>
            </a:r>
          </a:p>
          <a:p>
            <a:pPr lvl="1">
              <a:buFont typeface="Arial" pitchFamily="34" charset="0"/>
              <a:buChar char="•"/>
            </a:pPr>
            <a:r>
              <a:rPr lang="en-US" dirty="0" smtClean="0"/>
              <a:t> Term</a:t>
            </a:r>
          </a:p>
          <a:p>
            <a:pPr lvl="1">
              <a:buFont typeface="Arial" pitchFamily="34" charset="0"/>
              <a:buChar char="•"/>
            </a:pPr>
            <a:r>
              <a:rPr lang="en-US" dirty="0" smtClean="0"/>
              <a:t> Provisions</a:t>
            </a:r>
          </a:p>
          <a:p>
            <a:pPr lvl="1">
              <a:buFont typeface="Arial" pitchFamily="34" charset="0"/>
              <a:buChar char="•"/>
            </a:pPr>
            <a:r>
              <a:rPr lang="en-US" dirty="0" smtClean="0"/>
              <a:t> Maps</a:t>
            </a:r>
          </a:p>
          <a:p>
            <a:pPr lvl="1">
              <a:buFont typeface="Arial" pitchFamily="34" charset="0"/>
              <a:buChar char="•"/>
            </a:pPr>
            <a:r>
              <a:rPr lang="en-US" dirty="0"/>
              <a:t> </a:t>
            </a:r>
            <a:r>
              <a:rPr lang="en-US" dirty="0" smtClean="0"/>
              <a:t>Engineer’s Affidavit</a:t>
            </a:r>
          </a:p>
          <a:p>
            <a:pPr lvl="1">
              <a:buFont typeface="Arial" pitchFamily="34" charset="0"/>
              <a:buChar char="•"/>
            </a:pPr>
            <a:r>
              <a:rPr lang="en-US" dirty="0" smtClean="0"/>
              <a:t>Applicant’s  Certificate</a:t>
            </a:r>
          </a:p>
          <a:p>
            <a:pPr lvl="1">
              <a:buFont typeface="Arial" pitchFamily="34" charset="0"/>
              <a:buChar char="•"/>
            </a:pPr>
            <a:endParaRPr lang="en-US" dirty="0" smtClean="0"/>
          </a:p>
          <a:p>
            <a:endParaRPr lang="en-US" dirty="0"/>
          </a:p>
        </p:txBody>
      </p:sp>
      <p:sp>
        <p:nvSpPr>
          <p:cNvPr id="13" name="Rectangle 12"/>
          <p:cNvSpPr/>
          <p:nvPr/>
        </p:nvSpPr>
        <p:spPr>
          <a:xfrm>
            <a:off x="533400" y="4705528"/>
            <a:ext cx="8153400" cy="1661993"/>
          </a:xfrm>
          <a:prstGeom prst="rect">
            <a:avLst/>
          </a:prstGeom>
        </p:spPr>
        <p:txBody>
          <a:bodyPr wrap="square" numCol="1">
            <a:spAutoFit/>
          </a:bodyPr>
          <a:lstStyle/>
          <a:p>
            <a:pPr lvl="1"/>
            <a:endParaRPr lang="en-US" sz="2400" dirty="0" smtClean="0"/>
          </a:p>
          <a:p>
            <a:pPr lvl="1"/>
            <a:r>
              <a:rPr lang="en-US" sz="2000" dirty="0" smtClean="0"/>
              <a:t>Completed Applications are submitted to: </a:t>
            </a:r>
          </a:p>
          <a:p>
            <a:pPr lvl="1"/>
            <a:endParaRPr lang="en-US" dirty="0"/>
          </a:p>
          <a:p>
            <a:pPr lvl="1"/>
            <a:endParaRPr lang="en-US" dirty="0"/>
          </a:p>
          <a:p>
            <a:pPr lvl="1"/>
            <a:endParaRPr lang="en-US" dirty="0"/>
          </a:p>
        </p:txBody>
      </p:sp>
      <p:sp>
        <p:nvSpPr>
          <p:cNvPr id="14" name="Title 1"/>
          <p:cNvSpPr>
            <a:spLocks noGrp="1"/>
          </p:cNvSpPr>
          <p:nvPr>
            <p:ph type="title"/>
          </p:nvPr>
        </p:nvSpPr>
        <p:spPr>
          <a:xfrm>
            <a:off x="457200" y="152400"/>
            <a:ext cx="8229600" cy="1143000"/>
          </a:xfrm>
        </p:spPr>
        <p:txBody>
          <a:bodyPr>
            <a:normAutofit/>
          </a:bodyPr>
          <a:lstStyle/>
          <a:p>
            <a:pPr algn="ctr"/>
            <a:r>
              <a:rPr lang="en-US" sz="4400" b="1" dirty="0" smtClean="0"/>
              <a:t>Application for right-of-way</a:t>
            </a:r>
            <a:endParaRPr lang="en-US" sz="4400" b="1" dirty="0"/>
          </a:p>
        </p:txBody>
      </p:sp>
      <p:sp>
        <p:nvSpPr>
          <p:cNvPr id="7" name="Rectangle 6"/>
          <p:cNvSpPr/>
          <p:nvPr/>
        </p:nvSpPr>
        <p:spPr>
          <a:xfrm>
            <a:off x="457200" y="5426095"/>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extLst>
      <p:ext uri="{BB962C8B-B14F-4D97-AF65-F5344CB8AC3E}">
        <p14:creationId xmlns:p14="http://schemas.microsoft.com/office/powerpoint/2010/main" val="40168041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normAutofit/>
          </a:bodyPr>
          <a:lstStyle/>
          <a:p>
            <a:r>
              <a:rPr lang="en-US" sz="2400" b="1" u="sng" dirty="0" smtClean="0"/>
              <a:t>Applicable Authorities</a:t>
            </a:r>
            <a:endParaRPr lang="en-US" sz="2400" b="1" u="sng" dirty="0"/>
          </a:p>
        </p:txBody>
      </p:sp>
      <p:sp>
        <p:nvSpPr>
          <p:cNvPr id="4" name="Content Placeholder 3"/>
          <p:cNvSpPr>
            <a:spLocks noGrp="1"/>
          </p:cNvSpPr>
          <p:nvPr>
            <p:ph sz="half" idx="1"/>
          </p:nvPr>
        </p:nvSpPr>
        <p:spPr/>
        <p:txBody>
          <a:bodyPr>
            <a:normAutofit lnSpcReduction="10000"/>
          </a:bodyPr>
          <a:lstStyle/>
          <a:p>
            <a:pPr>
              <a:buClrTx/>
              <a:buFont typeface="Wingdings" pitchFamily="2" charset="2"/>
              <a:buChar char="v"/>
            </a:pPr>
            <a:r>
              <a:rPr lang="en-US" sz="1800" b="1" u="sng" dirty="0" smtClean="0"/>
              <a:t>The Act of February 5, 1948 </a:t>
            </a:r>
            <a:r>
              <a:rPr lang="en-US" sz="1800" dirty="0" smtClean="0"/>
              <a:t>– 25 U.S.C. §323-348 – applies to most rights-of-ways; may be made without limitation as to term of years; all other rights-of-ways shall be for a period not to exceed 50 years.</a:t>
            </a:r>
          </a:p>
          <a:p>
            <a:pPr>
              <a:buClrTx/>
              <a:buFont typeface="Wingdings" pitchFamily="2" charset="2"/>
              <a:buChar char="v"/>
            </a:pPr>
            <a:r>
              <a:rPr lang="en-US" sz="1800" b="1" u="sng" dirty="0" smtClean="0"/>
              <a:t>The Act of March 11, 1904 </a:t>
            </a:r>
            <a:r>
              <a:rPr lang="en-US" sz="1800" dirty="0" smtClean="0"/>
              <a:t>– 33 Stat. 65; March 2, 1917 – 39 Stat. 973 (as referred to in 25 CFR §169.25 – applies to Oil and Gas Pipelines, providing that term cannot exceed 20 years, with a 20 year renewal option.</a:t>
            </a:r>
          </a:p>
          <a:p>
            <a:pPr>
              <a:buClrTx/>
              <a:buFont typeface="Wingdings" pitchFamily="2" charset="2"/>
              <a:buChar char="v"/>
            </a:pPr>
            <a:r>
              <a:rPr lang="en-US" sz="1800" b="1" u="sng" dirty="0" smtClean="0"/>
              <a:t>The Act of March 2, 1998 </a:t>
            </a:r>
            <a:r>
              <a:rPr lang="en-US" sz="1800" dirty="0" smtClean="0"/>
              <a:t>– 30 Stat. 990 – applied to rights-of-ways for railway, telegraph and telephone lines.</a:t>
            </a:r>
          </a:p>
          <a:p>
            <a:pPr>
              <a:buClrTx/>
              <a:buFont typeface="Wingdings" pitchFamily="2" charset="2"/>
              <a:buChar char="v"/>
            </a:pPr>
            <a:r>
              <a:rPr lang="en-US" sz="1800" b="1" u="sng" dirty="0" smtClean="0"/>
              <a:t>The Act of March 3, 1901 </a:t>
            </a:r>
            <a:r>
              <a:rPr lang="en-US" sz="1800" dirty="0" smtClean="0"/>
              <a:t>– 30 Stat. 1083 applied to rights-of-ways for telephone and telegraph lines and allowed for piggy-backing. </a:t>
            </a:r>
            <a:endParaRPr lang="en-US" sz="1800" dirty="0"/>
          </a:p>
        </p:txBody>
      </p:sp>
    </p:spTree>
    <p:extLst>
      <p:ext uri="{BB962C8B-B14F-4D97-AF65-F5344CB8AC3E}">
        <p14:creationId xmlns:p14="http://schemas.microsoft.com/office/powerpoint/2010/main" val="35666508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lstStyle/>
          <a:p>
            <a:r>
              <a:rPr lang="en-US" sz="2400" b="1" u="sng" dirty="0" smtClean="0"/>
              <a:t>169.5   Application for right-of-way</a:t>
            </a:r>
          </a:p>
          <a:p>
            <a:endParaRPr lang="en-US" dirty="0"/>
          </a:p>
        </p:txBody>
      </p:sp>
      <p:sp>
        <p:nvSpPr>
          <p:cNvPr id="4" name="Content Placeholder 3"/>
          <p:cNvSpPr>
            <a:spLocks noGrp="1"/>
          </p:cNvSpPr>
          <p:nvPr>
            <p:ph sz="half" idx="1"/>
          </p:nvPr>
        </p:nvSpPr>
        <p:spPr>
          <a:xfrm>
            <a:off x="3429000" y="1676400"/>
            <a:ext cx="5257800" cy="4800600"/>
          </a:xfrm>
        </p:spPr>
        <p:txBody>
          <a:bodyPr>
            <a:noAutofit/>
          </a:bodyPr>
          <a:lstStyle/>
          <a:p>
            <a:pPr>
              <a:buNone/>
            </a:pPr>
            <a:r>
              <a:rPr lang="en-US" sz="2200" dirty="0" smtClean="0"/>
              <a:t>	Written application shall be filed in duplicate, and shall:</a:t>
            </a:r>
          </a:p>
          <a:p>
            <a:pPr>
              <a:buClr>
                <a:srgbClr val="0070C0"/>
              </a:buClr>
              <a:buFont typeface="Wingdings" pitchFamily="2" charset="2"/>
              <a:buChar char="v"/>
            </a:pPr>
            <a:r>
              <a:rPr lang="en-US" sz="1800" dirty="0" smtClean="0"/>
              <a:t>Identify the specific use requested, and </a:t>
            </a:r>
          </a:p>
          <a:p>
            <a:pPr>
              <a:buClr>
                <a:srgbClr val="0070C0"/>
              </a:buClr>
              <a:buFont typeface="Wingdings" pitchFamily="2" charset="2"/>
              <a:buChar char="v"/>
            </a:pPr>
            <a:r>
              <a:rPr lang="en-US" sz="1800" dirty="0" smtClean="0"/>
              <a:t>Cite the statute or statutes under which it is filed, and </a:t>
            </a:r>
          </a:p>
          <a:p>
            <a:pPr>
              <a:buClr>
                <a:srgbClr val="0070C0"/>
              </a:buClr>
              <a:buFont typeface="Wingdings" pitchFamily="2" charset="2"/>
              <a:buChar char="v"/>
            </a:pPr>
            <a:r>
              <a:rPr lang="en-US" sz="1800" dirty="0" smtClean="0"/>
              <a:t>Define the width and length of desired right-of-way, and </a:t>
            </a:r>
          </a:p>
          <a:p>
            <a:pPr>
              <a:buClr>
                <a:srgbClr val="0070C0"/>
              </a:buClr>
              <a:buFont typeface="Wingdings" pitchFamily="2" charset="2"/>
              <a:buChar char="v"/>
            </a:pPr>
            <a:r>
              <a:rPr lang="en-US" sz="1800" dirty="0" smtClean="0"/>
              <a:t>Be accompanied by appropriate documents in regard to corporations, and</a:t>
            </a:r>
          </a:p>
          <a:p>
            <a:pPr>
              <a:buClr>
                <a:srgbClr val="0070C0"/>
              </a:buClr>
              <a:buFont typeface="Wingdings" pitchFamily="2" charset="2"/>
              <a:buChar char="v"/>
            </a:pPr>
            <a:r>
              <a:rPr lang="en-US" sz="1800" dirty="0" smtClean="0"/>
              <a:t>Be accompanied by a duly executed stipulation agreeing to 169.5(a)-(k), and</a:t>
            </a:r>
          </a:p>
          <a:p>
            <a:pPr>
              <a:buClr>
                <a:srgbClr val="0070C0"/>
              </a:buClr>
              <a:buFont typeface="Wingdings" pitchFamily="2" charset="2"/>
              <a:buChar char="v"/>
            </a:pPr>
            <a:r>
              <a:rPr lang="en-US" sz="1800" dirty="0" smtClean="0"/>
              <a:t>Be accompanied by maps of definite location consisting of an original and two reproductions.</a:t>
            </a:r>
          </a:p>
          <a:p>
            <a:pPr>
              <a:buClr>
                <a:srgbClr val="0070C0"/>
              </a:buClr>
              <a:buFont typeface="Wingdings" pitchFamily="2" charset="2"/>
              <a:buChar char="v"/>
            </a:pPr>
            <a:r>
              <a:rPr lang="en-US" sz="1800" dirty="0" smtClean="0"/>
              <a:t>Term</a:t>
            </a:r>
          </a:p>
        </p:txBody>
      </p:sp>
    </p:spTree>
    <p:extLst>
      <p:ext uri="{BB962C8B-B14F-4D97-AF65-F5344CB8AC3E}">
        <p14:creationId xmlns:p14="http://schemas.microsoft.com/office/powerpoint/2010/main" val="3864927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143000"/>
          </a:xfrm>
        </p:spPr>
        <p:txBody>
          <a:bodyPr>
            <a:normAutofit/>
          </a:bodyPr>
          <a:lstStyle/>
          <a:p>
            <a:pPr algn="ctr"/>
            <a:r>
              <a:rPr lang="en-US" sz="2800" b="1" dirty="0" smtClean="0">
                <a:solidFill>
                  <a:srgbClr val="FF0000"/>
                </a:solidFill>
                <a:effectLst>
                  <a:outerShdw blurRad="38100" dist="38100" dir="2700000" algn="tl">
                    <a:srgbClr val="000000">
                      <a:alpha val="43137"/>
                    </a:srgbClr>
                  </a:outerShdw>
                </a:effectLst>
              </a:rPr>
              <a:t>When </a:t>
            </a:r>
            <a:r>
              <a:rPr lang="en-US" sz="2800" b="1" dirty="0" smtClean="0">
                <a:solidFill>
                  <a:srgbClr val="00577A"/>
                </a:solidFill>
              </a:rPr>
              <a:t>is an approved grant of easement for  </a:t>
            </a:r>
            <a:br>
              <a:rPr lang="en-US" sz="2800" b="1" dirty="0" smtClean="0">
                <a:solidFill>
                  <a:srgbClr val="00577A"/>
                </a:solidFill>
              </a:rPr>
            </a:br>
            <a:r>
              <a:rPr lang="en-US" sz="2800" b="1" dirty="0" smtClean="0">
                <a:solidFill>
                  <a:srgbClr val="00577A"/>
                </a:solidFill>
              </a:rPr>
              <a:t>right-of-way required?</a:t>
            </a:r>
            <a:endParaRPr lang="en-US" sz="2800" b="1" dirty="0">
              <a:solidFill>
                <a:srgbClr val="00577A"/>
              </a:solidFill>
            </a:endParaRPr>
          </a:p>
        </p:txBody>
      </p:sp>
      <p:sp>
        <p:nvSpPr>
          <p:cNvPr id="3" name="Content Placeholder 2"/>
          <p:cNvSpPr>
            <a:spLocks noGrp="1"/>
          </p:cNvSpPr>
          <p:nvPr>
            <p:ph idx="1"/>
          </p:nvPr>
        </p:nvSpPr>
        <p:spPr>
          <a:xfrm>
            <a:off x="457200" y="1935480"/>
            <a:ext cx="8229600" cy="4541520"/>
          </a:xfrm>
        </p:spPr>
        <p:txBody>
          <a:bodyPr>
            <a:normAutofit fontScale="92500"/>
          </a:bodyPr>
          <a:lstStyle/>
          <a:p>
            <a:pPr>
              <a:lnSpc>
                <a:spcPts val="3200"/>
              </a:lnSpc>
              <a:buClr>
                <a:schemeClr val="accent1">
                  <a:lumMod val="75000"/>
                </a:schemeClr>
              </a:buClr>
              <a:buFont typeface="Wingdings" pitchFamily="2" charset="2"/>
              <a:buChar char="v"/>
            </a:pPr>
            <a:r>
              <a:rPr lang="en-US" sz="2100" dirty="0" smtClean="0"/>
              <a:t>When a project encumbers restricted trust land (allotments), regardless of who is the applicant.</a:t>
            </a:r>
          </a:p>
          <a:p>
            <a:pPr>
              <a:lnSpc>
                <a:spcPts val="3200"/>
              </a:lnSpc>
              <a:buClr>
                <a:schemeClr val="accent1">
                  <a:lumMod val="75000"/>
                </a:schemeClr>
              </a:buClr>
              <a:buFont typeface="Wingdings" pitchFamily="2" charset="2"/>
              <a:buChar char="v"/>
            </a:pPr>
            <a:r>
              <a:rPr lang="en-US" sz="2100" dirty="0" smtClean="0"/>
              <a:t>When a project encumbering Tribal or restricted trust land is funded by a source requiring title evidence of encumbrance.</a:t>
            </a:r>
          </a:p>
          <a:p>
            <a:pPr>
              <a:lnSpc>
                <a:spcPts val="3200"/>
              </a:lnSpc>
              <a:buClr>
                <a:schemeClr val="accent1">
                  <a:lumMod val="75000"/>
                </a:schemeClr>
              </a:buClr>
              <a:buFont typeface="Wingdings" pitchFamily="2" charset="2"/>
              <a:buChar char="v"/>
            </a:pPr>
            <a:r>
              <a:rPr lang="en-US" sz="2100" dirty="0" smtClean="0"/>
              <a:t>When the grantee of easement over Tribal land is an entity outside the tribal government.</a:t>
            </a:r>
          </a:p>
          <a:p>
            <a:pPr>
              <a:lnSpc>
                <a:spcPts val="3200"/>
              </a:lnSpc>
              <a:buClr>
                <a:schemeClr val="accent1">
                  <a:lumMod val="75000"/>
                </a:schemeClr>
              </a:buClr>
              <a:buFont typeface="Wingdings" pitchFamily="2" charset="2"/>
              <a:buChar char="v"/>
            </a:pPr>
            <a:r>
              <a:rPr lang="en-US" sz="2100" dirty="0"/>
              <a:t>When NEPA requires Federal action.</a:t>
            </a:r>
          </a:p>
          <a:p>
            <a:pPr>
              <a:lnSpc>
                <a:spcPts val="3200"/>
              </a:lnSpc>
              <a:buClr>
                <a:schemeClr val="accent1">
                  <a:lumMod val="75000"/>
                </a:schemeClr>
              </a:buClr>
              <a:buFont typeface="Wingdings" pitchFamily="2" charset="2"/>
              <a:buChar char="v"/>
            </a:pPr>
            <a:r>
              <a:rPr lang="en-US" sz="2100" dirty="0" smtClean="0"/>
              <a:t>When the landowner requires or desires title evidence of encumbrance.</a:t>
            </a:r>
          </a:p>
          <a:p>
            <a:pPr>
              <a:lnSpc>
                <a:spcPts val="3200"/>
              </a:lnSpc>
              <a:buClr>
                <a:schemeClr val="accent1">
                  <a:lumMod val="75000"/>
                </a:schemeClr>
              </a:buClr>
              <a:buFont typeface="Wingdings" pitchFamily="2" charset="2"/>
              <a:buChar char="v"/>
            </a:pPr>
            <a:r>
              <a:rPr lang="en-US" sz="2100" dirty="0" smtClean="0"/>
              <a:t>When there is a change in location or status of a previously granted right-of-way.</a:t>
            </a:r>
          </a:p>
          <a:p>
            <a:pPr>
              <a:lnSpc>
                <a:spcPts val="3200"/>
              </a:lnSpc>
            </a:pPr>
            <a:endParaRPr lang="en-US" dirty="0"/>
          </a:p>
        </p:txBody>
      </p:sp>
    </p:spTree>
    <p:extLst>
      <p:ext uri="{BB962C8B-B14F-4D97-AF65-F5344CB8AC3E}">
        <p14:creationId xmlns:p14="http://schemas.microsoft.com/office/powerpoint/2010/main" val="36531252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ctagon 2"/>
          <p:cNvSpPr/>
          <p:nvPr/>
        </p:nvSpPr>
        <p:spPr>
          <a:xfrm>
            <a:off x="4572000" y="5867400"/>
            <a:ext cx="609600" cy="533400"/>
          </a:xfrm>
          <a:prstGeom prst="octagon">
            <a:avLst/>
          </a:prstGeom>
          <a:solidFill>
            <a:srgbClr val="C00000"/>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Diagram 3"/>
          <p:cNvGraphicFramePr/>
          <p:nvPr>
            <p:extLst>
              <p:ext uri="{D42A27DB-BD31-4B8C-83A1-F6EECF244321}">
                <p14:modId xmlns:p14="http://schemas.microsoft.com/office/powerpoint/2010/main" val="2594364417"/>
              </p:ext>
            </p:extLst>
          </p:nvPr>
        </p:nvGraphicFramePr>
        <p:xfrm>
          <a:off x="1752600" y="1676400"/>
          <a:ext cx="6096000" cy="431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4953000" y="4876800"/>
            <a:ext cx="1676400" cy="830997"/>
          </a:xfrm>
          <a:prstGeom prst="rect">
            <a:avLst/>
          </a:prstGeom>
          <a:noFill/>
        </p:spPr>
        <p:txBody>
          <a:bodyPr wrap="square" rtlCol="0">
            <a:spAutoFit/>
          </a:bodyPr>
          <a:lstStyle/>
          <a:p>
            <a:pPr algn="ctr"/>
            <a:r>
              <a:rPr lang="en-US" sz="1600" b="1" i="1" u="sng" dirty="0" smtClean="0">
                <a:solidFill>
                  <a:schemeClr val="accent1">
                    <a:lumMod val="50000"/>
                  </a:schemeClr>
                </a:solidFill>
                <a:latin typeface="+mj-lt"/>
              </a:rPr>
              <a:t>638 Tribes</a:t>
            </a:r>
          </a:p>
          <a:p>
            <a:pPr algn="ctr"/>
            <a:r>
              <a:rPr lang="en-US" sz="1600" b="1" dirty="0" smtClean="0">
                <a:solidFill>
                  <a:schemeClr val="bg1"/>
                </a:solidFill>
                <a:latin typeface="+mj-lt"/>
              </a:rPr>
              <a:t>BIA Realty </a:t>
            </a:r>
          </a:p>
          <a:p>
            <a:pPr algn="ctr"/>
            <a:r>
              <a:rPr lang="en-US" sz="1600" b="1" dirty="0" smtClean="0">
                <a:solidFill>
                  <a:schemeClr val="bg1"/>
                </a:solidFill>
                <a:latin typeface="+mj-lt"/>
              </a:rPr>
              <a:t>Department</a:t>
            </a:r>
            <a:endParaRPr lang="en-US" sz="1600" b="1" dirty="0">
              <a:solidFill>
                <a:schemeClr val="bg1"/>
              </a:solidFill>
              <a:latin typeface="+mj-lt"/>
            </a:endParaRPr>
          </a:p>
        </p:txBody>
      </p:sp>
      <p:sp>
        <p:nvSpPr>
          <p:cNvPr id="8" name="TextBox 7"/>
          <p:cNvSpPr txBox="1"/>
          <p:nvPr/>
        </p:nvSpPr>
        <p:spPr>
          <a:xfrm>
            <a:off x="1447800" y="838200"/>
            <a:ext cx="6096000" cy="646331"/>
          </a:xfrm>
          <a:prstGeom prst="rect">
            <a:avLst/>
          </a:prstGeom>
          <a:noFill/>
        </p:spPr>
        <p:txBody>
          <a:bodyPr wrap="square" rtlCol="0">
            <a:spAutoFit/>
          </a:bodyPr>
          <a:lstStyle/>
          <a:p>
            <a:pPr algn="ctr"/>
            <a:r>
              <a:rPr lang="en-US" sz="3600" b="1" dirty="0" smtClean="0">
                <a:solidFill>
                  <a:schemeClr val="tx2"/>
                </a:solidFill>
                <a:latin typeface="+mj-lt"/>
              </a:rPr>
              <a:t>Application Process – Phase 2</a:t>
            </a:r>
            <a:endParaRPr lang="en-US" sz="3600" b="1" dirty="0">
              <a:solidFill>
                <a:schemeClr val="tx2"/>
              </a:solidFill>
              <a:latin typeface="+mj-lt"/>
            </a:endParaRPr>
          </a:p>
        </p:txBody>
      </p:sp>
      <p:sp>
        <p:nvSpPr>
          <p:cNvPr id="9" name="TextBox 8"/>
          <p:cNvSpPr txBox="1"/>
          <p:nvPr/>
        </p:nvSpPr>
        <p:spPr>
          <a:xfrm>
            <a:off x="4495800" y="5943600"/>
            <a:ext cx="762000" cy="369332"/>
          </a:xfrm>
          <a:prstGeom prst="rect">
            <a:avLst/>
          </a:prstGeom>
          <a:noFill/>
        </p:spPr>
        <p:txBody>
          <a:bodyPr wrap="square" rtlCol="0">
            <a:spAutoFit/>
          </a:bodyPr>
          <a:lstStyle/>
          <a:p>
            <a:pPr algn="ctr"/>
            <a:r>
              <a:rPr lang="en-US" b="1" dirty="0" smtClean="0">
                <a:solidFill>
                  <a:schemeClr val="bg1"/>
                </a:solidFill>
                <a:latin typeface="+mj-lt"/>
              </a:rPr>
              <a:t>STOP</a:t>
            </a:r>
            <a:endParaRPr lang="en-US" b="1" dirty="0">
              <a:solidFill>
                <a:schemeClr val="bg1"/>
              </a:solidFill>
              <a:latin typeface="+mj-lt"/>
            </a:endParaRPr>
          </a:p>
        </p:txBody>
      </p:sp>
      <p:sp>
        <p:nvSpPr>
          <p:cNvPr id="10" name="Down Arrow 9"/>
          <p:cNvSpPr/>
          <p:nvPr/>
        </p:nvSpPr>
        <p:spPr>
          <a:xfrm rot="16200000">
            <a:off x="928846" y="1720734"/>
            <a:ext cx="709989" cy="788927"/>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33400" y="1905000"/>
            <a:ext cx="1371600" cy="369332"/>
          </a:xfrm>
          <a:prstGeom prst="rect">
            <a:avLst/>
          </a:prstGeom>
          <a:noFill/>
        </p:spPr>
        <p:txBody>
          <a:bodyPr wrap="square" rtlCol="0">
            <a:spAutoFit/>
          </a:bodyPr>
          <a:lstStyle/>
          <a:p>
            <a:pPr algn="ctr"/>
            <a:r>
              <a:rPr lang="en-US" b="1" dirty="0" smtClean="0">
                <a:latin typeface="+mj-lt"/>
              </a:rPr>
              <a:t>Start</a:t>
            </a:r>
            <a:endParaRPr lang="en-US" b="1" dirty="0">
              <a:latin typeface="+mj-lt"/>
            </a:endParaRPr>
          </a:p>
        </p:txBody>
      </p:sp>
      <p:cxnSp>
        <p:nvCxnSpPr>
          <p:cNvPr id="14" name="Straight Arrow Connector 13"/>
          <p:cNvCxnSpPr/>
          <p:nvPr/>
        </p:nvCxnSpPr>
        <p:spPr>
          <a:xfrm flipH="1">
            <a:off x="4495800" y="4419600"/>
            <a:ext cx="12954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943600" y="4419600"/>
            <a:ext cx="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343400" y="3810000"/>
            <a:ext cx="304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31052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32688"/>
          </a:xfrm>
        </p:spPr>
        <p:txBody>
          <a:bodyPr/>
          <a:lstStyle/>
          <a:p>
            <a:pPr algn="ctr"/>
            <a:r>
              <a:rPr lang="en-US" b="1" dirty="0" smtClean="0"/>
              <a:t>Obtaining fair market value</a:t>
            </a:r>
            <a:endParaRPr lang="en-US" b="1" dirty="0"/>
          </a:p>
        </p:txBody>
      </p:sp>
      <p:sp>
        <p:nvSpPr>
          <p:cNvPr id="3" name="Content Placeholder 2"/>
          <p:cNvSpPr>
            <a:spLocks noGrp="1"/>
          </p:cNvSpPr>
          <p:nvPr>
            <p:ph idx="1"/>
          </p:nvPr>
        </p:nvSpPr>
        <p:spPr>
          <a:xfrm>
            <a:off x="457200" y="1676401"/>
            <a:ext cx="8229600" cy="1981199"/>
          </a:xfrm>
        </p:spPr>
        <p:txBody>
          <a:bodyPr>
            <a:normAutofit fontScale="92500" lnSpcReduction="10000"/>
          </a:bodyPr>
          <a:lstStyle/>
          <a:p>
            <a:pPr>
              <a:buNone/>
            </a:pPr>
            <a:r>
              <a:rPr lang="en-US" sz="3000" b="1" i="1" dirty="0" smtClean="0"/>
              <a:t>	</a:t>
            </a:r>
            <a:r>
              <a:rPr lang="en-US" sz="3300" b="1" i="1" u="sng" dirty="0" smtClean="0"/>
              <a:t>Step 9: </a:t>
            </a:r>
            <a:r>
              <a:rPr lang="en-US" sz="3300" b="1" i="1" u="sng" dirty="0"/>
              <a:t>Appraisal </a:t>
            </a:r>
            <a:r>
              <a:rPr lang="en-US" sz="3300" b="1" i="1" u="sng" dirty="0" smtClean="0"/>
              <a:t>Request</a:t>
            </a:r>
            <a:endParaRPr lang="en-US" sz="3300" b="1" i="1" u="sng" dirty="0"/>
          </a:p>
          <a:p>
            <a:pPr>
              <a:buNone/>
            </a:pPr>
            <a:r>
              <a:rPr lang="en-US" sz="2400" dirty="0" smtClean="0"/>
              <a:t>	</a:t>
            </a:r>
          </a:p>
          <a:p>
            <a:pPr>
              <a:buNone/>
            </a:pPr>
            <a:r>
              <a:rPr lang="en-US" sz="2400" dirty="0"/>
              <a:t>	</a:t>
            </a:r>
            <a:r>
              <a:rPr lang="en-US" sz="2400" dirty="0" smtClean="0"/>
              <a:t>Upon receipt of the </a:t>
            </a:r>
            <a:r>
              <a:rPr lang="en-US" sz="2400" dirty="0"/>
              <a:t>right-of-way application, </a:t>
            </a:r>
            <a:r>
              <a:rPr lang="en-US" sz="2400" dirty="0" smtClean="0"/>
              <a:t>survey, applicant’s </a:t>
            </a:r>
            <a:r>
              <a:rPr lang="en-US" sz="2400" dirty="0"/>
              <a:t>certificate and engineer’s affidavit, </a:t>
            </a:r>
            <a:r>
              <a:rPr lang="en-US" sz="2400" dirty="0" smtClean="0"/>
              <a:t>a </a:t>
            </a:r>
            <a:r>
              <a:rPr lang="en-US" sz="2400" dirty="0"/>
              <a:t>Statement of Work (SOW) request </a:t>
            </a:r>
            <a:r>
              <a:rPr lang="en-US" sz="2400" dirty="0" smtClean="0"/>
              <a:t>will be written by :</a:t>
            </a:r>
            <a:endParaRPr lang="en-US" sz="2400" dirty="0"/>
          </a:p>
          <a:p>
            <a:endParaRPr lang="en-US" dirty="0"/>
          </a:p>
        </p:txBody>
      </p:sp>
      <p:sp>
        <p:nvSpPr>
          <p:cNvPr id="5" name="Rectangle 4"/>
          <p:cNvSpPr/>
          <p:nvPr/>
        </p:nvSpPr>
        <p:spPr>
          <a:xfrm>
            <a:off x="457200" y="44196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p>
          <a:p>
            <a:endParaRPr lang="en-US" sz="2400" dirty="0"/>
          </a:p>
        </p:txBody>
      </p:sp>
      <p:sp>
        <p:nvSpPr>
          <p:cNvPr id="6" name="TextBox 5"/>
          <p:cNvSpPr txBox="1"/>
          <p:nvPr/>
        </p:nvSpPr>
        <p:spPr>
          <a:xfrm>
            <a:off x="457200" y="5486400"/>
            <a:ext cx="8229600" cy="923330"/>
          </a:xfrm>
          <a:prstGeom prst="rect">
            <a:avLst/>
          </a:prstGeom>
          <a:noFill/>
        </p:spPr>
        <p:txBody>
          <a:bodyPr wrap="square" rtlCol="0">
            <a:spAutoFit/>
          </a:bodyPr>
          <a:lstStyle/>
          <a:p>
            <a:pPr algn="ctr"/>
            <a:r>
              <a:rPr lang="en-US" dirty="0" smtClean="0"/>
              <a:t>BIA Realty will submit the </a:t>
            </a:r>
          </a:p>
          <a:p>
            <a:pPr algn="ctr"/>
            <a:r>
              <a:rPr lang="en-US" dirty="0" smtClean="0"/>
              <a:t>Statement of Work request to the </a:t>
            </a:r>
          </a:p>
          <a:p>
            <a:pPr algn="ctr"/>
            <a:r>
              <a:rPr lang="en-US" dirty="0" smtClean="0"/>
              <a:t>Office of Appraisal Services for completion.</a:t>
            </a:r>
            <a:endParaRPr lang="en-US" dirty="0"/>
          </a:p>
        </p:txBody>
      </p:sp>
    </p:spTree>
    <p:extLst>
      <p:ext uri="{BB962C8B-B14F-4D97-AF65-F5344CB8AC3E}">
        <p14:creationId xmlns:p14="http://schemas.microsoft.com/office/powerpoint/2010/main" val="25471773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533400"/>
            <a:ext cx="8229600" cy="932688"/>
          </a:xfrm>
        </p:spPr>
        <p:txBody>
          <a:bodyPr/>
          <a:lstStyle/>
          <a:p>
            <a:pPr algn="ctr"/>
            <a:r>
              <a:rPr lang="en-US" b="1" dirty="0" smtClean="0"/>
              <a:t>Obtaining fair market value</a:t>
            </a:r>
            <a:endParaRPr lang="en-US" b="1" dirty="0"/>
          </a:p>
        </p:txBody>
      </p:sp>
      <p:sp>
        <p:nvSpPr>
          <p:cNvPr id="10" name="Content Placeholder 2"/>
          <p:cNvSpPr>
            <a:spLocks noGrp="1"/>
          </p:cNvSpPr>
          <p:nvPr>
            <p:ph idx="1"/>
          </p:nvPr>
        </p:nvSpPr>
        <p:spPr>
          <a:xfrm>
            <a:off x="457200" y="1676401"/>
            <a:ext cx="8229600" cy="2590799"/>
          </a:xfrm>
        </p:spPr>
        <p:txBody>
          <a:bodyPr>
            <a:normAutofit fontScale="77500" lnSpcReduction="20000"/>
          </a:bodyPr>
          <a:lstStyle/>
          <a:p>
            <a:pPr>
              <a:buNone/>
            </a:pPr>
            <a:r>
              <a:rPr lang="en-US" sz="3800" b="1" i="1" dirty="0" smtClean="0"/>
              <a:t>	</a:t>
            </a:r>
            <a:r>
              <a:rPr lang="en-US" sz="3100" b="1" i="1" u="sng" dirty="0" smtClean="0"/>
              <a:t>Step 9 continued: </a:t>
            </a:r>
            <a:r>
              <a:rPr lang="en-US" sz="3100" b="1" i="1" u="sng" dirty="0"/>
              <a:t>Appraisal </a:t>
            </a:r>
            <a:r>
              <a:rPr lang="en-US" sz="3100" b="1" i="1" u="sng" dirty="0" smtClean="0"/>
              <a:t>Report</a:t>
            </a:r>
            <a:endParaRPr lang="en-US" sz="3100" b="1" i="1" u="sng" dirty="0"/>
          </a:p>
          <a:p>
            <a:endParaRPr lang="en-US" sz="2400" dirty="0"/>
          </a:p>
          <a:p>
            <a:pPr>
              <a:buNone/>
            </a:pPr>
            <a:r>
              <a:rPr lang="en-US" sz="2400" dirty="0" smtClean="0"/>
              <a:t>	The Statement of Work </a:t>
            </a:r>
            <a:r>
              <a:rPr lang="en-US" sz="2400" dirty="0"/>
              <a:t>(SOW) is </a:t>
            </a:r>
            <a:r>
              <a:rPr lang="en-US" sz="2400" dirty="0" smtClean="0"/>
              <a:t>determined by the Office of Appraisal Services and will be forwarded to the Applicant, who is responsible </a:t>
            </a:r>
            <a:r>
              <a:rPr lang="en-US" sz="2400" dirty="0"/>
              <a:t>for obtaining the appraisal per the standards set out in the SOW. </a:t>
            </a:r>
            <a:endParaRPr lang="en-US" sz="2400" dirty="0" smtClean="0"/>
          </a:p>
          <a:p>
            <a:pPr>
              <a:buNone/>
            </a:pPr>
            <a:endParaRPr lang="en-US" sz="2400" dirty="0"/>
          </a:p>
          <a:p>
            <a:pPr>
              <a:buNone/>
            </a:pPr>
            <a:r>
              <a:rPr lang="en-US" sz="2400" dirty="0" smtClean="0"/>
              <a:t>	A completed appraisal is forwarded to the Office of Appraisal Services for review and approval through:</a:t>
            </a:r>
            <a:endParaRPr lang="en-US" sz="2400" dirty="0"/>
          </a:p>
          <a:p>
            <a:endParaRPr lang="en-US" dirty="0"/>
          </a:p>
        </p:txBody>
      </p:sp>
      <p:sp>
        <p:nvSpPr>
          <p:cNvPr id="5" name="Rectangle 4"/>
          <p:cNvSpPr/>
          <p:nvPr/>
        </p:nvSpPr>
        <p:spPr>
          <a:xfrm>
            <a:off x="457200" y="44196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BIA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
        <p:nvSpPr>
          <p:cNvPr id="6" name="TextBox 5"/>
          <p:cNvSpPr txBox="1"/>
          <p:nvPr/>
        </p:nvSpPr>
        <p:spPr>
          <a:xfrm>
            <a:off x="457200" y="5638800"/>
            <a:ext cx="8229600" cy="646331"/>
          </a:xfrm>
          <a:prstGeom prst="rect">
            <a:avLst/>
          </a:prstGeom>
          <a:noFill/>
        </p:spPr>
        <p:txBody>
          <a:bodyPr wrap="square" rtlCol="0">
            <a:spAutoFit/>
          </a:bodyPr>
          <a:lstStyle/>
          <a:p>
            <a:pPr algn="ctr"/>
            <a:r>
              <a:rPr lang="en-US" dirty="0" smtClean="0"/>
              <a:t>If Office of Appraisal Services is not the appraiser, BIA Realty will submit the completed appraisal report to the that office for review.</a:t>
            </a:r>
            <a:endParaRPr lang="en-US" dirty="0"/>
          </a:p>
        </p:txBody>
      </p:sp>
    </p:spTree>
    <p:extLst>
      <p:ext uri="{BB962C8B-B14F-4D97-AF65-F5344CB8AC3E}">
        <p14:creationId xmlns:p14="http://schemas.microsoft.com/office/powerpoint/2010/main" val="3178863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normAutofit/>
          </a:bodyPr>
          <a:lstStyle/>
          <a:p>
            <a:r>
              <a:rPr lang="en-US" sz="2400" b="1" u="sng" dirty="0" smtClean="0"/>
              <a:t>Appraisals</a:t>
            </a:r>
            <a:endParaRPr lang="en-US" sz="2400" b="1" u="sng" dirty="0"/>
          </a:p>
        </p:txBody>
      </p:sp>
      <p:sp>
        <p:nvSpPr>
          <p:cNvPr id="4" name="Content Placeholder 3"/>
          <p:cNvSpPr>
            <a:spLocks noGrp="1"/>
          </p:cNvSpPr>
          <p:nvPr>
            <p:ph sz="half" idx="1"/>
          </p:nvPr>
        </p:nvSpPr>
        <p:spPr>
          <a:xfrm>
            <a:off x="3124200" y="1676400"/>
            <a:ext cx="5562600" cy="4724400"/>
          </a:xfrm>
        </p:spPr>
        <p:txBody>
          <a:bodyPr>
            <a:normAutofit fontScale="55000" lnSpcReduction="20000"/>
          </a:bodyPr>
          <a:lstStyle/>
          <a:p>
            <a:pPr>
              <a:lnSpc>
                <a:spcPct val="120000"/>
              </a:lnSpc>
              <a:buNone/>
            </a:pPr>
            <a:r>
              <a:rPr lang="en-US" sz="3300" dirty="0" smtClean="0"/>
              <a:t>	25 CFR §169.12 requires that “fair market value” is minimum consideration for the rights granted via a right-of-way. Fair market value is determined by an appraisal. Appraisals are either performed by or reviewed/approved by the Office of Appraisal Services. The Midwest Region’s Office of Appraisal Services is located in Ashland, Wisconsin.</a:t>
            </a:r>
          </a:p>
          <a:p>
            <a:pPr>
              <a:buNone/>
            </a:pPr>
            <a:endParaRPr lang="en-US" sz="3300" dirty="0" smtClean="0"/>
          </a:p>
          <a:p>
            <a:pPr algn="r">
              <a:buNone/>
            </a:pPr>
            <a:r>
              <a:rPr lang="en-US" sz="3300" dirty="0" smtClean="0"/>
              <a:t>OST-Office of Appraisal Services</a:t>
            </a:r>
          </a:p>
          <a:p>
            <a:pPr algn="r">
              <a:buNone/>
            </a:pPr>
            <a:r>
              <a:rPr lang="en-US" sz="3300" dirty="0" smtClean="0"/>
              <a:t>801 W. Lakeshore Drive, Ste 3</a:t>
            </a:r>
          </a:p>
          <a:p>
            <a:pPr algn="r">
              <a:buNone/>
            </a:pPr>
            <a:r>
              <a:rPr lang="en-US" sz="3300" dirty="0" smtClean="0"/>
              <a:t>Ashland, WI  54806</a:t>
            </a:r>
          </a:p>
          <a:p>
            <a:pPr algn="r">
              <a:buNone/>
            </a:pPr>
            <a:r>
              <a:rPr lang="en-US" sz="3300" dirty="0" smtClean="0"/>
              <a:t>PH: (715) 685-9960</a:t>
            </a:r>
          </a:p>
          <a:p>
            <a:pPr algn="r">
              <a:buNone/>
            </a:pPr>
            <a:r>
              <a:rPr lang="en-US" sz="3300" dirty="0" smtClean="0"/>
              <a:t>Fax: (715) 685-0105</a:t>
            </a:r>
          </a:p>
          <a:p>
            <a:pPr>
              <a:buNone/>
            </a:pPr>
            <a:endParaRPr lang="en-US" sz="2900" dirty="0"/>
          </a:p>
        </p:txBody>
      </p:sp>
    </p:spTree>
    <p:extLst>
      <p:ext uri="{BB962C8B-B14F-4D97-AF65-F5344CB8AC3E}">
        <p14:creationId xmlns:p14="http://schemas.microsoft.com/office/powerpoint/2010/main" val="9028551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914400"/>
            <a:ext cx="8229600" cy="762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2"/>
                </a:solidFill>
                <a:effectLst/>
                <a:uLnTx/>
                <a:uFillTx/>
                <a:latin typeface="+mj-lt"/>
                <a:ea typeface="+mj-ea"/>
                <a:cs typeface="+mj-cs"/>
              </a:rPr>
              <a:t>Acknowledgement</a:t>
            </a:r>
            <a:r>
              <a:rPr kumimoji="0" lang="en-US" sz="3600" b="1" i="0" u="none" strike="noStrike" kern="1200" cap="none" spc="0" normalizeH="0" noProof="0" dirty="0" smtClean="0">
                <a:ln>
                  <a:noFill/>
                </a:ln>
                <a:solidFill>
                  <a:schemeClr val="tx2"/>
                </a:solidFill>
                <a:effectLst/>
                <a:uLnTx/>
                <a:uFillTx/>
                <a:latin typeface="+mj-lt"/>
                <a:ea typeface="+mj-ea"/>
                <a:cs typeface="+mj-cs"/>
              </a:rPr>
              <a:t> of Fair </a:t>
            </a:r>
            <a:r>
              <a:rPr lang="en-US" sz="3600" b="1" noProof="0" dirty="0">
                <a:solidFill>
                  <a:schemeClr val="tx2"/>
                </a:solidFill>
                <a:latin typeface="+mj-lt"/>
                <a:ea typeface="+mj-ea"/>
                <a:cs typeface="+mj-cs"/>
              </a:rPr>
              <a:t>M</a:t>
            </a:r>
            <a:r>
              <a:rPr kumimoji="0" lang="en-US" sz="3600" b="1" i="0" u="none" strike="noStrike" kern="1200" cap="none" spc="0" normalizeH="0" noProof="0" dirty="0" smtClean="0">
                <a:ln>
                  <a:noFill/>
                </a:ln>
                <a:solidFill>
                  <a:schemeClr val="tx2"/>
                </a:solidFill>
                <a:effectLst/>
                <a:uLnTx/>
                <a:uFillTx/>
                <a:latin typeface="+mj-lt"/>
                <a:ea typeface="+mj-ea"/>
                <a:cs typeface="+mj-cs"/>
              </a:rPr>
              <a:t>arket </a:t>
            </a:r>
            <a:r>
              <a:rPr lang="en-US" sz="3600" b="1" noProof="0" dirty="0">
                <a:solidFill>
                  <a:schemeClr val="tx2"/>
                </a:solidFill>
                <a:latin typeface="+mj-lt"/>
                <a:ea typeface="+mj-ea"/>
                <a:cs typeface="+mj-cs"/>
              </a:rPr>
              <a:t>V</a:t>
            </a:r>
            <a:r>
              <a:rPr kumimoji="0" lang="en-US" sz="3600" b="1" i="0" u="none" strike="noStrike" kern="1200" cap="none" spc="0" normalizeH="0" noProof="0" dirty="0" smtClean="0">
                <a:ln>
                  <a:noFill/>
                </a:ln>
                <a:solidFill>
                  <a:schemeClr val="tx2"/>
                </a:solidFill>
                <a:effectLst/>
                <a:uLnTx/>
                <a:uFillTx/>
                <a:latin typeface="+mj-lt"/>
                <a:ea typeface="+mj-ea"/>
                <a:cs typeface="+mj-cs"/>
              </a:rPr>
              <a:t>alue</a:t>
            </a:r>
            <a:endParaRPr kumimoji="0" lang="en-US" sz="3600" b="1"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3" name="Content Placeholder 2"/>
          <p:cNvSpPr txBox="1">
            <a:spLocks/>
          </p:cNvSpPr>
          <p:nvPr/>
        </p:nvSpPr>
        <p:spPr>
          <a:xfrm>
            <a:off x="457200" y="1524001"/>
            <a:ext cx="8229600" cy="2590799"/>
          </a:xfrm>
          <a:prstGeom prst="rect">
            <a:avLst/>
          </a:prstGeom>
        </p:spPr>
        <p:txBody>
          <a:bodyPr>
            <a:normAutofit lnSpcReduction="10000"/>
          </a:bodyPr>
          <a:lstStyle/>
          <a:p>
            <a:endParaRPr lang="en-US" sz="2600" b="1" i="1" u="sng" dirty="0" smtClean="0"/>
          </a:p>
          <a:p>
            <a:r>
              <a:rPr lang="en-US" sz="2600" b="1" i="1" u="sng" dirty="0" smtClean="0"/>
              <a:t>Step </a:t>
            </a:r>
            <a:r>
              <a:rPr lang="en-US" sz="2600" b="1" i="1" u="sng" dirty="0"/>
              <a:t>10: Statement of Fair Market </a:t>
            </a:r>
            <a:r>
              <a:rPr lang="en-US" sz="2600" b="1" i="1" u="sng" dirty="0" smtClean="0"/>
              <a:t>Value</a:t>
            </a:r>
            <a:endParaRPr lang="en-US" sz="2600" b="1" i="1" u="sng" dirty="0"/>
          </a:p>
          <a:p>
            <a:endParaRPr lang="en-US" dirty="0"/>
          </a:p>
          <a:p>
            <a:r>
              <a:rPr lang="en-US" sz="2000" dirty="0" smtClean="0"/>
              <a:t>Upon OAS’s review and approval </a:t>
            </a:r>
            <a:r>
              <a:rPr lang="en-US" sz="2000" dirty="0"/>
              <a:t>of the appraisal, </a:t>
            </a:r>
            <a:r>
              <a:rPr lang="en-US" sz="2000" dirty="0" smtClean="0"/>
              <a:t>the </a:t>
            </a:r>
            <a:r>
              <a:rPr lang="en-US" sz="2000" dirty="0"/>
              <a:t>Applicant </a:t>
            </a:r>
            <a:r>
              <a:rPr lang="en-US" sz="2000" dirty="0" smtClean="0"/>
              <a:t>will submit the </a:t>
            </a:r>
            <a:r>
              <a:rPr lang="en-US" sz="2000" dirty="0"/>
              <a:t>Statement of Fair Market Value form </a:t>
            </a:r>
            <a:r>
              <a:rPr lang="en-US" sz="2000" dirty="0" smtClean="0"/>
              <a:t>with consent for easement form for </a:t>
            </a:r>
            <a:r>
              <a:rPr lang="en-US" sz="2000" dirty="0"/>
              <a:t>signature by the </a:t>
            </a:r>
            <a:r>
              <a:rPr lang="en-US" sz="2000" dirty="0" smtClean="0"/>
              <a:t>landowners. </a:t>
            </a:r>
          </a:p>
          <a:p>
            <a:endParaRPr lang="en-US" sz="2000" dirty="0" smtClean="0"/>
          </a:p>
          <a:p>
            <a:r>
              <a:rPr lang="en-US" sz="2000" dirty="0" smtClean="0"/>
              <a:t>The completed Statement of Fair Market Value form will be submitted to:</a:t>
            </a:r>
            <a:endParaRPr lang="en-US" sz="2000" dirty="0"/>
          </a:p>
          <a:p>
            <a:endParaRPr lang="en-US" dirty="0"/>
          </a:p>
          <a:p>
            <a:pPr lvl="1"/>
            <a:endParaRPr lang="en-US"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5"/>
          <p:cNvSpPr/>
          <p:nvPr/>
        </p:nvSpPr>
        <p:spPr>
          <a:xfrm>
            <a:off x="457200" y="44196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extLst>
      <p:ext uri="{BB962C8B-B14F-4D97-AF65-F5344CB8AC3E}">
        <p14:creationId xmlns:p14="http://schemas.microsoft.com/office/powerpoint/2010/main" val="9283754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914400"/>
          </a:xfrm>
        </p:spPr>
        <p:txBody>
          <a:bodyPr>
            <a:noAutofit/>
          </a:bodyPr>
          <a:lstStyle/>
          <a:p>
            <a:pPr algn="ctr"/>
            <a:r>
              <a:rPr lang="en-US" sz="4000" b="1" dirty="0" smtClean="0"/>
              <a:t>Landowner’s consent for right-of-way</a:t>
            </a:r>
            <a:endParaRPr lang="en-US" sz="4000" b="1" dirty="0"/>
          </a:p>
        </p:txBody>
      </p:sp>
      <p:sp>
        <p:nvSpPr>
          <p:cNvPr id="3" name="Content Placeholder 2"/>
          <p:cNvSpPr>
            <a:spLocks noGrp="1"/>
          </p:cNvSpPr>
          <p:nvPr>
            <p:ph idx="1"/>
          </p:nvPr>
        </p:nvSpPr>
        <p:spPr>
          <a:xfrm>
            <a:off x="457200" y="2743200"/>
            <a:ext cx="8229600" cy="4038600"/>
          </a:xfrm>
        </p:spPr>
        <p:txBody>
          <a:bodyPr numCol="1"/>
          <a:lstStyle/>
          <a:p>
            <a:pPr>
              <a:buNone/>
            </a:pPr>
            <a:r>
              <a:rPr lang="en-US" b="1" i="1" dirty="0" smtClean="0"/>
              <a:t>	</a:t>
            </a:r>
            <a:r>
              <a:rPr lang="en-US" b="1" i="1" u="sng" dirty="0" smtClean="0"/>
              <a:t>Step 11: Evidence of landowner consent</a:t>
            </a:r>
            <a:endParaRPr lang="en-US" b="1" i="1" u="sng" dirty="0"/>
          </a:p>
          <a:p>
            <a:pPr>
              <a:buNone/>
            </a:pPr>
            <a:endParaRPr lang="en-US" sz="2400" dirty="0" smtClean="0"/>
          </a:p>
          <a:p>
            <a:pPr>
              <a:buNone/>
            </a:pPr>
            <a:r>
              <a:rPr lang="en-US" sz="2400" dirty="0" smtClean="0"/>
              <a:t>	Consent is granted by the landowner(s) after appraised value is known and consideration is agreed upon by landowners; evidence of consent is submitted to: </a:t>
            </a:r>
            <a:endParaRPr lang="en-US" sz="2400" dirty="0"/>
          </a:p>
        </p:txBody>
      </p:sp>
      <p:sp>
        <p:nvSpPr>
          <p:cNvPr id="4" name="Rectangle 3"/>
          <p:cNvSpPr/>
          <p:nvPr/>
        </p:nvSpPr>
        <p:spPr>
          <a:xfrm>
            <a:off x="457200" y="53340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extLst>
      <p:ext uri="{BB962C8B-B14F-4D97-AF65-F5344CB8AC3E}">
        <p14:creationId xmlns:p14="http://schemas.microsoft.com/office/powerpoint/2010/main" val="39062966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914400"/>
            <a:ext cx="8229600" cy="762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2"/>
                </a:solidFill>
                <a:effectLst/>
                <a:uLnTx/>
                <a:uFillTx/>
                <a:latin typeface="+mj-lt"/>
                <a:ea typeface="+mj-ea"/>
                <a:cs typeface="+mj-cs"/>
              </a:rPr>
              <a:t>Collection of compensation</a:t>
            </a:r>
          </a:p>
        </p:txBody>
      </p:sp>
      <p:sp>
        <p:nvSpPr>
          <p:cNvPr id="3" name="Content Placeholder 2"/>
          <p:cNvSpPr txBox="1">
            <a:spLocks/>
          </p:cNvSpPr>
          <p:nvPr/>
        </p:nvSpPr>
        <p:spPr>
          <a:xfrm>
            <a:off x="457200" y="1524001"/>
            <a:ext cx="8229600" cy="3200399"/>
          </a:xfrm>
          <a:prstGeom prst="rect">
            <a:avLst/>
          </a:prstGeom>
        </p:spPr>
        <p:txBody>
          <a:bodyPr>
            <a:normAutofit fontScale="92500" lnSpcReduction="10000"/>
          </a:bodyPr>
          <a:lstStyle/>
          <a:p>
            <a:endParaRPr lang="en-US" sz="2600" b="1" i="1" u="sng" dirty="0" smtClean="0"/>
          </a:p>
          <a:p>
            <a:r>
              <a:rPr lang="en-US" sz="2600" b="1" i="1" u="sng" dirty="0" smtClean="0"/>
              <a:t>Step 12: Consideration for rights-of-way grants</a:t>
            </a:r>
            <a:endParaRPr lang="en-US" sz="2600" b="1" i="1" u="sng" dirty="0"/>
          </a:p>
          <a:p>
            <a:endParaRPr lang="en-US" dirty="0"/>
          </a:p>
          <a:p>
            <a:r>
              <a:rPr lang="en-US" sz="2000" dirty="0" smtClean="0"/>
              <a:t>Applicant makes compensation for the right-of-way and for all damages incident to survey. Monetary compensation to landowners is based on the appraised value, and is negotiable. Compensation/consideration can be include non-monetary items, based on negotiated agreements between the landowner and Applicant. Such agreements must be contained within a BIA- approved contract, if the agreement affects a trust asset under jurisdiction of the Bureau of Indian Affairs. Compensation and/or evidence of other consideration should be forwarded to:</a:t>
            </a:r>
            <a:endParaRPr lang="en-US" sz="2000" dirty="0"/>
          </a:p>
          <a:p>
            <a:endParaRPr lang="en-US" dirty="0"/>
          </a:p>
          <a:p>
            <a:pPr lvl="1"/>
            <a:endParaRPr lang="en-US"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5"/>
          <p:cNvSpPr/>
          <p:nvPr/>
        </p:nvSpPr>
        <p:spPr>
          <a:xfrm>
            <a:off x="457200" y="51054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extLst>
      <p:ext uri="{BB962C8B-B14F-4D97-AF65-F5344CB8AC3E}">
        <p14:creationId xmlns:p14="http://schemas.microsoft.com/office/powerpoint/2010/main" val="36711251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1676400"/>
            <a:ext cx="2971800" cy="4572000"/>
          </a:xfrm>
        </p:spPr>
        <p:txBody>
          <a:bodyPr/>
          <a:lstStyle/>
          <a:p>
            <a:r>
              <a:rPr lang="en-US" sz="2400" b="1" u="sng" dirty="0" smtClean="0"/>
              <a:t>169.12    Consideration for rights-of-way grants</a:t>
            </a:r>
          </a:p>
          <a:p>
            <a:endParaRPr lang="en-US" dirty="0"/>
          </a:p>
        </p:txBody>
      </p:sp>
      <p:sp>
        <p:nvSpPr>
          <p:cNvPr id="4" name="Content Placeholder 3"/>
          <p:cNvSpPr>
            <a:spLocks noGrp="1"/>
          </p:cNvSpPr>
          <p:nvPr>
            <p:ph sz="half" idx="1"/>
          </p:nvPr>
        </p:nvSpPr>
        <p:spPr>
          <a:ln>
            <a:noFill/>
          </a:ln>
        </p:spPr>
        <p:txBody>
          <a:bodyPr>
            <a:noAutofit/>
          </a:bodyPr>
          <a:lstStyle/>
          <a:p>
            <a:pPr>
              <a:buNone/>
            </a:pPr>
            <a:r>
              <a:rPr lang="en-US" dirty="0" smtClean="0"/>
              <a:t>	</a:t>
            </a:r>
            <a:r>
              <a:rPr lang="en-US" sz="1800" dirty="0" smtClean="0"/>
              <a:t>Except when waived in writing by the landowners or their representatives as defined in §169.3 and approved by the Secretary, the consideration for any right-of-way granted or renewed under this part 169 shall be for not less but not limited to fair market value of the rights granted, plus severance damages, if any, to the remaining estate.</a:t>
            </a:r>
          </a:p>
          <a:p>
            <a:pPr>
              <a:buNone/>
            </a:pPr>
            <a:r>
              <a:rPr lang="en-US" sz="1800" dirty="0" smtClean="0"/>
              <a:t>	The </a:t>
            </a:r>
            <a:r>
              <a:rPr lang="en-US" sz="1800" u="sng" dirty="0" smtClean="0">
                <a:solidFill>
                  <a:srgbClr val="C00000"/>
                </a:solidFill>
              </a:rPr>
              <a:t>Secretary</a:t>
            </a:r>
            <a:r>
              <a:rPr lang="en-US" sz="1800" dirty="0" smtClean="0"/>
              <a:t> shall obtain and advise the landowners of the appraisal information to assist them (the landowner or land0wners) in negotiations for a right-of-way or renewal.</a:t>
            </a:r>
          </a:p>
          <a:p>
            <a:pPr>
              <a:buNone/>
            </a:pPr>
            <a:r>
              <a:rPr lang="en-US" sz="1800" dirty="0" smtClean="0"/>
              <a:t>	</a:t>
            </a:r>
            <a:r>
              <a:rPr lang="en-US" sz="1800" i="1" dirty="0" smtClean="0">
                <a:solidFill>
                  <a:srgbClr val="C00000"/>
                </a:solidFill>
              </a:rPr>
              <a:t>Under self-governance, you substitute your </a:t>
            </a:r>
            <a:r>
              <a:rPr lang="en-US" sz="1800" i="1" u="sng" dirty="0" smtClean="0"/>
              <a:t>Band’s name </a:t>
            </a:r>
            <a:r>
              <a:rPr lang="en-US" sz="1800" i="1" dirty="0" smtClean="0">
                <a:solidFill>
                  <a:srgbClr val="C00000"/>
                </a:solidFill>
              </a:rPr>
              <a:t>for Secretary in the paragraph above!</a:t>
            </a:r>
            <a:endParaRPr lang="en-US" sz="1800" i="1" dirty="0">
              <a:solidFill>
                <a:srgbClr val="C00000"/>
              </a:solidFill>
            </a:endParaRPr>
          </a:p>
        </p:txBody>
      </p:sp>
      <p:sp>
        <p:nvSpPr>
          <p:cNvPr id="5" name="Arc 4"/>
          <p:cNvSpPr/>
          <p:nvPr/>
        </p:nvSpPr>
        <p:spPr>
          <a:xfrm rot="11400000">
            <a:off x="3261586" y="4032963"/>
            <a:ext cx="1293148" cy="1695484"/>
          </a:xfrm>
          <a:prstGeom prst="arc">
            <a:avLst>
              <a:gd name="adj1" fmla="val 15686634"/>
              <a:gd name="adj2" fmla="val 6567927"/>
            </a:avLst>
          </a:prstGeom>
          <a:ln w="12700">
            <a:solidFill>
              <a:srgbClr val="C00000"/>
            </a:solidFill>
            <a:headEnd type="stealth"/>
            <a:tailEnd type="stealth"/>
          </a:ln>
          <a:effectLst>
            <a:outerShdw blurRad="152400" dist="317500" dir="5400000" sx="90000" sy="-19000"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793921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lstStyle/>
          <a:p>
            <a:r>
              <a:rPr lang="en-US" sz="2400" b="1" u="sng" dirty="0" smtClean="0"/>
              <a:t>169.13   Other damages</a:t>
            </a:r>
          </a:p>
          <a:p>
            <a:endParaRPr lang="en-US" dirty="0"/>
          </a:p>
        </p:txBody>
      </p:sp>
      <p:sp>
        <p:nvSpPr>
          <p:cNvPr id="4" name="Content Placeholder 3"/>
          <p:cNvSpPr>
            <a:spLocks noGrp="1"/>
          </p:cNvSpPr>
          <p:nvPr>
            <p:ph sz="half" idx="1"/>
          </p:nvPr>
        </p:nvSpPr>
        <p:spPr/>
        <p:txBody>
          <a:bodyPr>
            <a:noAutofit/>
          </a:bodyPr>
          <a:lstStyle/>
          <a:p>
            <a:pPr>
              <a:buNone/>
            </a:pPr>
            <a:r>
              <a:rPr lang="en-US" dirty="0" smtClean="0"/>
              <a:t>	</a:t>
            </a:r>
            <a:r>
              <a:rPr lang="en-US" sz="1800" dirty="0" smtClean="0"/>
              <a:t>In addition to the consideration for a grant of right-of-way provided for by other provisions of §169.12, the applicant will be required to pay all damages incident to the survey of the right-of-way or incident to the construction or maintenance of the facility for which the right-of-way is granted.</a:t>
            </a:r>
            <a:endParaRPr lang="en-US" sz="1800" dirty="0"/>
          </a:p>
        </p:txBody>
      </p:sp>
    </p:spTree>
    <p:extLst>
      <p:ext uri="{BB962C8B-B14F-4D97-AF65-F5344CB8AC3E}">
        <p14:creationId xmlns:p14="http://schemas.microsoft.com/office/powerpoint/2010/main" val="15276626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Microsoft Office\MEDIA\CAGCAT10\j0222015.wmf"/>
          <p:cNvPicPr>
            <a:picLocks noGrp="1" noChangeAspect="1" noChangeArrowheads="1"/>
          </p:cNvPicPr>
          <p:nvPr>
            <p:ph idx="1"/>
          </p:nvPr>
        </p:nvPicPr>
        <p:blipFill>
          <a:blip r:embed="rId3" cstate="print">
            <a:duotone>
              <a:prstClr val="black"/>
              <a:schemeClr val="accent5">
                <a:tint val="45000"/>
                <a:satMod val="400000"/>
              </a:schemeClr>
            </a:duotone>
            <a:lum bright="-17000" contrast="58000"/>
          </a:blip>
          <a:stretch>
            <a:fillRect/>
          </a:stretch>
        </p:blipFill>
        <p:spPr bwMode="auto">
          <a:xfrm>
            <a:off x="3733800" y="2438400"/>
            <a:ext cx="3480969" cy="3493484"/>
          </a:xfrm>
          <a:prstGeom prst="rect">
            <a:avLst/>
          </a:prstGeom>
          <a:noFill/>
          <a:ln>
            <a:noFill/>
          </a:ln>
          <a:effectLst>
            <a:outerShdw blurRad="76200" dir="13500000" sy="23000" kx="1200000" algn="br" rotWithShape="0">
              <a:prstClr val="black">
                <a:alpha val="20000"/>
              </a:prstClr>
            </a:outerShdw>
          </a:effectLst>
        </p:spPr>
      </p:pic>
      <p:sp>
        <p:nvSpPr>
          <p:cNvPr id="5" name="TextBox 4"/>
          <p:cNvSpPr txBox="1"/>
          <p:nvPr/>
        </p:nvSpPr>
        <p:spPr>
          <a:xfrm>
            <a:off x="685800" y="2362200"/>
            <a:ext cx="4800600" cy="1754326"/>
          </a:xfrm>
          <a:prstGeom prst="rect">
            <a:avLst/>
          </a:prstGeom>
          <a:noFill/>
          <a:effectLst>
            <a:glow rad="63500">
              <a:schemeClr val="accent3">
                <a:satMod val="175000"/>
                <a:alpha val="40000"/>
              </a:schemeClr>
            </a:glow>
          </a:effectLst>
        </p:spPr>
        <p:txBody>
          <a:bodyPr wrap="square" rtlCol="0">
            <a:spAutoFit/>
          </a:bodyPr>
          <a:lstStyle/>
          <a:p>
            <a:r>
              <a:rPr lang="en-US" sz="5400" b="1" dirty="0" smtClean="0">
                <a:solidFill>
                  <a:srgbClr val="00577A"/>
                </a:solidFill>
                <a:effectLst>
                  <a:outerShdw blurRad="38100" dist="139700" dir="10200000" sx="102000" sy="102000" algn="tl">
                    <a:schemeClr val="tx1">
                      <a:lumMod val="50000"/>
                      <a:lumOff val="50000"/>
                      <a:alpha val="43000"/>
                    </a:schemeClr>
                  </a:outerShdw>
                </a:effectLst>
                <a:latin typeface="+mj-lt"/>
              </a:rPr>
              <a:t>Payment and Distribution</a:t>
            </a:r>
            <a:endParaRPr lang="en-US" sz="5400" b="1" dirty="0">
              <a:solidFill>
                <a:srgbClr val="00577A"/>
              </a:solidFill>
              <a:effectLst>
                <a:outerShdw blurRad="38100" dist="139700" dir="10200000" sx="102000" sy="102000" algn="tl">
                  <a:schemeClr val="tx1">
                    <a:lumMod val="50000"/>
                    <a:lumOff val="50000"/>
                    <a:alpha val="43000"/>
                  </a:schemeClr>
                </a:outerShdw>
              </a:effectLst>
              <a:latin typeface="+mj-lt"/>
            </a:endParaRPr>
          </a:p>
        </p:txBody>
      </p:sp>
    </p:spTree>
    <p:extLst>
      <p:ext uri="{BB962C8B-B14F-4D97-AF65-F5344CB8AC3E}">
        <p14:creationId xmlns:p14="http://schemas.microsoft.com/office/powerpoint/2010/main" val="917028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4352"/>
            <a:ext cx="8305800" cy="704848"/>
          </a:xfrm>
        </p:spPr>
        <p:txBody>
          <a:bodyPr/>
          <a:lstStyle/>
          <a:p>
            <a:pPr algn="r"/>
            <a:r>
              <a:rPr lang="en-US" sz="3200" b="1" dirty="0" smtClean="0">
                <a:solidFill>
                  <a:srgbClr val="FF0000"/>
                </a:solidFill>
                <a:effectLst>
                  <a:outerShdw blurRad="38100" dist="38100" dir="2700000" algn="tl">
                    <a:srgbClr val="000000">
                      <a:alpha val="43137"/>
                    </a:srgbClr>
                  </a:outerShdw>
                </a:effectLst>
              </a:rPr>
              <a:t>What</a:t>
            </a:r>
            <a:r>
              <a:rPr lang="en-US" sz="3200" b="1" dirty="0" smtClean="0">
                <a:solidFill>
                  <a:srgbClr val="0070C0"/>
                </a:solidFill>
              </a:rPr>
              <a:t> </a:t>
            </a:r>
            <a:r>
              <a:rPr lang="en-US" sz="3200" b="1" dirty="0" smtClean="0">
                <a:solidFill>
                  <a:srgbClr val="00577A"/>
                </a:solidFill>
              </a:rPr>
              <a:t>are the requirements to obtain easement?</a:t>
            </a:r>
            <a:endParaRPr lang="en-US" sz="3200" dirty="0">
              <a:solidFill>
                <a:srgbClr val="00577A"/>
              </a:solidFill>
            </a:endParaRPr>
          </a:p>
        </p:txBody>
      </p:sp>
      <p:sp>
        <p:nvSpPr>
          <p:cNvPr id="3" name="Text Placeholder 2"/>
          <p:cNvSpPr>
            <a:spLocks noGrp="1"/>
          </p:cNvSpPr>
          <p:nvPr>
            <p:ph type="body" idx="2"/>
          </p:nvPr>
        </p:nvSpPr>
        <p:spPr>
          <a:xfrm>
            <a:off x="533400" y="1676400"/>
            <a:ext cx="2743200" cy="4572000"/>
          </a:xfrm>
        </p:spPr>
        <p:txBody>
          <a:bodyPr>
            <a:normAutofit/>
          </a:bodyPr>
          <a:lstStyle/>
          <a:p>
            <a:r>
              <a:rPr lang="en-US" sz="2400" b="1" u="sng" dirty="0" smtClean="0"/>
              <a:t>Required Documents</a:t>
            </a:r>
          </a:p>
          <a:p>
            <a:r>
              <a:rPr lang="en-US" sz="1800" i="1" dirty="0" smtClean="0"/>
              <a:t>Pursuant to                                      25 C.F.R.</a:t>
            </a:r>
            <a:r>
              <a:rPr lang="en-US" sz="1800" i="1" dirty="0" smtClean="0">
                <a:latin typeface="Times New Roman"/>
                <a:cs typeface="Times New Roman"/>
              </a:rPr>
              <a:t>§</a:t>
            </a:r>
            <a:r>
              <a:rPr lang="en-US" sz="1800" i="1" dirty="0" smtClean="0"/>
              <a:t>169 and                  national and regional policy and procedure,                            these documents                 are required to                            process an application             for right-of-way.</a:t>
            </a:r>
            <a:endParaRPr lang="en-US" sz="1800" i="1" dirty="0"/>
          </a:p>
        </p:txBody>
      </p:sp>
      <p:sp>
        <p:nvSpPr>
          <p:cNvPr id="4" name="Content Placeholder 3"/>
          <p:cNvSpPr>
            <a:spLocks noGrp="1"/>
          </p:cNvSpPr>
          <p:nvPr>
            <p:ph sz="half" idx="1"/>
          </p:nvPr>
        </p:nvSpPr>
        <p:spPr>
          <a:xfrm>
            <a:off x="3048000" y="1447800"/>
            <a:ext cx="6019800" cy="5105400"/>
          </a:xfrm>
        </p:spPr>
        <p:txBody>
          <a:bodyPr numCol="2">
            <a:noAutofit/>
          </a:bodyPr>
          <a:lstStyle/>
          <a:p>
            <a:pPr>
              <a:buClr>
                <a:schemeClr val="accent1"/>
              </a:buClr>
              <a:buFont typeface="Wingdings" pitchFamily="2" charset="2"/>
              <a:buChar char="v"/>
            </a:pPr>
            <a:r>
              <a:rPr lang="en-US" sz="1600" dirty="0" smtClean="0"/>
              <a:t>Application for Permission to Survey </a:t>
            </a:r>
            <a:r>
              <a:rPr lang="en-US" sz="1600" b="1" dirty="0" smtClean="0">
                <a:solidFill>
                  <a:srgbClr val="FF0000"/>
                </a:solidFill>
              </a:rPr>
              <a:t>+</a:t>
            </a:r>
          </a:p>
          <a:p>
            <a:pPr>
              <a:buClr>
                <a:schemeClr val="accent1"/>
              </a:buClr>
              <a:buFont typeface="Wingdings" pitchFamily="2" charset="2"/>
              <a:buChar char="v"/>
            </a:pPr>
            <a:r>
              <a:rPr lang="en-US" sz="1600" dirty="0" smtClean="0"/>
              <a:t>Authority of Officers to Execute Documents </a:t>
            </a:r>
            <a:r>
              <a:rPr lang="en-US" sz="1600" b="1" dirty="0" smtClean="0">
                <a:solidFill>
                  <a:srgbClr val="FF0000"/>
                </a:solidFill>
              </a:rPr>
              <a:t>+</a:t>
            </a:r>
          </a:p>
          <a:p>
            <a:pPr>
              <a:buClr>
                <a:schemeClr val="accent1"/>
              </a:buClr>
              <a:buFont typeface="Wingdings" pitchFamily="2" charset="2"/>
              <a:buChar char="v"/>
            </a:pPr>
            <a:r>
              <a:rPr lang="en-US" sz="1600" dirty="0" smtClean="0"/>
              <a:t>Land Description Review </a:t>
            </a:r>
            <a:r>
              <a:rPr lang="en-US" sz="1600" b="1" dirty="0">
                <a:solidFill>
                  <a:srgbClr val="FF0000"/>
                </a:solidFill>
              </a:rPr>
              <a:t>+</a:t>
            </a:r>
            <a:endParaRPr lang="en-US" sz="1600" dirty="0" smtClean="0"/>
          </a:p>
          <a:p>
            <a:pPr>
              <a:buClr>
                <a:schemeClr val="accent1"/>
              </a:buClr>
              <a:buFont typeface="Wingdings" pitchFamily="2" charset="2"/>
              <a:buChar char="v"/>
            </a:pPr>
            <a:r>
              <a:rPr lang="en-US" sz="1600" dirty="0" smtClean="0"/>
              <a:t>Consent of Landowner For Survey </a:t>
            </a:r>
            <a:r>
              <a:rPr lang="en-US" sz="1600" b="1" dirty="0" smtClean="0">
                <a:solidFill>
                  <a:srgbClr val="FF0000"/>
                </a:solidFill>
              </a:rPr>
              <a:t>+</a:t>
            </a:r>
          </a:p>
          <a:p>
            <a:pPr>
              <a:buClr>
                <a:schemeClr val="accent1"/>
              </a:buClr>
              <a:buFont typeface="Wingdings" pitchFamily="2" charset="2"/>
              <a:buChar char="v"/>
            </a:pPr>
            <a:r>
              <a:rPr lang="en-US" sz="1600" dirty="0" smtClean="0"/>
              <a:t>State Certified Corporate Charter* </a:t>
            </a:r>
            <a:r>
              <a:rPr lang="en-US" sz="1600" b="1" dirty="0" smtClean="0">
                <a:solidFill>
                  <a:srgbClr val="FF0000"/>
                </a:solidFill>
              </a:rPr>
              <a:t>+</a:t>
            </a:r>
          </a:p>
          <a:p>
            <a:pPr>
              <a:buClr>
                <a:schemeClr val="accent1"/>
              </a:buClr>
              <a:buFont typeface="Wingdings" pitchFamily="2" charset="2"/>
              <a:buChar char="v"/>
            </a:pPr>
            <a:r>
              <a:rPr lang="en-US" sz="1600" dirty="0" smtClean="0"/>
              <a:t>Certified Copy of Resolution or By-Laws* </a:t>
            </a:r>
            <a:r>
              <a:rPr lang="en-US" sz="1600" b="1" dirty="0" smtClean="0">
                <a:solidFill>
                  <a:srgbClr val="FF0000"/>
                </a:solidFill>
              </a:rPr>
              <a:t>+</a:t>
            </a:r>
          </a:p>
          <a:p>
            <a:pPr>
              <a:buClr>
                <a:schemeClr val="accent1"/>
              </a:buClr>
              <a:buFont typeface="Wingdings" pitchFamily="2" charset="2"/>
              <a:buChar char="v"/>
            </a:pPr>
            <a:r>
              <a:rPr lang="en-US" sz="1600" dirty="0" smtClean="0"/>
              <a:t>Articles of Partnership or Association* </a:t>
            </a:r>
            <a:r>
              <a:rPr lang="en-US" sz="1600" b="1" dirty="0" smtClean="0">
                <a:solidFill>
                  <a:srgbClr val="FF0000"/>
                </a:solidFill>
              </a:rPr>
              <a:t>+</a:t>
            </a:r>
          </a:p>
          <a:p>
            <a:pPr>
              <a:buClr>
                <a:schemeClr val="accent1"/>
              </a:buClr>
              <a:buFont typeface="Wingdings" pitchFamily="2" charset="2"/>
              <a:buChar char="v"/>
            </a:pPr>
            <a:r>
              <a:rPr lang="en-US" sz="1600" dirty="0" smtClean="0"/>
              <a:t>State Business License* </a:t>
            </a:r>
            <a:r>
              <a:rPr lang="en-US" sz="1600" b="1" dirty="0" smtClean="0">
                <a:solidFill>
                  <a:srgbClr val="FF0000"/>
                </a:solidFill>
              </a:rPr>
              <a:t>+</a:t>
            </a:r>
          </a:p>
          <a:p>
            <a:pPr>
              <a:buClr>
                <a:schemeClr val="accent1"/>
              </a:buClr>
              <a:buFont typeface="Wingdings" pitchFamily="2" charset="2"/>
              <a:buChar char="v"/>
            </a:pPr>
            <a:r>
              <a:rPr lang="en-US" sz="1600" dirty="0" smtClean="0"/>
              <a:t>Damage Deposit (double estimated)* </a:t>
            </a:r>
            <a:r>
              <a:rPr lang="en-US" sz="1600" b="1" dirty="0" smtClean="0">
                <a:solidFill>
                  <a:srgbClr val="FF0000"/>
                </a:solidFill>
              </a:rPr>
              <a:t>+</a:t>
            </a:r>
          </a:p>
          <a:p>
            <a:pPr>
              <a:buClr>
                <a:schemeClr val="accent1"/>
              </a:buClr>
              <a:buFont typeface="Wingdings" pitchFamily="2" charset="2"/>
              <a:buChar char="v"/>
            </a:pPr>
            <a:r>
              <a:rPr lang="en-US" sz="1600" dirty="0" smtClean="0"/>
              <a:t>Title Status Report </a:t>
            </a:r>
            <a:r>
              <a:rPr lang="en-US" sz="1600" b="1" dirty="0" smtClean="0">
                <a:solidFill>
                  <a:srgbClr val="FF0000"/>
                </a:solidFill>
              </a:rPr>
              <a:t>+</a:t>
            </a:r>
          </a:p>
          <a:p>
            <a:pPr>
              <a:buClr>
                <a:schemeClr val="accent1"/>
              </a:buClr>
              <a:buNone/>
            </a:pPr>
            <a:endParaRPr lang="en-US" sz="1600" dirty="0" smtClean="0"/>
          </a:p>
          <a:p>
            <a:pPr>
              <a:buClr>
                <a:schemeClr val="accent1"/>
              </a:buClr>
              <a:buNone/>
            </a:pPr>
            <a:endParaRPr lang="en-US" sz="1600" dirty="0" smtClean="0"/>
          </a:p>
          <a:p>
            <a:pPr>
              <a:buClr>
                <a:schemeClr val="accent1"/>
              </a:buClr>
              <a:buFont typeface="Wingdings" pitchFamily="2" charset="2"/>
              <a:buChar char="v"/>
            </a:pPr>
            <a:r>
              <a:rPr lang="en-US" sz="1600" dirty="0" smtClean="0"/>
              <a:t>Right-of-Way Application (in triplicate) </a:t>
            </a:r>
            <a:r>
              <a:rPr lang="en-US" sz="1600" b="1" dirty="0" smtClean="0">
                <a:solidFill>
                  <a:srgbClr val="FF0000"/>
                </a:solidFill>
              </a:rPr>
              <a:t>+</a:t>
            </a:r>
          </a:p>
          <a:p>
            <a:pPr>
              <a:buClr>
                <a:schemeClr val="accent1"/>
              </a:buClr>
              <a:buFont typeface="Wingdings" pitchFamily="2" charset="2"/>
              <a:buChar char="v"/>
            </a:pPr>
            <a:r>
              <a:rPr lang="en-US" sz="1600" dirty="0" smtClean="0"/>
              <a:t>Survey Plat (in triplicate) </a:t>
            </a:r>
            <a:r>
              <a:rPr lang="en-US" sz="1600" b="1" dirty="0" smtClean="0">
                <a:solidFill>
                  <a:srgbClr val="FF0000"/>
                </a:solidFill>
              </a:rPr>
              <a:t>+</a:t>
            </a:r>
          </a:p>
          <a:p>
            <a:pPr>
              <a:buClr>
                <a:schemeClr val="accent1"/>
              </a:buClr>
              <a:buFont typeface="Wingdings" pitchFamily="2" charset="2"/>
              <a:buChar char="v"/>
            </a:pPr>
            <a:r>
              <a:rPr lang="en-US" sz="1600" dirty="0" smtClean="0"/>
              <a:t>Field Notes </a:t>
            </a:r>
            <a:r>
              <a:rPr lang="en-US" sz="1600" b="1" dirty="0" smtClean="0">
                <a:solidFill>
                  <a:srgbClr val="FF0000"/>
                </a:solidFill>
              </a:rPr>
              <a:t>+</a:t>
            </a:r>
          </a:p>
          <a:p>
            <a:pPr>
              <a:buClr>
                <a:schemeClr val="accent1"/>
              </a:buClr>
              <a:buFont typeface="Wingdings" pitchFamily="2" charset="2"/>
              <a:buChar char="v"/>
            </a:pPr>
            <a:r>
              <a:rPr lang="en-US" sz="1600" dirty="0" smtClean="0"/>
              <a:t>Applicant’s Certificate </a:t>
            </a:r>
            <a:r>
              <a:rPr lang="en-US" sz="1600" b="1" dirty="0" smtClean="0">
                <a:solidFill>
                  <a:srgbClr val="FF0000"/>
                </a:solidFill>
              </a:rPr>
              <a:t>+</a:t>
            </a:r>
          </a:p>
          <a:p>
            <a:pPr>
              <a:buClr>
                <a:schemeClr val="accent1"/>
              </a:buClr>
              <a:buFont typeface="Wingdings" pitchFamily="2" charset="2"/>
              <a:buChar char="v"/>
            </a:pPr>
            <a:r>
              <a:rPr lang="en-US" sz="1600" dirty="0" smtClean="0"/>
              <a:t>Engineer’s Affidavit </a:t>
            </a:r>
            <a:r>
              <a:rPr lang="en-US" sz="1600" b="1" dirty="0" smtClean="0">
                <a:solidFill>
                  <a:srgbClr val="FF0000"/>
                </a:solidFill>
              </a:rPr>
              <a:t>+</a:t>
            </a:r>
          </a:p>
          <a:p>
            <a:pPr>
              <a:buClr>
                <a:schemeClr val="accent1"/>
              </a:buClr>
              <a:buFont typeface="Wingdings" pitchFamily="2" charset="2"/>
              <a:buChar char="v"/>
            </a:pPr>
            <a:r>
              <a:rPr lang="en-US" sz="1600" dirty="0" smtClean="0"/>
              <a:t>Landowner’s Consent for Right-of-Way </a:t>
            </a:r>
            <a:r>
              <a:rPr lang="en-US" sz="1600" b="1" dirty="0" smtClean="0">
                <a:solidFill>
                  <a:srgbClr val="FF0000"/>
                </a:solidFill>
              </a:rPr>
              <a:t>+</a:t>
            </a:r>
          </a:p>
          <a:p>
            <a:pPr>
              <a:buClr>
                <a:schemeClr val="accent1"/>
              </a:buClr>
              <a:buFont typeface="Wingdings" pitchFamily="2" charset="2"/>
              <a:buChar char="v"/>
            </a:pPr>
            <a:r>
              <a:rPr lang="en-US" sz="1600" dirty="0" smtClean="0"/>
              <a:t>Field Inspection (notes) </a:t>
            </a:r>
            <a:r>
              <a:rPr lang="en-US" sz="1600" b="1" dirty="0" smtClean="0">
                <a:solidFill>
                  <a:srgbClr val="FF0000"/>
                </a:solidFill>
              </a:rPr>
              <a:t>+</a:t>
            </a:r>
          </a:p>
          <a:p>
            <a:pPr>
              <a:buClr>
                <a:schemeClr val="accent1"/>
              </a:buClr>
              <a:buFont typeface="Wingdings" pitchFamily="2" charset="2"/>
              <a:buChar char="v"/>
            </a:pPr>
            <a:r>
              <a:rPr lang="en-US" sz="1600" dirty="0" smtClean="0"/>
              <a:t>Appraisal </a:t>
            </a:r>
            <a:r>
              <a:rPr lang="en-US" sz="1600" b="1" dirty="0" smtClean="0">
                <a:solidFill>
                  <a:srgbClr val="FF0000"/>
                </a:solidFill>
              </a:rPr>
              <a:t>+</a:t>
            </a:r>
          </a:p>
          <a:p>
            <a:pPr>
              <a:buClr>
                <a:schemeClr val="accent1"/>
              </a:buClr>
              <a:buFont typeface="Wingdings" pitchFamily="2" charset="2"/>
              <a:buChar char="v"/>
            </a:pPr>
            <a:r>
              <a:rPr lang="en-US" sz="1600" dirty="0" smtClean="0"/>
              <a:t>NEPA Document </a:t>
            </a:r>
            <a:r>
              <a:rPr lang="en-US" sz="1600" b="1" dirty="0" smtClean="0">
                <a:solidFill>
                  <a:srgbClr val="FF0000"/>
                </a:solidFill>
              </a:rPr>
              <a:t>+</a:t>
            </a:r>
          </a:p>
          <a:p>
            <a:pPr>
              <a:buClr>
                <a:schemeClr val="accent1"/>
              </a:buClr>
              <a:buFont typeface="Wingdings" pitchFamily="2" charset="2"/>
              <a:buChar char="v"/>
            </a:pPr>
            <a:r>
              <a:rPr lang="en-US" sz="1600" dirty="0" smtClean="0"/>
              <a:t>(Evidence of) Consideration for Rights Granted (compensation) </a:t>
            </a:r>
            <a:r>
              <a:rPr lang="en-US" sz="1600" b="1" dirty="0" smtClean="0">
                <a:solidFill>
                  <a:srgbClr val="FF0000"/>
                </a:solidFill>
              </a:rPr>
              <a:t>=</a:t>
            </a:r>
          </a:p>
          <a:p>
            <a:pPr>
              <a:buClr>
                <a:schemeClr val="accent1"/>
              </a:buClr>
              <a:buFont typeface="Wingdings" pitchFamily="2" charset="2"/>
              <a:buChar char="v"/>
            </a:pPr>
            <a:r>
              <a:rPr lang="en-US" sz="1600" b="1" dirty="0" smtClean="0">
                <a:solidFill>
                  <a:srgbClr val="FF0000"/>
                </a:solidFill>
              </a:rPr>
              <a:t>Grant of Easement for Right-of-Way</a:t>
            </a:r>
          </a:p>
          <a:p>
            <a:pPr marL="0" indent="0">
              <a:buClr>
                <a:schemeClr val="accent1"/>
              </a:buClr>
              <a:buNone/>
            </a:pPr>
            <a:endParaRPr lang="en-US" sz="1200" i="1" dirty="0" smtClean="0"/>
          </a:p>
          <a:p>
            <a:pPr marL="0" indent="0">
              <a:buClr>
                <a:schemeClr val="accent1"/>
              </a:buClr>
              <a:buNone/>
            </a:pPr>
            <a:r>
              <a:rPr lang="en-US" sz="1200" i="1" dirty="0"/>
              <a:t>	</a:t>
            </a:r>
            <a:r>
              <a:rPr lang="en-US" sz="1200" i="1" dirty="0" smtClean="0"/>
              <a:t>*if applicable</a:t>
            </a:r>
            <a:endParaRPr lang="en-US" sz="1200" i="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lstStyle/>
          <a:p>
            <a:r>
              <a:rPr lang="en-US" sz="2400" b="1" u="sng" dirty="0" smtClean="0"/>
              <a:t>169.14   Deposit and disbursement of consideration and damages</a:t>
            </a:r>
          </a:p>
          <a:p>
            <a:endParaRPr lang="en-US" dirty="0"/>
          </a:p>
        </p:txBody>
      </p:sp>
      <p:sp>
        <p:nvSpPr>
          <p:cNvPr id="4" name="Content Placeholder 3"/>
          <p:cNvSpPr>
            <a:spLocks noGrp="1"/>
          </p:cNvSpPr>
          <p:nvPr>
            <p:ph sz="half" idx="1"/>
          </p:nvPr>
        </p:nvSpPr>
        <p:spPr>
          <a:xfrm>
            <a:off x="3429000" y="1676400"/>
            <a:ext cx="5257800" cy="4572000"/>
          </a:xfrm>
        </p:spPr>
        <p:txBody>
          <a:bodyPr>
            <a:noAutofit/>
          </a:bodyPr>
          <a:lstStyle/>
          <a:p>
            <a:pPr>
              <a:buClr>
                <a:schemeClr val="accent1"/>
              </a:buClr>
              <a:buFont typeface="Wingdings" pitchFamily="2" charset="2"/>
              <a:buChar char="v"/>
            </a:pPr>
            <a:r>
              <a:rPr lang="en-US" sz="1750" dirty="0" smtClean="0"/>
              <a:t>At the time of filing an application for right-of-way, the applicant must deposit with the Secretary the total estimated consideration and damages for the right-of-way, severance damages, damages caused by the survey, and estimated damages to result from construction – less any deposit previously made under §169.4. </a:t>
            </a:r>
          </a:p>
          <a:p>
            <a:pPr>
              <a:buClr>
                <a:schemeClr val="accent1"/>
              </a:buClr>
              <a:buFont typeface="Wingdings" pitchFamily="2" charset="2"/>
              <a:buChar char="v"/>
            </a:pPr>
            <a:r>
              <a:rPr lang="en-US" sz="1750" dirty="0" smtClean="0"/>
              <a:t>If the Secretary determines the amount to be inadequate, the applicant shall increase the deposit to an amount determined to be adequate.</a:t>
            </a:r>
          </a:p>
          <a:p>
            <a:pPr>
              <a:buClr>
                <a:schemeClr val="accent1"/>
              </a:buClr>
              <a:buFont typeface="Wingdings" pitchFamily="2" charset="2"/>
              <a:buChar char="v"/>
            </a:pPr>
            <a:r>
              <a:rPr lang="en-US" sz="1750" dirty="0" smtClean="0"/>
              <a:t>Deposits are held in a special deposit account for distribution to landowners; consideration is distributed after right-of-way is approved. </a:t>
            </a:r>
          </a:p>
          <a:p>
            <a:pPr>
              <a:buClr>
                <a:schemeClr val="accent1"/>
              </a:buClr>
              <a:buFont typeface="Wingdings" pitchFamily="2" charset="2"/>
              <a:buChar char="v"/>
            </a:pPr>
            <a:r>
              <a:rPr lang="en-US" sz="1750" dirty="0" smtClean="0"/>
              <a:t>Any part of the deposit not required for disbursement to landowners shall be refunded to applicant after receipt of affidavit of completion.</a:t>
            </a:r>
          </a:p>
          <a:p>
            <a:pPr>
              <a:buNone/>
            </a:pPr>
            <a:r>
              <a:rPr lang="en-US" sz="1800" dirty="0" smtClean="0"/>
              <a:t>	</a:t>
            </a:r>
            <a:endParaRPr lang="en-US" sz="1800" dirty="0"/>
          </a:p>
        </p:txBody>
      </p:sp>
    </p:spTree>
    <p:extLst>
      <p:ext uri="{BB962C8B-B14F-4D97-AF65-F5344CB8AC3E}">
        <p14:creationId xmlns:p14="http://schemas.microsoft.com/office/powerpoint/2010/main" val="16330180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lstStyle/>
          <a:p>
            <a:r>
              <a:rPr lang="en-US" sz="2400" b="1" u="sng" dirty="0" smtClean="0"/>
              <a:t>Payment and distribution</a:t>
            </a:r>
          </a:p>
          <a:p>
            <a:endParaRPr lang="en-US" dirty="0"/>
          </a:p>
        </p:txBody>
      </p:sp>
      <p:sp>
        <p:nvSpPr>
          <p:cNvPr id="4" name="Content Placeholder 3"/>
          <p:cNvSpPr>
            <a:spLocks noGrp="1"/>
          </p:cNvSpPr>
          <p:nvPr>
            <p:ph sz="half" idx="1"/>
          </p:nvPr>
        </p:nvSpPr>
        <p:spPr>
          <a:xfrm>
            <a:off x="3575050" y="1524000"/>
            <a:ext cx="5111750" cy="5029200"/>
          </a:xfrm>
        </p:spPr>
        <p:txBody>
          <a:bodyPr>
            <a:noAutofit/>
          </a:bodyPr>
          <a:lstStyle/>
          <a:p>
            <a:pPr>
              <a:buClr>
                <a:schemeClr val="accent1"/>
              </a:buClr>
              <a:buFont typeface="Wingdings" pitchFamily="2" charset="2"/>
              <a:buChar char="v"/>
            </a:pPr>
            <a:r>
              <a:rPr lang="en-US" sz="1600" dirty="0" smtClean="0"/>
              <a:t>Self-governance Bands must reconcile ownership on title (of allotments) in order for distribution of consideration to be accurate. Ideally, this reconciliation will occur immediately upon Applicant’s notice to the Band of their intent to apply for right-of-way.</a:t>
            </a:r>
          </a:p>
          <a:p>
            <a:pPr>
              <a:buClr>
                <a:schemeClr val="accent1"/>
              </a:buClr>
              <a:buFont typeface="Wingdings" pitchFamily="2" charset="2"/>
              <a:buChar char="v"/>
            </a:pPr>
            <a:r>
              <a:rPr lang="en-US" sz="1600" dirty="0" smtClean="0"/>
              <a:t>Repayment of ILCA liens for Band-owned interests on affected allotted tracts will automatically be calculated in TAAMS based on percentage of ownership and consideration deposited for each tract. These amounts will be transferred to TFAS and will be redirected as payments to ILCA, thereby reducing the Band’s compensation – but also reducing the lien against each affected tract.</a:t>
            </a:r>
          </a:p>
          <a:p>
            <a:pPr>
              <a:buClr>
                <a:schemeClr val="accent1"/>
              </a:buClr>
              <a:buFont typeface="Wingdings" pitchFamily="2" charset="2"/>
              <a:buChar char="v"/>
            </a:pPr>
            <a:r>
              <a:rPr lang="en-US" sz="1600" dirty="0" smtClean="0"/>
              <a:t>Self-governance Bands may elect to receive payments directly (‘direct pay’) for rights-of-ways on tribal trust tracts only, but may consider requiring Applicant to deposit with BIA in the interest of record-keeping.</a:t>
            </a:r>
          </a:p>
          <a:p>
            <a:pPr>
              <a:buClr>
                <a:schemeClr val="accent1"/>
              </a:buClr>
              <a:buFont typeface="Wingdings" pitchFamily="2" charset="2"/>
              <a:buChar char="v"/>
            </a:pPr>
            <a:r>
              <a:rPr lang="en-US" sz="1600" dirty="0" smtClean="0"/>
              <a:t>Consideration for rights-of-ways on allotments must be deposited with the Bureau of Indian Affairs. </a:t>
            </a:r>
          </a:p>
          <a:p>
            <a:pPr>
              <a:buNone/>
            </a:pPr>
            <a:endParaRPr lang="en-US" sz="1600" dirty="0"/>
          </a:p>
        </p:txBody>
      </p:sp>
    </p:spTree>
    <p:extLst>
      <p:ext uri="{BB962C8B-B14F-4D97-AF65-F5344CB8AC3E}">
        <p14:creationId xmlns:p14="http://schemas.microsoft.com/office/powerpoint/2010/main" val="24329909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ctagon 1"/>
          <p:cNvSpPr/>
          <p:nvPr/>
        </p:nvSpPr>
        <p:spPr>
          <a:xfrm>
            <a:off x="4495800" y="6019800"/>
            <a:ext cx="609600" cy="533400"/>
          </a:xfrm>
          <a:prstGeom prst="octagon">
            <a:avLst/>
          </a:prstGeom>
          <a:solidFill>
            <a:srgbClr val="C00000"/>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Diagram 2"/>
          <p:cNvGraphicFramePr/>
          <p:nvPr>
            <p:extLst>
              <p:ext uri="{D42A27DB-BD31-4B8C-83A1-F6EECF244321}">
                <p14:modId xmlns:p14="http://schemas.microsoft.com/office/powerpoint/2010/main" val="3649674091"/>
              </p:ext>
            </p:extLst>
          </p:nvPr>
        </p:nvGraphicFramePr>
        <p:xfrm>
          <a:off x="1752600" y="1676400"/>
          <a:ext cx="6096000" cy="431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Arrow Connector 3"/>
          <p:cNvCxnSpPr/>
          <p:nvPr/>
        </p:nvCxnSpPr>
        <p:spPr>
          <a:xfrm rot="16200000" flipH="1">
            <a:off x="5943600" y="4495800"/>
            <a:ext cx="2286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10800000" flipV="1">
            <a:off x="4572000" y="4495800"/>
            <a:ext cx="1219200"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05400" y="4960947"/>
            <a:ext cx="1676400" cy="754053"/>
          </a:xfrm>
          <a:prstGeom prst="rect">
            <a:avLst/>
          </a:prstGeom>
          <a:noFill/>
        </p:spPr>
        <p:txBody>
          <a:bodyPr wrap="square" rtlCol="0">
            <a:spAutoFit/>
          </a:bodyPr>
          <a:lstStyle/>
          <a:p>
            <a:pPr algn="ctr"/>
            <a:r>
              <a:rPr lang="en-US" sz="1500" b="1" i="1" u="sng" dirty="0" smtClean="0">
                <a:solidFill>
                  <a:schemeClr val="accent1">
                    <a:lumMod val="50000"/>
                  </a:schemeClr>
                </a:solidFill>
                <a:latin typeface="+mj-lt"/>
              </a:rPr>
              <a:t>638 Tribes</a:t>
            </a:r>
          </a:p>
          <a:p>
            <a:pPr algn="ctr"/>
            <a:r>
              <a:rPr lang="en-US" sz="1400" b="1" dirty="0" smtClean="0">
                <a:solidFill>
                  <a:schemeClr val="bg1"/>
                </a:solidFill>
                <a:latin typeface="+mj-lt"/>
              </a:rPr>
              <a:t>BIA Realty </a:t>
            </a:r>
          </a:p>
          <a:p>
            <a:pPr algn="ctr"/>
            <a:r>
              <a:rPr lang="en-US" sz="1400" b="1" dirty="0" smtClean="0">
                <a:solidFill>
                  <a:schemeClr val="bg1"/>
                </a:solidFill>
                <a:latin typeface="+mj-lt"/>
              </a:rPr>
              <a:t>Department</a:t>
            </a:r>
            <a:endParaRPr lang="en-US" sz="1400" b="1" dirty="0">
              <a:solidFill>
                <a:schemeClr val="bg1"/>
              </a:solidFill>
              <a:latin typeface="+mj-lt"/>
            </a:endParaRPr>
          </a:p>
        </p:txBody>
      </p:sp>
      <p:sp>
        <p:nvSpPr>
          <p:cNvPr id="7" name="TextBox 6"/>
          <p:cNvSpPr txBox="1"/>
          <p:nvPr/>
        </p:nvSpPr>
        <p:spPr>
          <a:xfrm>
            <a:off x="1447800" y="838200"/>
            <a:ext cx="6096000" cy="646331"/>
          </a:xfrm>
          <a:prstGeom prst="rect">
            <a:avLst/>
          </a:prstGeom>
          <a:noFill/>
        </p:spPr>
        <p:txBody>
          <a:bodyPr wrap="square" rtlCol="0">
            <a:spAutoFit/>
          </a:bodyPr>
          <a:lstStyle/>
          <a:p>
            <a:pPr algn="ctr"/>
            <a:r>
              <a:rPr lang="en-US" sz="3600" b="1" dirty="0" smtClean="0">
                <a:solidFill>
                  <a:schemeClr val="tx2"/>
                </a:solidFill>
                <a:latin typeface="+mj-lt"/>
              </a:rPr>
              <a:t>Application Process – Phase 3</a:t>
            </a:r>
            <a:endParaRPr lang="en-US" sz="3600" b="1" dirty="0">
              <a:solidFill>
                <a:schemeClr val="tx2"/>
              </a:solidFill>
              <a:latin typeface="+mj-lt"/>
            </a:endParaRPr>
          </a:p>
        </p:txBody>
      </p:sp>
      <p:sp>
        <p:nvSpPr>
          <p:cNvPr id="8" name="TextBox 7"/>
          <p:cNvSpPr txBox="1"/>
          <p:nvPr/>
        </p:nvSpPr>
        <p:spPr>
          <a:xfrm>
            <a:off x="4419600" y="6096000"/>
            <a:ext cx="762000" cy="369332"/>
          </a:xfrm>
          <a:prstGeom prst="rect">
            <a:avLst/>
          </a:prstGeom>
          <a:noFill/>
        </p:spPr>
        <p:txBody>
          <a:bodyPr wrap="square" rtlCol="0">
            <a:spAutoFit/>
          </a:bodyPr>
          <a:lstStyle/>
          <a:p>
            <a:pPr algn="ctr"/>
            <a:r>
              <a:rPr lang="en-US" b="1" dirty="0" smtClean="0">
                <a:solidFill>
                  <a:schemeClr val="bg1"/>
                </a:solidFill>
                <a:latin typeface="+mj-lt"/>
              </a:rPr>
              <a:t>STOP</a:t>
            </a:r>
            <a:endParaRPr lang="en-US" b="1" dirty="0">
              <a:solidFill>
                <a:schemeClr val="bg1"/>
              </a:solidFill>
              <a:latin typeface="+mj-lt"/>
            </a:endParaRPr>
          </a:p>
        </p:txBody>
      </p:sp>
      <p:sp>
        <p:nvSpPr>
          <p:cNvPr id="9" name="Down Arrow 8"/>
          <p:cNvSpPr/>
          <p:nvPr/>
        </p:nvSpPr>
        <p:spPr>
          <a:xfrm rot="16200000">
            <a:off x="1843246" y="1720734"/>
            <a:ext cx="709989" cy="788927"/>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447800" y="1905000"/>
            <a:ext cx="1371600" cy="369332"/>
          </a:xfrm>
          <a:prstGeom prst="rect">
            <a:avLst/>
          </a:prstGeom>
          <a:noFill/>
        </p:spPr>
        <p:txBody>
          <a:bodyPr wrap="square" rtlCol="0">
            <a:spAutoFit/>
          </a:bodyPr>
          <a:lstStyle/>
          <a:p>
            <a:pPr algn="ctr"/>
            <a:r>
              <a:rPr lang="en-US" b="1" dirty="0" smtClean="0">
                <a:latin typeface="+mj-lt"/>
              </a:rPr>
              <a:t>Start</a:t>
            </a:r>
            <a:endParaRPr lang="en-US" b="1" dirty="0">
              <a:latin typeface="+mj-lt"/>
            </a:endParaRPr>
          </a:p>
        </p:txBody>
      </p:sp>
      <p:cxnSp>
        <p:nvCxnSpPr>
          <p:cNvPr id="20" name="Straight Arrow Connector 19"/>
          <p:cNvCxnSpPr/>
          <p:nvPr/>
        </p:nvCxnSpPr>
        <p:spPr>
          <a:xfrm>
            <a:off x="4648200" y="388620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25841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382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2"/>
                </a:solidFill>
                <a:effectLst/>
                <a:uLnTx/>
                <a:uFillTx/>
                <a:latin typeface="+mj-lt"/>
                <a:ea typeface="+mj-ea"/>
                <a:cs typeface="+mj-cs"/>
              </a:rPr>
              <a:t>Approval of right-of-way</a:t>
            </a:r>
          </a:p>
        </p:txBody>
      </p:sp>
      <p:sp>
        <p:nvSpPr>
          <p:cNvPr id="3" name="Content Placeholder 2"/>
          <p:cNvSpPr txBox="1">
            <a:spLocks/>
          </p:cNvSpPr>
          <p:nvPr/>
        </p:nvSpPr>
        <p:spPr>
          <a:xfrm>
            <a:off x="457200" y="1600201"/>
            <a:ext cx="8229600" cy="3581399"/>
          </a:xfrm>
          <a:prstGeom prst="rect">
            <a:avLst/>
          </a:prstGeom>
        </p:spPr>
        <p:txBody>
          <a:bodyPr>
            <a:normAutofit fontScale="55000" lnSpcReduction="20000"/>
          </a:bodyPr>
          <a:lstStyle/>
          <a:p>
            <a:endParaRPr lang="en-US" sz="5100" b="1" i="1" u="sng" dirty="0" smtClean="0"/>
          </a:p>
          <a:p>
            <a:r>
              <a:rPr lang="en-US" sz="5100" b="1" i="1" u="sng" dirty="0" smtClean="0"/>
              <a:t>Step 13: </a:t>
            </a:r>
            <a:r>
              <a:rPr lang="en-US" sz="5100" b="1" i="1" u="sng" dirty="0"/>
              <a:t>Prepare the Grant of Easement for approval </a:t>
            </a:r>
            <a:endParaRPr lang="en-US" sz="5100" b="1" i="1" u="sng" dirty="0" smtClean="0"/>
          </a:p>
          <a:p>
            <a:endParaRPr lang="en-US" sz="4200" b="1" i="1" u="sng" dirty="0"/>
          </a:p>
          <a:p>
            <a:r>
              <a:rPr lang="en-US" sz="3300" dirty="0" smtClean="0"/>
              <a:t>BIA Realty </a:t>
            </a:r>
            <a:r>
              <a:rPr lang="en-US" sz="3300" dirty="0"/>
              <a:t>will receive and review all documentation submitted for the proposed project. </a:t>
            </a:r>
          </a:p>
          <a:p>
            <a:endParaRPr lang="en-US" sz="3300" dirty="0"/>
          </a:p>
          <a:p>
            <a:r>
              <a:rPr lang="en-US" sz="3300" dirty="0" smtClean="0"/>
              <a:t>Upon </a:t>
            </a:r>
            <a:r>
              <a:rPr lang="en-US" sz="3300" dirty="0"/>
              <a:t>compliance with all regulations and once all documents are received, Realty will execute and submit the Grant of Easement to the designated official for approval</a:t>
            </a:r>
            <a:r>
              <a:rPr lang="en-US" sz="3300" dirty="0" smtClean="0"/>
              <a:t>.</a:t>
            </a:r>
          </a:p>
          <a:p>
            <a:endParaRPr lang="en-US" sz="3300" dirty="0" smtClean="0"/>
          </a:p>
          <a:p>
            <a:r>
              <a:rPr lang="en-US" sz="3300" dirty="0" smtClean="0"/>
              <a:t>After approval, BIA Realty will send the Right-of-Way contract to the Land Titles and Records Office for recording. </a:t>
            </a:r>
          </a:p>
          <a:p>
            <a:endParaRPr lang="en-US" sz="3600" dirty="0" smtClean="0"/>
          </a:p>
          <a:p>
            <a:endParaRPr lang="en-US" sz="36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18475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834277"/>
            <a:ext cx="7772400" cy="2954655"/>
          </a:xfrm>
          <a:prstGeom prst="rect">
            <a:avLst/>
          </a:prstGeom>
        </p:spPr>
        <p:txBody>
          <a:bodyPr wrap="square">
            <a:spAutoFit/>
          </a:bodyPr>
          <a:lstStyle/>
          <a:p>
            <a:r>
              <a:rPr lang="en-US" sz="2400" b="1" i="1" u="sng" dirty="0" smtClean="0"/>
              <a:t>Step 14: Approve the Grant of Easement  </a:t>
            </a:r>
          </a:p>
          <a:p>
            <a:endParaRPr lang="en-US" b="1" i="1" u="sng" dirty="0" smtClean="0"/>
          </a:p>
          <a:p>
            <a:r>
              <a:rPr lang="en-US" dirty="0" smtClean="0"/>
              <a:t>Once compensation has been collected (if applicable) and if there is no appeal of the decision to approve, the designated approving official signs the grant of easement. </a:t>
            </a:r>
          </a:p>
          <a:p>
            <a:endParaRPr lang="en-US" dirty="0" smtClean="0"/>
          </a:p>
          <a:p>
            <a:r>
              <a:rPr lang="en-US" dirty="0" smtClean="0"/>
              <a:t>Realty staff will provide approved copies to the Applicant and the Tribe upon approval. </a:t>
            </a:r>
          </a:p>
          <a:p>
            <a:endParaRPr lang="en-US" dirty="0" smtClean="0"/>
          </a:p>
          <a:p>
            <a:r>
              <a:rPr lang="en-US" dirty="0" smtClean="0"/>
              <a:t>The approved recorded copy will be retained with the Realty case files. </a:t>
            </a:r>
          </a:p>
        </p:txBody>
      </p:sp>
      <p:sp>
        <p:nvSpPr>
          <p:cNvPr id="3" name="Title 1"/>
          <p:cNvSpPr txBox="1">
            <a:spLocks/>
          </p:cNvSpPr>
          <p:nvPr/>
        </p:nvSpPr>
        <p:spPr>
          <a:xfrm>
            <a:off x="457200" y="8382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2"/>
                </a:solidFill>
                <a:effectLst/>
                <a:uLnTx/>
                <a:uFillTx/>
                <a:latin typeface="+mj-lt"/>
                <a:ea typeface="+mj-ea"/>
                <a:cs typeface="+mj-cs"/>
              </a:rPr>
              <a:t>Approval of right-of-way</a:t>
            </a:r>
          </a:p>
        </p:txBody>
      </p:sp>
    </p:spTree>
    <p:extLst>
      <p:ext uri="{BB962C8B-B14F-4D97-AF65-F5344CB8AC3E}">
        <p14:creationId xmlns:p14="http://schemas.microsoft.com/office/powerpoint/2010/main" val="13358871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normAutofit/>
          </a:bodyPr>
          <a:lstStyle/>
          <a:p>
            <a:r>
              <a:rPr lang="en-US" sz="2400" b="1" u="sng" dirty="0" smtClean="0"/>
              <a:t>169.15   Action on application</a:t>
            </a:r>
            <a:endParaRPr lang="en-US" sz="2400" b="1" u="sng" dirty="0"/>
          </a:p>
        </p:txBody>
      </p:sp>
      <p:sp>
        <p:nvSpPr>
          <p:cNvPr id="4" name="Content Placeholder 3"/>
          <p:cNvSpPr>
            <a:spLocks noGrp="1"/>
          </p:cNvSpPr>
          <p:nvPr>
            <p:ph sz="half" idx="1"/>
          </p:nvPr>
        </p:nvSpPr>
        <p:spPr/>
        <p:txBody>
          <a:bodyPr>
            <a:normAutofit fontScale="55000" lnSpcReduction="20000"/>
          </a:bodyPr>
          <a:lstStyle/>
          <a:p>
            <a:pPr>
              <a:buClr>
                <a:schemeClr val="accent1"/>
              </a:buClr>
              <a:buFont typeface="Wingdings" pitchFamily="2" charset="2"/>
              <a:buChar char="v"/>
            </a:pPr>
            <a:r>
              <a:rPr lang="en-US" sz="3100" dirty="0" smtClean="0"/>
              <a:t>Upon satisfactory compliance with the regulations of this part, the Secretary is authorized to grant the right-of-way. Upon grant of right-of-way, the Applicant (now Grantee) may proceed with construction. Realty Specialist at the Agency typically notifies both Tribal government and Applicant/Grantee when right-of-way is approved.</a:t>
            </a:r>
          </a:p>
          <a:p>
            <a:pPr>
              <a:buClr>
                <a:schemeClr val="accent1"/>
              </a:buClr>
              <a:buFont typeface="Wingdings" pitchFamily="2" charset="2"/>
              <a:buChar char="v"/>
            </a:pPr>
            <a:endParaRPr lang="en-US" sz="3100" dirty="0" smtClean="0"/>
          </a:p>
          <a:p>
            <a:pPr>
              <a:buClr>
                <a:schemeClr val="accent1"/>
              </a:buClr>
              <a:buFont typeface="Wingdings" pitchFamily="2" charset="2"/>
              <a:buChar char="v"/>
            </a:pPr>
            <a:r>
              <a:rPr lang="en-US" sz="3100" dirty="0" smtClean="0"/>
              <a:t>Upon grant of right-of-way (grant is signified by review of proposed action and signature by Superintendent, as delegated by the Secretary), appropriate documents will be sent to Land Titles and Records for recording. </a:t>
            </a:r>
          </a:p>
          <a:p>
            <a:pPr>
              <a:buClr>
                <a:schemeClr val="accent1"/>
              </a:buClr>
              <a:buFont typeface="Wingdings" pitchFamily="2" charset="2"/>
              <a:buChar char="v"/>
            </a:pPr>
            <a:endParaRPr lang="en-US" sz="3100" dirty="0" smtClean="0"/>
          </a:p>
          <a:p>
            <a:pPr>
              <a:buClr>
                <a:schemeClr val="accent1"/>
              </a:buClr>
              <a:buFont typeface="Wingdings" pitchFamily="2" charset="2"/>
              <a:buChar char="v"/>
            </a:pPr>
            <a:r>
              <a:rPr lang="en-US" sz="3100" dirty="0" smtClean="0"/>
              <a:t>Copies of recorded documents will be sent to the Band, with originals retained at the Bureau of Indian Affairs, unless the Band requests and provides a sufficient number of required documents so that they may also retain original documents in their files. </a:t>
            </a:r>
            <a:endParaRPr lang="en-US" sz="3100" dirty="0"/>
          </a:p>
        </p:txBody>
      </p:sp>
    </p:spTree>
    <p:extLst>
      <p:ext uri="{BB962C8B-B14F-4D97-AF65-F5344CB8AC3E}">
        <p14:creationId xmlns:p14="http://schemas.microsoft.com/office/powerpoint/2010/main" val="17212971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ctagon 1"/>
          <p:cNvSpPr/>
          <p:nvPr/>
        </p:nvSpPr>
        <p:spPr>
          <a:xfrm>
            <a:off x="7239000" y="5791200"/>
            <a:ext cx="609600" cy="533400"/>
          </a:xfrm>
          <a:prstGeom prst="octagon">
            <a:avLst/>
          </a:prstGeom>
          <a:solidFill>
            <a:srgbClr val="C00000"/>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Diagram 2"/>
          <p:cNvGraphicFramePr/>
          <p:nvPr>
            <p:extLst>
              <p:ext uri="{D42A27DB-BD31-4B8C-83A1-F6EECF244321}">
                <p14:modId xmlns:p14="http://schemas.microsoft.com/office/powerpoint/2010/main" val="2643246116"/>
              </p:ext>
            </p:extLst>
          </p:nvPr>
        </p:nvGraphicFramePr>
        <p:xfrm>
          <a:off x="1752600" y="1676400"/>
          <a:ext cx="6096000" cy="431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447800" y="838200"/>
            <a:ext cx="6096000" cy="646331"/>
          </a:xfrm>
          <a:prstGeom prst="rect">
            <a:avLst/>
          </a:prstGeom>
          <a:noFill/>
        </p:spPr>
        <p:txBody>
          <a:bodyPr wrap="square" rtlCol="0">
            <a:spAutoFit/>
          </a:bodyPr>
          <a:lstStyle/>
          <a:p>
            <a:pPr algn="ctr"/>
            <a:r>
              <a:rPr lang="en-US" sz="3600" b="1" dirty="0" smtClean="0">
                <a:solidFill>
                  <a:schemeClr val="tx2"/>
                </a:solidFill>
                <a:latin typeface="+mj-lt"/>
              </a:rPr>
              <a:t>Application Process – Phase 4</a:t>
            </a:r>
            <a:endParaRPr lang="en-US" sz="3600" b="1" dirty="0">
              <a:solidFill>
                <a:schemeClr val="tx2"/>
              </a:solidFill>
              <a:latin typeface="+mj-lt"/>
            </a:endParaRPr>
          </a:p>
        </p:txBody>
      </p:sp>
      <p:sp>
        <p:nvSpPr>
          <p:cNvPr id="7" name="TextBox 6"/>
          <p:cNvSpPr txBox="1"/>
          <p:nvPr/>
        </p:nvSpPr>
        <p:spPr>
          <a:xfrm>
            <a:off x="7162800" y="5867400"/>
            <a:ext cx="762000" cy="369332"/>
          </a:xfrm>
          <a:prstGeom prst="rect">
            <a:avLst/>
          </a:prstGeom>
          <a:noFill/>
        </p:spPr>
        <p:txBody>
          <a:bodyPr wrap="square" rtlCol="0">
            <a:spAutoFit/>
          </a:bodyPr>
          <a:lstStyle/>
          <a:p>
            <a:pPr algn="ctr"/>
            <a:r>
              <a:rPr lang="en-US" b="1" dirty="0" smtClean="0">
                <a:solidFill>
                  <a:schemeClr val="bg1"/>
                </a:solidFill>
                <a:latin typeface="+mj-lt"/>
              </a:rPr>
              <a:t>STOP</a:t>
            </a:r>
            <a:endParaRPr lang="en-US" b="1" dirty="0">
              <a:solidFill>
                <a:schemeClr val="bg1"/>
              </a:solidFill>
              <a:latin typeface="+mj-lt"/>
            </a:endParaRPr>
          </a:p>
        </p:txBody>
      </p:sp>
      <p:sp>
        <p:nvSpPr>
          <p:cNvPr id="8" name="Down Arrow 7"/>
          <p:cNvSpPr/>
          <p:nvPr/>
        </p:nvSpPr>
        <p:spPr>
          <a:xfrm rot="16200000">
            <a:off x="928846" y="1720734"/>
            <a:ext cx="709989" cy="788927"/>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3400" y="1905000"/>
            <a:ext cx="1371600" cy="369332"/>
          </a:xfrm>
          <a:prstGeom prst="rect">
            <a:avLst/>
          </a:prstGeom>
          <a:noFill/>
        </p:spPr>
        <p:txBody>
          <a:bodyPr wrap="square" rtlCol="0">
            <a:spAutoFit/>
          </a:bodyPr>
          <a:lstStyle/>
          <a:p>
            <a:pPr algn="ctr"/>
            <a:r>
              <a:rPr lang="en-US" b="1" dirty="0" smtClean="0">
                <a:latin typeface="+mj-lt"/>
              </a:rPr>
              <a:t>Start</a:t>
            </a:r>
            <a:endParaRPr lang="en-US" b="1" dirty="0">
              <a:latin typeface="+mj-lt"/>
            </a:endParaRPr>
          </a:p>
        </p:txBody>
      </p:sp>
    </p:spTree>
    <p:extLst>
      <p:ext uri="{BB962C8B-B14F-4D97-AF65-F5344CB8AC3E}">
        <p14:creationId xmlns:p14="http://schemas.microsoft.com/office/powerpoint/2010/main" val="30783104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531745"/>
            <a:ext cx="7391400" cy="2954655"/>
          </a:xfrm>
          <a:prstGeom prst="rect">
            <a:avLst/>
          </a:prstGeom>
        </p:spPr>
        <p:txBody>
          <a:bodyPr wrap="square">
            <a:spAutoFit/>
          </a:bodyPr>
          <a:lstStyle/>
          <a:p>
            <a:r>
              <a:rPr lang="en-US" sz="2400" b="1" i="1" u="sng" dirty="0" smtClean="0"/>
              <a:t>Step 15: Process the completion of the ROW project </a:t>
            </a:r>
          </a:p>
          <a:p>
            <a:endParaRPr lang="en-US" dirty="0" smtClean="0"/>
          </a:p>
          <a:p>
            <a:r>
              <a:rPr lang="en-US" dirty="0" smtClean="0"/>
              <a:t>The Applicant will notify Realty when construction is complete on the project. </a:t>
            </a:r>
          </a:p>
          <a:p>
            <a:endParaRPr lang="en-US" dirty="0" smtClean="0"/>
          </a:p>
          <a:p>
            <a:r>
              <a:rPr lang="en-US" dirty="0" smtClean="0"/>
              <a:t>The Applicant will provide Realty the completed Affidavit of Completion for the Right-of-Way project. </a:t>
            </a:r>
          </a:p>
          <a:p>
            <a:endParaRPr lang="en-US" dirty="0" smtClean="0"/>
          </a:p>
          <a:p>
            <a:r>
              <a:rPr lang="en-US" dirty="0" smtClean="0"/>
              <a:t>The Applicant will provide Realty the completed the Certificate of Completion for the Right-of-Way project. </a:t>
            </a:r>
          </a:p>
        </p:txBody>
      </p:sp>
      <p:sp>
        <p:nvSpPr>
          <p:cNvPr id="3" name="Title 1"/>
          <p:cNvSpPr txBox="1">
            <a:spLocks/>
          </p:cNvSpPr>
          <p:nvPr/>
        </p:nvSpPr>
        <p:spPr>
          <a:xfrm>
            <a:off x="381000" y="838200"/>
            <a:ext cx="83058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2"/>
                </a:solidFill>
                <a:effectLst/>
                <a:uLnTx/>
                <a:uFillTx/>
                <a:latin typeface="+mj-lt"/>
                <a:ea typeface="+mj-ea"/>
                <a:cs typeface="+mj-cs"/>
              </a:rPr>
              <a:t>Completion of the right-of-way </a:t>
            </a:r>
            <a:r>
              <a:rPr lang="en-US" sz="4400" b="1" dirty="0" smtClean="0">
                <a:solidFill>
                  <a:schemeClr val="tx2"/>
                </a:solidFill>
                <a:latin typeface="+mj-lt"/>
                <a:ea typeface="+mj-ea"/>
                <a:cs typeface="+mj-cs"/>
              </a:rPr>
              <a:t>p</a:t>
            </a:r>
            <a:r>
              <a:rPr kumimoji="0" lang="en-US" sz="4400" b="1" i="0" u="none" strike="noStrike" kern="1200" cap="none" spc="0" normalizeH="0" baseline="0" noProof="0" dirty="0" err="1" smtClean="0">
                <a:ln>
                  <a:noFill/>
                </a:ln>
                <a:solidFill>
                  <a:schemeClr val="tx2"/>
                </a:solidFill>
                <a:effectLst/>
                <a:uLnTx/>
                <a:uFillTx/>
                <a:latin typeface="+mj-lt"/>
                <a:ea typeface="+mj-ea"/>
                <a:cs typeface="+mj-cs"/>
              </a:rPr>
              <a:t>roject</a:t>
            </a:r>
            <a:endParaRPr kumimoji="0" lang="en-US" sz="4400" b="1" i="0" u="none" strike="noStrike" kern="1200" cap="none" spc="0" normalizeH="0" baseline="0" noProof="0" dirty="0" smtClean="0">
              <a:ln>
                <a:noFill/>
              </a:ln>
              <a:solidFill>
                <a:schemeClr val="tx2"/>
              </a:solidFill>
              <a:effectLst/>
              <a:uLnTx/>
              <a:uFillTx/>
              <a:latin typeface="+mj-lt"/>
              <a:ea typeface="+mj-ea"/>
              <a:cs typeface="+mj-cs"/>
            </a:endParaRPr>
          </a:p>
        </p:txBody>
      </p:sp>
    </p:spTree>
    <p:extLst>
      <p:ext uri="{BB962C8B-B14F-4D97-AF65-F5344CB8AC3E}">
        <p14:creationId xmlns:p14="http://schemas.microsoft.com/office/powerpoint/2010/main" val="313340373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normAutofit/>
          </a:bodyPr>
          <a:lstStyle/>
          <a:p>
            <a:r>
              <a:rPr lang="en-US" sz="2400" b="1" u="sng" dirty="0" smtClean="0"/>
              <a:t>169.16   Affidavit of completion</a:t>
            </a:r>
            <a:endParaRPr lang="en-US" sz="2400" b="1" u="sng" dirty="0"/>
          </a:p>
        </p:txBody>
      </p:sp>
      <p:sp>
        <p:nvSpPr>
          <p:cNvPr id="4" name="Content Placeholder 3"/>
          <p:cNvSpPr>
            <a:spLocks noGrp="1"/>
          </p:cNvSpPr>
          <p:nvPr>
            <p:ph sz="half" idx="1"/>
          </p:nvPr>
        </p:nvSpPr>
        <p:spPr/>
        <p:txBody>
          <a:bodyPr>
            <a:normAutofit/>
          </a:bodyPr>
          <a:lstStyle/>
          <a:p>
            <a:pPr>
              <a:buNone/>
            </a:pPr>
            <a:r>
              <a:rPr lang="en-US" dirty="0" smtClean="0"/>
              <a:t>	</a:t>
            </a:r>
            <a:r>
              <a:rPr lang="en-US" sz="1800" dirty="0" smtClean="0"/>
              <a:t>Upon the completion of the construction of any right-of-way, the applicant shall promptly file with the Secretary an affidavit of completion, in duplicate, executed by the engineer and certified by the applicant. The Secretary shall transmit one copy of the affidavit to the office of record mentioned in §169.15. Failure to file an affidavit in accordance with this section shall subject the right-of-way to cancellation in accordance with §169.20.</a:t>
            </a:r>
            <a:endParaRPr lang="en-US" sz="1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normAutofit/>
          </a:bodyPr>
          <a:lstStyle/>
          <a:p>
            <a:r>
              <a:rPr lang="en-US" sz="2400" b="1" u="sng" dirty="0" smtClean="0"/>
              <a:t>169.17   Change of location</a:t>
            </a:r>
            <a:endParaRPr lang="en-US" sz="2400" b="1" u="sng" dirty="0"/>
          </a:p>
        </p:txBody>
      </p:sp>
      <p:sp>
        <p:nvSpPr>
          <p:cNvPr id="4" name="Content Placeholder 3"/>
          <p:cNvSpPr>
            <a:spLocks noGrp="1"/>
          </p:cNvSpPr>
          <p:nvPr>
            <p:ph sz="half" idx="1"/>
          </p:nvPr>
        </p:nvSpPr>
        <p:spPr/>
        <p:txBody>
          <a:bodyPr>
            <a:normAutofit/>
          </a:bodyPr>
          <a:lstStyle/>
          <a:p>
            <a:pPr>
              <a:buNone/>
            </a:pPr>
            <a:r>
              <a:rPr lang="en-US" sz="1800" dirty="0" smtClean="0"/>
              <a:t>	Any change from the location described in the conveyance instrument requires, essentially, a new application for right-of-way (from the beginning). </a:t>
            </a:r>
          </a:p>
          <a:p>
            <a:pPr>
              <a:buNone/>
            </a:pPr>
            <a:endParaRPr lang="en-US" sz="1800" dirty="0" smtClean="0"/>
          </a:p>
          <a:p>
            <a:pPr>
              <a:buNone/>
            </a:pPr>
            <a:r>
              <a:rPr lang="en-US" sz="1800" dirty="0" smtClean="0"/>
              <a:t>	Before the new right-of-way (CFR says ‘revised conveyance instrument’) is issued, the existing right-of-way shall be terminated.</a:t>
            </a:r>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514350"/>
            <a:ext cx="8001000" cy="1162050"/>
          </a:xfrm>
        </p:spPr>
        <p:txBody>
          <a:bodyPr/>
          <a:lstStyle/>
          <a:p>
            <a:pPr algn="ctr"/>
            <a:r>
              <a:rPr lang="en-US" sz="4800" b="1" dirty="0" smtClean="0">
                <a:solidFill>
                  <a:srgbClr val="FF0000"/>
                </a:solidFill>
                <a:effectLst>
                  <a:outerShdw blurRad="38100" dist="38100" dir="2700000" algn="tl">
                    <a:srgbClr val="000000">
                      <a:alpha val="43137"/>
                    </a:srgbClr>
                  </a:outerShdw>
                </a:effectLst>
              </a:rPr>
              <a:t>Where</a:t>
            </a:r>
            <a:r>
              <a:rPr lang="en-US" sz="4800" b="1" dirty="0" smtClean="0">
                <a:solidFill>
                  <a:srgbClr val="0070C0"/>
                </a:solidFill>
              </a:rPr>
              <a:t> </a:t>
            </a:r>
            <a:r>
              <a:rPr lang="en-US" sz="4800" b="1" dirty="0" smtClean="0">
                <a:solidFill>
                  <a:srgbClr val="00577A"/>
                </a:solidFill>
              </a:rPr>
              <a:t>do I start?</a:t>
            </a:r>
            <a:endParaRPr lang="en-US" sz="4800" dirty="0">
              <a:solidFill>
                <a:srgbClr val="00577A"/>
              </a:solidFill>
            </a:endParaRPr>
          </a:p>
        </p:txBody>
      </p:sp>
      <p:pic>
        <p:nvPicPr>
          <p:cNvPr id="1026" name="Picture 2" descr="C:\Users\Christine.Herman\AppData\Local\Microsoft\Windows\Temporary Internet Files\Content.IE5\PWE5IWUL\MC9003710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600200"/>
            <a:ext cx="3733800" cy="4968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64884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533400" y="1676400"/>
            <a:ext cx="2895600" cy="4572000"/>
          </a:xfrm>
        </p:spPr>
        <p:txBody>
          <a:bodyPr>
            <a:normAutofit/>
          </a:bodyPr>
          <a:lstStyle/>
          <a:p>
            <a:r>
              <a:rPr lang="en-US" sz="2400" b="1" u="sng" dirty="0" smtClean="0"/>
              <a:t>169.18   Tenure of approved right-of-way grants</a:t>
            </a:r>
          </a:p>
          <a:p>
            <a:endParaRPr lang="en-US" sz="2400" b="1" u="sng" dirty="0" smtClean="0"/>
          </a:p>
          <a:p>
            <a:r>
              <a:rPr lang="en-US" sz="2400" b="1" u="sng" dirty="0" smtClean="0"/>
              <a:t>169.19 Renewal of right-of-way grants</a:t>
            </a:r>
            <a:endParaRPr lang="en-US" sz="2400" b="1" u="sng" dirty="0"/>
          </a:p>
        </p:txBody>
      </p:sp>
      <p:sp>
        <p:nvSpPr>
          <p:cNvPr id="4" name="Content Placeholder 3"/>
          <p:cNvSpPr>
            <a:spLocks noGrp="1"/>
          </p:cNvSpPr>
          <p:nvPr>
            <p:ph sz="half" idx="1"/>
          </p:nvPr>
        </p:nvSpPr>
        <p:spPr>
          <a:xfrm>
            <a:off x="3575050" y="1600200"/>
            <a:ext cx="5111750" cy="4953000"/>
          </a:xfrm>
        </p:spPr>
        <p:txBody>
          <a:bodyPr>
            <a:normAutofit fontScale="92500" lnSpcReduction="10000"/>
          </a:bodyPr>
          <a:lstStyle/>
          <a:p>
            <a:pPr>
              <a:buClr>
                <a:schemeClr val="accent1">
                  <a:lumMod val="75000"/>
                </a:schemeClr>
              </a:buClr>
              <a:buFont typeface="Wingdings" pitchFamily="2" charset="2"/>
              <a:buChar char="v"/>
            </a:pPr>
            <a:r>
              <a:rPr lang="en-US" sz="1900" dirty="0" smtClean="0"/>
              <a:t>Rights-of-ways granted under the Act of February 5, 1948 (62 Stat. 17; 25 U.S.C. 323-328) for most projects (see CFR for list) may be made without limitation as to term of years; all other rights-of-ways shall be for a period not to exceed 50 years.</a:t>
            </a:r>
          </a:p>
          <a:p>
            <a:pPr>
              <a:buClr>
                <a:schemeClr val="accent1">
                  <a:lumMod val="75000"/>
                </a:schemeClr>
              </a:buClr>
              <a:buNone/>
            </a:pPr>
            <a:endParaRPr lang="en-US" sz="1900" dirty="0" smtClean="0"/>
          </a:p>
          <a:p>
            <a:pPr>
              <a:buClr>
                <a:schemeClr val="accent1">
                  <a:lumMod val="75000"/>
                </a:schemeClr>
              </a:buClr>
              <a:buFont typeface="Wingdings" pitchFamily="2" charset="2"/>
              <a:buChar char="v"/>
            </a:pPr>
            <a:r>
              <a:rPr lang="en-US" sz="1900" dirty="0" smtClean="0"/>
              <a:t>On or before the expiration date of any right-of-way granted for a limited term of years, an application shall be submitted for a renewal of the grant. If the renewal involves no change in the location or status of the original right-of-way, the Secretary may extend the grant for a like term of years (with stipulations found in 169.19). Application for a right-of-way that changes the size, type or location of the original right-of-way will be treated as a new application, with all steps prescribed in this 25 CFR 169 required.</a:t>
            </a:r>
          </a:p>
          <a:p>
            <a:pPr>
              <a:buClr>
                <a:schemeClr val="accent1">
                  <a:lumMod val="75000"/>
                </a:schemeClr>
              </a:buClr>
              <a:buFont typeface="Wingdings" pitchFamily="2" charset="2"/>
              <a:buChar char="v"/>
            </a:pPr>
            <a:endParaRPr lang="en-US" sz="1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533400" y="1676400"/>
            <a:ext cx="2895600" cy="4572000"/>
          </a:xfrm>
        </p:spPr>
        <p:txBody>
          <a:bodyPr>
            <a:normAutofit/>
          </a:bodyPr>
          <a:lstStyle/>
          <a:p>
            <a:r>
              <a:rPr lang="en-US" sz="2400" b="1" u="sng" dirty="0" smtClean="0"/>
              <a:t>169.20   Termination of right-of-way grants</a:t>
            </a:r>
            <a:endParaRPr lang="en-US" sz="2400" b="1" u="sng" dirty="0"/>
          </a:p>
        </p:txBody>
      </p:sp>
      <p:sp>
        <p:nvSpPr>
          <p:cNvPr id="4" name="Content Placeholder 3"/>
          <p:cNvSpPr>
            <a:spLocks noGrp="1"/>
          </p:cNvSpPr>
          <p:nvPr>
            <p:ph sz="half" idx="1"/>
          </p:nvPr>
        </p:nvSpPr>
        <p:spPr/>
        <p:txBody>
          <a:bodyPr>
            <a:normAutofit lnSpcReduction="10000"/>
          </a:bodyPr>
          <a:lstStyle/>
          <a:p>
            <a:pPr>
              <a:buNone/>
            </a:pPr>
            <a:r>
              <a:rPr lang="en-US" sz="1800" dirty="0" smtClean="0"/>
              <a:t>	All rights-of-ways granted under the regulations in this part may be terminated in whole or in part upon 30 days written notice from the Secretary mailed to the grantee for the following causes:</a:t>
            </a:r>
          </a:p>
          <a:p>
            <a:pPr>
              <a:buNone/>
            </a:pPr>
            <a:endParaRPr lang="en-US" sz="1800" dirty="0" smtClean="0"/>
          </a:p>
          <a:p>
            <a:pPr marL="514350" indent="-514350">
              <a:buClrTx/>
              <a:buAutoNum type="alphaLcParenBoth"/>
            </a:pPr>
            <a:r>
              <a:rPr lang="en-US" sz="1800" dirty="0" smtClean="0"/>
              <a:t>Non-compliance with term or condition of the grant or applicable regulations;</a:t>
            </a:r>
          </a:p>
          <a:p>
            <a:pPr marL="514350" indent="-514350">
              <a:buClrTx/>
              <a:buAutoNum type="alphaLcParenBoth"/>
            </a:pPr>
            <a:r>
              <a:rPr lang="en-US" sz="1800" dirty="0" smtClean="0"/>
              <a:t>Non-use for a consecutive 2-year period;</a:t>
            </a:r>
          </a:p>
          <a:p>
            <a:pPr marL="514350" indent="-514350">
              <a:buClrTx/>
              <a:buAutoNum type="alphaLcParenBoth"/>
            </a:pPr>
            <a:r>
              <a:rPr lang="en-US" sz="1800" dirty="0" smtClean="0"/>
              <a:t>Abandonment of the right-of-way.</a:t>
            </a:r>
          </a:p>
          <a:p>
            <a:pPr marL="514350" indent="-514350">
              <a:buNone/>
            </a:pPr>
            <a:endParaRPr lang="en-US" sz="1800" dirty="0" smtClean="0"/>
          </a:p>
          <a:p>
            <a:pPr marL="514350" indent="-514350">
              <a:buNone/>
            </a:pPr>
            <a:r>
              <a:rPr lang="en-US" sz="1800" dirty="0" smtClean="0"/>
              <a:t>	The grantee has 30 days after receipt of termination notice to correct the basis of termination; if no response or correction, a termination instrument is issued and recorded.</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62000"/>
            <a:ext cx="7391400" cy="4124206"/>
          </a:xfrm>
          <a:prstGeom prst="rect">
            <a:avLst/>
          </a:prstGeom>
        </p:spPr>
        <p:txBody>
          <a:bodyPr wrap="square">
            <a:spAutoFit/>
          </a:bodyPr>
          <a:lstStyle/>
          <a:p>
            <a:pPr algn="ctr"/>
            <a:r>
              <a:rPr lang="en-US" sz="2400" b="1" i="1" u="sng" dirty="0" smtClean="0">
                <a:solidFill>
                  <a:srgbClr val="FF0000"/>
                </a:solidFill>
                <a:effectLst>
                  <a:outerShdw blurRad="38100" dist="38100" dir="2700000" algn="tl">
                    <a:srgbClr val="000000">
                      <a:alpha val="43137"/>
                    </a:srgbClr>
                  </a:outerShdw>
                </a:effectLst>
              </a:rPr>
              <a:t>Questions?</a:t>
            </a:r>
            <a:endParaRPr lang="en-US" sz="2400" b="1" i="1" u="sng" dirty="0">
              <a:solidFill>
                <a:srgbClr val="FF0000"/>
              </a:solidFill>
              <a:effectLst>
                <a:outerShdw blurRad="38100" dist="38100" dir="2700000" algn="tl">
                  <a:srgbClr val="000000">
                    <a:alpha val="43137"/>
                  </a:srgbClr>
                </a:outerShdw>
              </a:effectLst>
            </a:endParaRPr>
          </a:p>
          <a:p>
            <a:pPr algn="ctr">
              <a:buNone/>
            </a:pPr>
            <a:r>
              <a:rPr lang="en-US" sz="2000" i="1" dirty="0" smtClean="0"/>
              <a:t>Rights-of-ways </a:t>
            </a:r>
            <a:r>
              <a:rPr lang="en-US" sz="2000" i="1" dirty="0"/>
              <a:t>are complex realty transactions, </a:t>
            </a:r>
            <a:r>
              <a:rPr lang="en-US" sz="2000" i="1" dirty="0" smtClean="0"/>
              <a:t>                                          and </a:t>
            </a:r>
            <a:r>
              <a:rPr lang="en-US" sz="2000" i="1" dirty="0"/>
              <a:t>can </a:t>
            </a:r>
            <a:r>
              <a:rPr lang="en-US" sz="2000" i="1" dirty="0" smtClean="0"/>
              <a:t>be </a:t>
            </a:r>
            <a:r>
              <a:rPr lang="en-US" sz="2000" i="1" dirty="0"/>
              <a:t>frustrating!</a:t>
            </a:r>
          </a:p>
          <a:p>
            <a:pPr algn="ctr">
              <a:buNone/>
            </a:pPr>
            <a:r>
              <a:rPr lang="en-US" sz="2000" i="1" dirty="0" smtClean="0"/>
              <a:t>Please </a:t>
            </a:r>
            <a:r>
              <a:rPr lang="en-US" sz="2000" i="1" dirty="0"/>
              <a:t>don’t hesitate to contact your Agency or Regional </a:t>
            </a:r>
            <a:r>
              <a:rPr lang="en-US" sz="2000" i="1" dirty="0" smtClean="0"/>
              <a:t>Realty </a:t>
            </a:r>
            <a:r>
              <a:rPr lang="en-US" sz="2000" i="1" dirty="0"/>
              <a:t>Office for technical assistance while processing a </a:t>
            </a:r>
            <a:r>
              <a:rPr lang="en-US" sz="2000" i="1" dirty="0" smtClean="0"/>
              <a:t>right-of-way</a:t>
            </a:r>
            <a:r>
              <a:rPr lang="en-US" sz="2000" i="1" dirty="0"/>
              <a:t>.</a:t>
            </a:r>
          </a:p>
          <a:p>
            <a:pPr algn="ctr">
              <a:buNone/>
            </a:pPr>
            <a:endParaRPr lang="en-US" sz="2400" i="1" dirty="0"/>
          </a:p>
          <a:p>
            <a:pPr algn="ctr"/>
            <a:r>
              <a:rPr lang="en-US" sz="2400" b="1" i="1" u="sng" dirty="0" smtClean="0"/>
              <a:t>Reference</a:t>
            </a:r>
          </a:p>
          <a:p>
            <a:pPr algn="ctr"/>
            <a:r>
              <a:rPr lang="en-US" sz="2000" dirty="0" smtClean="0"/>
              <a:t>25 CFR §169 – Rights-of-Way over Indian Lands </a:t>
            </a:r>
          </a:p>
          <a:p>
            <a:pPr algn="ctr"/>
            <a:r>
              <a:rPr lang="en-US" sz="2000" dirty="0" smtClean="0"/>
              <a:t>(available electronically at http://www.gpoaccess.gov)</a:t>
            </a:r>
          </a:p>
          <a:p>
            <a:endParaRPr lang="en-US" sz="1600" dirty="0" smtClean="0"/>
          </a:p>
          <a:p>
            <a:endParaRPr lang="en-US" dirty="0" smtClean="0"/>
          </a:p>
          <a:p>
            <a:endParaRPr lang="en-US" dirty="0" smtClean="0"/>
          </a:p>
          <a:p>
            <a:endParaRPr lang="en-US" dirty="0" smtClean="0"/>
          </a:p>
        </p:txBody>
      </p:sp>
      <p:sp>
        <p:nvSpPr>
          <p:cNvPr id="4" name="Rectangle 3"/>
          <p:cNvSpPr/>
          <p:nvPr/>
        </p:nvSpPr>
        <p:spPr>
          <a:xfrm>
            <a:off x="914400" y="3962400"/>
            <a:ext cx="7315200" cy="5047536"/>
          </a:xfrm>
          <a:prstGeom prst="rect">
            <a:avLst/>
          </a:prstGeom>
        </p:spPr>
        <p:txBody>
          <a:bodyPr wrap="square" numCol="1">
            <a:spAutoFit/>
          </a:bodyPr>
          <a:lstStyle/>
          <a:p>
            <a:pPr algn="ctr"/>
            <a:r>
              <a:rPr lang="en-US" sz="2400" b="1" i="1" u="sng" dirty="0" smtClean="0"/>
              <a:t>Panel</a:t>
            </a:r>
          </a:p>
          <a:p>
            <a:pPr algn="ctr"/>
            <a:endParaRPr lang="en-US" sz="1400" dirty="0" smtClean="0"/>
          </a:p>
          <a:p>
            <a:pPr algn="ctr"/>
            <a:r>
              <a:rPr lang="en-US" sz="1400" dirty="0" smtClean="0"/>
              <a:t>Dena Ness </a:t>
            </a:r>
            <a:r>
              <a:rPr lang="en-US" sz="1400" dirty="0"/>
              <a:t>– Realty Specialist, Great Lakes Agency </a:t>
            </a:r>
            <a:endParaRPr lang="en-US" sz="1400" dirty="0" smtClean="0"/>
          </a:p>
          <a:p>
            <a:pPr algn="ctr"/>
            <a:endParaRPr lang="en-US" sz="1400" dirty="0"/>
          </a:p>
          <a:p>
            <a:pPr algn="ctr"/>
            <a:r>
              <a:rPr lang="en-US" sz="1400" dirty="0" smtClean="0"/>
              <a:t>Mary E. </a:t>
            </a:r>
            <a:r>
              <a:rPr lang="en-US" sz="1400" dirty="0" err="1" smtClean="0"/>
              <a:t>DePerry</a:t>
            </a:r>
            <a:r>
              <a:rPr lang="en-US" sz="1400" dirty="0" smtClean="0"/>
              <a:t> – Realty Specialist, Midwest Regional Office</a:t>
            </a:r>
            <a:endParaRPr lang="en-US" sz="1400" dirty="0"/>
          </a:p>
          <a:p>
            <a:pPr algn="ctr"/>
            <a:endParaRPr lang="en-US" sz="1400" dirty="0"/>
          </a:p>
          <a:p>
            <a:pPr algn="ctr"/>
            <a:r>
              <a:rPr lang="en-US" sz="1400" dirty="0" smtClean="0"/>
              <a:t>Ken Roy – Bureau Indian Land Surveyor, Bureau of Land Management</a:t>
            </a:r>
          </a:p>
          <a:p>
            <a:pPr algn="ctr"/>
            <a:endParaRPr lang="en-US" sz="1400" dirty="0"/>
          </a:p>
          <a:p>
            <a:pPr algn="ctr"/>
            <a:r>
              <a:rPr lang="en-US" sz="1400" dirty="0" smtClean="0"/>
              <a:t>Scott </a:t>
            </a:r>
            <a:r>
              <a:rPr lang="en-US" sz="1400" dirty="0" err="1" smtClean="0"/>
              <a:t>Doig</a:t>
            </a:r>
            <a:r>
              <a:rPr lang="en-US" sz="1400" dirty="0" smtClean="0"/>
              <a:t>-Acting Regional Environmental Scientist, Midwest Regional Office</a:t>
            </a:r>
          </a:p>
          <a:p>
            <a:pPr algn="ctr"/>
            <a:endParaRPr lang="en-US" sz="1200" dirty="0" smtClean="0"/>
          </a:p>
          <a:p>
            <a:pPr algn="ctr"/>
            <a:endParaRPr lang="en-US" sz="1200" dirty="0" smtClean="0"/>
          </a:p>
          <a:p>
            <a:pPr algn="ctr"/>
            <a:endParaRPr lang="en-US" sz="1200" dirty="0" smtClean="0"/>
          </a:p>
          <a:p>
            <a:pPr algn="ctr"/>
            <a:endParaRPr lang="en-US" sz="1200" dirty="0" smtClean="0"/>
          </a:p>
          <a:p>
            <a:pPr algn="ctr"/>
            <a:endParaRPr lang="en-US" sz="12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2172720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Midwest Region Realty Contacts</a:t>
            </a:r>
            <a:endParaRPr lang="en-US" dirty="0"/>
          </a:p>
        </p:txBody>
      </p:sp>
      <p:sp>
        <p:nvSpPr>
          <p:cNvPr id="3" name="Content Placeholder 2"/>
          <p:cNvSpPr>
            <a:spLocks noGrp="1"/>
          </p:cNvSpPr>
          <p:nvPr>
            <p:ph idx="1"/>
          </p:nvPr>
        </p:nvSpPr>
        <p:spPr/>
        <p:txBody>
          <a:bodyPr/>
          <a:lstStyle/>
          <a:p>
            <a:r>
              <a:rPr lang="en-US" sz="1400" i="1" dirty="0" smtClean="0"/>
              <a:t>Diane Baker, Realty Officer, Midwest Regional Office</a:t>
            </a:r>
          </a:p>
          <a:p>
            <a:pPr marL="0" indent="0">
              <a:buNone/>
            </a:pPr>
            <a:r>
              <a:rPr lang="en-US" sz="1400" i="1" dirty="0"/>
              <a:t>	</a:t>
            </a:r>
            <a:r>
              <a:rPr lang="en-US" sz="1400" i="1" dirty="0" smtClean="0"/>
              <a:t>	(612) 725-4586</a:t>
            </a:r>
          </a:p>
          <a:p>
            <a:r>
              <a:rPr lang="en-US" sz="1400" i="1" dirty="0" smtClean="0"/>
              <a:t>Anne </a:t>
            </a:r>
            <a:r>
              <a:rPr lang="en-US" sz="1400" i="1" dirty="0" err="1" smtClean="0"/>
              <a:t>Garrigan</a:t>
            </a:r>
            <a:r>
              <a:rPr lang="en-US" sz="1400" i="1" dirty="0" smtClean="0"/>
              <a:t>, Acting Realty Officer, Minnesota Agency </a:t>
            </a:r>
          </a:p>
          <a:p>
            <a:pPr marL="0" indent="0">
              <a:buNone/>
            </a:pPr>
            <a:r>
              <a:rPr lang="en-US" sz="1400" i="1" dirty="0"/>
              <a:t>	</a:t>
            </a:r>
            <a:r>
              <a:rPr lang="en-US" sz="1400" i="1" dirty="0" smtClean="0"/>
              <a:t>	(218) 751-2011 Ext. 474</a:t>
            </a:r>
          </a:p>
          <a:p>
            <a:r>
              <a:rPr lang="en-US" sz="1400" i="1" dirty="0" smtClean="0"/>
              <a:t>Sandra Dietz, Realty Officer, Great Lakes Agency</a:t>
            </a:r>
          </a:p>
          <a:p>
            <a:pPr marL="0" indent="0">
              <a:buNone/>
            </a:pPr>
            <a:r>
              <a:rPr lang="en-US" sz="1400" i="1" dirty="0"/>
              <a:t>	</a:t>
            </a:r>
            <a:r>
              <a:rPr lang="en-US" sz="1400" i="1" dirty="0" smtClean="0"/>
              <a:t>	(715) 682-4527 Ext. 226</a:t>
            </a:r>
            <a:endParaRPr lang="en-US" sz="1200" i="1" dirty="0" smtClean="0"/>
          </a:p>
          <a:p>
            <a:r>
              <a:rPr lang="en-US" sz="1400" i="1" dirty="0" smtClean="0"/>
              <a:t>Esther Johnson, Realty Officer, Michigan Agency</a:t>
            </a:r>
          </a:p>
          <a:p>
            <a:pPr marL="0" indent="0">
              <a:buNone/>
            </a:pPr>
            <a:r>
              <a:rPr lang="en-US" sz="1400" i="1" dirty="0"/>
              <a:t>	</a:t>
            </a:r>
            <a:r>
              <a:rPr lang="en-US" sz="1400" i="1" dirty="0" smtClean="0"/>
              <a:t>	1-877-659-5028 Ext. 3128</a:t>
            </a:r>
          </a:p>
          <a:p>
            <a:r>
              <a:rPr lang="en-US" sz="1400" i="1" dirty="0" smtClean="0"/>
              <a:t>Dena Ness, Realty Specialist, Great Lakes Agency </a:t>
            </a:r>
          </a:p>
          <a:p>
            <a:pPr marL="0" indent="0">
              <a:buNone/>
            </a:pPr>
            <a:r>
              <a:rPr lang="en-US" sz="1400" i="1" dirty="0"/>
              <a:t>	</a:t>
            </a:r>
            <a:r>
              <a:rPr lang="en-US" sz="1400" i="1" dirty="0" smtClean="0"/>
              <a:t>	(715) 682-4527 Ext. 207</a:t>
            </a:r>
          </a:p>
          <a:p>
            <a:r>
              <a:rPr lang="en-US" sz="1400" i="1" dirty="0" smtClean="0"/>
              <a:t>Mary E. </a:t>
            </a:r>
            <a:r>
              <a:rPr lang="en-US" sz="1400" i="1" dirty="0" err="1" smtClean="0"/>
              <a:t>DePerry</a:t>
            </a:r>
            <a:r>
              <a:rPr lang="en-US" sz="1400" i="1" dirty="0" smtClean="0"/>
              <a:t>, Realty Specialist, Midwest Regional Office </a:t>
            </a:r>
          </a:p>
          <a:p>
            <a:pPr marL="0" indent="0">
              <a:buNone/>
            </a:pPr>
            <a:r>
              <a:rPr lang="en-US" sz="1400" i="1" dirty="0"/>
              <a:t>	</a:t>
            </a:r>
            <a:r>
              <a:rPr lang="en-US" sz="1400" i="1" dirty="0" smtClean="0"/>
              <a:t>	(612) 725-4506</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2728594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476956" y="838200"/>
            <a:ext cx="8229600" cy="1923288"/>
          </a:xfrm>
          <a:prstGeom prst="rect">
            <a:avLst/>
          </a:prstGeom>
        </p:spPr>
        <p:txBody>
          <a:bodyPr vert="horz" lIns="0" rIns="0" bIns="0" anchor="b">
            <a:normAutofit fontScale="25000" lnSpcReduction="20000"/>
          </a:bodyPr>
          <a:lstStyle>
            <a:lvl1pPr algn="l" rtl="0" eaLnBrk="1" latinLnBrk="0" hangingPunct="1">
              <a:spcBef>
                <a:spcPct val="0"/>
              </a:spcBef>
              <a:buNone/>
              <a:defRPr kumimoji="0" sz="2600" b="0" kern="1200">
                <a:ln>
                  <a:noFill/>
                </a:ln>
                <a:solidFill>
                  <a:schemeClr val="tx2"/>
                </a:solidFill>
                <a:effectLst/>
                <a:latin typeface="+mj-lt"/>
                <a:ea typeface="+mj-ea"/>
                <a:cs typeface="+mj-cs"/>
              </a:defRPr>
            </a:lvl1p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16000" b="1" dirty="0">
                <a:solidFill>
                  <a:srgbClr val="FF0000"/>
                </a:solidFill>
                <a:effectLst>
                  <a:outerShdw blurRad="38100" dist="38100" dir="2700000" algn="tl">
                    <a:srgbClr val="000000">
                      <a:alpha val="43137"/>
                    </a:srgbClr>
                  </a:outerShdw>
                </a:effectLst>
              </a:rPr>
              <a:t>W</a:t>
            </a:r>
            <a:r>
              <a:rPr lang="en-US" sz="16000" b="1" dirty="0" smtClean="0">
                <a:solidFill>
                  <a:srgbClr val="FF0000"/>
                </a:solidFill>
                <a:effectLst>
                  <a:outerShdw blurRad="38100" dist="38100" dir="2700000" algn="tl">
                    <a:srgbClr val="000000">
                      <a:alpha val="43137"/>
                    </a:srgbClr>
                  </a:outerShdw>
                </a:effectLst>
              </a:rPr>
              <a:t>here</a:t>
            </a:r>
            <a:r>
              <a:rPr lang="en-US" sz="16000" b="1" dirty="0" smtClean="0"/>
              <a:t> is the land?</a:t>
            </a:r>
          </a:p>
          <a:p>
            <a:pPr algn="ctr"/>
            <a:r>
              <a:rPr lang="en-US" sz="16000" b="1" dirty="0" smtClean="0"/>
              <a:t>Identify land affected by </a:t>
            </a:r>
            <a:br>
              <a:rPr lang="en-US" sz="16000" b="1" dirty="0" smtClean="0"/>
            </a:br>
            <a:r>
              <a:rPr lang="en-US" sz="16000" b="1" dirty="0" smtClean="0"/>
              <a:t>the </a:t>
            </a:r>
            <a:r>
              <a:rPr lang="en-US" sz="16000" b="1" dirty="0" smtClean="0">
                <a:solidFill>
                  <a:srgbClr val="00577A"/>
                </a:solidFill>
              </a:rPr>
              <a:t>proposed</a:t>
            </a:r>
            <a:r>
              <a:rPr lang="en-US" sz="16000" b="1" dirty="0" smtClean="0"/>
              <a:t> right-of-way</a:t>
            </a:r>
            <a:r>
              <a:rPr lang="en-US" sz="16000" dirty="0" smtClean="0"/>
              <a:t/>
            </a:r>
            <a:br>
              <a:rPr lang="en-US" sz="16000" dirty="0" smtClean="0"/>
            </a:br>
            <a:endParaRPr lang="en-US" sz="16000" dirty="0"/>
          </a:p>
        </p:txBody>
      </p:sp>
      <p:sp>
        <p:nvSpPr>
          <p:cNvPr id="8" name="Content Placeholder 2"/>
          <p:cNvSpPr>
            <a:spLocks noGrp="1"/>
          </p:cNvSpPr>
          <p:nvPr>
            <p:ph idx="1"/>
          </p:nvPr>
        </p:nvSpPr>
        <p:spPr>
          <a:xfrm>
            <a:off x="457200" y="2362200"/>
            <a:ext cx="8229600" cy="1905000"/>
          </a:xfrm>
        </p:spPr>
        <p:txBody>
          <a:bodyPr>
            <a:normAutofit fontScale="77500" lnSpcReduction="20000"/>
          </a:bodyPr>
          <a:lstStyle/>
          <a:p>
            <a:pPr>
              <a:buNone/>
            </a:pPr>
            <a:r>
              <a:rPr lang="en-US" b="1" i="1" dirty="0" smtClean="0"/>
              <a:t>	</a:t>
            </a:r>
          </a:p>
          <a:p>
            <a:pPr>
              <a:buNone/>
            </a:pPr>
            <a:r>
              <a:rPr lang="en-US" sz="3400" b="1" i="1" u="sng" dirty="0" smtClean="0"/>
              <a:t>Step </a:t>
            </a:r>
            <a:r>
              <a:rPr lang="en-US" sz="3400" b="1" i="1" u="sng" dirty="0"/>
              <a:t>1: Land title </a:t>
            </a:r>
            <a:r>
              <a:rPr lang="en-US" sz="3400" b="1" i="1" u="sng" dirty="0" smtClean="0"/>
              <a:t>status</a:t>
            </a:r>
            <a:endParaRPr lang="en-US" sz="3400" b="1" i="1" u="sng" dirty="0"/>
          </a:p>
          <a:p>
            <a:pPr>
              <a:buNone/>
            </a:pPr>
            <a:r>
              <a:rPr lang="en-US" sz="3400" dirty="0" smtClean="0"/>
              <a:t> 	</a:t>
            </a:r>
          </a:p>
          <a:p>
            <a:pPr>
              <a:buNone/>
            </a:pPr>
            <a:r>
              <a:rPr lang="en-US" sz="3400" dirty="0"/>
              <a:t>	</a:t>
            </a:r>
            <a:r>
              <a:rPr lang="en-US" sz="3400" dirty="0" smtClean="0"/>
              <a:t>The Applicant submits </a:t>
            </a:r>
            <a:r>
              <a:rPr lang="en-US" sz="3400" dirty="0"/>
              <a:t>the Request for Title Status </a:t>
            </a:r>
            <a:r>
              <a:rPr lang="en-US" sz="3400" dirty="0" smtClean="0"/>
              <a:t>Report as well </a:t>
            </a:r>
            <a:r>
              <a:rPr lang="en-US" sz="3400" dirty="0"/>
              <a:t>as maps of general location </a:t>
            </a:r>
            <a:r>
              <a:rPr lang="en-US" sz="3400" dirty="0" smtClean="0"/>
              <a:t>to:</a:t>
            </a:r>
            <a:endParaRPr lang="en-US" sz="3400" dirty="0"/>
          </a:p>
        </p:txBody>
      </p:sp>
      <p:sp>
        <p:nvSpPr>
          <p:cNvPr id="9" name="Rectangle 8"/>
          <p:cNvSpPr/>
          <p:nvPr/>
        </p:nvSpPr>
        <p:spPr>
          <a:xfrm>
            <a:off x="457200" y="5173652"/>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b="1" dirty="0" smtClean="0">
                <a:solidFill>
                  <a:srgbClr val="FF0000"/>
                </a:solidFill>
                <a:effectLst>
                  <a:outerShdw blurRad="38100" dist="38100" dir="2700000" algn="tl">
                    <a:srgbClr val="000000">
                      <a:alpha val="43137"/>
                    </a:srgbClr>
                  </a:outerShdw>
                </a:effectLst>
              </a:rPr>
              <a:t>Who</a:t>
            </a:r>
            <a:r>
              <a:rPr lang="en-US" b="1" dirty="0" smtClean="0"/>
              <a:t> is the applicant?</a:t>
            </a:r>
            <a:endParaRPr lang="en-US" b="1" dirty="0"/>
          </a:p>
        </p:txBody>
      </p:sp>
      <p:sp>
        <p:nvSpPr>
          <p:cNvPr id="3" name="Content Placeholder 2"/>
          <p:cNvSpPr>
            <a:spLocks noGrp="1"/>
          </p:cNvSpPr>
          <p:nvPr>
            <p:ph idx="1"/>
          </p:nvPr>
        </p:nvSpPr>
        <p:spPr>
          <a:xfrm>
            <a:off x="457200" y="1600201"/>
            <a:ext cx="8229600" cy="2895600"/>
          </a:xfrm>
        </p:spPr>
        <p:txBody>
          <a:bodyPr numCol="1">
            <a:normAutofit/>
          </a:bodyPr>
          <a:lstStyle/>
          <a:p>
            <a:pPr>
              <a:buNone/>
            </a:pPr>
            <a:r>
              <a:rPr lang="en-US" b="1" i="1" dirty="0" smtClean="0"/>
              <a:t>	</a:t>
            </a:r>
          </a:p>
          <a:p>
            <a:pPr>
              <a:buNone/>
            </a:pPr>
            <a:r>
              <a:rPr lang="en-US" b="1" i="1" dirty="0" smtClean="0"/>
              <a:t>	</a:t>
            </a:r>
            <a:r>
              <a:rPr lang="en-US" b="1" i="1" u="sng" dirty="0" smtClean="0"/>
              <a:t>Step </a:t>
            </a:r>
            <a:r>
              <a:rPr lang="en-US" b="1" i="1" u="sng" dirty="0"/>
              <a:t>2: Evidence of Authority of Officers to Execute Documents </a:t>
            </a:r>
            <a:endParaRPr lang="en-US" b="1" i="1" u="sng" dirty="0" smtClean="0"/>
          </a:p>
          <a:p>
            <a:pPr>
              <a:buNone/>
            </a:pPr>
            <a:endParaRPr lang="en-US" sz="2400" dirty="0" smtClean="0"/>
          </a:p>
          <a:p>
            <a:pPr>
              <a:buNone/>
            </a:pPr>
            <a:r>
              <a:rPr lang="en-US" sz="2400" dirty="0" smtClean="0"/>
              <a:t>	The </a:t>
            </a:r>
            <a:r>
              <a:rPr lang="en-US" sz="2400" dirty="0"/>
              <a:t>Applicant will submit the Evidence of Authority </a:t>
            </a:r>
            <a:r>
              <a:rPr lang="en-US" sz="2400" dirty="0" smtClean="0"/>
              <a:t>form and other applicable documents to:</a:t>
            </a:r>
          </a:p>
          <a:p>
            <a:pPr>
              <a:buNone/>
            </a:pPr>
            <a:endParaRPr lang="en-US" dirty="0"/>
          </a:p>
        </p:txBody>
      </p:sp>
      <p:sp>
        <p:nvSpPr>
          <p:cNvPr id="5" name="Rectangle 4"/>
          <p:cNvSpPr/>
          <p:nvPr/>
        </p:nvSpPr>
        <p:spPr>
          <a:xfrm>
            <a:off x="457200" y="4419600"/>
            <a:ext cx="8153400" cy="1508105"/>
          </a:xfrm>
          <a:prstGeom prst="rect">
            <a:avLst/>
          </a:prstGeom>
        </p:spPr>
        <p:txBody>
          <a:bodyPr wrap="square" numCol="2">
            <a:spAutoFit/>
          </a:bodyPr>
          <a:lstStyle/>
          <a:p>
            <a:r>
              <a:rPr lang="en-US" sz="3200" b="1" i="1" u="sng" dirty="0" smtClean="0">
                <a:solidFill>
                  <a:srgbClr val="C00000"/>
                </a:solidFill>
              </a:rPr>
              <a:t>Self-Governance</a:t>
            </a:r>
          </a:p>
          <a:p>
            <a:r>
              <a:rPr lang="en-US" sz="2400" dirty="0" smtClean="0"/>
              <a:t>Tribal Realty Department</a:t>
            </a:r>
          </a:p>
          <a:p>
            <a:endParaRPr lang="en-US" u="sng" dirty="0" smtClean="0"/>
          </a:p>
          <a:p>
            <a:r>
              <a:rPr lang="en-US" dirty="0" smtClean="0"/>
              <a:t>	</a:t>
            </a:r>
          </a:p>
          <a:p>
            <a:r>
              <a:rPr lang="en-US" sz="3200" b="1" i="1" dirty="0" smtClean="0">
                <a:solidFill>
                  <a:schemeClr val="tx2"/>
                </a:solidFill>
              </a:rPr>
              <a:t>	</a:t>
            </a:r>
            <a:r>
              <a:rPr lang="en-US" sz="3200" b="1" i="1" u="sng" dirty="0" smtClean="0">
                <a:solidFill>
                  <a:schemeClr val="tx2"/>
                </a:solidFill>
              </a:rPr>
              <a:t>638 Tribes</a:t>
            </a:r>
          </a:p>
          <a:p>
            <a:r>
              <a:rPr lang="en-US" dirty="0" smtClean="0"/>
              <a:t>	</a:t>
            </a:r>
            <a:r>
              <a:rPr lang="en-US" sz="2400" dirty="0" smtClean="0"/>
              <a:t>BIA Realty Department</a:t>
            </a:r>
            <a:endParaRPr lang="en-US" sz="2400" dirty="0"/>
          </a:p>
        </p:txBody>
      </p:sp>
    </p:spTree>
    <p:extLst>
      <p:ext uri="{BB962C8B-B14F-4D97-AF65-F5344CB8AC3E}">
        <p14:creationId xmlns:p14="http://schemas.microsoft.com/office/powerpoint/2010/main" val="4070434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856488"/>
          </a:xfrm>
        </p:spPr>
        <p:txBody>
          <a:bodyPr>
            <a:normAutofit fontScale="90000"/>
          </a:bodyPr>
          <a:lstStyle/>
          <a:p>
            <a:pPr algn="ctr"/>
            <a:r>
              <a:rPr lang="en-US" b="1" dirty="0" smtClean="0">
                <a:solidFill>
                  <a:srgbClr val="FF0000"/>
                </a:solidFill>
                <a:effectLst>
                  <a:outerShdw blurRad="38100" dist="38100" dir="2700000" algn="tl">
                    <a:srgbClr val="000000">
                      <a:alpha val="43137"/>
                    </a:srgbClr>
                  </a:outerShdw>
                </a:effectLst>
              </a:rPr>
              <a:t>Who</a:t>
            </a:r>
            <a:r>
              <a:rPr lang="en-US" b="1" dirty="0" smtClean="0"/>
              <a:t> is the landowner?</a:t>
            </a:r>
            <a:br>
              <a:rPr lang="en-US" b="1" dirty="0" smtClean="0"/>
            </a:br>
            <a:r>
              <a:rPr lang="en-US" sz="4400" b="1" dirty="0" smtClean="0"/>
              <a:t>Land ownership defined:</a:t>
            </a:r>
            <a:endParaRPr lang="en-US" sz="4400" b="1" dirty="0"/>
          </a:p>
        </p:txBody>
      </p:sp>
      <p:sp>
        <p:nvSpPr>
          <p:cNvPr id="3" name="Content Placeholder 2"/>
          <p:cNvSpPr>
            <a:spLocks noGrp="1"/>
          </p:cNvSpPr>
          <p:nvPr>
            <p:ph idx="1"/>
          </p:nvPr>
        </p:nvSpPr>
        <p:spPr>
          <a:xfrm>
            <a:off x="457200" y="2849880"/>
            <a:ext cx="8458200" cy="3246120"/>
          </a:xfrm>
        </p:spPr>
        <p:txBody>
          <a:bodyPr numCol="2" spcCol="182880">
            <a:normAutofit/>
          </a:bodyPr>
          <a:lstStyle/>
          <a:p>
            <a:pPr>
              <a:buNone/>
            </a:pPr>
            <a:r>
              <a:rPr lang="en-US" b="1" dirty="0" smtClean="0"/>
              <a:t>	</a:t>
            </a:r>
            <a:r>
              <a:rPr lang="en-US" sz="2400" b="1" u="sng" dirty="0" smtClean="0"/>
              <a:t>Allotments (restricted trust land)</a:t>
            </a:r>
          </a:p>
          <a:p>
            <a:pPr>
              <a:buNone/>
            </a:pPr>
            <a:r>
              <a:rPr lang="en-US" sz="2400" dirty="0" smtClean="0"/>
              <a:t>	Usually multiple owners on title, which can include tribal government ownership. Consent must be obtained by majority.</a:t>
            </a:r>
          </a:p>
          <a:p>
            <a:pPr>
              <a:buNone/>
            </a:pPr>
            <a:endParaRPr lang="en-US" sz="2400" b="1" u="sng" dirty="0" smtClean="0"/>
          </a:p>
          <a:p>
            <a:pPr>
              <a:buNone/>
            </a:pPr>
            <a:r>
              <a:rPr lang="en-US" sz="2400" b="1" dirty="0" smtClean="0"/>
              <a:t>		</a:t>
            </a:r>
            <a:r>
              <a:rPr lang="en-US" sz="2400" b="1" u="sng" dirty="0" smtClean="0"/>
              <a:t>Tribal Trust Land</a:t>
            </a:r>
          </a:p>
          <a:p>
            <a:pPr>
              <a:buNone/>
            </a:pPr>
            <a:r>
              <a:rPr lang="en-US" sz="2400" dirty="0" smtClean="0"/>
              <a:t>		Land held in trust by 	the United States of 	America for the Tribe 	or Band. Tribe or Band 	consent for its 	members/constituents.</a:t>
            </a:r>
            <a:endParaRPr lang="en-US" sz="2400" dirty="0"/>
          </a:p>
        </p:txBody>
      </p:sp>
    </p:spTree>
    <p:extLst>
      <p:ext uri="{BB962C8B-B14F-4D97-AF65-F5344CB8AC3E}">
        <p14:creationId xmlns:p14="http://schemas.microsoft.com/office/powerpoint/2010/main" val="2968637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48819" y="685800"/>
            <a:ext cx="8229600" cy="1524000"/>
          </a:xfrm>
          <a:prstGeom prst="rect">
            <a:avLst/>
          </a:prstGeom>
        </p:spPr>
        <p:txBody>
          <a:bodyPr vert="horz" lIns="0" rIns="0" bIns="0" anchor="b">
            <a:normAutofit fontScale="6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7300" b="1" dirty="0" smtClean="0">
                <a:solidFill>
                  <a:srgbClr val="FF0000"/>
                </a:solidFill>
                <a:effectLst>
                  <a:outerShdw blurRad="38100" dist="38100" dir="2700000" algn="tl">
                    <a:srgbClr val="000000">
                      <a:alpha val="43137"/>
                    </a:srgbClr>
                  </a:outerShdw>
                </a:effectLst>
              </a:rPr>
              <a:t>How</a:t>
            </a:r>
            <a:r>
              <a:rPr lang="en-US" sz="7300" b="1" dirty="0" smtClean="0"/>
              <a:t> does the landowner </a:t>
            </a:r>
          </a:p>
          <a:p>
            <a:pPr algn="ctr"/>
            <a:r>
              <a:rPr lang="en-US" sz="7300" b="1" dirty="0"/>
              <a:t>g</a:t>
            </a:r>
            <a:r>
              <a:rPr lang="en-US" sz="7300" b="1" dirty="0" smtClean="0"/>
              <a:t>ive consent?</a:t>
            </a:r>
            <a:r>
              <a:rPr lang="en-US" b="1" dirty="0" smtClean="0"/>
              <a:t/>
            </a:r>
            <a:br>
              <a:rPr lang="en-US" b="1" dirty="0" smtClean="0"/>
            </a:br>
            <a:endParaRPr lang="en-US" sz="4400" b="1" dirty="0"/>
          </a:p>
        </p:txBody>
      </p:sp>
      <p:sp>
        <p:nvSpPr>
          <p:cNvPr id="5" name="Content Placeholder 2"/>
          <p:cNvSpPr txBox="1">
            <a:spLocks/>
          </p:cNvSpPr>
          <p:nvPr/>
        </p:nvSpPr>
        <p:spPr>
          <a:xfrm>
            <a:off x="457200" y="1981200"/>
            <a:ext cx="8229600" cy="4724400"/>
          </a:xfrm>
          <a:prstGeom prst="rect">
            <a:avLst/>
          </a:prstGeom>
        </p:spPr>
        <p:txBody>
          <a:bodyPr vert="horz" numCol="2" spcCol="182880">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Font typeface="Wingdings 2"/>
              <a:buNone/>
            </a:pPr>
            <a:r>
              <a:rPr lang="en-US" b="1" dirty="0" smtClean="0"/>
              <a:t>	</a:t>
            </a:r>
            <a:r>
              <a:rPr lang="en-US" sz="2400" b="1" u="sng" dirty="0" smtClean="0"/>
              <a:t>Allotted (restricted trust land)</a:t>
            </a:r>
          </a:p>
          <a:p>
            <a:pPr>
              <a:buFont typeface="Wingdings 2"/>
              <a:buNone/>
            </a:pPr>
            <a:r>
              <a:rPr lang="en-US" sz="2400" dirty="0" smtClean="0"/>
              <a:t>	Individual consent forms obtained by the applicant.</a:t>
            </a:r>
          </a:p>
          <a:p>
            <a:pPr>
              <a:buFont typeface="Wingdings 2"/>
              <a:buNone/>
            </a:pPr>
            <a:endParaRPr lang="en-US" sz="2400" b="1" u="sng" dirty="0" smtClean="0"/>
          </a:p>
          <a:p>
            <a:pPr>
              <a:buFont typeface="Wingdings 2"/>
              <a:buNone/>
            </a:pPr>
            <a:r>
              <a:rPr lang="en-US" sz="2400" b="1" dirty="0" smtClean="0"/>
              <a:t>		</a:t>
            </a:r>
          </a:p>
          <a:p>
            <a:pPr>
              <a:buFont typeface="Wingdings 2"/>
              <a:buNone/>
            </a:pPr>
            <a:endParaRPr lang="en-US" sz="2400" b="1" u="sng" dirty="0"/>
          </a:p>
          <a:p>
            <a:pPr>
              <a:buFont typeface="Wingdings 2"/>
              <a:buNone/>
            </a:pPr>
            <a:r>
              <a:rPr lang="en-US" sz="2400" b="1" dirty="0" smtClean="0"/>
              <a:t>		</a:t>
            </a:r>
          </a:p>
          <a:p>
            <a:pPr>
              <a:buFont typeface="Wingdings 2"/>
              <a:buNone/>
            </a:pPr>
            <a:endParaRPr lang="en-US" sz="2400" b="1" u="sng" dirty="0"/>
          </a:p>
          <a:p>
            <a:pPr>
              <a:buFont typeface="Wingdings 2"/>
              <a:buNone/>
            </a:pPr>
            <a:endParaRPr lang="en-US" sz="2400" b="1" u="sng" dirty="0" smtClean="0"/>
          </a:p>
          <a:p>
            <a:pPr>
              <a:buFont typeface="Wingdings 2"/>
              <a:buNone/>
            </a:pPr>
            <a:r>
              <a:rPr lang="en-US" sz="2400" b="1" dirty="0" smtClean="0"/>
              <a:t>             </a:t>
            </a:r>
            <a:r>
              <a:rPr lang="en-US" sz="2400" b="1" u="sng" dirty="0" smtClean="0"/>
              <a:t>Tribal Trust Land</a:t>
            </a:r>
          </a:p>
          <a:p>
            <a:pPr>
              <a:buFont typeface="Wingdings 2"/>
              <a:buNone/>
            </a:pPr>
            <a:r>
              <a:rPr lang="en-US" sz="2400" dirty="0" smtClean="0"/>
              <a:t>		Tribal government 	grants consent by 	Tribal Council 	Resolution. </a:t>
            </a:r>
          </a:p>
          <a:p>
            <a:pPr>
              <a:buFont typeface="Wingdings 2"/>
              <a:buNone/>
            </a:pPr>
            <a:r>
              <a:rPr lang="en-US" sz="2400" dirty="0"/>
              <a:t> </a:t>
            </a:r>
            <a:r>
              <a:rPr lang="en-US" sz="2400" dirty="0" smtClean="0"/>
              <a:t>   </a:t>
            </a:r>
            <a:r>
              <a:rPr lang="en-US" sz="2400" i="1" dirty="0" smtClean="0"/>
              <a:t>**** Requirements that    must be identified in the Resolution:</a:t>
            </a:r>
          </a:p>
          <a:p>
            <a:pPr>
              <a:buFont typeface="Wingdings 2"/>
              <a:buNone/>
            </a:pPr>
            <a:r>
              <a:rPr lang="en-US" sz="2400" i="1" dirty="0"/>
              <a:t>	</a:t>
            </a:r>
            <a:r>
              <a:rPr lang="en-US" sz="2400" i="1" dirty="0" smtClean="0"/>
              <a:t>1.) Term (Length of time)</a:t>
            </a:r>
          </a:p>
          <a:p>
            <a:pPr>
              <a:buFont typeface="Wingdings 2"/>
              <a:buNone/>
            </a:pPr>
            <a:r>
              <a:rPr lang="en-US" sz="2400" i="1" dirty="0"/>
              <a:t>	</a:t>
            </a:r>
            <a:r>
              <a:rPr lang="en-US" sz="2400" i="1" dirty="0" smtClean="0"/>
              <a:t>2.) Compensation</a:t>
            </a:r>
          </a:p>
          <a:p>
            <a:pPr>
              <a:buFont typeface="Wingdings 2"/>
              <a:buNone/>
            </a:pPr>
            <a:r>
              <a:rPr lang="en-US" sz="2400" i="1" dirty="0" smtClean="0"/>
              <a:t>    3.) Legal Description</a:t>
            </a:r>
            <a:endParaRPr lang="en-US" sz="2400" i="1" dirty="0"/>
          </a:p>
        </p:txBody>
      </p:sp>
    </p:spTree>
    <p:extLst>
      <p:ext uri="{BB962C8B-B14F-4D97-AF65-F5344CB8AC3E}">
        <p14:creationId xmlns:p14="http://schemas.microsoft.com/office/powerpoint/2010/main" val="26474017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1525</TotalTime>
  <Words>2827</Words>
  <Application>Microsoft Office PowerPoint</Application>
  <PresentationFormat>On-screen Show (4:3)</PresentationFormat>
  <Paragraphs>543</Paragraphs>
  <Slides>53</Slides>
  <Notes>19</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Flow</vt:lpstr>
      <vt:lpstr>Rights-of-Way  Over Indian Lands</vt:lpstr>
      <vt:lpstr>What is an Easement vs. Right-of-Way</vt:lpstr>
      <vt:lpstr>When is an approved grant of easement for   right-of-way required?</vt:lpstr>
      <vt:lpstr>What are the requirements to obtain easement?</vt:lpstr>
      <vt:lpstr>Where do I start?</vt:lpstr>
      <vt:lpstr>PowerPoint Presentation</vt:lpstr>
      <vt:lpstr>Who is the applicant?</vt:lpstr>
      <vt:lpstr>Who is the landowner? Land ownership defined:</vt:lpstr>
      <vt:lpstr>PowerPoint Presentation</vt:lpstr>
      <vt:lpstr>PowerPoint Presentation</vt:lpstr>
      <vt:lpstr>PowerPoint Presentation</vt:lpstr>
      <vt:lpstr>How is consent shown? </vt:lpstr>
      <vt:lpstr> Permission to survey for                        right-of-way is granted. </vt:lpstr>
      <vt:lpstr>PowerPoint Presentation</vt:lpstr>
      <vt:lpstr>PowerPoint Presentation</vt:lpstr>
      <vt:lpstr>Permission to survey</vt:lpstr>
      <vt:lpstr>PowerPoint Presentation</vt:lpstr>
      <vt:lpstr>Completion of survey</vt:lpstr>
      <vt:lpstr>Surveys</vt:lpstr>
      <vt:lpstr>PowerPoint Presentation</vt:lpstr>
      <vt:lpstr>PowerPoint Presentation</vt:lpstr>
      <vt:lpstr>PowerPoint Presentation</vt:lpstr>
      <vt:lpstr>Rights-of-Way over Indian Lands</vt:lpstr>
      <vt:lpstr>Affidavit and Certificate</vt:lpstr>
      <vt:lpstr>Environmental compliance</vt:lpstr>
      <vt:lpstr>PowerPoint Presentation</vt:lpstr>
      <vt:lpstr>Application for right-of-way</vt:lpstr>
      <vt:lpstr>PowerPoint Presentation</vt:lpstr>
      <vt:lpstr>PowerPoint Presentation</vt:lpstr>
      <vt:lpstr>PowerPoint Presentation</vt:lpstr>
      <vt:lpstr>Obtaining fair market value</vt:lpstr>
      <vt:lpstr>Obtaining fair market value</vt:lpstr>
      <vt:lpstr>PowerPoint Presentation</vt:lpstr>
      <vt:lpstr>PowerPoint Presentation</vt:lpstr>
      <vt:lpstr>Landowner’s consent for right-of-way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Midwest Region Realty Contacts</vt:lpstr>
    </vt:vector>
  </TitlesOfParts>
  <Company>Bureau of Indian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Rights-of-Way  Over Indian Lands</dc:title>
  <dc:creator>Christine.Herman</dc:creator>
  <cp:lastModifiedBy>Deperry, Mary</cp:lastModifiedBy>
  <cp:revision>138</cp:revision>
  <cp:lastPrinted>2012-06-22T14:01:17Z</cp:lastPrinted>
  <dcterms:created xsi:type="dcterms:W3CDTF">2010-01-08T15:04:07Z</dcterms:created>
  <dcterms:modified xsi:type="dcterms:W3CDTF">2015-06-19T13:05:36Z</dcterms:modified>
</cp:coreProperties>
</file>