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4" r:id="rId4"/>
    <p:sldId id="258"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A2CD7354-3AFB-4651-A83D-C561816CCEEB}" type="datetimeFigureOut">
              <a:rPr lang="en-US" smtClean="0"/>
              <a:t>6/3/2015</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C232F846-BB92-4BBF-A83A-40FCF0DAFAAC}"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CD7354-3AFB-4651-A83D-C561816CCEEB}" type="datetimeFigureOut">
              <a:rPr lang="en-US" smtClean="0"/>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2F846-BB92-4BBF-A83A-40FCF0DAFAAC}"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CD7354-3AFB-4651-A83D-C561816CCEEB}" type="datetimeFigureOut">
              <a:rPr lang="en-US" smtClean="0"/>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2F846-BB92-4BBF-A83A-40FCF0DAFAAC}"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CD7354-3AFB-4651-A83D-C561816CCEEB}" type="datetimeFigureOut">
              <a:rPr lang="en-US" smtClean="0"/>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2F846-BB92-4BBF-A83A-40FCF0DAFAAC}"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CD7354-3AFB-4651-A83D-C561816CCEEB}" type="datetimeFigureOut">
              <a:rPr lang="en-US" smtClean="0"/>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2F846-BB92-4BBF-A83A-40FCF0DAFAA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2CD7354-3AFB-4651-A83D-C561816CCEEB}" type="datetimeFigureOut">
              <a:rPr lang="en-US" smtClean="0"/>
              <a:t>6/3/2015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32F846-BB92-4BBF-A83A-40FCF0DAFAAC}"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2CD7354-3AFB-4651-A83D-C561816CCEEB}" type="datetimeFigureOut">
              <a:rPr lang="en-US" smtClean="0"/>
              <a:t>6/3/2015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32F846-BB92-4BBF-A83A-40FCF0DAFAAC}"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2CD7354-3AFB-4651-A83D-C561816CCEEB}" type="datetimeFigureOut">
              <a:rPr lang="en-US" smtClean="0"/>
              <a:t>6/3/2015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32F846-BB92-4BBF-A83A-40FCF0DAFAAC}"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CD7354-3AFB-4651-A83D-C561816CCEEB}" type="datetimeFigureOut">
              <a:rPr lang="en-US" smtClean="0"/>
              <a:t>6/3/2015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32F846-BB92-4BBF-A83A-40FCF0DAFAA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CD7354-3AFB-4651-A83D-C561816CCEEB}" type="datetimeFigureOut">
              <a:rPr lang="en-US" smtClean="0"/>
              <a:t>6/3/2015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32F846-BB92-4BBF-A83A-40FCF0DAFAA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CD7354-3AFB-4651-A83D-C561816CCEEB}" type="datetimeFigureOut">
              <a:rPr lang="en-US" smtClean="0"/>
              <a:t>6/3/2015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32F846-BB92-4BBF-A83A-40FCF0DAFAA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A2CD7354-3AFB-4651-A83D-C561816CCEEB}" type="datetimeFigureOut">
              <a:rPr lang="en-US" smtClean="0"/>
              <a:t>6/3/2015</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C232F846-BB92-4BBF-A83A-40FCF0DAFAA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1600200"/>
            <a:ext cx="6777318" cy="1731982"/>
          </a:xfrm>
        </p:spPr>
        <p:txBody>
          <a:bodyPr>
            <a:noAutofit/>
          </a:bodyPr>
          <a:lstStyle/>
          <a:p>
            <a:r>
              <a:rPr lang="en-US" sz="4800" dirty="0" smtClean="0"/>
              <a:t>Section 106, </a:t>
            </a:r>
            <a:br>
              <a:rPr lang="en-US" sz="4800" dirty="0" smtClean="0"/>
            </a:br>
            <a:r>
              <a:rPr lang="en-US" sz="4800" dirty="0" smtClean="0"/>
              <a:t>National Historic Preservation Act (NHPA)</a:t>
            </a:r>
            <a:endParaRPr lang="en-US" sz="4800" dirty="0"/>
          </a:p>
        </p:txBody>
      </p:sp>
      <p:sp>
        <p:nvSpPr>
          <p:cNvPr id="3" name="Subtitle 2"/>
          <p:cNvSpPr>
            <a:spLocks noGrp="1"/>
          </p:cNvSpPr>
          <p:nvPr>
            <p:ph type="subTitle" idx="1"/>
          </p:nvPr>
        </p:nvSpPr>
        <p:spPr/>
        <p:txBody>
          <a:bodyPr>
            <a:normAutofit/>
          </a:bodyPr>
          <a:lstStyle/>
          <a:p>
            <a:r>
              <a:rPr lang="en-US" dirty="0" smtClean="0"/>
              <a:t>A Case Study: The Fond du Lac’s Band </a:t>
            </a:r>
            <a:r>
              <a:rPr lang="en-US" dirty="0" smtClean="0"/>
              <a:t>fee to trust application for </a:t>
            </a:r>
            <a:r>
              <a:rPr lang="en-US" dirty="0" smtClean="0"/>
              <a:t>the Former Carter </a:t>
            </a:r>
            <a:r>
              <a:rPr lang="en-US" dirty="0" smtClean="0"/>
              <a:t>Hotel, Duluth, MN</a:t>
            </a:r>
            <a:endParaRPr lang="en-US" dirty="0" smtClean="0"/>
          </a:p>
          <a:p>
            <a:endParaRPr lang="en-US" dirty="0"/>
          </a:p>
        </p:txBody>
      </p:sp>
    </p:spTree>
    <p:extLst>
      <p:ext uri="{BB962C8B-B14F-4D97-AF65-F5344CB8AC3E}">
        <p14:creationId xmlns:p14="http://schemas.microsoft.com/office/powerpoint/2010/main" val="1924687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76401" y="2209800"/>
            <a:ext cx="5481108" cy="3916363"/>
          </a:xfrm>
        </p:spPr>
      </p:pic>
      <p:sp>
        <p:nvSpPr>
          <p:cNvPr id="3" name="Title 2"/>
          <p:cNvSpPr>
            <a:spLocks noGrp="1"/>
          </p:cNvSpPr>
          <p:nvPr>
            <p:ph type="title"/>
          </p:nvPr>
        </p:nvSpPr>
        <p:spPr>
          <a:xfrm>
            <a:off x="782008" y="193964"/>
            <a:ext cx="7756263" cy="1472006"/>
          </a:xfrm>
        </p:spPr>
        <p:txBody>
          <a:bodyPr/>
          <a:lstStyle/>
          <a:p>
            <a:pPr marL="342900" lvl="0" indent="-342900">
              <a:spcBef>
                <a:spcPct val="20000"/>
              </a:spcBef>
              <a:defRPr/>
            </a:pPr>
            <a:r>
              <a:rPr lang="en-US" sz="2000" dirty="0">
                <a:solidFill>
                  <a:prstClr val="black"/>
                </a:solidFill>
                <a:latin typeface="Times New Roman" panose="02020603050405020304" pitchFamily="18" charset="0"/>
                <a:cs typeface="Times New Roman" panose="02020603050405020304" pitchFamily="18" charset="0"/>
              </a:rPr>
              <a:t>Section 106 of the National Historic Preservation Act of 1966 (NHPA) requires </a:t>
            </a:r>
            <a:r>
              <a:rPr lang="en-US" sz="2000" dirty="0">
                <a:solidFill>
                  <a:srgbClr val="FF0000"/>
                </a:solidFill>
                <a:latin typeface="Times New Roman" panose="02020603050405020304" pitchFamily="18" charset="0"/>
                <a:cs typeface="Times New Roman" panose="02020603050405020304" pitchFamily="18" charset="0"/>
              </a:rPr>
              <a:t>Federal agencies </a:t>
            </a:r>
            <a:r>
              <a:rPr lang="en-US" sz="2000" dirty="0">
                <a:solidFill>
                  <a:prstClr val="black"/>
                </a:solidFill>
                <a:latin typeface="Times New Roman" panose="02020603050405020304" pitchFamily="18" charset="0"/>
                <a:cs typeface="Times New Roman" panose="02020603050405020304" pitchFamily="18" charset="0"/>
              </a:rPr>
              <a:t>to take into account the effects of their undertakings on historic properties</a:t>
            </a:r>
            <a:r>
              <a:rPr lang="en-US" sz="2500" dirty="0" smtClean="0">
                <a:solidFill>
                  <a:prstClr val="black"/>
                </a:solidFill>
                <a:latin typeface="Times New Roman" panose="02020603050405020304" pitchFamily="18" charset="0"/>
                <a:cs typeface="Times New Roman" panose="02020603050405020304" pitchFamily="18" charset="0"/>
              </a:rPr>
              <a:t>.</a:t>
            </a:r>
            <a:endParaRPr lang="en-US" dirty="0"/>
          </a:p>
        </p:txBody>
      </p:sp>
    </p:spTree>
    <p:extLst>
      <p:ext uri="{BB962C8B-B14F-4D97-AF65-F5344CB8AC3E}">
        <p14:creationId xmlns:p14="http://schemas.microsoft.com/office/powerpoint/2010/main" val="478909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en-US" dirty="0">
                <a:solidFill>
                  <a:srgbClr val="FF0000"/>
                </a:solidFill>
                <a:latin typeface="Times New Roman" pitchFamily="18" charset="0"/>
                <a:cs typeface="Times New Roman" pitchFamily="18" charset="0"/>
              </a:rPr>
              <a:t>Initiation of the Process</a:t>
            </a:r>
          </a:p>
          <a:p>
            <a:r>
              <a:rPr lang="en-US" altLang="en-US" dirty="0">
                <a:solidFill>
                  <a:srgbClr val="FF0000"/>
                </a:solidFill>
                <a:latin typeface="Times New Roman" pitchFamily="18" charset="0"/>
                <a:cs typeface="Times New Roman" pitchFamily="18" charset="0"/>
              </a:rPr>
              <a:t>Identification of historic properties</a:t>
            </a:r>
          </a:p>
          <a:p>
            <a:r>
              <a:rPr lang="en-US" altLang="en-US" dirty="0">
                <a:solidFill>
                  <a:srgbClr val="FF0000"/>
                </a:solidFill>
                <a:latin typeface="Times New Roman" pitchFamily="18" charset="0"/>
                <a:cs typeface="Times New Roman" pitchFamily="18" charset="0"/>
              </a:rPr>
              <a:t>Assessment of adverse effects</a:t>
            </a:r>
          </a:p>
          <a:p>
            <a:r>
              <a:rPr lang="en-US" altLang="en-US" dirty="0">
                <a:solidFill>
                  <a:srgbClr val="FF0000"/>
                </a:solidFill>
                <a:latin typeface="Times New Roman" pitchFamily="18" charset="0"/>
                <a:cs typeface="Times New Roman" pitchFamily="18" charset="0"/>
              </a:rPr>
              <a:t>Resolution of adverse effects</a:t>
            </a:r>
          </a:p>
          <a:p>
            <a:r>
              <a:rPr lang="en-US" altLang="en-US" dirty="0">
                <a:solidFill>
                  <a:srgbClr val="FF0000"/>
                </a:solidFill>
                <a:latin typeface="Times New Roman" pitchFamily="18" charset="0"/>
                <a:cs typeface="Times New Roman" pitchFamily="18" charset="0"/>
              </a:rPr>
              <a:t>Failure to resolve adverse effects</a:t>
            </a:r>
          </a:p>
          <a:p>
            <a:r>
              <a:rPr lang="en-US" altLang="en-US" dirty="0">
                <a:solidFill>
                  <a:srgbClr val="FF0000"/>
                </a:solidFill>
                <a:latin typeface="Times New Roman" pitchFamily="18" charset="0"/>
                <a:cs typeface="Times New Roman" pitchFamily="18" charset="0"/>
              </a:rPr>
              <a:t>Coordination with the National Environmental Policy Act (NEPA)  - Vast majority of undertakings are resolved by this point</a:t>
            </a:r>
          </a:p>
          <a:p>
            <a:endParaRPr lang="en-US" dirty="0"/>
          </a:p>
        </p:txBody>
      </p:sp>
      <p:sp>
        <p:nvSpPr>
          <p:cNvPr id="3" name="Title 2"/>
          <p:cNvSpPr>
            <a:spLocks noGrp="1"/>
          </p:cNvSpPr>
          <p:nvPr>
            <p:ph type="title"/>
          </p:nvPr>
        </p:nvSpPr>
        <p:spPr/>
        <p:txBody>
          <a:bodyPr/>
          <a:lstStyle/>
          <a:p>
            <a:r>
              <a:rPr lang="en-US" sz="3600" i="1" dirty="0">
                <a:solidFill>
                  <a:prstClr val="black"/>
                </a:solidFill>
                <a:latin typeface="Times New Roman" panose="02020603050405020304" pitchFamily="18" charset="0"/>
                <a:cs typeface="Times New Roman" panose="02020603050405020304" pitchFamily="18" charset="0"/>
              </a:rPr>
              <a:t>36 CFR 800 Subpart B – </a:t>
            </a:r>
            <a:br>
              <a:rPr lang="en-US" sz="3600" i="1" dirty="0">
                <a:solidFill>
                  <a:prstClr val="black"/>
                </a:solidFill>
                <a:latin typeface="Times New Roman" panose="02020603050405020304" pitchFamily="18" charset="0"/>
                <a:cs typeface="Times New Roman" panose="02020603050405020304" pitchFamily="18" charset="0"/>
              </a:rPr>
            </a:br>
            <a:r>
              <a:rPr lang="en-US" sz="3600" i="1" dirty="0">
                <a:solidFill>
                  <a:prstClr val="black"/>
                </a:solidFill>
                <a:latin typeface="Times New Roman" panose="02020603050405020304" pitchFamily="18" charset="0"/>
                <a:cs typeface="Times New Roman" panose="02020603050405020304" pitchFamily="18" charset="0"/>
              </a:rPr>
              <a:t>The section 106 Process continued </a:t>
            </a:r>
            <a:endParaRPr lang="en-US" dirty="0"/>
          </a:p>
        </p:txBody>
      </p:sp>
    </p:spTree>
    <p:extLst>
      <p:ext uri="{BB962C8B-B14F-4D97-AF65-F5344CB8AC3E}">
        <p14:creationId xmlns:p14="http://schemas.microsoft.com/office/powerpoint/2010/main" val="570583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en-US" dirty="0" smtClean="0">
                <a:solidFill>
                  <a:srgbClr val="FF0000"/>
                </a:solidFill>
                <a:latin typeface="Times New Roman" pitchFamily="18" charset="0"/>
                <a:cs typeface="Times New Roman" pitchFamily="18" charset="0"/>
              </a:rPr>
              <a:t>(a) Undertaking? </a:t>
            </a:r>
            <a:r>
              <a:rPr lang="en-US" altLang="en-US" dirty="0" smtClean="0">
                <a:solidFill>
                  <a:schemeClr val="tx1"/>
                </a:solidFill>
                <a:latin typeface="Times New Roman" pitchFamily="18" charset="0"/>
                <a:cs typeface="Times New Roman" pitchFamily="18" charset="0"/>
              </a:rPr>
              <a:t>Yes. </a:t>
            </a:r>
          </a:p>
          <a:p>
            <a:pPr lvl="1"/>
            <a:r>
              <a:rPr lang="en-US" altLang="en-US" dirty="0" smtClean="0">
                <a:solidFill>
                  <a:srgbClr val="FF0000"/>
                </a:solidFill>
                <a:latin typeface="Times New Roman" pitchFamily="18" charset="0"/>
                <a:cs typeface="Times New Roman" pitchFamily="18" charset="0"/>
              </a:rPr>
              <a:t>(1) Potential to cause effects on historic properties? </a:t>
            </a:r>
            <a:r>
              <a:rPr lang="en-US" altLang="en-US" dirty="0" smtClean="0">
                <a:solidFill>
                  <a:schemeClr val="tx1"/>
                </a:solidFill>
                <a:latin typeface="Times New Roman" pitchFamily="18" charset="0"/>
                <a:cs typeface="Times New Roman" pitchFamily="18" charset="0"/>
              </a:rPr>
              <a:t>Yes. </a:t>
            </a:r>
            <a:endParaRPr lang="en-US" altLang="en-US" dirty="0" smtClean="0">
              <a:solidFill>
                <a:schemeClr val="tx1"/>
              </a:solidFill>
            </a:endParaRPr>
          </a:p>
          <a:p>
            <a:r>
              <a:rPr lang="en-US" altLang="en-US" dirty="0" smtClean="0">
                <a:solidFill>
                  <a:srgbClr val="FF0000"/>
                </a:solidFill>
                <a:latin typeface="Times New Roman" pitchFamily="18" charset="0"/>
                <a:cs typeface="Times New Roman" pitchFamily="18" charset="0"/>
              </a:rPr>
              <a:t>(b) Coordinate with other reviews? </a:t>
            </a:r>
            <a:r>
              <a:rPr lang="en-US" altLang="en-US" dirty="0" smtClean="0">
                <a:solidFill>
                  <a:schemeClr val="tx1"/>
                </a:solidFill>
                <a:latin typeface="Times New Roman" pitchFamily="18" charset="0"/>
                <a:cs typeface="Times New Roman" pitchFamily="18" charset="0"/>
              </a:rPr>
              <a:t>Yes, NEPA.</a:t>
            </a:r>
            <a:r>
              <a:rPr lang="en-US" altLang="en-US" dirty="0" smtClean="0">
                <a:solidFill>
                  <a:srgbClr val="FF0000"/>
                </a:solidFill>
                <a:latin typeface="Times New Roman" pitchFamily="18" charset="0"/>
                <a:cs typeface="Times New Roman" pitchFamily="18" charset="0"/>
              </a:rPr>
              <a:t> </a:t>
            </a:r>
          </a:p>
          <a:p>
            <a:r>
              <a:rPr lang="en-US" altLang="en-US" dirty="0" smtClean="0">
                <a:solidFill>
                  <a:srgbClr val="FF0000"/>
                </a:solidFill>
                <a:latin typeface="Times New Roman" pitchFamily="18" charset="0"/>
                <a:cs typeface="Times New Roman" pitchFamily="18" charset="0"/>
              </a:rPr>
              <a:t>(c) Identify the appropriate SHPO/THPO?  </a:t>
            </a:r>
            <a:r>
              <a:rPr lang="en-US" altLang="en-US" dirty="0" smtClean="0">
                <a:solidFill>
                  <a:schemeClr val="tx1"/>
                </a:solidFill>
                <a:latin typeface="Times New Roman" pitchFamily="18" charset="0"/>
                <a:cs typeface="Times New Roman" pitchFamily="18" charset="0"/>
              </a:rPr>
              <a:t>Yes, MN SHPO and Fond du Lac THPO. </a:t>
            </a:r>
          </a:p>
          <a:p>
            <a:r>
              <a:rPr lang="en-US" altLang="en-US" dirty="0" smtClean="0">
                <a:solidFill>
                  <a:srgbClr val="FF0000"/>
                </a:solidFill>
                <a:latin typeface="Times New Roman" pitchFamily="18" charset="0"/>
                <a:cs typeface="Times New Roman" pitchFamily="18" charset="0"/>
              </a:rPr>
              <a:t>(f) Identify other consulting parties?  </a:t>
            </a:r>
            <a:r>
              <a:rPr lang="en-US" altLang="en-US" dirty="0" smtClean="0">
                <a:solidFill>
                  <a:schemeClr val="tx1"/>
                </a:solidFill>
                <a:latin typeface="Times New Roman" pitchFamily="18" charset="0"/>
                <a:cs typeface="Times New Roman" pitchFamily="18" charset="0"/>
              </a:rPr>
              <a:t>Yes, Fond du Lac Band, City of Duluth, and Duluth Preservation Commission. </a:t>
            </a:r>
            <a:endParaRPr lang="en-US" altLang="en-US" dirty="0">
              <a:solidFill>
                <a:schemeClr val="tx1"/>
              </a:solidFill>
              <a:latin typeface="Times New Roman" pitchFamily="18" charset="0"/>
              <a:cs typeface="Times New Roman" pitchFamily="18" charset="0"/>
            </a:endParaRPr>
          </a:p>
        </p:txBody>
      </p:sp>
      <p:sp>
        <p:nvSpPr>
          <p:cNvPr id="3" name="Title 2"/>
          <p:cNvSpPr>
            <a:spLocks noGrp="1"/>
          </p:cNvSpPr>
          <p:nvPr>
            <p:ph type="title"/>
          </p:nvPr>
        </p:nvSpPr>
        <p:spPr/>
        <p:txBody>
          <a:bodyPr/>
          <a:lstStyle/>
          <a:p>
            <a:pPr marL="365760" lvl="0" indent="-365760">
              <a:spcBef>
                <a:spcPct val="20000"/>
              </a:spcBef>
            </a:pPr>
            <a:r>
              <a:rPr lang="en-US" altLang="en-US" sz="4000" dirty="0">
                <a:solidFill>
                  <a:schemeClr val="tx1"/>
                </a:solidFill>
                <a:latin typeface="Times New Roman" pitchFamily="18" charset="0"/>
                <a:ea typeface="+mn-ea"/>
                <a:cs typeface="Times New Roman" pitchFamily="18" charset="0"/>
              </a:rPr>
              <a:t>800.3 Initiation of the Process</a:t>
            </a:r>
          </a:p>
        </p:txBody>
      </p:sp>
    </p:spTree>
    <p:extLst>
      <p:ext uri="{BB962C8B-B14F-4D97-AF65-F5344CB8AC3E}">
        <p14:creationId xmlns:p14="http://schemas.microsoft.com/office/powerpoint/2010/main" val="2972368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rgbClr val="FF0000"/>
                </a:solidFill>
              </a:rPr>
              <a:t>(</a:t>
            </a:r>
            <a:r>
              <a:rPr lang="en-US" dirty="0">
                <a:solidFill>
                  <a:srgbClr val="FF0000"/>
                </a:solidFill>
              </a:rPr>
              <a:t>a) Determine scope of identification efforts. In consultation with the SHPO/THPO, the agency official shall: </a:t>
            </a:r>
            <a:endParaRPr lang="en-US" dirty="0" smtClean="0">
              <a:solidFill>
                <a:srgbClr val="FF0000"/>
              </a:solidFill>
            </a:endParaRPr>
          </a:p>
          <a:p>
            <a:pPr lvl="2"/>
            <a:r>
              <a:rPr lang="en-US" dirty="0">
                <a:solidFill>
                  <a:srgbClr val="FF0000"/>
                </a:solidFill>
              </a:rPr>
              <a:t>(1) Determine and document the area of potential effects, as defined in § 800.16(d</a:t>
            </a:r>
            <a:r>
              <a:rPr lang="en-US" dirty="0" smtClean="0">
                <a:solidFill>
                  <a:srgbClr val="FF0000"/>
                </a:solidFill>
              </a:rPr>
              <a:t>). </a:t>
            </a:r>
            <a:r>
              <a:rPr lang="en-US" dirty="0" smtClean="0"/>
              <a:t>Yes, Duluth Historic District. </a:t>
            </a:r>
          </a:p>
          <a:p>
            <a:pPr lvl="2"/>
            <a:r>
              <a:rPr lang="en-US" dirty="0" smtClean="0">
                <a:solidFill>
                  <a:srgbClr val="FF0000"/>
                </a:solidFill>
              </a:rPr>
              <a:t>(2) Review </a:t>
            </a:r>
            <a:r>
              <a:rPr lang="en-US" dirty="0">
                <a:solidFill>
                  <a:srgbClr val="FF0000"/>
                </a:solidFill>
              </a:rPr>
              <a:t>existing information on historic properties within the area of potential </a:t>
            </a:r>
            <a:r>
              <a:rPr lang="en-US" dirty="0" smtClean="0">
                <a:solidFill>
                  <a:srgbClr val="FF0000"/>
                </a:solidFill>
              </a:rPr>
              <a:t>effects? </a:t>
            </a:r>
            <a:r>
              <a:rPr lang="en-US" dirty="0" smtClean="0"/>
              <a:t>Yes, architectural historians reports; NRHP nomination. </a:t>
            </a:r>
          </a:p>
          <a:p>
            <a:pPr lvl="2"/>
            <a:r>
              <a:rPr lang="en-US" dirty="0" smtClean="0">
                <a:solidFill>
                  <a:srgbClr val="FF0000"/>
                </a:solidFill>
              </a:rPr>
              <a:t>(3) Seek Information as appropriate from consulting parties?  </a:t>
            </a:r>
            <a:r>
              <a:rPr lang="en-US" dirty="0" smtClean="0"/>
              <a:t>Yes. </a:t>
            </a:r>
          </a:p>
          <a:p>
            <a:pPr lvl="1"/>
            <a:endParaRPr lang="en-US" dirty="0" smtClean="0"/>
          </a:p>
          <a:p>
            <a:pPr lvl="1"/>
            <a:endParaRPr lang="en-US" dirty="0"/>
          </a:p>
        </p:txBody>
      </p:sp>
      <p:sp>
        <p:nvSpPr>
          <p:cNvPr id="3" name="Title 2"/>
          <p:cNvSpPr>
            <a:spLocks noGrp="1"/>
          </p:cNvSpPr>
          <p:nvPr>
            <p:ph type="title"/>
          </p:nvPr>
        </p:nvSpPr>
        <p:spPr/>
        <p:txBody>
          <a:bodyPr/>
          <a:lstStyle/>
          <a:p>
            <a:pPr marL="365760" lvl="0" indent="-365760">
              <a:spcBef>
                <a:spcPct val="20000"/>
              </a:spcBef>
            </a:pPr>
            <a:r>
              <a:rPr lang="en-US" sz="3600" dirty="0">
                <a:solidFill>
                  <a:schemeClr val="tx1"/>
                </a:solidFill>
                <a:ea typeface="+mn-ea"/>
                <a:cs typeface="+mn-cs"/>
              </a:rPr>
              <a:t>§ 800.4 Identification of historic properties.</a:t>
            </a:r>
          </a:p>
        </p:txBody>
      </p:sp>
    </p:spTree>
    <p:extLst>
      <p:ext uri="{BB962C8B-B14F-4D97-AF65-F5344CB8AC3E}">
        <p14:creationId xmlns:p14="http://schemas.microsoft.com/office/powerpoint/2010/main" val="1105021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r>
              <a:rPr lang="en-US" dirty="0">
                <a:solidFill>
                  <a:srgbClr val="FF0000"/>
                </a:solidFill>
              </a:rPr>
              <a:t>(b) Identify historic </a:t>
            </a:r>
            <a:r>
              <a:rPr lang="en-US" dirty="0" smtClean="0">
                <a:solidFill>
                  <a:srgbClr val="FF0000"/>
                </a:solidFill>
              </a:rPr>
              <a:t>properties? </a:t>
            </a:r>
            <a:r>
              <a:rPr lang="en-US" dirty="0" smtClean="0"/>
              <a:t>Yes, Duluth Historic District and the former Carter Hotel – a contributing building to the District. </a:t>
            </a:r>
          </a:p>
          <a:p>
            <a:pPr lvl="1"/>
            <a:r>
              <a:rPr lang="en-US" dirty="0" smtClean="0">
                <a:solidFill>
                  <a:srgbClr val="FF0000"/>
                </a:solidFill>
              </a:rPr>
              <a:t>(c) Evaluate historic significance </a:t>
            </a:r>
          </a:p>
          <a:p>
            <a:pPr lvl="2"/>
            <a:r>
              <a:rPr lang="en-US" dirty="0" smtClean="0">
                <a:solidFill>
                  <a:srgbClr val="FF0000"/>
                </a:solidFill>
              </a:rPr>
              <a:t>(1)Apply National Register criteria?  </a:t>
            </a:r>
            <a:r>
              <a:rPr lang="en-US" dirty="0" smtClean="0">
                <a:solidFill>
                  <a:schemeClr val="tx1"/>
                </a:solidFill>
              </a:rPr>
              <a:t>Yes, District is already list on the National Register. </a:t>
            </a:r>
          </a:p>
          <a:p>
            <a:pPr lvl="1"/>
            <a:r>
              <a:rPr lang="en-US" dirty="0"/>
              <a:t>(</a:t>
            </a:r>
            <a:r>
              <a:rPr lang="en-US" dirty="0">
                <a:solidFill>
                  <a:srgbClr val="FF0000"/>
                </a:solidFill>
              </a:rPr>
              <a:t>d) Results of identification and </a:t>
            </a:r>
            <a:r>
              <a:rPr lang="en-US" dirty="0" smtClean="0">
                <a:solidFill>
                  <a:srgbClr val="FF0000"/>
                </a:solidFill>
              </a:rPr>
              <a:t>evaluation</a:t>
            </a:r>
          </a:p>
          <a:p>
            <a:pPr lvl="2"/>
            <a:r>
              <a:rPr lang="en-US" dirty="0">
                <a:solidFill>
                  <a:srgbClr val="FF0000"/>
                </a:solidFill>
              </a:rPr>
              <a:t>(2) Historic properties </a:t>
            </a:r>
            <a:r>
              <a:rPr lang="en-US" dirty="0" smtClean="0">
                <a:solidFill>
                  <a:srgbClr val="FF0000"/>
                </a:solidFill>
              </a:rPr>
              <a:t>affected? </a:t>
            </a:r>
            <a:r>
              <a:rPr lang="en-US" dirty="0" smtClean="0">
                <a:solidFill>
                  <a:schemeClr val="tx1"/>
                </a:solidFill>
              </a:rPr>
              <a:t>Yes. </a:t>
            </a:r>
            <a:endParaRPr lang="en-US" dirty="0">
              <a:solidFill>
                <a:schemeClr val="tx1"/>
              </a:solidFill>
            </a:endParaRPr>
          </a:p>
        </p:txBody>
      </p:sp>
      <p:sp>
        <p:nvSpPr>
          <p:cNvPr id="3" name="Title 2"/>
          <p:cNvSpPr>
            <a:spLocks noGrp="1"/>
          </p:cNvSpPr>
          <p:nvPr>
            <p:ph type="title"/>
          </p:nvPr>
        </p:nvSpPr>
        <p:spPr/>
        <p:txBody>
          <a:bodyPr/>
          <a:lstStyle/>
          <a:p>
            <a:pPr marL="365760" lvl="0" indent="-365760">
              <a:spcBef>
                <a:spcPct val="20000"/>
              </a:spcBef>
            </a:pPr>
            <a:r>
              <a:rPr lang="en-US" sz="2400" dirty="0" smtClean="0">
                <a:solidFill>
                  <a:srgbClr val="FF0000"/>
                </a:solidFill>
                <a:ea typeface="+mn-ea"/>
                <a:cs typeface="+mn-cs"/>
              </a:rPr>
              <a:t/>
            </a:r>
            <a:br>
              <a:rPr lang="en-US" sz="2400" dirty="0" smtClean="0">
                <a:solidFill>
                  <a:srgbClr val="FF0000"/>
                </a:solidFill>
                <a:ea typeface="+mn-ea"/>
                <a:cs typeface="+mn-cs"/>
              </a:rPr>
            </a:br>
            <a:r>
              <a:rPr lang="en-US" sz="2400" dirty="0">
                <a:solidFill>
                  <a:srgbClr val="FF0000"/>
                </a:solidFill>
                <a:ea typeface="+mn-ea"/>
                <a:cs typeface="+mn-cs"/>
              </a:rPr>
              <a:t/>
            </a:r>
            <a:br>
              <a:rPr lang="en-US" sz="2400" dirty="0">
                <a:solidFill>
                  <a:srgbClr val="FF0000"/>
                </a:solidFill>
                <a:ea typeface="+mn-ea"/>
                <a:cs typeface="+mn-cs"/>
              </a:rPr>
            </a:br>
            <a:r>
              <a:rPr lang="en-US" sz="2400" dirty="0" smtClean="0">
                <a:solidFill>
                  <a:srgbClr val="FF0000"/>
                </a:solidFill>
                <a:ea typeface="+mn-ea"/>
                <a:cs typeface="+mn-cs"/>
              </a:rPr>
              <a:t/>
            </a:r>
            <a:br>
              <a:rPr lang="en-US" sz="2400" dirty="0" smtClean="0">
                <a:solidFill>
                  <a:srgbClr val="FF0000"/>
                </a:solidFill>
                <a:ea typeface="+mn-ea"/>
                <a:cs typeface="+mn-cs"/>
              </a:rPr>
            </a:br>
            <a:r>
              <a:rPr lang="en-US" sz="2400" dirty="0">
                <a:solidFill>
                  <a:srgbClr val="FF0000"/>
                </a:solidFill>
                <a:ea typeface="+mn-ea"/>
                <a:cs typeface="+mn-cs"/>
              </a:rPr>
              <a:t/>
            </a:r>
            <a:br>
              <a:rPr lang="en-US" sz="2400" dirty="0">
                <a:solidFill>
                  <a:srgbClr val="FF0000"/>
                </a:solidFill>
                <a:ea typeface="+mn-ea"/>
                <a:cs typeface="+mn-cs"/>
              </a:rPr>
            </a:br>
            <a:r>
              <a:rPr lang="en-US" sz="2400" dirty="0" smtClean="0">
                <a:solidFill>
                  <a:schemeClr val="tx1"/>
                </a:solidFill>
                <a:ea typeface="+mn-ea"/>
                <a:cs typeface="+mn-cs"/>
              </a:rPr>
              <a:t>§ </a:t>
            </a:r>
            <a:r>
              <a:rPr lang="en-US" sz="2400" dirty="0">
                <a:solidFill>
                  <a:schemeClr val="tx1"/>
                </a:solidFill>
                <a:ea typeface="+mn-ea"/>
                <a:cs typeface="+mn-cs"/>
              </a:rPr>
              <a:t>800.4 Identification of historic </a:t>
            </a:r>
            <a:r>
              <a:rPr lang="en-US" sz="2400" dirty="0" smtClean="0">
                <a:solidFill>
                  <a:schemeClr val="tx1"/>
                </a:solidFill>
                <a:ea typeface="+mn-ea"/>
                <a:cs typeface="+mn-cs"/>
              </a:rPr>
              <a:t>properties continued </a:t>
            </a:r>
            <a:r>
              <a:rPr lang="en-US" sz="2400" dirty="0">
                <a:solidFill>
                  <a:srgbClr val="FF0000"/>
                </a:solidFill>
                <a:ea typeface="+mn-ea"/>
                <a:cs typeface="+mn-cs"/>
              </a:rPr>
              <a:t/>
            </a:r>
            <a:br>
              <a:rPr lang="en-US" sz="2400" dirty="0">
                <a:solidFill>
                  <a:srgbClr val="FF0000"/>
                </a:solidFill>
                <a:ea typeface="+mn-ea"/>
                <a:cs typeface="+mn-cs"/>
              </a:rPr>
            </a:br>
            <a:endParaRPr lang="en-US" dirty="0"/>
          </a:p>
        </p:txBody>
      </p:sp>
    </p:spTree>
    <p:extLst>
      <p:ext uri="{BB962C8B-B14F-4D97-AF65-F5344CB8AC3E}">
        <p14:creationId xmlns:p14="http://schemas.microsoft.com/office/powerpoint/2010/main" val="2121502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smtClean="0">
                <a:solidFill>
                  <a:srgbClr val="FF0000"/>
                </a:solidFill>
              </a:rPr>
              <a:t>(</a:t>
            </a:r>
            <a:r>
              <a:rPr lang="en-US" dirty="0">
                <a:solidFill>
                  <a:srgbClr val="FF0000"/>
                </a:solidFill>
              </a:rPr>
              <a:t>a) Apply criteria of adverse effect. In consultation with the SHPO/THPO and any Indian </a:t>
            </a:r>
            <a:r>
              <a:rPr lang="en-US" dirty="0" smtClean="0">
                <a:solidFill>
                  <a:srgbClr val="FF0000"/>
                </a:solidFill>
              </a:rPr>
              <a:t>tribe.</a:t>
            </a:r>
          </a:p>
          <a:p>
            <a:pPr lvl="1"/>
            <a:r>
              <a:rPr lang="en-US" dirty="0">
                <a:solidFill>
                  <a:srgbClr val="FF0000"/>
                </a:solidFill>
              </a:rPr>
              <a:t>(1) Criteria of adverse effect. An adverse effect is found when an undertaking may alter, directly or indirectly, any of the characteristics of a historic property that qualify the property for inclusion in the National Register in a manner that would diminish the integrity of the property's location, design, setting, materials, workmanship, feeling, or association. Consideration shall be given to all qualifying characteristics of a historic property, including those that may have been identified subsequent to the original evaluation of the property's eligibility for the National Register. Adverse effects may include reasonably foreseeable effects caused by the undertaking that may occur later in time, be farther removed in distance or be cumulative. </a:t>
            </a:r>
            <a:endParaRPr lang="en-US" dirty="0" smtClean="0">
              <a:solidFill>
                <a:srgbClr val="FF0000"/>
              </a:solidFill>
            </a:endParaRPr>
          </a:p>
          <a:p>
            <a:pPr lvl="1"/>
            <a:r>
              <a:rPr lang="en-US" dirty="0">
                <a:solidFill>
                  <a:srgbClr val="FF0000"/>
                </a:solidFill>
              </a:rPr>
              <a:t>(2) Examples of adverse effects. Adverse effects on historic properties include, but are not limited to: </a:t>
            </a:r>
            <a:r>
              <a:rPr lang="en-US" b="1" dirty="0" smtClean="0">
                <a:solidFill>
                  <a:schemeClr val="tx1"/>
                </a:solidFill>
              </a:rPr>
              <a:t>(</a:t>
            </a:r>
            <a:r>
              <a:rPr lang="en-US" b="1" dirty="0" err="1" smtClean="0">
                <a:solidFill>
                  <a:schemeClr val="tx1"/>
                </a:solidFill>
              </a:rPr>
              <a:t>i</a:t>
            </a:r>
            <a:r>
              <a:rPr lang="en-US" b="1" dirty="0" smtClean="0">
                <a:solidFill>
                  <a:schemeClr val="tx1"/>
                </a:solidFill>
              </a:rPr>
              <a:t>) Physical destruction of or damage to all or part of the property; …</a:t>
            </a:r>
            <a:endParaRPr lang="en-US" b="1" dirty="0">
              <a:solidFill>
                <a:schemeClr val="tx1"/>
              </a:solidFill>
            </a:endParaRPr>
          </a:p>
          <a:p>
            <a:r>
              <a:rPr lang="en-US" dirty="0" smtClean="0">
                <a:solidFill>
                  <a:srgbClr val="FF0000"/>
                </a:solidFill>
              </a:rPr>
              <a:t>(c) (2</a:t>
            </a:r>
            <a:r>
              <a:rPr lang="en-US" dirty="0">
                <a:solidFill>
                  <a:srgbClr val="FF0000"/>
                </a:solidFill>
              </a:rPr>
              <a:t>) Adverse effect. If an adverse effect is found, the agency official shall consult further to resolve the adverse effect pursuant to § 800.6.</a:t>
            </a:r>
          </a:p>
        </p:txBody>
      </p:sp>
      <p:sp>
        <p:nvSpPr>
          <p:cNvPr id="3" name="Title 2"/>
          <p:cNvSpPr>
            <a:spLocks noGrp="1"/>
          </p:cNvSpPr>
          <p:nvPr>
            <p:ph type="title"/>
          </p:nvPr>
        </p:nvSpPr>
        <p:spPr/>
        <p:txBody>
          <a:bodyPr/>
          <a:lstStyle/>
          <a:p>
            <a:r>
              <a:rPr lang="en-US" sz="3200" dirty="0"/>
              <a:t>§ 800.5 Assessment of adverse effects</a:t>
            </a:r>
          </a:p>
        </p:txBody>
      </p:sp>
    </p:spTree>
    <p:extLst>
      <p:ext uri="{BB962C8B-B14F-4D97-AF65-F5344CB8AC3E}">
        <p14:creationId xmlns:p14="http://schemas.microsoft.com/office/powerpoint/2010/main" val="1588198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solidFill>
                  <a:srgbClr val="FF0000"/>
                </a:solidFill>
              </a:rPr>
              <a:t>(a) </a:t>
            </a:r>
            <a:r>
              <a:rPr lang="en-US" dirty="0">
                <a:solidFill>
                  <a:srgbClr val="FF0000"/>
                </a:solidFill>
              </a:rPr>
              <a:t>Resolution of adverse effects. </a:t>
            </a:r>
            <a:r>
              <a:rPr lang="en-US" dirty="0" smtClean="0">
                <a:solidFill>
                  <a:srgbClr val="FF0000"/>
                </a:solidFill>
              </a:rPr>
              <a:t>Continue </a:t>
            </a:r>
            <a:r>
              <a:rPr lang="en-US" dirty="0">
                <a:solidFill>
                  <a:srgbClr val="FF0000"/>
                </a:solidFill>
              </a:rPr>
              <a:t>consultation. The agency official shall consult with the SHPO/THPO and other consulting parties, including Indian tribes and Native Hawaiian organizations, to develop and evaluate alternatives or modifications to the undertaking that could avoid, minimize or mitigate adverse effects on historic </a:t>
            </a:r>
            <a:r>
              <a:rPr lang="en-US" dirty="0" smtClean="0">
                <a:solidFill>
                  <a:srgbClr val="FF0000"/>
                </a:solidFill>
              </a:rPr>
              <a:t>properties</a:t>
            </a:r>
          </a:p>
          <a:p>
            <a:pPr lvl="1"/>
            <a:r>
              <a:rPr lang="en-US" dirty="0">
                <a:solidFill>
                  <a:srgbClr val="FF0000"/>
                </a:solidFill>
              </a:rPr>
              <a:t>(1) Notify the Council and determine Council participation. </a:t>
            </a:r>
            <a:endParaRPr lang="en-US" dirty="0" smtClean="0">
              <a:solidFill>
                <a:srgbClr val="FF0000"/>
              </a:solidFill>
            </a:endParaRPr>
          </a:p>
          <a:p>
            <a:r>
              <a:rPr lang="en-US" dirty="0" smtClean="0">
                <a:solidFill>
                  <a:srgbClr val="FF0000"/>
                </a:solidFill>
              </a:rPr>
              <a:t>(b</a:t>
            </a:r>
            <a:r>
              <a:rPr lang="en-US" dirty="0">
                <a:solidFill>
                  <a:srgbClr val="FF0000"/>
                </a:solidFill>
              </a:rPr>
              <a:t>) Resolve adverse </a:t>
            </a:r>
            <a:r>
              <a:rPr lang="en-US" dirty="0" smtClean="0">
                <a:solidFill>
                  <a:srgbClr val="FF0000"/>
                </a:solidFill>
              </a:rPr>
              <a:t>effects</a:t>
            </a:r>
          </a:p>
          <a:p>
            <a:r>
              <a:rPr lang="en-US" dirty="0">
                <a:solidFill>
                  <a:srgbClr val="FF0000"/>
                </a:solidFill>
              </a:rPr>
              <a:t>(c) Memorandum of agreement. </a:t>
            </a:r>
          </a:p>
        </p:txBody>
      </p:sp>
      <p:sp>
        <p:nvSpPr>
          <p:cNvPr id="3" name="Title 2"/>
          <p:cNvSpPr>
            <a:spLocks noGrp="1"/>
          </p:cNvSpPr>
          <p:nvPr>
            <p:ph type="title"/>
          </p:nvPr>
        </p:nvSpPr>
        <p:spPr/>
        <p:txBody>
          <a:bodyPr/>
          <a:lstStyle/>
          <a:p>
            <a:r>
              <a:rPr lang="en-US" sz="4800" dirty="0"/>
              <a:t>§ 800.6 Resolution of adverse </a:t>
            </a:r>
            <a:r>
              <a:rPr lang="en-US" sz="4800" dirty="0" smtClean="0"/>
              <a:t>effects</a:t>
            </a:r>
            <a:endParaRPr lang="en-US" sz="4800" dirty="0"/>
          </a:p>
        </p:txBody>
      </p:sp>
    </p:spTree>
    <p:extLst>
      <p:ext uri="{BB962C8B-B14F-4D97-AF65-F5344CB8AC3E}">
        <p14:creationId xmlns:p14="http://schemas.microsoft.com/office/powerpoint/2010/main" val="3594697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marL="0" marR="0">
              <a:spcBef>
                <a:spcPts val="0"/>
              </a:spcBef>
              <a:spcAft>
                <a:spcPts val="0"/>
              </a:spcAft>
            </a:pPr>
            <a:r>
              <a:rPr lang="en-US" sz="1600" b="1" dirty="0" smtClean="0">
                <a:latin typeface="Arial"/>
                <a:ea typeface="Times New Roman"/>
              </a:rPr>
              <a:t/>
            </a:r>
            <a:br>
              <a:rPr lang="en-US" sz="1600" b="1" dirty="0" smtClean="0">
                <a:latin typeface="Arial"/>
                <a:ea typeface="Times New Roman"/>
              </a:rPr>
            </a:br>
            <a:r>
              <a:rPr lang="en-US" sz="1600" b="1" dirty="0">
                <a:latin typeface="Arial"/>
                <a:ea typeface="Times New Roman"/>
              </a:rPr>
              <a:t/>
            </a:r>
            <a:br>
              <a:rPr lang="en-US" sz="1600" b="1" dirty="0">
                <a:latin typeface="Arial"/>
                <a:ea typeface="Times New Roman"/>
              </a:rPr>
            </a:br>
            <a:r>
              <a:rPr lang="en-US" sz="1600" b="1" dirty="0" smtClean="0">
                <a:latin typeface="Arial"/>
                <a:ea typeface="Times New Roman"/>
              </a:rPr>
              <a:t/>
            </a:r>
            <a:br>
              <a:rPr lang="en-US" sz="1600" b="1" dirty="0" smtClean="0">
                <a:latin typeface="Arial"/>
                <a:ea typeface="Times New Roman"/>
              </a:rPr>
            </a:br>
            <a:r>
              <a:rPr lang="en-US" sz="1200" b="1" dirty="0">
                <a:latin typeface="Arial"/>
                <a:ea typeface="Times New Roman"/>
              </a:rPr>
              <a:t/>
            </a:r>
            <a:br>
              <a:rPr lang="en-US" sz="1200" b="1" dirty="0">
                <a:latin typeface="Arial"/>
                <a:ea typeface="Times New Roman"/>
              </a:rPr>
            </a:br>
            <a:r>
              <a:rPr lang="en-US" sz="1200" b="1" dirty="0" smtClean="0">
                <a:latin typeface="Arial"/>
                <a:ea typeface="Times New Roman"/>
              </a:rPr>
              <a:t>Government Performance Results Act (GPRA)/Strategic </a:t>
            </a:r>
            <a:r>
              <a:rPr lang="en-US" sz="1200" b="1" dirty="0">
                <a:latin typeface="Arial"/>
                <a:ea typeface="Times New Roman"/>
              </a:rPr>
              <a:t>Goal:</a:t>
            </a:r>
            <a:r>
              <a:rPr lang="en-US" sz="1200" dirty="0">
                <a:latin typeface="Arial"/>
                <a:ea typeface="Times New Roman"/>
              </a:rPr>
              <a:t> </a:t>
            </a:r>
            <a:r>
              <a:rPr lang="en-US" sz="1200" dirty="0">
                <a:latin typeface="Times New Roman"/>
                <a:ea typeface="Times New Roman"/>
              </a:rPr>
              <a:t/>
            </a:r>
            <a:br>
              <a:rPr lang="en-US" sz="1200" dirty="0">
                <a:latin typeface="Times New Roman"/>
                <a:ea typeface="Times New Roman"/>
              </a:rPr>
            </a:br>
            <a:r>
              <a:rPr lang="en-US" sz="1200" b="1" dirty="0">
                <a:latin typeface="Arial"/>
                <a:ea typeface="Times New Roman"/>
              </a:rPr>
              <a:t>GPRA</a:t>
            </a:r>
            <a:r>
              <a:rPr lang="en-US" sz="1200" dirty="0">
                <a:latin typeface="Arial"/>
                <a:ea typeface="Times New Roman"/>
              </a:rPr>
              <a:t> – "… enhance the quality of life, to promote economic opportunity, and to carry out the responsibility to protect and improve the trust assets of American Indians, Indian tribes, and Alaska Natives."</a:t>
            </a:r>
            <a:r>
              <a:rPr lang="en-US" sz="1200" dirty="0">
                <a:latin typeface="Times New Roman"/>
                <a:ea typeface="Times New Roman"/>
              </a:rPr>
              <a:t/>
            </a:r>
            <a:br>
              <a:rPr lang="en-US" sz="1200" dirty="0">
                <a:latin typeface="Times New Roman"/>
                <a:ea typeface="Times New Roman"/>
              </a:rPr>
            </a:br>
            <a:r>
              <a:rPr lang="en-US" sz="1200" b="1" dirty="0">
                <a:latin typeface="Arial"/>
                <a:ea typeface="Times New Roman"/>
              </a:rPr>
              <a:t>Strategic Goal</a:t>
            </a:r>
            <a:r>
              <a:rPr lang="en-US" sz="1200" dirty="0">
                <a:latin typeface="Arial"/>
                <a:ea typeface="Times New Roman"/>
              </a:rPr>
              <a:t> – Protect Cultural and Natural resources when processing house leases (“enhance the quality of life), Casino development and timber sales (“promote economic opportunity), fee-to-trust applications (“to protect and improve the trust assets of American Indians, Indian tribes, and Alaska Natives”), etc. </a:t>
            </a:r>
            <a:r>
              <a:rPr lang="en-US" sz="6600" dirty="0">
                <a:latin typeface="Times New Roman"/>
                <a:ea typeface="Times New Roman"/>
              </a:rPr>
              <a:t/>
            </a:r>
            <a:br>
              <a:rPr lang="en-US" sz="6600" dirty="0">
                <a:latin typeface="Times New Roman"/>
                <a:ea typeface="Times New Roman"/>
              </a:rPr>
            </a:br>
            <a:endParaRPr lang="en-US" dirty="0"/>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545596" y="2247900"/>
            <a:ext cx="4160004" cy="39808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554749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18957</TotalTime>
  <Words>616</Words>
  <Application>Microsoft Office PowerPoint</Application>
  <PresentationFormat>On-screen Show (4:3)</PresentationFormat>
  <Paragraphs>38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Hardcover</vt:lpstr>
      <vt:lpstr>Section 106,  National Historic Preservation Act (NHPA)</vt:lpstr>
      <vt:lpstr>Section 106 of the National Historic Preservation Act of 1966 (NHPA) requires Federal agencies to take into account the effects of their undertakings on historic properties.</vt:lpstr>
      <vt:lpstr>36 CFR 800 Subpart B –  The section 106 Process continued </vt:lpstr>
      <vt:lpstr>800.3 Initiation of the Process</vt:lpstr>
      <vt:lpstr>§ 800.4 Identification of historic properties.</vt:lpstr>
      <vt:lpstr>    § 800.4 Identification of historic properties continued  </vt:lpstr>
      <vt:lpstr>§ 800.5 Assessment of adverse effects</vt:lpstr>
      <vt:lpstr>§ 800.6 Resolution of adverse effects</vt:lpstr>
      <vt:lpstr>    Government Performance Results Act (GPRA)/Strategic Goal:  GPRA – "… enhance the quality of life, to promote economic opportunity, and to carry out the responsibility to protect and improve the trust assets of American Indians, Indian tribes, and Alaska Natives." Strategic Goal – Protect Cultural and Natural resources when processing house leases (“enhance the quality of life), Casino development and timber sales (“promote economic opportunity), fee-to-trust applications (“to protect and improve the trust assets of American Indians, Indian tribes, and Alaska Natives”), etc.  </vt:lpstr>
    </vt:vector>
  </TitlesOfParts>
  <Company>Bureau of Indian Affairs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106,  National Historic Preservation Act (NHPA)</dc:title>
  <dc:creator>Timothy J. Guyah</dc:creator>
  <cp:lastModifiedBy>Timothy J. Guyah</cp:lastModifiedBy>
  <cp:revision>16</cp:revision>
  <dcterms:created xsi:type="dcterms:W3CDTF">2015-05-15T20:24:45Z</dcterms:created>
  <dcterms:modified xsi:type="dcterms:W3CDTF">2015-06-16T17:29:28Z</dcterms:modified>
</cp:coreProperties>
</file>