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62" r:id="rId6"/>
    <p:sldId id="261" r:id="rId7"/>
    <p:sldId id="264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09" autoAdjust="0"/>
  </p:normalViewPr>
  <p:slideViewPr>
    <p:cSldViewPr>
      <p:cViewPr>
        <p:scale>
          <a:sx n="85" d="100"/>
          <a:sy n="85" d="100"/>
        </p:scale>
        <p:origin x="-714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8D53C-805D-4E54-B80D-C1FF41A148DD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7CE51-E1ED-4595-8F51-020B144DB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8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7CE51-E1ED-4595-8F51-020B144DBE3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67D52D-D5DB-4F6C-ADBC-A9BFDD3F8C9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7659BF-36F9-4A05-9407-0CEA2EDC00E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D52D-D5DB-4F6C-ADBC-A9BFDD3F8C9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59BF-36F9-4A05-9407-0CEA2EDC00E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D52D-D5DB-4F6C-ADBC-A9BFDD3F8C9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59BF-36F9-4A05-9407-0CEA2EDC00E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D52D-D5DB-4F6C-ADBC-A9BFDD3F8C9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59BF-36F9-4A05-9407-0CEA2EDC00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D52D-D5DB-4F6C-ADBC-A9BFDD3F8C9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59BF-36F9-4A05-9407-0CEA2EDC00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D52D-D5DB-4F6C-ADBC-A9BFDD3F8C9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59BF-36F9-4A05-9407-0CEA2EDC00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D52D-D5DB-4F6C-ADBC-A9BFDD3F8C9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59BF-36F9-4A05-9407-0CEA2EDC00E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D52D-D5DB-4F6C-ADBC-A9BFDD3F8C9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59BF-36F9-4A05-9407-0CEA2EDC00E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D52D-D5DB-4F6C-ADBC-A9BFDD3F8C9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59BF-36F9-4A05-9407-0CEA2EDC0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D52D-D5DB-4F6C-ADBC-A9BFDD3F8C9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59BF-36F9-4A05-9407-0CEA2EDC0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7D52D-D5DB-4F6C-ADBC-A9BFDD3F8C9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59BF-36F9-4A05-9407-0CEA2EDC00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67D52D-D5DB-4F6C-ADBC-A9BFDD3F8C9A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17659BF-36F9-4A05-9407-0CEA2EDC00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bia.gov/midwest-region-partners-in-action-conference/home/agend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TAAMS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Procedures on how to obtain </a:t>
            </a:r>
          </a:p>
          <a:p>
            <a:r>
              <a:rPr lang="en-US" dirty="0" smtClean="0"/>
              <a:t>TAAMS Access at the Tribal level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Written Request for TAAMS Access</a:t>
            </a:r>
          </a:p>
          <a:p>
            <a:pPr lvl="0"/>
            <a:r>
              <a:rPr lang="en-US" dirty="0" smtClean="0"/>
              <a:t>Security Clearance for Tribal Employee</a:t>
            </a:r>
          </a:p>
          <a:p>
            <a:pPr lvl="0"/>
            <a:r>
              <a:rPr lang="en-US" dirty="0" smtClean="0"/>
              <a:t>Computers Purchased by the Tribes</a:t>
            </a:r>
          </a:p>
          <a:p>
            <a:pPr lvl="0"/>
            <a:r>
              <a:rPr lang="en-US" dirty="0" smtClean="0"/>
              <a:t>HSPD Card</a:t>
            </a:r>
          </a:p>
          <a:p>
            <a:pPr lvl="0"/>
            <a:r>
              <a:rPr lang="en-US" dirty="0" smtClean="0"/>
              <a:t>DOI Learn</a:t>
            </a:r>
          </a:p>
          <a:p>
            <a:pPr lvl="0"/>
            <a:r>
              <a:rPr lang="en-US" dirty="0" smtClean="0"/>
              <a:t>IIS E-Profile</a:t>
            </a:r>
          </a:p>
          <a:p>
            <a:pPr lvl="0"/>
            <a:r>
              <a:rPr lang="en-US" dirty="0" smtClean="0"/>
              <a:t>TAAMS Access </a:t>
            </a:r>
          </a:p>
          <a:p>
            <a:pPr lvl="0"/>
            <a:r>
              <a:rPr lang="en-US" dirty="0" smtClean="0"/>
              <a:t>TAAMS Training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TAAMS Access at Tribal 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Signed by the Tribal Leader or his/her designee</a:t>
            </a:r>
          </a:p>
          <a:p>
            <a:r>
              <a:rPr lang="en-US" dirty="0" smtClean="0"/>
              <a:t>Request should include:</a:t>
            </a:r>
          </a:p>
          <a:p>
            <a:pPr lvl="1"/>
            <a:r>
              <a:rPr lang="en-US" dirty="0" smtClean="0"/>
              <a:t>Applicants Name</a:t>
            </a:r>
          </a:p>
          <a:p>
            <a:pPr lvl="1"/>
            <a:r>
              <a:rPr lang="en-US" dirty="0" smtClean="0"/>
              <a:t>Applicants Position Title</a:t>
            </a:r>
          </a:p>
          <a:p>
            <a:pPr lvl="1"/>
            <a:r>
              <a:rPr lang="en-US" dirty="0" smtClean="0"/>
              <a:t>Applicants Contact information – mailing address, phone number and email address.</a:t>
            </a:r>
          </a:p>
          <a:p>
            <a:pPr lvl="1"/>
            <a:r>
              <a:rPr lang="en-US" dirty="0" smtClean="0"/>
              <a:t>Clearly state that TAAMS Access is requested.</a:t>
            </a:r>
          </a:p>
          <a:p>
            <a:r>
              <a:rPr lang="en-US" dirty="0" smtClean="0"/>
              <a:t>Sent to appropriate Agency POC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Request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Agency POC and the Applicant fill out </a:t>
            </a:r>
            <a:r>
              <a:rPr lang="en-US" dirty="0" err="1" smtClean="0"/>
              <a:t>eQIP</a:t>
            </a:r>
            <a:r>
              <a:rPr lang="en-US" dirty="0" smtClean="0"/>
              <a:t> form</a:t>
            </a:r>
          </a:p>
          <a:p>
            <a:r>
              <a:rPr lang="en-US" dirty="0" smtClean="0"/>
              <a:t>Fish and Wildlife will sponsor the applicant</a:t>
            </a:r>
          </a:p>
          <a:p>
            <a:r>
              <a:rPr lang="en-US" dirty="0" smtClean="0"/>
              <a:t>Applicant will receive an electronic invitation to complete a security form on-line</a:t>
            </a:r>
          </a:p>
          <a:p>
            <a:r>
              <a:rPr lang="en-US" dirty="0" smtClean="0"/>
              <a:t>The Agency pays the cost of a background check </a:t>
            </a:r>
          </a:p>
          <a:p>
            <a:r>
              <a:rPr lang="en-US" dirty="0" smtClean="0"/>
              <a:t>Once a favorable background clearance is returned the Agency will notify the Tribal Chair and applicant</a:t>
            </a:r>
          </a:p>
          <a:p>
            <a:r>
              <a:rPr lang="en-US" dirty="0" smtClean="0"/>
              <a:t>The applicant will be required to log take “Security Awareness” training through </a:t>
            </a:r>
            <a:r>
              <a:rPr lang="en-US" dirty="0" err="1" smtClean="0"/>
              <a:t>DOILearn</a:t>
            </a:r>
            <a:r>
              <a:rPr lang="en-US" dirty="0" smtClean="0"/>
              <a:t>-Annually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Clearance</a:t>
            </a:r>
          </a:p>
        </p:txBody>
      </p:sp>
    </p:spTree>
    <p:extLst>
      <p:ext uri="{BB962C8B-B14F-4D97-AF65-F5344CB8AC3E}">
        <p14:creationId xmlns:p14="http://schemas.microsoft.com/office/powerpoint/2010/main" val="312721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835153" cy="3923853"/>
          </a:xfrm>
        </p:spPr>
        <p:txBody>
          <a:bodyPr>
            <a:normAutofit/>
          </a:bodyPr>
          <a:lstStyle/>
          <a:p>
            <a:r>
              <a:rPr lang="en-US" dirty="0" smtClean="0"/>
              <a:t>OPM will send an email to the Agency POC stating “FAVORABLE SCREENG FOR….” to indicate background clearance is complete.</a:t>
            </a:r>
          </a:p>
          <a:p>
            <a:r>
              <a:rPr lang="en-US" dirty="0" smtClean="0"/>
              <a:t>Agency POC will submit User ID and Password request via email to the applicant.</a:t>
            </a:r>
          </a:p>
          <a:p>
            <a:pPr lvl="0"/>
            <a:r>
              <a:rPr lang="en-US" dirty="0" smtClean="0"/>
              <a:t>The applicant will be required to take </a:t>
            </a:r>
            <a:r>
              <a:rPr lang="en-US" dirty="0"/>
              <a:t>Federal Information Systems Security Awareness + Privacy and Records Management (</a:t>
            </a:r>
            <a:r>
              <a:rPr lang="en-US" dirty="0" smtClean="0"/>
              <a:t>FISSA) training- Annually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DOI Learn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Clearance is a pre-requisite</a:t>
            </a:r>
          </a:p>
          <a:p>
            <a:r>
              <a:rPr lang="en-US" dirty="0" smtClean="0"/>
              <a:t>Applicant information is provided to a Personnel Security Specialist who will verify the required security clearance has been obtained.</a:t>
            </a:r>
          </a:p>
          <a:p>
            <a:r>
              <a:rPr lang="en-US" dirty="0" smtClean="0"/>
              <a:t>The applicant will receive an email inviting them to set up an appointment with USA Access to begin the process of obtaining their credentials for a HSPD-12 Card (Government ID Badge)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HSPD Card </a:t>
            </a:r>
            <a:br>
              <a:rPr lang="en-US" dirty="0" smtClean="0"/>
            </a:br>
            <a:r>
              <a:rPr lang="en-US" dirty="0" smtClean="0"/>
              <a:t>(Government ID Badge)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Agency POC will request that an IIS E-Profile account be created for the applicant.</a:t>
            </a:r>
          </a:p>
          <a:p>
            <a:r>
              <a:rPr lang="en-US" dirty="0" smtClean="0"/>
              <a:t>Once approvals are completed and an IIS E-Profile has been created, the Agency POC will request TAAMS Access and ERAS (VPN Access) within IIS for the applicant.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IIS E-Profile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agency or the Tribe will purchase a stand alone desktop or laptop</a:t>
            </a:r>
          </a:p>
          <a:p>
            <a:r>
              <a:rPr lang="en-US" dirty="0" smtClean="0"/>
              <a:t>Once a computer is purchased, the Tribe will submit a letter to the BIA requesting the title to the equipment remain vested with the Secretary.  This is necessary for the installation of any upgrades, service patches, etc.</a:t>
            </a:r>
          </a:p>
          <a:p>
            <a:r>
              <a:rPr lang="en-US" dirty="0" smtClean="0"/>
              <a:t>The Tribe will need to list the property/equipment in their contract/compact/grant as Federally owned property.</a:t>
            </a:r>
          </a:p>
          <a:p>
            <a:r>
              <a:rPr lang="en-US" dirty="0" smtClean="0"/>
              <a:t>BIA must inventory the property every year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Purchases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Who’s paying for this?</a:t>
            </a:r>
          </a:p>
          <a:p>
            <a:r>
              <a:rPr lang="en-US" dirty="0" smtClean="0"/>
              <a:t>Is there any additional funding available?</a:t>
            </a:r>
          </a:p>
          <a:p>
            <a:r>
              <a:rPr lang="en-US" dirty="0" smtClean="0"/>
              <a:t>What about tribes that have 638 contracts or compacts?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presentations not included on your flash drive</a:t>
            </a:r>
          </a:p>
          <a:p>
            <a:pPr marL="0" indent="0">
              <a:buNone/>
            </a:pPr>
            <a:r>
              <a:rPr lang="en-US" dirty="0" smtClean="0"/>
              <a:t>Go To:</a:t>
            </a:r>
            <a:endParaRPr lang="en-US" dirty="0" smtClean="0"/>
          </a:p>
          <a:p>
            <a:r>
              <a:rPr lang="en-US" dirty="0">
                <a:solidFill>
                  <a:srgbClr val="0070C0"/>
                </a:solidFill>
                <a:hlinkClick r:id="rId2"/>
              </a:rPr>
              <a:t>https://sites.google.com/a/bia.gov/midwest-region-partners-in-action-conference/home/agenda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190</TotalTime>
  <Words>447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TAAMS Access</vt:lpstr>
      <vt:lpstr>TAAMS Access at Tribal Location</vt:lpstr>
      <vt:lpstr>Written Request</vt:lpstr>
      <vt:lpstr>Security Clearance</vt:lpstr>
      <vt:lpstr>DOI Learn</vt:lpstr>
      <vt:lpstr>HSPD Card  (Government ID Badge)</vt:lpstr>
      <vt:lpstr>IIS E-Profile</vt:lpstr>
      <vt:lpstr>Computer Purchases</vt:lpstr>
      <vt:lpstr>Questions?</vt:lpstr>
    </vt:vector>
  </TitlesOfParts>
  <Company>Bureau of Indian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TAAMS Access</dc:title>
  <dc:creator>Patricia.L.Olby</dc:creator>
  <cp:lastModifiedBy>Dietz, Sandra</cp:lastModifiedBy>
  <cp:revision>20</cp:revision>
  <dcterms:created xsi:type="dcterms:W3CDTF">2012-06-20T17:24:58Z</dcterms:created>
  <dcterms:modified xsi:type="dcterms:W3CDTF">2015-06-17T23:16:23Z</dcterms:modified>
</cp:coreProperties>
</file>