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6" r:id="rId1"/>
    <p:sldMasterId id="2147483856" r:id="rId2"/>
  </p:sldMasterIdLst>
  <p:notesMasterIdLst>
    <p:notesMasterId r:id="rId21"/>
  </p:notesMasterIdLst>
  <p:handoutMasterIdLst>
    <p:handoutMasterId r:id="rId22"/>
  </p:handoutMasterIdLst>
  <p:sldIdLst>
    <p:sldId id="334" r:id="rId3"/>
    <p:sldId id="322" r:id="rId4"/>
    <p:sldId id="344" r:id="rId5"/>
    <p:sldId id="347" r:id="rId6"/>
    <p:sldId id="348" r:id="rId7"/>
    <p:sldId id="346" r:id="rId8"/>
    <p:sldId id="299" r:id="rId9"/>
    <p:sldId id="351" r:id="rId10"/>
    <p:sldId id="350" r:id="rId11"/>
    <p:sldId id="352" r:id="rId12"/>
    <p:sldId id="353" r:id="rId13"/>
    <p:sldId id="354" r:id="rId14"/>
    <p:sldId id="355" r:id="rId15"/>
    <p:sldId id="357" r:id="rId16"/>
    <p:sldId id="359" r:id="rId17"/>
    <p:sldId id="360" r:id="rId18"/>
    <p:sldId id="361" r:id="rId19"/>
    <p:sldId id="362"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5707" autoAdjust="0"/>
  </p:normalViewPr>
  <p:slideViewPr>
    <p:cSldViewPr>
      <p:cViewPr varScale="1">
        <p:scale>
          <a:sx n="111" d="100"/>
          <a:sy n="111" d="100"/>
        </p:scale>
        <p:origin x="1614" y="114"/>
      </p:cViewPr>
      <p:guideLst>
        <p:guide orient="horz" pos="2160"/>
        <p:guide pos="2880"/>
      </p:guideLst>
    </p:cSldViewPr>
  </p:slideViewPr>
  <p:outlineViewPr>
    <p:cViewPr>
      <p:scale>
        <a:sx n="33" d="100"/>
        <a:sy n="33" d="100"/>
      </p:scale>
      <p:origin x="0" y="288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1"/>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1"/>
          </a:xfrm>
          <a:prstGeom prst="rect">
            <a:avLst/>
          </a:prstGeom>
        </p:spPr>
        <p:txBody>
          <a:bodyPr vert="horz" lIns="93177" tIns="46589" rIns="93177" bIns="46589" rtlCol="0"/>
          <a:lstStyle>
            <a:lvl1pPr algn="r">
              <a:defRPr sz="1200"/>
            </a:lvl1pPr>
          </a:lstStyle>
          <a:p>
            <a:fld id="{F0D7262D-6717-414D-9AD8-4A192C8EEAEF}" type="datetimeFigureOut">
              <a:rPr lang="en-US" smtClean="0"/>
              <a:pPr/>
              <a:t>6/17/2015</a:t>
            </a:fld>
            <a:endParaRPr lang="en-US"/>
          </a:p>
        </p:txBody>
      </p:sp>
      <p:sp>
        <p:nvSpPr>
          <p:cNvPr id="4" name="Footer Placeholder 3"/>
          <p:cNvSpPr>
            <a:spLocks noGrp="1"/>
          </p:cNvSpPr>
          <p:nvPr>
            <p:ph type="ftr" sz="quarter" idx="2"/>
          </p:nvPr>
        </p:nvSpPr>
        <p:spPr>
          <a:xfrm>
            <a:off x="0" y="8829966"/>
            <a:ext cx="3037840" cy="464821"/>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6"/>
            <a:ext cx="3037840" cy="464821"/>
          </a:xfrm>
          <a:prstGeom prst="rect">
            <a:avLst/>
          </a:prstGeom>
        </p:spPr>
        <p:txBody>
          <a:bodyPr vert="horz" lIns="93177" tIns="46589" rIns="93177" bIns="46589" rtlCol="0" anchor="b"/>
          <a:lstStyle>
            <a:lvl1pPr algn="r">
              <a:defRPr sz="1200"/>
            </a:lvl1pPr>
          </a:lstStyle>
          <a:p>
            <a:fld id="{5E86559A-8FB7-4BC2-B810-A607CDCFEFB5}" type="slidenum">
              <a:rPr lang="en-US" smtClean="0"/>
              <a:pPr/>
              <a:t>‹#›</a:t>
            </a:fld>
            <a:endParaRPr lang="en-US"/>
          </a:p>
        </p:txBody>
      </p:sp>
    </p:spTree>
    <p:extLst>
      <p:ext uri="{BB962C8B-B14F-4D97-AF65-F5344CB8AC3E}">
        <p14:creationId xmlns:p14="http://schemas.microsoft.com/office/powerpoint/2010/main" val="328000956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1"/>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9" y="0"/>
            <a:ext cx="3037840" cy="464821"/>
          </a:xfrm>
          <a:prstGeom prst="rect">
            <a:avLst/>
          </a:prstGeom>
        </p:spPr>
        <p:txBody>
          <a:bodyPr vert="horz" lIns="93177" tIns="46589" rIns="93177" bIns="46589" rtlCol="0"/>
          <a:lstStyle>
            <a:lvl1pPr algn="r">
              <a:defRPr sz="1200"/>
            </a:lvl1pPr>
          </a:lstStyle>
          <a:p>
            <a:fld id="{01DD7140-B5FC-48D7-9D8D-BAACC06DF8E2}" type="datetimeFigureOut">
              <a:rPr lang="en-US" smtClean="0"/>
              <a:pPr/>
              <a:t>6/17/2015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1"/>
            <a:ext cx="5608320" cy="4183381"/>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1"/>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6"/>
            <a:ext cx="3037840" cy="464821"/>
          </a:xfrm>
          <a:prstGeom prst="rect">
            <a:avLst/>
          </a:prstGeom>
        </p:spPr>
        <p:txBody>
          <a:bodyPr vert="horz" lIns="93177" tIns="46589" rIns="93177" bIns="46589" rtlCol="0" anchor="b"/>
          <a:lstStyle>
            <a:lvl1pPr algn="r">
              <a:defRPr sz="1200"/>
            </a:lvl1pPr>
          </a:lstStyle>
          <a:p>
            <a:fld id="{C4709525-DCE4-468A-8B06-5B5BFB61A800}" type="slidenum">
              <a:rPr lang="en-US" smtClean="0"/>
              <a:pPr/>
              <a:t>‹#›</a:t>
            </a:fld>
            <a:endParaRPr lang="en-US"/>
          </a:p>
        </p:txBody>
      </p:sp>
    </p:spTree>
    <p:extLst>
      <p:ext uri="{BB962C8B-B14F-4D97-AF65-F5344CB8AC3E}">
        <p14:creationId xmlns:p14="http://schemas.microsoft.com/office/powerpoint/2010/main" val="191079859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BIA Office of Trust Services </a:t>
            </a:r>
            <a:endParaRPr lang="en-US"/>
          </a:p>
        </p:txBody>
      </p:sp>
      <p:sp>
        <p:nvSpPr>
          <p:cNvPr id="6" name="Slide Number Placeholder 5"/>
          <p:cNvSpPr>
            <a:spLocks noGrp="1"/>
          </p:cNvSpPr>
          <p:nvPr>
            <p:ph type="sldNum" sz="quarter" idx="12"/>
          </p:nvPr>
        </p:nvSpPr>
        <p:spPr/>
        <p:txBody>
          <a:bodyPr/>
          <a:lstStyle/>
          <a:p>
            <a:fld id="{A039E573-5D61-4989-B8D1-9A53C358D5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BIA Office of Trust Services </a:t>
            </a:r>
            <a:endParaRPr lang="en-US"/>
          </a:p>
        </p:txBody>
      </p:sp>
      <p:sp>
        <p:nvSpPr>
          <p:cNvPr id="6" name="Slide Number Placeholder 5"/>
          <p:cNvSpPr>
            <a:spLocks noGrp="1"/>
          </p:cNvSpPr>
          <p:nvPr>
            <p:ph type="sldNum" sz="quarter" idx="12"/>
          </p:nvPr>
        </p:nvSpPr>
        <p:spPr/>
        <p:txBody>
          <a:bodyPr/>
          <a:lstStyle/>
          <a:p>
            <a:fld id="{A039E573-5D61-4989-B8D1-9A53C358D5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BIA Office of Trust Services </a:t>
            </a:r>
            <a:endParaRPr lang="en-US"/>
          </a:p>
        </p:txBody>
      </p:sp>
      <p:sp>
        <p:nvSpPr>
          <p:cNvPr id="6" name="Slide Number Placeholder 5"/>
          <p:cNvSpPr>
            <a:spLocks noGrp="1"/>
          </p:cNvSpPr>
          <p:nvPr>
            <p:ph type="sldNum" sz="quarter" idx="12"/>
          </p:nvPr>
        </p:nvSpPr>
        <p:spPr/>
        <p:txBody>
          <a:bodyPr/>
          <a:lstStyle/>
          <a:p>
            <a:fld id="{A039E573-5D61-4989-B8D1-9A53C358D57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r>
              <a:rPr lang="en-US" smtClean="0"/>
              <a:t>BIA Office of Trust Services </a:t>
            </a:r>
            <a:endParaRPr lang="en-US"/>
          </a:p>
        </p:txBody>
      </p:sp>
      <p:sp>
        <p:nvSpPr>
          <p:cNvPr id="27" name="Slide Number Placeholder 26"/>
          <p:cNvSpPr>
            <a:spLocks noGrp="1"/>
          </p:cNvSpPr>
          <p:nvPr>
            <p:ph type="sldNum" sz="quarter" idx="12"/>
          </p:nvPr>
        </p:nvSpPr>
        <p:spPr/>
        <p:txBody>
          <a:bodyPr/>
          <a:lstStyle/>
          <a:p>
            <a:fld id="{62C5B59C-0B6E-45C3-9C5C-8459CB64E6E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BIA Office of Trust Services </a:t>
            </a:r>
            <a:endParaRPr lang="en-US"/>
          </a:p>
        </p:txBody>
      </p:sp>
      <p:sp>
        <p:nvSpPr>
          <p:cNvPr id="6" name="Slide Number Placeholder 5"/>
          <p:cNvSpPr>
            <a:spLocks noGrp="1"/>
          </p:cNvSpPr>
          <p:nvPr>
            <p:ph type="sldNum" sz="quarter" idx="12"/>
          </p:nvPr>
        </p:nvSpPr>
        <p:spPr/>
        <p:txBody>
          <a:bodyPr/>
          <a:lstStyle/>
          <a:p>
            <a:fld id="{62C5B59C-0B6E-45C3-9C5C-8459CB64E6EF}"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BIA Office of Trust Services </a:t>
            </a:r>
            <a:endParaRPr lang="en-US"/>
          </a:p>
        </p:txBody>
      </p:sp>
      <p:sp>
        <p:nvSpPr>
          <p:cNvPr id="6" name="Slide Number Placeholder 5"/>
          <p:cNvSpPr>
            <a:spLocks noGrp="1"/>
          </p:cNvSpPr>
          <p:nvPr>
            <p:ph type="sldNum" sz="quarter" idx="12"/>
          </p:nvPr>
        </p:nvSpPr>
        <p:spPr/>
        <p:txBody>
          <a:bodyPr/>
          <a:lstStyle/>
          <a:p>
            <a:fld id="{62C5B59C-0B6E-45C3-9C5C-8459CB64E6EF}"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BIA Office of Trust Services </a:t>
            </a:r>
            <a:endParaRPr lang="en-US"/>
          </a:p>
        </p:txBody>
      </p:sp>
      <p:sp>
        <p:nvSpPr>
          <p:cNvPr id="7" name="Slide Number Placeholder 6"/>
          <p:cNvSpPr>
            <a:spLocks noGrp="1"/>
          </p:cNvSpPr>
          <p:nvPr>
            <p:ph type="sldNum" sz="quarter" idx="12"/>
          </p:nvPr>
        </p:nvSpPr>
        <p:spPr/>
        <p:txBody>
          <a:bodyPr/>
          <a:lstStyle/>
          <a:p>
            <a:fld id="{62C5B59C-0B6E-45C3-9C5C-8459CB64E6EF}"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BIA Office of Trust Services </a:t>
            </a:r>
            <a:endParaRPr lang="en-US"/>
          </a:p>
        </p:txBody>
      </p:sp>
      <p:sp>
        <p:nvSpPr>
          <p:cNvPr id="9" name="Slide Number Placeholder 8"/>
          <p:cNvSpPr>
            <a:spLocks noGrp="1"/>
          </p:cNvSpPr>
          <p:nvPr>
            <p:ph type="sldNum" sz="quarter" idx="12"/>
          </p:nvPr>
        </p:nvSpPr>
        <p:spPr/>
        <p:txBody>
          <a:bodyPr/>
          <a:lstStyle/>
          <a:p>
            <a:fld id="{62C5B59C-0B6E-45C3-9C5C-8459CB64E6EF}"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BIA Office of Trust Services </a:t>
            </a:r>
            <a:endParaRPr lang="en-US"/>
          </a:p>
        </p:txBody>
      </p:sp>
      <p:sp>
        <p:nvSpPr>
          <p:cNvPr id="5" name="Slide Number Placeholder 4"/>
          <p:cNvSpPr>
            <a:spLocks noGrp="1"/>
          </p:cNvSpPr>
          <p:nvPr>
            <p:ph type="sldNum" sz="quarter" idx="12"/>
          </p:nvPr>
        </p:nvSpPr>
        <p:spPr/>
        <p:txBody>
          <a:bodyPr/>
          <a:lstStyle/>
          <a:p>
            <a:fld id="{62C5B59C-0B6E-45C3-9C5C-8459CB64E6EF}"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BIA Office of Trust Services </a:t>
            </a:r>
            <a:endParaRPr lang="en-US"/>
          </a:p>
        </p:txBody>
      </p:sp>
      <p:sp>
        <p:nvSpPr>
          <p:cNvPr id="4" name="Slide Number Placeholder 3"/>
          <p:cNvSpPr>
            <a:spLocks noGrp="1"/>
          </p:cNvSpPr>
          <p:nvPr>
            <p:ph type="sldNum" sz="quarter" idx="12"/>
          </p:nvPr>
        </p:nvSpPr>
        <p:spPr/>
        <p:txBody>
          <a:bodyPr/>
          <a:lstStyle/>
          <a:p>
            <a:fld id="{62C5B59C-0B6E-45C3-9C5C-8459CB64E6EF}"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BIA Office of Trust Services </a:t>
            </a:r>
            <a:endParaRPr lang="en-US"/>
          </a:p>
        </p:txBody>
      </p:sp>
      <p:sp>
        <p:nvSpPr>
          <p:cNvPr id="7" name="Slide Number Placeholder 6"/>
          <p:cNvSpPr>
            <a:spLocks noGrp="1"/>
          </p:cNvSpPr>
          <p:nvPr>
            <p:ph type="sldNum" sz="quarter" idx="12"/>
          </p:nvPr>
        </p:nvSpPr>
        <p:spPr/>
        <p:txBody>
          <a:bodyPr/>
          <a:lstStyle/>
          <a:p>
            <a:fld id="{62C5B59C-0B6E-45C3-9C5C-8459CB64E6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BIA Office of Trust Services </a:t>
            </a:r>
            <a:endParaRPr lang="en-US"/>
          </a:p>
        </p:txBody>
      </p:sp>
      <p:sp>
        <p:nvSpPr>
          <p:cNvPr id="6" name="Slide Number Placeholder 5"/>
          <p:cNvSpPr>
            <a:spLocks noGrp="1"/>
          </p:cNvSpPr>
          <p:nvPr>
            <p:ph type="sldNum" sz="quarter" idx="12"/>
          </p:nvPr>
        </p:nvSpPr>
        <p:spPr/>
        <p:txBody>
          <a:bodyPr/>
          <a:lstStyle/>
          <a:p>
            <a:fld id="{A039E573-5D61-4989-B8D1-9A53C358D57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BIA Office of Trust Services </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2C5B59C-0B6E-45C3-9C5C-8459CB64E6E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BIA Office of Trust Services </a:t>
            </a:r>
            <a:endParaRPr lang="en-US"/>
          </a:p>
        </p:txBody>
      </p:sp>
      <p:sp>
        <p:nvSpPr>
          <p:cNvPr id="6" name="Slide Number Placeholder 5"/>
          <p:cNvSpPr>
            <a:spLocks noGrp="1"/>
          </p:cNvSpPr>
          <p:nvPr>
            <p:ph type="sldNum" sz="quarter" idx="12"/>
          </p:nvPr>
        </p:nvSpPr>
        <p:spPr/>
        <p:txBody>
          <a:bodyPr/>
          <a:lstStyle/>
          <a:p>
            <a:fld id="{62C5B59C-0B6E-45C3-9C5C-8459CB64E6EF}"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BIA Office of Trust Services </a:t>
            </a:r>
            <a:endParaRPr lang="en-US"/>
          </a:p>
        </p:txBody>
      </p:sp>
      <p:sp>
        <p:nvSpPr>
          <p:cNvPr id="6" name="Slide Number Placeholder 5"/>
          <p:cNvSpPr>
            <a:spLocks noGrp="1"/>
          </p:cNvSpPr>
          <p:nvPr>
            <p:ph type="sldNum" sz="quarter" idx="12"/>
          </p:nvPr>
        </p:nvSpPr>
        <p:spPr/>
        <p:txBody>
          <a:bodyPr/>
          <a:lstStyle/>
          <a:p>
            <a:fld id="{62C5B59C-0B6E-45C3-9C5C-8459CB64E6EF}"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BIA Office of Trust Services </a:t>
            </a:r>
            <a:endParaRPr lang="en-US"/>
          </a:p>
        </p:txBody>
      </p:sp>
      <p:sp>
        <p:nvSpPr>
          <p:cNvPr id="5" name="Slide Number Placeholder 4"/>
          <p:cNvSpPr>
            <a:spLocks noGrp="1"/>
          </p:cNvSpPr>
          <p:nvPr>
            <p:ph type="sldNum" sz="quarter" idx="12"/>
          </p:nvPr>
        </p:nvSpPr>
        <p:spPr/>
        <p:txBody>
          <a:bodyPr/>
          <a:lstStyle/>
          <a:p>
            <a:fld id="{62C5B59C-0B6E-45C3-9C5C-8459CB64E6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BIA Office of Trust Services </a:t>
            </a:r>
            <a:endParaRPr lang="en-US"/>
          </a:p>
        </p:txBody>
      </p:sp>
      <p:sp>
        <p:nvSpPr>
          <p:cNvPr id="6" name="Slide Number Placeholder 5"/>
          <p:cNvSpPr>
            <a:spLocks noGrp="1"/>
          </p:cNvSpPr>
          <p:nvPr>
            <p:ph type="sldNum" sz="quarter" idx="12"/>
          </p:nvPr>
        </p:nvSpPr>
        <p:spPr/>
        <p:txBody>
          <a:bodyPr/>
          <a:lstStyle/>
          <a:p>
            <a:fld id="{A039E573-5D61-4989-B8D1-9A53C358D5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BIA Office of Trust Services </a:t>
            </a:r>
            <a:endParaRPr lang="en-US"/>
          </a:p>
        </p:txBody>
      </p:sp>
      <p:sp>
        <p:nvSpPr>
          <p:cNvPr id="7" name="Slide Number Placeholder 6"/>
          <p:cNvSpPr>
            <a:spLocks noGrp="1"/>
          </p:cNvSpPr>
          <p:nvPr>
            <p:ph type="sldNum" sz="quarter" idx="12"/>
          </p:nvPr>
        </p:nvSpPr>
        <p:spPr/>
        <p:txBody>
          <a:bodyPr/>
          <a:lstStyle/>
          <a:p>
            <a:fld id="{A039E573-5D61-4989-B8D1-9A53C358D5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BIA Office of Trust Services </a:t>
            </a:r>
            <a:endParaRPr lang="en-US"/>
          </a:p>
        </p:txBody>
      </p:sp>
      <p:sp>
        <p:nvSpPr>
          <p:cNvPr id="9" name="Slide Number Placeholder 8"/>
          <p:cNvSpPr>
            <a:spLocks noGrp="1"/>
          </p:cNvSpPr>
          <p:nvPr>
            <p:ph type="sldNum" sz="quarter" idx="12"/>
          </p:nvPr>
        </p:nvSpPr>
        <p:spPr/>
        <p:txBody>
          <a:bodyPr/>
          <a:lstStyle/>
          <a:p>
            <a:fld id="{A039E573-5D61-4989-B8D1-9A53C358D5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BIA Office of Trust Services </a:t>
            </a:r>
            <a:endParaRPr lang="en-US"/>
          </a:p>
        </p:txBody>
      </p:sp>
      <p:sp>
        <p:nvSpPr>
          <p:cNvPr id="5" name="Slide Number Placeholder 4"/>
          <p:cNvSpPr>
            <a:spLocks noGrp="1"/>
          </p:cNvSpPr>
          <p:nvPr>
            <p:ph type="sldNum" sz="quarter" idx="12"/>
          </p:nvPr>
        </p:nvSpPr>
        <p:spPr/>
        <p:txBody>
          <a:bodyPr/>
          <a:lstStyle/>
          <a:p>
            <a:fld id="{A039E573-5D61-4989-B8D1-9A53C358D5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BIA Office of Trust Services </a:t>
            </a:r>
            <a:endParaRPr lang="en-US"/>
          </a:p>
        </p:txBody>
      </p:sp>
      <p:sp>
        <p:nvSpPr>
          <p:cNvPr id="4" name="Slide Number Placeholder 3"/>
          <p:cNvSpPr>
            <a:spLocks noGrp="1"/>
          </p:cNvSpPr>
          <p:nvPr>
            <p:ph type="sldNum" sz="quarter" idx="12"/>
          </p:nvPr>
        </p:nvSpPr>
        <p:spPr/>
        <p:txBody>
          <a:bodyPr/>
          <a:lstStyle/>
          <a:p>
            <a:fld id="{A039E573-5D61-4989-B8D1-9A53C358D5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BIA Office of Trust Services </a:t>
            </a:r>
            <a:endParaRPr lang="en-US"/>
          </a:p>
        </p:txBody>
      </p:sp>
      <p:sp>
        <p:nvSpPr>
          <p:cNvPr id="7" name="Slide Number Placeholder 6"/>
          <p:cNvSpPr>
            <a:spLocks noGrp="1"/>
          </p:cNvSpPr>
          <p:nvPr>
            <p:ph type="sldNum" sz="quarter" idx="12"/>
          </p:nvPr>
        </p:nvSpPr>
        <p:spPr/>
        <p:txBody>
          <a:bodyPr/>
          <a:lstStyle/>
          <a:p>
            <a:fld id="{A039E573-5D61-4989-B8D1-9A53C358D5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BIA Office of Trust Services </a:t>
            </a:r>
            <a:endParaRPr lang="en-US"/>
          </a:p>
        </p:txBody>
      </p:sp>
      <p:sp>
        <p:nvSpPr>
          <p:cNvPr id="7" name="Slide Number Placeholder 6"/>
          <p:cNvSpPr>
            <a:spLocks noGrp="1"/>
          </p:cNvSpPr>
          <p:nvPr>
            <p:ph type="sldNum" sz="quarter" idx="12"/>
          </p:nvPr>
        </p:nvSpPr>
        <p:spPr/>
        <p:txBody>
          <a:bodyPr/>
          <a:lstStyle/>
          <a:p>
            <a:fld id="{A039E573-5D61-4989-B8D1-9A53C358D5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BIA Office of Trust Services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39E573-5D61-4989-B8D1-9A53C358D5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BIA Office of Trust Services </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039E573-5D61-4989-B8D1-9A53C358D57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675" r:id="rId12"/>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Reservation Proclamations</a:t>
            </a:r>
            <a:endParaRPr lang="en-US" dirty="0"/>
          </a:p>
        </p:txBody>
      </p:sp>
      <p:sp>
        <p:nvSpPr>
          <p:cNvPr id="2" name="Text Placeholder 1"/>
          <p:cNvSpPr>
            <a:spLocks noGrp="1"/>
          </p:cNvSpPr>
          <p:nvPr>
            <p:ph type="body" idx="1"/>
          </p:nvPr>
        </p:nvSpPr>
        <p:spPr>
          <a:xfrm>
            <a:off x="762000" y="2667000"/>
            <a:ext cx="7772400" cy="3581400"/>
          </a:xfrm>
        </p:spPr>
        <p:txBody>
          <a:bodyPr>
            <a:normAutofit/>
          </a:bodyPr>
          <a:lstStyle/>
          <a:p>
            <a:r>
              <a:rPr lang="en-US" sz="3600" dirty="0" smtClean="0"/>
              <a:t> </a:t>
            </a:r>
          </a:p>
          <a:p>
            <a:endParaRPr lang="en-US" sz="3600" dirty="0"/>
          </a:p>
        </p:txBody>
      </p:sp>
      <p:sp>
        <p:nvSpPr>
          <p:cNvPr id="4" name="Slide Number Placeholder 3"/>
          <p:cNvSpPr>
            <a:spLocks noGrp="1"/>
          </p:cNvSpPr>
          <p:nvPr>
            <p:ph type="sldNum" sz="quarter" idx="12"/>
          </p:nvPr>
        </p:nvSpPr>
        <p:spPr/>
        <p:txBody>
          <a:bodyPr/>
          <a:lstStyle/>
          <a:p>
            <a:fld id="{62C5B59C-0B6E-45C3-9C5C-8459CB64E6EF}" type="slidenum">
              <a:rPr lang="en-US" smtClean="0"/>
              <a:pPr/>
              <a:t>1</a:t>
            </a:fld>
            <a:endParaRPr lang="en-US"/>
          </a:p>
        </p:txBody>
      </p:sp>
    </p:spTree>
    <p:extLst>
      <p:ext uri="{BB962C8B-B14F-4D97-AF65-F5344CB8AC3E}">
        <p14:creationId xmlns:p14="http://schemas.microsoft.com/office/powerpoint/2010/main" val="18213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01000" cy="685800"/>
          </a:xfrm>
        </p:spPr>
        <p:txBody>
          <a:bodyPr>
            <a:noAutofit/>
          </a:bodyPr>
          <a:lstStyle/>
          <a:p>
            <a:r>
              <a:rPr lang="en-US" sz="4400" dirty="0" smtClean="0">
                <a:latin typeface="Arial" pitchFamily="34" charset="0"/>
                <a:cs typeface="Arial" pitchFamily="34" charset="0"/>
              </a:rPr>
              <a:t>Step 1: Tribal Request</a:t>
            </a:r>
            <a:endParaRPr lang="en-US" sz="4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3600" dirty="0" smtClean="0"/>
              <a:t>Tribe submits request to Home Agency. Request should contain:</a:t>
            </a:r>
          </a:p>
          <a:p>
            <a:pPr marL="0" indent="0">
              <a:buNone/>
            </a:pPr>
            <a:endParaRPr lang="en-US" sz="3600" dirty="0" smtClean="0"/>
          </a:p>
          <a:p>
            <a:pPr marL="514350" indent="-514350">
              <a:buAutoNum type="arabicPeriod"/>
            </a:pPr>
            <a:r>
              <a:rPr lang="en-US" sz="3600" dirty="0" smtClean="0"/>
              <a:t>Tribal Resolution</a:t>
            </a:r>
          </a:p>
          <a:p>
            <a:pPr marL="514350" indent="-514350">
              <a:buAutoNum type="arabicPeriod"/>
            </a:pPr>
            <a:r>
              <a:rPr lang="en-US" sz="3600" dirty="0" smtClean="0"/>
              <a:t>Legal Description/Trust Deed</a:t>
            </a:r>
          </a:p>
          <a:p>
            <a:pPr marL="514350" indent="-514350">
              <a:buAutoNum type="arabicPeriod"/>
            </a:pPr>
            <a:r>
              <a:rPr lang="en-US" sz="3600" dirty="0" smtClean="0"/>
              <a:t>Map</a:t>
            </a:r>
          </a:p>
        </p:txBody>
      </p:sp>
      <p:sp>
        <p:nvSpPr>
          <p:cNvPr id="8" name="Slide Number Placeholder 7"/>
          <p:cNvSpPr>
            <a:spLocks noGrp="1"/>
          </p:cNvSpPr>
          <p:nvPr>
            <p:ph type="sldNum" sz="quarter" idx="12"/>
          </p:nvPr>
        </p:nvSpPr>
        <p:spPr/>
        <p:txBody>
          <a:bodyPr/>
          <a:lstStyle/>
          <a:p>
            <a:fld id="{62C5B59C-0B6E-45C3-9C5C-8459CB64E6EF}" type="slidenum">
              <a:rPr lang="en-US" smtClean="0"/>
              <a:pPr/>
              <a:t>10</a:t>
            </a:fld>
            <a:endParaRPr lang="en-US"/>
          </a:p>
        </p:txBody>
      </p:sp>
    </p:spTree>
    <p:extLst>
      <p:ext uri="{BB962C8B-B14F-4D97-AF65-F5344CB8AC3E}">
        <p14:creationId xmlns:p14="http://schemas.microsoft.com/office/powerpoint/2010/main" val="2314762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01000" cy="685800"/>
          </a:xfrm>
        </p:spPr>
        <p:txBody>
          <a:bodyPr>
            <a:noAutofit/>
          </a:bodyPr>
          <a:lstStyle/>
          <a:p>
            <a:r>
              <a:rPr lang="en-US" sz="4400" dirty="0" smtClean="0">
                <a:latin typeface="Arial" pitchFamily="34" charset="0"/>
                <a:cs typeface="Arial" pitchFamily="34" charset="0"/>
              </a:rPr>
              <a:t>Step 1: Tribal Request</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953000"/>
          </a:xfrm>
        </p:spPr>
        <p:txBody>
          <a:bodyPr>
            <a:noAutofit/>
          </a:bodyPr>
          <a:lstStyle/>
          <a:p>
            <a:pPr marL="0" indent="0">
              <a:buNone/>
            </a:pPr>
            <a:r>
              <a:rPr lang="en-US" sz="3200" dirty="0" smtClean="0"/>
              <a:t>Tribal Resolution:</a:t>
            </a:r>
          </a:p>
          <a:p>
            <a:pPr marL="742950" indent="-742950">
              <a:buAutoNum type="arabicPeriod"/>
            </a:pPr>
            <a:r>
              <a:rPr lang="en-US" sz="3200" dirty="0" smtClean="0"/>
              <a:t>Cite authority for action and request proclamation</a:t>
            </a:r>
          </a:p>
          <a:p>
            <a:pPr marL="742950" indent="-742950">
              <a:buAutoNum type="arabicPeriod"/>
            </a:pPr>
            <a:r>
              <a:rPr lang="en-US" sz="3200" dirty="0" smtClean="0"/>
              <a:t>Should be separate from tribal resolution requesting land into trust</a:t>
            </a:r>
          </a:p>
          <a:p>
            <a:pPr marL="742950" indent="-742950">
              <a:buAutoNum type="arabicPeriod"/>
            </a:pPr>
            <a:r>
              <a:rPr lang="en-US" sz="3200" dirty="0" smtClean="0"/>
              <a:t>Can be initiated as soon as acquisition is recorded at LTRO</a:t>
            </a:r>
          </a:p>
          <a:p>
            <a:pPr marL="742950" indent="-742950">
              <a:buAutoNum type="arabicPeriod"/>
            </a:pPr>
            <a:r>
              <a:rPr lang="en-US" sz="3200" dirty="0" smtClean="0"/>
              <a:t>Should state justification for the proclamation and uses for land</a:t>
            </a:r>
          </a:p>
        </p:txBody>
      </p:sp>
      <p:sp>
        <p:nvSpPr>
          <p:cNvPr id="8" name="Slide Number Placeholder 7"/>
          <p:cNvSpPr>
            <a:spLocks noGrp="1"/>
          </p:cNvSpPr>
          <p:nvPr>
            <p:ph type="sldNum" sz="quarter" idx="12"/>
          </p:nvPr>
        </p:nvSpPr>
        <p:spPr/>
        <p:txBody>
          <a:bodyPr/>
          <a:lstStyle/>
          <a:p>
            <a:fld id="{62C5B59C-0B6E-45C3-9C5C-8459CB64E6EF}" type="slidenum">
              <a:rPr lang="en-US" smtClean="0"/>
              <a:pPr/>
              <a:t>11</a:t>
            </a:fld>
            <a:endParaRPr lang="en-US"/>
          </a:p>
        </p:txBody>
      </p:sp>
    </p:spTree>
    <p:extLst>
      <p:ext uri="{BB962C8B-B14F-4D97-AF65-F5344CB8AC3E}">
        <p14:creationId xmlns:p14="http://schemas.microsoft.com/office/powerpoint/2010/main" val="2973697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01000" cy="685800"/>
          </a:xfrm>
        </p:spPr>
        <p:txBody>
          <a:bodyPr>
            <a:noAutofit/>
          </a:bodyPr>
          <a:lstStyle/>
          <a:p>
            <a:r>
              <a:rPr lang="en-US" sz="4400" dirty="0" smtClean="0">
                <a:latin typeface="Arial" pitchFamily="34" charset="0"/>
                <a:cs typeface="Arial" pitchFamily="34" charset="0"/>
              </a:rPr>
              <a:t>Step 1: Tribal Request</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pPr marL="0" indent="0">
              <a:buNone/>
            </a:pPr>
            <a:r>
              <a:rPr lang="en-US" sz="2800" dirty="0" smtClean="0"/>
              <a:t>Legal Description/Trust Deed:</a:t>
            </a:r>
          </a:p>
          <a:p>
            <a:pPr marL="0" indent="0">
              <a:buNone/>
            </a:pPr>
            <a:endParaRPr lang="en-US" sz="2800" dirty="0" smtClean="0"/>
          </a:p>
          <a:p>
            <a:pPr marL="742950" indent="-742950">
              <a:buAutoNum type="arabicPeriod"/>
            </a:pPr>
            <a:r>
              <a:rPr lang="en-US" sz="2800" dirty="0" smtClean="0"/>
              <a:t>Submit copy of trust </a:t>
            </a:r>
            <a:r>
              <a:rPr lang="en-US" sz="2800" dirty="0"/>
              <a:t>d</a:t>
            </a:r>
            <a:r>
              <a:rPr lang="en-US" sz="2800" dirty="0" smtClean="0"/>
              <a:t>eed with land description and approval.</a:t>
            </a:r>
          </a:p>
          <a:p>
            <a:pPr marL="742950" indent="-742950">
              <a:buAutoNum type="arabicPeriod"/>
            </a:pPr>
            <a:r>
              <a:rPr lang="en-US" sz="2800" dirty="0" smtClean="0"/>
              <a:t>Acreage and land description in resolution must match TAAMS Title Status Report, BILS LDR, and trust </a:t>
            </a:r>
            <a:r>
              <a:rPr lang="en-US" sz="2800" dirty="0"/>
              <a:t>d</a:t>
            </a:r>
            <a:r>
              <a:rPr lang="en-US" sz="2800" dirty="0" smtClean="0"/>
              <a:t>eed.</a:t>
            </a:r>
          </a:p>
          <a:p>
            <a:pPr marL="742950" indent="-742950">
              <a:buAutoNum type="arabicPeriod"/>
            </a:pPr>
            <a:r>
              <a:rPr lang="en-US" sz="2800" dirty="0" smtClean="0"/>
              <a:t>If request is for portion of trust acquisition only, only include this land description in resolution. Tribal request must state that only a portion of acquisition is to be proclaimed.</a:t>
            </a:r>
          </a:p>
          <a:p>
            <a:pPr marL="742950" indent="-742950">
              <a:buAutoNum type="arabicPeriod"/>
            </a:pPr>
            <a:r>
              <a:rPr lang="en-US" sz="2800" dirty="0" smtClean="0"/>
              <a:t>Multiple acquisitions that are contiguous can be submitted as one request.</a:t>
            </a:r>
          </a:p>
          <a:p>
            <a:pPr marL="742950" indent="-742950">
              <a:buAutoNum type="arabicPeriod"/>
            </a:pPr>
            <a:endParaRPr lang="en-US" sz="3200" dirty="0" smtClean="0"/>
          </a:p>
        </p:txBody>
      </p:sp>
      <p:sp>
        <p:nvSpPr>
          <p:cNvPr id="8" name="Slide Number Placeholder 7"/>
          <p:cNvSpPr>
            <a:spLocks noGrp="1"/>
          </p:cNvSpPr>
          <p:nvPr>
            <p:ph type="sldNum" sz="quarter" idx="12"/>
          </p:nvPr>
        </p:nvSpPr>
        <p:spPr/>
        <p:txBody>
          <a:bodyPr/>
          <a:lstStyle/>
          <a:p>
            <a:fld id="{62C5B59C-0B6E-45C3-9C5C-8459CB64E6EF}" type="slidenum">
              <a:rPr lang="en-US" smtClean="0"/>
              <a:pPr/>
              <a:t>12</a:t>
            </a:fld>
            <a:endParaRPr lang="en-US"/>
          </a:p>
        </p:txBody>
      </p:sp>
    </p:spTree>
    <p:extLst>
      <p:ext uri="{BB962C8B-B14F-4D97-AF65-F5344CB8AC3E}">
        <p14:creationId xmlns:p14="http://schemas.microsoft.com/office/powerpoint/2010/main" val="907062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01000" cy="685800"/>
          </a:xfrm>
        </p:spPr>
        <p:txBody>
          <a:bodyPr>
            <a:noAutofit/>
          </a:bodyPr>
          <a:lstStyle/>
          <a:p>
            <a:r>
              <a:rPr lang="en-US" sz="4400" dirty="0" smtClean="0">
                <a:latin typeface="Arial" pitchFamily="34" charset="0"/>
                <a:cs typeface="Arial" pitchFamily="34" charset="0"/>
              </a:rPr>
              <a:t>Step 1: Tribal Request</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724400"/>
          </a:xfrm>
        </p:spPr>
        <p:txBody>
          <a:bodyPr>
            <a:normAutofit/>
          </a:bodyPr>
          <a:lstStyle/>
          <a:p>
            <a:pPr marL="0" indent="0">
              <a:buNone/>
            </a:pPr>
            <a:r>
              <a:rPr lang="en-US" sz="3600" dirty="0" smtClean="0"/>
              <a:t>Map:</a:t>
            </a:r>
          </a:p>
          <a:p>
            <a:pPr marL="0" indent="0">
              <a:buNone/>
            </a:pPr>
            <a:endParaRPr lang="en-US" sz="3200" dirty="0" smtClean="0"/>
          </a:p>
          <a:p>
            <a:pPr marL="0" indent="0">
              <a:buNone/>
            </a:pPr>
            <a:r>
              <a:rPr lang="en-US" sz="3200" dirty="0" smtClean="0"/>
              <a:t>Application should include a map, plot, or survey that depicts the location of the subject land in relation to the present reservation, or other trust and restricted lands.</a:t>
            </a:r>
            <a:endParaRPr lang="en-US" sz="2800" dirty="0" smtClean="0"/>
          </a:p>
        </p:txBody>
      </p:sp>
      <p:sp>
        <p:nvSpPr>
          <p:cNvPr id="8" name="Slide Number Placeholder 7"/>
          <p:cNvSpPr>
            <a:spLocks noGrp="1"/>
          </p:cNvSpPr>
          <p:nvPr>
            <p:ph type="sldNum" sz="quarter" idx="12"/>
          </p:nvPr>
        </p:nvSpPr>
        <p:spPr/>
        <p:txBody>
          <a:bodyPr/>
          <a:lstStyle/>
          <a:p>
            <a:fld id="{62C5B59C-0B6E-45C3-9C5C-8459CB64E6EF}" type="slidenum">
              <a:rPr lang="en-US" smtClean="0"/>
              <a:pPr/>
              <a:t>13</a:t>
            </a:fld>
            <a:endParaRPr lang="en-US"/>
          </a:p>
        </p:txBody>
      </p:sp>
    </p:spTree>
    <p:extLst>
      <p:ext uri="{BB962C8B-B14F-4D97-AF65-F5344CB8AC3E}">
        <p14:creationId xmlns:p14="http://schemas.microsoft.com/office/powerpoint/2010/main" val="2778604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01000" cy="685800"/>
          </a:xfrm>
        </p:spPr>
        <p:txBody>
          <a:bodyPr>
            <a:noAutofit/>
          </a:bodyPr>
          <a:lstStyle/>
          <a:p>
            <a:r>
              <a:rPr lang="en-US" sz="4400" dirty="0" smtClean="0">
                <a:latin typeface="Arial" pitchFamily="34" charset="0"/>
                <a:cs typeface="Arial" pitchFamily="34" charset="0"/>
              </a:rPr>
              <a:t>Step 2: Home Agency Process</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0" indent="0">
              <a:buNone/>
            </a:pPr>
            <a:r>
              <a:rPr lang="en-US" sz="2800" dirty="0" smtClean="0"/>
              <a:t>Home Agency generates the following documentation for submission to </a:t>
            </a:r>
            <a:r>
              <a:rPr lang="en-US" sz="2800" dirty="0"/>
              <a:t>R</a:t>
            </a:r>
            <a:r>
              <a:rPr lang="en-US" sz="2800" dirty="0" smtClean="0"/>
              <a:t>egional Office:</a:t>
            </a:r>
          </a:p>
          <a:p>
            <a:pPr marL="0" indent="0">
              <a:buNone/>
            </a:pPr>
            <a:endParaRPr lang="en-US" sz="2800" dirty="0"/>
          </a:p>
          <a:p>
            <a:pPr marL="514350" indent="-514350">
              <a:buAutoNum type="arabicPeriod"/>
            </a:pPr>
            <a:r>
              <a:rPr lang="en-US" sz="2800" dirty="0" smtClean="0"/>
              <a:t>BILS LDR</a:t>
            </a:r>
          </a:p>
          <a:p>
            <a:pPr marL="514350" indent="-514350">
              <a:buAutoNum type="arabicPeriod"/>
            </a:pPr>
            <a:r>
              <a:rPr lang="en-US" sz="2800" dirty="0" smtClean="0"/>
              <a:t>Notice to State, County, and Local Governments</a:t>
            </a:r>
          </a:p>
          <a:p>
            <a:pPr marL="514350" indent="-514350">
              <a:buAutoNum type="arabicPeriod"/>
            </a:pPr>
            <a:r>
              <a:rPr lang="en-US" sz="2800" dirty="0" smtClean="0"/>
              <a:t>NEPA</a:t>
            </a:r>
          </a:p>
          <a:p>
            <a:pPr marL="514350" indent="-514350">
              <a:buAutoNum type="arabicPeriod"/>
            </a:pPr>
            <a:r>
              <a:rPr lang="en-US" sz="2800" dirty="0" smtClean="0"/>
              <a:t>Draft Reservation Proclamation</a:t>
            </a:r>
          </a:p>
          <a:p>
            <a:pPr marL="514350" indent="-514350">
              <a:buAutoNum type="arabicPeriod"/>
            </a:pPr>
            <a:r>
              <a:rPr lang="en-US" sz="2800" dirty="0" smtClean="0"/>
              <a:t>Draft Federal Register Notice</a:t>
            </a:r>
          </a:p>
          <a:p>
            <a:pPr marL="514350" indent="-514350">
              <a:buAutoNum type="arabicPeriod"/>
            </a:pPr>
            <a:r>
              <a:rPr lang="en-US" sz="2800" dirty="0" smtClean="0"/>
              <a:t>Draft Memo from Director to AS-IA</a:t>
            </a:r>
          </a:p>
          <a:p>
            <a:pPr marL="514350" indent="-514350">
              <a:buAutoNum type="arabicPeriod"/>
            </a:pPr>
            <a:r>
              <a:rPr lang="en-US" sz="2800" dirty="0" smtClean="0"/>
              <a:t>Brief History of the Land Acquisition</a:t>
            </a:r>
          </a:p>
          <a:p>
            <a:pPr marL="514350" indent="-514350">
              <a:buAutoNum type="arabicPeriod"/>
            </a:pPr>
            <a:r>
              <a:rPr lang="en-US" sz="2800" dirty="0" smtClean="0"/>
              <a:t>Proof of Statutory Authority for Trust Acquisition (Deed or TR)</a:t>
            </a:r>
          </a:p>
          <a:p>
            <a:pPr marL="514350" indent="-514350">
              <a:buAutoNum type="arabicPeriod"/>
            </a:pPr>
            <a:r>
              <a:rPr lang="en-US" sz="2800" dirty="0" smtClean="0"/>
              <a:t>Title Status Report</a:t>
            </a:r>
          </a:p>
          <a:p>
            <a:pPr marL="514350" indent="-514350">
              <a:buAutoNum type="arabicPeriod"/>
            </a:pPr>
            <a:r>
              <a:rPr lang="en-US" sz="2800" dirty="0" smtClean="0"/>
              <a:t>Justification and Recommendation to Regional Director</a:t>
            </a:r>
          </a:p>
        </p:txBody>
      </p:sp>
      <p:sp>
        <p:nvSpPr>
          <p:cNvPr id="8" name="Slide Number Placeholder 7"/>
          <p:cNvSpPr>
            <a:spLocks noGrp="1"/>
          </p:cNvSpPr>
          <p:nvPr>
            <p:ph type="sldNum" sz="quarter" idx="12"/>
          </p:nvPr>
        </p:nvSpPr>
        <p:spPr/>
        <p:txBody>
          <a:bodyPr/>
          <a:lstStyle/>
          <a:p>
            <a:fld id="{62C5B59C-0B6E-45C3-9C5C-8459CB64E6EF}" type="slidenum">
              <a:rPr lang="en-US" smtClean="0"/>
              <a:pPr/>
              <a:t>14</a:t>
            </a:fld>
            <a:endParaRPr lang="en-US"/>
          </a:p>
        </p:txBody>
      </p:sp>
    </p:spTree>
    <p:extLst>
      <p:ext uri="{BB962C8B-B14F-4D97-AF65-F5344CB8AC3E}">
        <p14:creationId xmlns:p14="http://schemas.microsoft.com/office/powerpoint/2010/main" val="15367969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01000" cy="685800"/>
          </a:xfrm>
        </p:spPr>
        <p:txBody>
          <a:bodyPr>
            <a:noAutofit/>
          </a:bodyPr>
          <a:lstStyle/>
          <a:p>
            <a:r>
              <a:rPr lang="en-US" sz="4400" dirty="0" smtClean="0">
                <a:latin typeface="Arial" pitchFamily="34" charset="0"/>
                <a:cs typeface="Arial" pitchFamily="34" charset="0"/>
              </a:rPr>
              <a:t>Step 3: Regional Office Process</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724400"/>
          </a:xfrm>
        </p:spPr>
        <p:txBody>
          <a:bodyPr>
            <a:normAutofit fontScale="92500"/>
          </a:bodyPr>
          <a:lstStyle/>
          <a:p>
            <a:pPr marL="742950" indent="-742950">
              <a:buAutoNum type="arabicPeriod"/>
            </a:pPr>
            <a:r>
              <a:rPr lang="en-US" sz="3600" dirty="0" smtClean="0"/>
              <a:t>Regional Office reviews submission and works with agency to perfect application.</a:t>
            </a:r>
          </a:p>
          <a:p>
            <a:pPr marL="742950" indent="-742950">
              <a:buAutoNum type="arabicPeriod"/>
            </a:pPr>
            <a:endParaRPr lang="en-US" sz="3600" dirty="0" smtClean="0"/>
          </a:p>
          <a:p>
            <a:pPr marL="742950" indent="-742950">
              <a:buAutoNum type="arabicPeriod"/>
            </a:pPr>
            <a:r>
              <a:rPr lang="en-US" sz="3600" dirty="0" smtClean="0"/>
              <a:t>Once application is complete, RO drafts recommendation Memo to Director, BIA, with all documentation needed to issue proclamation.</a:t>
            </a:r>
          </a:p>
          <a:p>
            <a:pPr marL="742950" indent="-742950">
              <a:buAutoNum type="arabicPeriod"/>
            </a:pPr>
            <a:endParaRPr lang="en-US" sz="3600" dirty="0"/>
          </a:p>
        </p:txBody>
      </p:sp>
      <p:sp>
        <p:nvSpPr>
          <p:cNvPr id="8" name="Slide Number Placeholder 7"/>
          <p:cNvSpPr>
            <a:spLocks noGrp="1"/>
          </p:cNvSpPr>
          <p:nvPr>
            <p:ph type="sldNum" sz="quarter" idx="12"/>
          </p:nvPr>
        </p:nvSpPr>
        <p:spPr/>
        <p:txBody>
          <a:bodyPr/>
          <a:lstStyle/>
          <a:p>
            <a:fld id="{62C5B59C-0B6E-45C3-9C5C-8459CB64E6EF}" type="slidenum">
              <a:rPr lang="en-US" smtClean="0"/>
              <a:pPr/>
              <a:t>15</a:t>
            </a:fld>
            <a:endParaRPr lang="en-US"/>
          </a:p>
        </p:txBody>
      </p:sp>
    </p:spTree>
    <p:extLst>
      <p:ext uri="{BB962C8B-B14F-4D97-AF65-F5344CB8AC3E}">
        <p14:creationId xmlns:p14="http://schemas.microsoft.com/office/powerpoint/2010/main" val="3555928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01000" cy="685800"/>
          </a:xfrm>
        </p:spPr>
        <p:txBody>
          <a:bodyPr>
            <a:noAutofit/>
          </a:bodyPr>
          <a:lstStyle/>
          <a:p>
            <a:r>
              <a:rPr lang="en-US" sz="4400" dirty="0" smtClean="0">
                <a:latin typeface="Arial" pitchFamily="34" charset="0"/>
                <a:cs typeface="Arial" pitchFamily="34" charset="0"/>
              </a:rPr>
              <a:t>Step 4: Central Office Process</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724400"/>
          </a:xfrm>
        </p:spPr>
        <p:txBody>
          <a:bodyPr>
            <a:normAutofit/>
          </a:bodyPr>
          <a:lstStyle/>
          <a:p>
            <a:pPr marL="742950" indent="-742950">
              <a:buAutoNum type="arabicPeriod"/>
            </a:pPr>
            <a:r>
              <a:rPr lang="en-US" sz="3600" dirty="0" smtClean="0"/>
              <a:t>Central Office reviews submission and works with Regional Office to perfect application.</a:t>
            </a:r>
          </a:p>
          <a:p>
            <a:pPr marL="742950" indent="-742950">
              <a:buAutoNum type="arabicPeriod"/>
            </a:pPr>
            <a:r>
              <a:rPr lang="en-US" sz="3600" dirty="0" smtClean="0"/>
              <a:t>Reservation Proclamation requests are reviewed by the Solicitor.</a:t>
            </a:r>
          </a:p>
          <a:p>
            <a:pPr marL="742950" indent="-742950">
              <a:buAutoNum type="arabicPeriod"/>
            </a:pPr>
            <a:r>
              <a:rPr lang="en-US" sz="3600" dirty="0" smtClean="0"/>
              <a:t>If acceptable, AS-IA signs proclamation and published notice in the Federal Register.</a:t>
            </a:r>
          </a:p>
          <a:p>
            <a:pPr marL="742950" indent="-742950">
              <a:buAutoNum type="arabicPeriod"/>
            </a:pPr>
            <a:endParaRPr lang="en-US" sz="3600" dirty="0"/>
          </a:p>
        </p:txBody>
      </p:sp>
      <p:sp>
        <p:nvSpPr>
          <p:cNvPr id="8" name="Slide Number Placeholder 7"/>
          <p:cNvSpPr>
            <a:spLocks noGrp="1"/>
          </p:cNvSpPr>
          <p:nvPr>
            <p:ph type="sldNum" sz="quarter" idx="12"/>
          </p:nvPr>
        </p:nvSpPr>
        <p:spPr/>
        <p:txBody>
          <a:bodyPr/>
          <a:lstStyle/>
          <a:p>
            <a:fld id="{62C5B59C-0B6E-45C3-9C5C-8459CB64E6EF}" type="slidenum">
              <a:rPr lang="en-US" smtClean="0"/>
              <a:pPr/>
              <a:t>16</a:t>
            </a:fld>
            <a:endParaRPr lang="en-US"/>
          </a:p>
        </p:txBody>
      </p:sp>
    </p:spTree>
    <p:extLst>
      <p:ext uri="{BB962C8B-B14F-4D97-AF65-F5344CB8AC3E}">
        <p14:creationId xmlns:p14="http://schemas.microsoft.com/office/powerpoint/2010/main" val="20470627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01000" cy="685800"/>
          </a:xfrm>
        </p:spPr>
        <p:txBody>
          <a:bodyPr>
            <a:noAutofit/>
          </a:bodyPr>
          <a:lstStyle/>
          <a:p>
            <a:r>
              <a:rPr lang="en-US" sz="4400" dirty="0" smtClean="0">
                <a:latin typeface="Arial" pitchFamily="34" charset="0"/>
                <a:cs typeface="Arial" pitchFamily="34" charset="0"/>
              </a:rPr>
              <a:t>Step 5: Recordation at LTRO</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724400"/>
          </a:xfrm>
        </p:spPr>
        <p:txBody>
          <a:bodyPr>
            <a:normAutofit/>
          </a:bodyPr>
          <a:lstStyle/>
          <a:p>
            <a:pPr marL="0" indent="0">
              <a:buNone/>
            </a:pPr>
            <a:r>
              <a:rPr lang="en-US" sz="3600" dirty="0" smtClean="0"/>
              <a:t>Federal Register Notice should then be recorded at LTRO by Home Agency. Inform LTRO that proclamation should be encoded to TAAMS Legal Document Module (Document Class 07  - Secretarial Order). </a:t>
            </a:r>
            <a:endParaRPr lang="en-US" sz="3600" dirty="0"/>
          </a:p>
        </p:txBody>
      </p:sp>
      <p:sp>
        <p:nvSpPr>
          <p:cNvPr id="8" name="Slide Number Placeholder 7"/>
          <p:cNvSpPr>
            <a:spLocks noGrp="1"/>
          </p:cNvSpPr>
          <p:nvPr>
            <p:ph type="sldNum" sz="quarter" idx="12"/>
          </p:nvPr>
        </p:nvSpPr>
        <p:spPr/>
        <p:txBody>
          <a:bodyPr/>
          <a:lstStyle/>
          <a:p>
            <a:fld id="{62C5B59C-0B6E-45C3-9C5C-8459CB64E6EF}" type="slidenum">
              <a:rPr lang="en-US" smtClean="0"/>
              <a:pPr/>
              <a:t>17</a:t>
            </a:fld>
            <a:endParaRPr lang="en-US"/>
          </a:p>
        </p:txBody>
      </p:sp>
    </p:spTree>
    <p:extLst>
      <p:ext uri="{BB962C8B-B14F-4D97-AF65-F5344CB8AC3E}">
        <p14:creationId xmlns:p14="http://schemas.microsoft.com/office/powerpoint/2010/main" val="34302922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01000" cy="685800"/>
          </a:xfrm>
        </p:spPr>
        <p:txBody>
          <a:bodyPr>
            <a:noAutofit/>
          </a:bodyPr>
          <a:lstStyle/>
          <a:p>
            <a:r>
              <a:rPr lang="en-US" sz="4400" dirty="0" smtClean="0">
                <a:latin typeface="Arial" pitchFamily="34" charset="0"/>
                <a:cs typeface="Arial" pitchFamily="34" charset="0"/>
              </a:rPr>
              <a:t>Step 6: Notice to Tribe</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724400"/>
          </a:xfrm>
        </p:spPr>
        <p:txBody>
          <a:bodyPr>
            <a:normAutofit/>
          </a:bodyPr>
          <a:lstStyle/>
          <a:p>
            <a:pPr marL="0" indent="0">
              <a:buNone/>
            </a:pPr>
            <a:r>
              <a:rPr lang="en-US" sz="3600" dirty="0" smtClean="0"/>
              <a:t>Send copy of recorded Federal Register Notice to Tribe and inform Tribe that Proclamation process is complete.</a:t>
            </a:r>
            <a:endParaRPr lang="en-US" sz="3600" dirty="0"/>
          </a:p>
        </p:txBody>
      </p:sp>
      <p:sp>
        <p:nvSpPr>
          <p:cNvPr id="8" name="Slide Number Placeholder 7"/>
          <p:cNvSpPr>
            <a:spLocks noGrp="1"/>
          </p:cNvSpPr>
          <p:nvPr>
            <p:ph type="sldNum" sz="quarter" idx="12"/>
          </p:nvPr>
        </p:nvSpPr>
        <p:spPr/>
        <p:txBody>
          <a:bodyPr/>
          <a:lstStyle/>
          <a:p>
            <a:fld id="{62C5B59C-0B6E-45C3-9C5C-8459CB64E6EF}" type="slidenum">
              <a:rPr lang="en-US" smtClean="0"/>
              <a:pPr/>
              <a:t>18</a:t>
            </a:fld>
            <a:endParaRPr lang="en-US"/>
          </a:p>
        </p:txBody>
      </p:sp>
    </p:spTree>
    <p:extLst>
      <p:ext uri="{BB962C8B-B14F-4D97-AF65-F5344CB8AC3E}">
        <p14:creationId xmlns:p14="http://schemas.microsoft.com/office/powerpoint/2010/main" val="707194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533400"/>
            <a:ext cx="7696200" cy="1447800"/>
          </a:xfrm>
        </p:spPr>
        <p:txBody>
          <a:bodyPr>
            <a:normAutofit fontScale="90000"/>
          </a:bodyPr>
          <a:lstStyle/>
          <a:p>
            <a:r>
              <a:rPr lang="en-US" dirty="0" smtClean="0"/>
              <a:t>Reservation Proclamations: History</a:t>
            </a:r>
            <a:endParaRPr lang="en-US" dirty="0"/>
          </a:p>
        </p:txBody>
      </p:sp>
      <p:sp>
        <p:nvSpPr>
          <p:cNvPr id="2" name="Text Placeholder 1"/>
          <p:cNvSpPr>
            <a:spLocks noGrp="1"/>
          </p:cNvSpPr>
          <p:nvPr>
            <p:ph type="body" idx="1"/>
          </p:nvPr>
        </p:nvSpPr>
        <p:spPr>
          <a:xfrm>
            <a:off x="685800" y="2514600"/>
            <a:ext cx="6324600" cy="3200400"/>
          </a:xfrm>
        </p:spPr>
        <p:txBody>
          <a:bodyPr>
            <a:noAutofit/>
          </a:bodyPr>
          <a:lstStyle/>
          <a:p>
            <a:pPr marL="514350" indent="-514350">
              <a:buAutoNum type="arabicPeriod"/>
            </a:pPr>
            <a:r>
              <a:rPr lang="en-US" sz="4400" dirty="0" smtClean="0"/>
              <a:t>Treaties</a:t>
            </a:r>
          </a:p>
          <a:p>
            <a:pPr marL="514350" indent="-514350">
              <a:buAutoNum type="arabicPeriod"/>
            </a:pPr>
            <a:r>
              <a:rPr lang="en-US" sz="4400" dirty="0" smtClean="0"/>
              <a:t>Executive Orders</a:t>
            </a:r>
          </a:p>
          <a:p>
            <a:pPr marL="514350" indent="-514350">
              <a:buAutoNum type="arabicPeriod"/>
            </a:pPr>
            <a:r>
              <a:rPr lang="en-US" sz="4400" dirty="0" smtClean="0"/>
              <a:t>Acts of Congress</a:t>
            </a:r>
          </a:p>
          <a:p>
            <a:pPr marL="514350" indent="-514350">
              <a:buAutoNum type="arabicPeriod"/>
            </a:pPr>
            <a:r>
              <a:rPr lang="en-US" sz="4400" dirty="0" smtClean="0"/>
              <a:t>Secretarial Orders</a:t>
            </a:r>
            <a:endParaRPr lang="en-US" sz="4400" dirty="0"/>
          </a:p>
        </p:txBody>
      </p:sp>
      <p:sp>
        <p:nvSpPr>
          <p:cNvPr id="4" name="Slide Number Placeholder 3"/>
          <p:cNvSpPr>
            <a:spLocks noGrp="1"/>
          </p:cNvSpPr>
          <p:nvPr>
            <p:ph type="sldNum" sz="quarter" idx="12"/>
          </p:nvPr>
        </p:nvSpPr>
        <p:spPr/>
        <p:txBody>
          <a:bodyPr/>
          <a:lstStyle/>
          <a:p>
            <a:fld id="{62C5B59C-0B6E-45C3-9C5C-8459CB64E6EF}" type="slidenum">
              <a:rPr lang="en-US" smtClean="0"/>
              <a:pPr/>
              <a:t>2</a:t>
            </a:fld>
            <a:endParaRPr lang="en-US"/>
          </a:p>
        </p:txBody>
      </p:sp>
    </p:spTree>
    <p:extLst>
      <p:ext uri="{BB962C8B-B14F-4D97-AF65-F5344CB8AC3E}">
        <p14:creationId xmlns:p14="http://schemas.microsoft.com/office/powerpoint/2010/main" val="2997197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533400"/>
            <a:ext cx="7696200" cy="1447800"/>
          </a:xfrm>
        </p:spPr>
        <p:txBody>
          <a:bodyPr>
            <a:normAutofit fontScale="90000"/>
          </a:bodyPr>
          <a:lstStyle/>
          <a:p>
            <a:r>
              <a:rPr lang="en-US" dirty="0" smtClean="0"/>
              <a:t>Proclamation Authority:</a:t>
            </a:r>
            <a:br>
              <a:rPr lang="en-US" dirty="0" smtClean="0"/>
            </a:br>
            <a:r>
              <a:rPr lang="en-US" dirty="0" smtClean="0"/>
              <a:t>25 U.S.C. </a:t>
            </a:r>
            <a:r>
              <a:rPr lang="en-US" dirty="0" smtClean="0">
                <a:effectLst/>
              </a:rPr>
              <a:t>§ 467 (IRA)</a:t>
            </a:r>
            <a:endParaRPr lang="en-US" dirty="0"/>
          </a:p>
        </p:txBody>
      </p:sp>
      <p:sp>
        <p:nvSpPr>
          <p:cNvPr id="2" name="Text Placeholder 1"/>
          <p:cNvSpPr>
            <a:spLocks noGrp="1"/>
          </p:cNvSpPr>
          <p:nvPr>
            <p:ph type="body" idx="1"/>
          </p:nvPr>
        </p:nvSpPr>
        <p:spPr>
          <a:xfrm>
            <a:off x="685800" y="2209800"/>
            <a:ext cx="7696200" cy="3962400"/>
          </a:xfrm>
        </p:spPr>
        <p:txBody>
          <a:bodyPr>
            <a:normAutofit fontScale="85000" lnSpcReduction="20000"/>
          </a:bodyPr>
          <a:lstStyle/>
          <a:p>
            <a:r>
              <a:rPr lang="en-US" sz="3600" dirty="0"/>
              <a:t>The Secretary of the Interior is hereby authorized to proclaim new Indian reservations on lands acquired pursuant to any authority conferred by this Act, or to add such lands to existing reservations: </a:t>
            </a:r>
            <a:r>
              <a:rPr lang="en-US" sz="3600" i="1" dirty="0"/>
              <a:t>Provided</a:t>
            </a:r>
            <a:r>
              <a:rPr lang="en-US" sz="3600" dirty="0"/>
              <a:t>, That lands added to existing reservations shall be designated for the exclusive use of Indians entitled by enrollment or by tribal membership to residence at such reservations</a:t>
            </a:r>
            <a:r>
              <a:rPr lang="en-US" sz="3600" dirty="0" smtClean="0"/>
              <a:t>. </a:t>
            </a:r>
            <a:endParaRPr lang="en-US" dirty="0"/>
          </a:p>
        </p:txBody>
      </p:sp>
      <p:sp>
        <p:nvSpPr>
          <p:cNvPr id="4" name="Slide Number Placeholder 3"/>
          <p:cNvSpPr>
            <a:spLocks noGrp="1"/>
          </p:cNvSpPr>
          <p:nvPr>
            <p:ph type="sldNum" sz="quarter" idx="12"/>
          </p:nvPr>
        </p:nvSpPr>
        <p:spPr/>
        <p:txBody>
          <a:bodyPr/>
          <a:lstStyle/>
          <a:p>
            <a:fld id="{62C5B59C-0B6E-45C3-9C5C-8459CB64E6EF}" type="slidenum">
              <a:rPr lang="en-US" smtClean="0"/>
              <a:pPr/>
              <a:t>3</a:t>
            </a:fld>
            <a:endParaRPr lang="en-US"/>
          </a:p>
        </p:txBody>
      </p:sp>
    </p:spTree>
    <p:extLst>
      <p:ext uri="{BB962C8B-B14F-4D97-AF65-F5344CB8AC3E}">
        <p14:creationId xmlns:p14="http://schemas.microsoft.com/office/powerpoint/2010/main" val="2737271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533400"/>
            <a:ext cx="7696200" cy="1447800"/>
          </a:xfrm>
        </p:spPr>
        <p:txBody>
          <a:bodyPr>
            <a:normAutofit fontScale="90000"/>
          </a:bodyPr>
          <a:lstStyle/>
          <a:p>
            <a:r>
              <a:rPr lang="en-US" dirty="0" smtClean="0"/>
              <a:t>Why are reservation proclamations important?</a:t>
            </a:r>
            <a:endParaRPr lang="en-US" dirty="0"/>
          </a:p>
        </p:txBody>
      </p:sp>
      <p:sp>
        <p:nvSpPr>
          <p:cNvPr id="2" name="Text Placeholder 1"/>
          <p:cNvSpPr>
            <a:spLocks noGrp="1"/>
          </p:cNvSpPr>
          <p:nvPr>
            <p:ph type="body" idx="1"/>
          </p:nvPr>
        </p:nvSpPr>
        <p:spPr>
          <a:xfrm>
            <a:off x="914400" y="2209800"/>
            <a:ext cx="7467600" cy="3962400"/>
          </a:xfrm>
        </p:spPr>
        <p:txBody>
          <a:bodyPr>
            <a:normAutofit/>
          </a:bodyPr>
          <a:lstStyle/>
          <a:p>
            <a:pPr algn="ctr"/>
            <a:endParaRPr lang="en-US" dirty="0" smtClean="0"/>
          </a:p>
          <a:p>
            <a:pPr algn="ctr"/>
            <a:endParaRPr lang="en-US" dirty="0"/>
          </a:p>
          <a:p>
            <a:pPr algn="ctr"/>
            <a:endParaRPr lang="en-US" dirty="0" smtClean="0"/>
          </a:p>
          <a:p>
            <a:pPr algn="ctr"/>
            <a:r>
              <a:rPr lang="en-US" sz="6600" dirty="0" smtClean="0"/>
              <a:t>Tribal Jurisdiction</a:t>
            </a:r>
            <a:endParaRPr lang="en-US" sz="6600" dirty="0"/>
          </a:p>
        </p:txBody>
      </p:sp>
      <p:sp>
        <p:nvSpPr>
          <p:cNvPr id="4" name="Slide Number Placeholder 3"/>
          <p:cNvSpPr>
            <a:spLocks noGrp="1"/>
          </p:cNvSpPr>
          <p:nvPr>
            <p:ph type="sldNum" sz="quarter" idx="12"/>
          </p:nvPr>
        </p:nvSpPr>
        <p:spPr/>
        <p:txBody>
          <a:bodyPr/>
          <a:lstStyle/>
          <a:p>
            <a:fld id="{62C5B59C-0B6E-45C3-9C5C-8459CB64E6EF}" type="slidenum">
              <a:rPr lang="en-US" smtClean="0"/>
              <a:pPr/>
              <a:t>4</a:t>
            </a:fld>
            <a:endParaRPr lang="en-US"/>
          </a:p>
        </p:txBody>
      </p:sp>
    </p:spTree>
    <p:extLst>
      <p:ext uri="{BB962C8B-B14F-4D97-AF65-F5344CB8AC3E}">
        <p14:creationId xmlns:p14="http://schemas.microsoft.com/office/powerpoint/2010/main" val="2709964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533400"/>
            <a:ext cx="7696200" cy="381000"/>
          </a:xfrm>
        </p:spPr>
        <p:txBody>
          <a:bodyPr>
            <a:normAutofit fontScale="90000"/>
          </a:bodyPr>
          <a:lstStyle/>
          <a:p>
            <a:r>
              <a:rPr lang="en-US" dirty="0" smtClean="0"/>
              <a:t>Tribal Jurisdiction</a:t>
            </a:r>
            <a:endParaRPr lang="en-US" dirty="0"/>
          </a:p>
        </p:txBody>
      </p:sp>
      <p:sp>
        <p:nvSpPr>
          <p:cNvPr id="2" name="Text Placeholder 1"/>
          <p:cNvSpPr>
            <a:spLocks noGrp="1"/>
          </p:cNvSpPr>
          <p:nvPr>
            <p:ph type="body" idx="1"/>
          </p:nvPr>
        </p:nvSpPr>
        <p:spPr>
          <a:xfrm>
            <a:off x="914400" y="1371600"/>
            <a:ext cx="7467600" cy="4800600"/>
          </a:xfrm>
        </p:spPr>
        <p:txBody>
          <a:bodyPr>
            <a:normAutofit/>
          </a:bodyPr>
          <a:lstStyle/>
          <a:p>
            <a:pPr algn="ctr"/>
            <a:endParaRPr lang="en-US" dirty="0" smtClean="0"/>
          </a:p>
          <a:p>
            <a:pPr algn="ctr"/>
            <a:endParaRPr lang="en-US" dirty="0"/>
          </a:p>
          <a:p>
            <a:pPr algn="ctr"/>
            <a:endParaRPr lang="en-US" dirty="0" smtClean="0"/>
          </a:p>
        </p:txBody>
      </p:sp>
      <p:sp>
        <p:nvSpPr>
          <p:cNvPr id="4" name="Slide Number Placeholder 3"/>
          <p:cNvSpPr>
            <a:spLocks noGrp="1"/>
          </p:cNvSpPr>
          <p:nvPr>
            <p:ph type="sldNum" sz="quarter" idx="12"/>
          </p:nvPr>
        </p:nvSpPr>
        <p:spPr/>
        <p:txBody>
          <a:bodyPr/>
          <a:lstStyle/>
          <a:p>
            <a:fld id="{62C5B59C-0B6E-45C3-9C5C-8459CB64E6EF}" type="slidenum">
              <a:rPr lang="en-US" smtClean="0"/>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604097089"/>
              </p:ext>
            </p:extLst>
          </p:nvPr>
        </p:nvGraphicFramePr>
        <p:xfrm>
          <a:off x="0" y="1066800"/>
          <a:ext cx="8915402" cy="5562598"/>
        </p:xfrm>
        <a:graphic>
          <a:graphicData uri="http://schemas.openxmlformats.org/drawingml/2006/table">
            <a:tbl>
              <a:tblPr firstRow="1" bandRow="1">
                <a:tableStyleId>{00A15C55-8517-42AA-B614-E9B94910E393}</a:tableStyleId>
              </a:tblPr>
              <a:tblGrid>
                <a:gridCol w="1296788"/>
                <a:gridCol w="5159193"/>
                <a:gridCol w="2459421"/>
              </a:tblGrid>
              <a:tr h="676367">
                <a:tc>
                  <a:txBody>
                    <a:bodyPr/>
                    <a:lstStyle/>
                    <a:p>
                      <a:endParaRPr lang="en-US" dirty="0"/>
                    </a:p>
                  </a:txBody>
                  <a:tcPr/>
                </a:tc>
                <a:tc>
                  <a:txBody>
                    <a:bodyPr/>
                    <a:lstStyle/>
                    <a:p>
                      <a:r>
                        <a:rPr lang="en-US" dirty="0" smtClean="0"/>
                        <a:t>On-Reservation</a:t>
                      </a:r>
                      <a:endParaRPr lang="en-US" dirty="0"/>
                    </a:p>
                  </a:txBody>
                  <a:tcPr/>
                </a:tc>
                <a:tc>
                  <a:txBody>
                    <a:bodyPr/>
                    <a:lstStyle/>
                    <a:p>
                      <a:r>
                        <a:rPr lang="en-US" dirty="0" smtClean="0"/>
                        <a:t>Off-Reservation</a:t>
                      </a:r>
                      <a:endParaRPr lang="en-US" dirty="0"/>
                    </a:p>
                  </a:txBody>
                  <a:tcPr/>
                </a:tc>
              </a:tr>
              <a:tr h="1332935">
                <a:tc>
                  <a:txBody>
                    <a:bodyPr/>
                    <a:lstStyle/>
                    <a:p>
                      <a:r>
                        <a:rPr lang="en-US" dirty="0" smtClean="0"/>
                        <a:t>Members</a:t>
                      </a:r>
                      <a:endParaRPr lang="en-US" dirty="0"/>
                    </a:p>
                  </a:txBody>
                  <a:tcPr/>
                </a:tc>
                <a:tc>
                  <a:txBody>
                    <a:bodyPr/>
                    <a:lstStyle/>
                    <a:p>
                      <a:r>
                        <a:rPr lang="en-US" dirty="0" smtClean="0"/>
                        <a:t>Criminal</a:t>
                      </a:r>
                      <a:r>
                        <a:rPr lang="en-US" baseline="0" dirty="0" smtClean="0"/>
                        <a:t> &amp; Civil Jurisdiction</a:t>
                      </a:r>
                      <a:endParaRPr lang="en-US" dirty="0"/>
                    </a:p>
                  </a:txBody>
                  <a:tcPr/>
                </a:tc>
                <a:tc>
                  <a:txBody>
                    <a:bodyPr/>
                    <a:lstStyle/>
                    <a:p>
                      <a:pPr algn="ctr"/>
                      <a:r>
                        <a:rPr lang="en-US" dirty="0" smtClean="0"/>
                        <a:t>ICWA</a:t>
                      </a:r>
                    </a:p>
                    <a:p>
                      <a:pPr algn="ctr"/>
                      <a:r>
                        <a:rPr lang="en-US" dirty="0" smtClean="0"/>
                        <a:t>(Compact)</a:t>
                      </a:r>
                    </a:p>
                    <a:p>
                      <a:pPr algn="ctr"/>
                      <a:r>
                        <a:rPr lang="en-US" dirty="0" smtClean="0"/>
                        <a:t>(Full</a:t>
                      </a:r>
                      <a:r>
                        <a:rPr lang="en-US" baseline="0" dirty="0" smtClean="0"/>
                        <a:t> Faith &amp; Credit)</a:t>
                      </a:r>
                      <a:endParaRPr lang="en-US" dirty="0" smtClean="0"/>
                    </a:p>
                  </a:txBody>
                  <a:tcPr/>
                </a:tc>
              </a:tr>
              <a:tr h="3553296">
                <a:tc>
                  <a:txBody>
                    <a:bodyPr/>
                    <a:lstStyle/>
                    <a:p>
                      <a:r>
                        <a:rPr lang="en-US" dirty="0" smtClean="0"/>
                        <a:t>Non-</a:t>
                      </a:r>
                    </a:p>
                    <a:p>
                      <a:r>
                        <a:rPr lang="en-US" dirty="0" smtClean="0"/>
                        <a:t>Member</a:t>
                      </a:r>
                    </a:p>
                    <a:p>
                      <a:r>
                        <a:rPr lang="en-US" dirty="0" smtClean="0"/>
                        <a:t>Indians</a:t>
                      </a:r>
                    </a:p>
                    <a:p>
                      <a:endParaRPr lang="en-US" dirty="0" smtClean="0"/>
                    </a:p>
                    <a:p>
                      <a:r>
                        <a:rPr lang="en-US" dirty="0" smtClean="0"/>
                        <a:t>Non-</a:t>
                      </a:r>
                    </a:p>
                    <a:p>
                      <a:r>
                        <a:rPr lang="en-US" dirty="0" smtClean="0"/>
                        <a:t>Indians</a:t>
                      </a:r>
                    </a:p>
                    <a:p>
                      <a:endParaRPr lang="en-US" dirty="0" smtClean="0"/>
                    </a:p>
                    <a:p>
                      <a:endParaRPr lang="en-US" dirty="0"/>
                    </a:p>
                  </a:txBody>
                  <a:tcPr/>
                </a:tc>
                <a:tc>
                  <a:txBody>
                    <a:bodyPr/>
                    <a:lstStyle/>
                    <a:p>
                      <a:r>
                        <a:rPr lang="en-US" dirty="0" smtClean="0"/>
                        <a:t>Criminal Jurisdiction.</a:t>
                      </a:r>
                      <a:r>
                        <a:rPr lang="en-US" baseline="0" dirty="0" smtClean="0"/>
                        <a:t> </a:t>
                      </a:r>
                      <a:r>
                        <a:rPr lang="en-US" dirty="0" smtClean="0"/>
                        <a:t>Must be enrolled &amp; have connection to reservation.</a:t>
                      </a:r>
                    </a:p>
                    <a:p>
                      <a:endParaRPr lang="en-US" dirty="0" smtClean="0"/>
                    </a:p>
                    <a:p>
                      <a:endParaRPr lang="en-US" dirty="0" smtClean="0"/>
                    </a:p>
                    <a:p>
                      <a:r>
                        <a:rPr lang="en-US" dirty="0" smtClean="0"/>
                        <a:t>General Rule: No Criminal</a:t>
                      </a:r>
                      <a:r>
                        <a:rPr lang="en-US" baseline="0" dirty="0" smtClean="0"/>
                        <a:t> or Civil Jurisdiction.</a:t>
                      </a:r>
                    </a:p>
                    <a:p>
                      <a:r>
                        <a:rPr lang="en-US" baseline="0" dirty="0" smtClean="0"/>
                        <a:t>Exceptions: Consensual Relationship with Tribe. Must threaten health, safety, &amp; welfare of Tribe. Act of Congress.</a:t>
                      </a:r>
                    </a:p>
                    <a:p>
                      <a:endParaRPr lang="en-US" baseline="0" dirty="0" smtClean="0"/>
                    </a:p>
                    <a:p>
                      <a:r>
                        <a:rPr lang="en-US" baseline="0" dirty="0" smtClean="0"/>
                        <a:t>Violence Against Women Act</a:t>
                      </a:r>
                    </a:p>
                    <a:p>
                      <a:r>
                        <a:rPr lang="en-US" baseline="0" dirty="0" smtClean="0"/>
                        <a:t>Clean Air Act</a:t>
                      </a:r>
                    </a:p>
                    <a:p>
                      <a:r>
                        <a:rPr lang="en-US" baseline="0" dirty="0" smtClean="0"/>
                        <a:t>Clean Water Act</a:t>
                      </a:r>
                      <a:endParaRPr lang="en-US" dirty="0"/>
                    </a:p>
                  </a:txBody>
                  <a:tcPr/>
                </a:tc>
                <a:tc>
                  <a:txBody>
                    <a:bodyPr/>
                    <a:lstStyle/>
                    <a:p>
                      <a:pPr algn="ctr"/>
                      <a:r>
                        <a:rPr lang="en-US" dirty="0" smtClean="0"/>
                        <a:t>NAGPRA</a:t>
                      </a:r>
                    </a:p>
                    <a:p>
                      <a:pPr algn="ctr"/>
                      <a:r>
                        <a:rPr lang="en-US" dirty="0" smtClean="0"/>
                        <a:t>NHPA</a:t>
                      </a:r>
                      <a:endParaRPr lang="en-US" dirty="0"/>
                    </a:p>
                  </a:txBody>
                  <a:tcPr/>
                </a:tc>
              </a:tr>
            </a:tbl>
          </a:graphicData>
        </a:graphic>
      </p:graphicFrame>
    </p:spTree>
    <p:extLst>
      <p:ext uri="{BB962C8B-B14F-4D97-AF65-F5344CB8AC3E}">
        <p14:creationId xmlns:p14="http://schemas.microsoft.com/office/powerpoint/2010/main" val="140777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533400"/>
            <a:ext cx="7696200" cy="381000"/>
          </a:xfrm>
        </p:spPr>
        <p:txBody>
          <a:bodyPr>
            <a:normAutofit fontScale="90000"/>
          </a:bodyPr>
          <a:lstStyle/>
          <a:p>
            <a:r>
              <a:rPr lang="en-US" dirty="0" smtClean="0"/>
              <a:t>Tribal Jurisdiction</a:t>
            </a:r>
            <a:endParaRPr lang="en-US" dirty="0"/>
          </a:p>
        </p:txBody>
      </p:sp>
      <p:sp>
        <p:nvSpPr>
          <p:cNvPr id="2" name="Text Placeholder 1"/>
          <p:cNvSpPr>
            <a:spLocks noGrp="1"/>
          </p:cNvSpPr>
          <p:nvPr>
            <p:ph type="body" idx="1"/>
          </p:nvPr>
        </p:nvSpPr>
        <p:spPr>
          <a:xfrm>
            <a:off x="914400" y="1371600"/>
            <a:ext cx="7467600" cy="4800600"/>
          </a:xfrm>
        </p:spPr>
        <p:txBody>
          <a:bodyPr>
            <a:normAutofit/>
          </a:bodyPr>
          <a:lstStyle/>
          <a:p>
            <a:pPr algn="ctr"/>
            <a:endParaRPr lang="en-US" dirty="0" smtClean="0"/>
          </a:p>
          <a:p>
            <a:pPr algn="ctr"/>
            <a:endParaRPr lang="en-US" dirty="0"/>
          </a:p>
          <a:p>
            <a:pPr algn="ctr"/>
            <a:endParaRPr lang="en-US" dirty="0" smtClean="0"/>
          </a:p>
        </p:txBody>
      </p:sp>
      <p:sp>
        <p:nvSpPr>
          <p:cNvPr id="4" name="Slide Number Placeholder 3"/>
          <p:cNvSpPr>
            <a:spLocks noGrp="1"/>
          </p:cNvSpPr>
          <p:nvPr>
            <p:ph type="sldNum" sz="quarter" idx="12"/>
          </p:nvPr>
        </p:nvSpPr>
        <p:spPr/>
        <p:txBody>
          <a:bodyPr/>
          <a:lstStyle/>
          <a:p>
            <a:fld id="{62C5B59C-0B6E-45C3-9C5C-8459CB64E6EF}" type="slidenum">
              <a:rPr lang="en-US" smtClean="0"/>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574630965"/>
              </p:ext>
            </p:extLst>
          </p:nvPr>
        </p:nvGraphicFramePr>
        <p:xfrm>
          <a:off x="0" y="1066800"/>
          <a:ext cx="8915402" cy="5562598"/>
        </p:xfrm>
        <a:graphic>
          <a:graphicData uri="http://schemas.openxmlformats.org/drawingml/2006/table">
            <a:tbl>
              <a:tblPr firstRow="1" bandRow="1">
                <a:tableStyleId>{00A15C55-8517-42AA-B614-E9B94910E393}</a:tableStyleId>
              </a:tblPr>
              <a:tblGrid>
                <a:gridCol w="1296788"/>
                <a:gridCol w="5159193"/>
                <a:gridCol w="2459421"/>
              </a:tblGrid>
              <a:tr h="676367">
                <a:tc>
                  <a:txBody>
                    <a:bodyPr/>
                    <a:lstStyle/>
                    <a:p>
                      <a:endParaRPr lang="en-US" dirty="0"/>
                    </a:p>
                  </a:txBody>
                  <a:tcPr/>
                </a:tc>
                <a:tc>
                  <a:txBody>
                    <a:bodyPr/>
                    <a:lstStyle/>
                    <a:p>
                      <a:r>
                        <a:rPr lang="en-US" dirty="0" smtClean="0"/>
                        <a:t>On-Reservation</a:t>
                      </a:r>
                      <a:endParaRPr lang="en-US" dirty="0"/>
                    </a:p>
                  </a:txBody>
                  <a:tcPr/>
                </a:tc>
                <a:tc>
                  <a:txBody>
                    <a:bodyPr/>
                    <a:lstStyle/>
                    <a:p>
                      <a:r>
                        <a:rPr lang="en-US" dirty="0" smtClean="0"/>
                        <a:t>Off-Reservation</a:t>
                      </a:r>
                      <a:endParaRPr lang="en-US" dirty="0"/>
                    </a:p>
                  </a:txBody>
                  <a:tcPr/>
                </a:tc>
              </a:tr>
              <a:tr h="1332935">
                <a:tc>
                  <a:txBody>
                    <a:bodyPr/>
                    <a:lstStyle/>
                    <a:p>
                      <a:r>
                        <a:rPr lang="en-US" dirty="0" smtClean="0"/>
                        <a:t>Members</a:t>
                      </a:r>
                      <a:endParaRPr lang="en-US" dirty="0"/>
                    </a:p>
                  </a:txBody>
                  <a:tcPr/>
                </a:tc>
                <a:tc>
                  <a:txBody>
                    <a:bodyPr/>
                    <a:lstStyle/>
                    <a:p>
                      <a:r>
                        <a:rPr lang="en-US" dirty="0" smtClean="0"/>
                        <a:t>Criminal</a:t>
                      </a:r>
                      <a:r>
                        <a:rPr lang="en-US" baseline="0" dirty="0" smtClean="0"/>
                        <a:t> &amp; Civil Jurisdiction</a:t>
                      </a:r>
                      <a:endParaRPr lang="en-US" dirty="0"/>
                    </a:p>
                  </a:txBody>
                  <a:tcPr/>
                </a:tc>
                <a:tc>
                  <a:txBody>
                    <a:bodyPr/>
                    <a:lstStyle/>
                    <a:p>
                      <a:pPr algn="ctr"/>
                      <a:r>
                        <a:rPr lang="en-US" dirty="0" smtClean="0"/>
                        <a:t>ICWA</a:t>
                      </a:r>
                    </a:p>
                    <a:p>
                      <a:pPr algn="ctr"/>
                      <a:r>
                        <a:rPr lang="en-US" dirty="0" smtClean="0"/>
                        <a:t>(Compact)</a:t>
                      </a:r>
                    </a:p>
                    <a:p>
                      <a:pPr algn="ctr"/>
                      <a:r>
                        <a:rPr lang="en-US" dirty="0" smtClean="0"/>
                        <a:t>(Full</a:t>
                      </a:r>
                      <a:r>
                        <a:rPr lang="en-US" baseline="0" dirty="0" smtClean="0"/>
                        <a:t> Faith &amp; Credit)</a:t>
                      </a:r>
                      <a:endParaRPr lang="en-US" dirty="0" smtClean="0"/>
                    </a:p>
                  </a:txBody>
                  <a:tcPr/>
                </a:tc>
              </a:tr>
              <a:tr h="3553296">
                <a:tc>
                  <a:txBody>
                    <a:bodyPr/>
                    <a:lstStyle/>
                    <a:p>
                      <a:r>
                        <a:rPr lang="en-US" dirty="0" smtClean="0"/>
                        <a:t>Non-</a:t>
                      </a:r>
                    </a:p>
                    <a:p>
                      <a:r>
                        <a:rPr lang="en-US" dirty="0" smtClean="0"/>
                        <a:t>Member</a:t>
                      </a:r>
                    </a:p>
                    <a:p>
                      <a:r>
                        <a:rPr lang="en-US" dirty="0" smtClean="0"/>
                        <a:t>Indians</a:t>
                      </a:r>
                    </a:p>
                    <a:p>
                      <a:endParaRPr lang="en-US" dirty="0" smtClean="0"/>
                    </a:p>
                    <a:p>
                      <a:r>
                        <a:rPr lang="en-US" dirty="0" smtClean="0"/>
                        <a:t>Non-</a:t>
                      </a:r>
                    </a:p>
                    <a:p>
                      <a:r>
                        <a:rPr lang="en-US" dirty="0" smtClean="0"/>
                        <a:t>Indians</a:t>
                      </a:r>
                    </a:p>
                    <a:p>
                      <a:endParaRPr lang="en-US" dirty="0" smtClean="0"/>
                    </a:p>
                    <a:p>
                      <a:endParaRPr lang="en-US" dirty="0"/>
                    </a:p>
                  </a:txBody>
                  <a:tcPr/>
                </a:tc>
                <a:tc>
                  <a:txBody>
                    <a:bodyPr/>
                    <a:lstStyle/>
                    <a:p>
                      <a:r>
                        <a:rPr lang="en-US" dirty="0" smtClean="0"/>
                        <a:t>Criminal Jurisdiction.</a:t>
                      </a:r>
                      <a:r>
                        <a:rPr lang="en-US" baseline="0" dirty="0" smtClean="0"/>
                        <a:t> </a:t>
                      </a:r>
                      <a:r>
                        <a:rPr lang="en-US" dirty="0" smtClean="0"/>
                        <a:t>Must be enrolled &amp; have connection to reservation.</a:t>
                      </a:r>
                    </a:p>
                    <a:p>
                      <a:endParaRPr lang="en-US" dirty="0" smtClean="0"/>
                    </a:p>
                    <a:p>
                      <a:endParaRPr lang="en-US" dirty="0" smtClean="0"/>
                    </a:p>
                    <a:p>
                      <a:r>
                        <a:rPr lang="en-US" dirty="0" smtClean="0"/>
                        <a:t>General Rule: No Criminal</a:t>
                      </a:r>
                      <a:r>
                        <a:rPr lang="en-US" baseline="0" dirty="0" smtClean="0"/>
                        <a:t> or Civil Jurisdiction.</a:t>
                      </a:r>
                    </a:p>
                    <a:p>
                      <a:r>
                        <a:rPr lang="en-US" baseline="0" dirty="0" smtClean="0"/>
                        <a:t>Exceptions: Consensual Relationship with Tribe. Must threaten health, safety, &amp; welfare of Tribe. Act of Congress.</a:t>
                      </a:r>
                    </a:p>
                    <a:p>
                      <a:endParaRPr lang="en-US" baseline="0" dirty="0" smtClean="0"/>
                    </a:p>
                    <a:p>
                      <a:r>
                        <a:rPr lang="en-US" baseline="0" dirty="0" smtClean="0"/>
                        <a:t>Violence Against Women Act</a:t>
                      </a:r>
                    </a:p>
                    <a:p>
                      <a:r>
                        <a:rPr lang="en-US" baseline="0" dirty="0" smtClean="0"/>
                        <a:t>Clean Air Act</a:t>
                      </a:r>
                    </a:p>
                    <a:p>
                      <a:r>
                        <a:rPr lang="en-US" baseline="0" dirty="0" smtClean="0"/>
                        <a:t>Clean Water Act</a:t>
                      </a:r>
                      <a:endParaRPr lang="en-US" dirty="0"/>
                    </a:p>
                  </a:txBody>
                  <a:tcPr/>
                </a:tc>
                <a:tc>
                  <a:txBody>
                    <a:bodyPr/>
                    <a:lstStyle/>
                    <a:p>
                      <a:pPr algn="ctr"/>
                      <a:r>
                        <a:rPr lang="en-US" dirty="0" smtClean="0"/>
                        <a:t>NAGPRA</a:t>
                      </a:r>
                    </a:p>
                    <a:p>
                      <a:pPr algn="ctr"/>
                      <a:r>
                        <a:rPr lang="en-US" dirty="0" smtClean="0"/>
                        <a:t>NHPA</a:t>
                      </a:r>
                      <a:endParaRPr lang="en-US" dirty="0"/>
                    </a:p>
                  </a:txBody>
                  <a:tcPr/>
                </a:tc>
              </a:tr>
            </a:tbl>
          </a:graphicData>
        </a:graphic>
      </p:graphicFrame>
    </p:spTree>
    <p:extLst>
      <p:ext uri="{BB962C8B-B14F-4D97-AF65-F5344CB8AC3E}">
        <p14:creationId xmlns:p14="http://schemas.microsoft.com/office/powerpoint/2010/main" val="3486564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latin typeface="Arial" pitchFamily="34" charset="0"/>
                <a:cs typeface="Arial" pitchFamily="34" charset="0"/>
              </a:rPr>
              <a:t>New Policy- Reservation Proclamations</a:t>
            </a:r>
            <a:endParaRPr lang="en-US" sz="4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4400" dirty="0" smtClean="0"/>
              <a:t>On July 22, 2014, internal guidelines for submitting </a:t>
            </a:r>
            <a:r>
              <a:rPr lang="en-US" sz="4400" dirty="0"/>
              <a:t>r</a:t>
            </a:r>
            <a:r>
              <a:rPr lang="en-US" sz="4400" dirty="0" smtClean="0"/>
              <a:t>eservation </a:t>
            </a:r>
            <a:r>
              <a:rPr lang="en-US" sz="4400" dirty="0"/>
              <a:t>P</a:t>
            </a:r>
            <a:r>
              <a:rPr lang="en-US" sz="4400" dirty="0" smtClean="0"/>
              <a:t>roclamation requests to Central </a:t>
            </a:r>
            <a:r>
              <a:rPr lang="en-US" sz="4400" dirty="0"/>
              <a:t>O</a:t>
            </a:r>
            <a:r>
              <a:rPr lang="en-US" sz="4400" dirty="0" smtClean="0"/>
              <a:t>ffice was issued by the Director, BIA.</a:t>
            </a:r>
          </a:p>
        </p:txBody>
      </p:sp>
      <p:sp>
        <p:nvSpPr>
          <p:cNvPr id="8" name="Slide Number Placeholder 7"/>
          <p:cNvSpPr>
            <a:spLocks noGrp="1"/>
          </p:cNvSpPr>
          <p:nvPr>
            <p:ph type="sldNum" sz="quarter" idx="12"/>
          </p:nvPr>
        </p:nvSpPr>
        <p:spPr/>
        <p:txBody>
          <a:bodyPr/>
          <a:lstStyle/>
          <a:p>
            <a:fld id="{62C5B59C-0B6E-45C3-9C5C-8459CB64E6EF}"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latin typeface="Arial" pitchFamily="34" charset="0"/>
                <a:cs typeface="Arial" pitchFamily="34" charset="0"/>
              </a:rPr>
              <a:t>Reservation Proclamation Process</a:t>
            </a:r>
            <a:endParaRPr lang="en-US" sz="4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4400" dirty="0" smtClean="0"/>
              <a:t>These guidelines establish:</a:t>
            </a:r>
          </a:p>
          <a:p>
            <a:pPr marL="742950" indent="-742950">
              <a:buAutoNum type="arabicPeriod"/>
            </a:pPr>
            <a:r>
              <a:rPr lang="en-US" sz="4400" dirty="0" smtClean="0"/>
              <a:t>Requirements for Regional Offices</a:t>
            </a:r>
          </a:p>
          <a:p>
            <a:pPr marL="742950" indent="-742950">
              <a:buAutoNum type="arabicPeriod"/>
            </a:pPr>
            <a:r>
              <a:rPr lang="en-US" sz="4400" dirty="0" smtClean="0"/>
              <a:t>Best Practices</a:t>
            </a:r>
          </a:p>
          <a:p>
            <a:pPr marL="742950" indent="-742950">
              <a:buAutoNum type="arabicPeriod"/>
            </a:pPr>
            <a:r>
              <a:rPr lang="en-US" sz="4400" dirty="0" smtClean="0"/>
              <a:t>Required Documentation</a:t>
            </a:r>
          </a:p>
        </p:txBody>
      </p:sp>
      <p:sp>
        <p:nvSpPr>
          <p:cNvPr id="8" name="Slide Number Placeholder 7"/>
          <p:cNvSpPr>
            <a:spLocks noGrp="1"/>
          </p:cNvSpPr>
          <p:nvPr>
            <p:ph type="sldNum" sz="quarter" idx="12"/>
          </p:nvPr>
        </p:nvSpPr>
        <p:spPr/>
        <p:txBody>
          <a:bodyPr/>
          <a:lstStyle/>
          <a:p>
            <a:fld id="{62C5B59C-0B6E-45C3-9C5C-8459CB64E6EF}" type="slidenum">
              <a:rPr lang="en-US" smtClean="0"/>
              <a:pPr/>
              <a:t>8</a:t>
            </a:fld>
            <a:endParaRPr lang="en-US"/>
          </a:p>
        </p:txBody>
      </p:sp>
    </p:spTree>
    <p:extLst>
      <p:ext uri="{BB962C8B-B14F-4D97-AF65-F5344CB8AC3E}">
        <p14:creationId xmlns:p14="http://schemas.microsoft.com/office/powerpoint/2010/main" val="2118601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latin typeface="Arial" pitchFamily="34" charset="0"/>
                <a:cs typeface="Arial" pitchFamily="34" charset="0"/>
              </a:rPr>
              <a:t>New Policy- Reservation Proclamation Process</a:t>
            </a:r>
            <a:endParaRPr lang="en-US" sz="4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endParaRPr lang="en-US" sz="4400" dirty="0" smtClean="0"/>
          </a:p>
          <a:p>
            <a:pPr marL="0" indent="0">
              <a:buNone/>
            </a:pPr>
            <a:r>
              <a:rPr lang="en-US" sz="4400" dirty="0" smtClean="0"/>
              <a:t>Reservation proclamations can only be issued for </a:t>
            </a:r>
            <a:r>
              <a:rPr lang="en-US" sz="4400" b="1" u="sng" dirty="0" smtClean="0"/>
              <a:t>completed</a:t>
            </a:r>
            <a:r>
              <a:rPr lang="en-US" sz="4400" dirty="0" smtClean="0"/>
              <a:t> trust acquisitions pursuant to IRA (25 U.S.C. § 465).</a:t>
            </a:r>
          </a:p>
          <a:p>
            <a:pPr marL="0" indent="0">
              <a:buNone/>
            </a:pPr>
            <a:endParaRPr lang="en-US" sz="4400" dirty="0" smtClean="0"/>
          </a:p>
        </p:txBody>
      </p:sp>
      <p:sp>
        <p:nvSpPr>
          <p:cNvPr id="8" name="Slide Number Placeholder 7"/>
          <p:cNvSpPr>
            <a:spLocks noGrp="1"/>
          </p:cNvSpPr>
          <p:nvPr>
            <p:ph type="sldNum" sz="quarter" idx="12"/>
          </p:nvPr>
        </p:nvSpPr>
        <p:spPr/>
        <p:txBody>
          <a:bodyPr/>
          <a:lstStyle/>
          <a:p>
            <a:fld id="{62C5B59C-0B6E-45C3-9C5C-8459CB64E6EF}" type="slidenum">
              <a:rPr lang="en-US" smtClean="0"/>
              <a:pPr/>
              <a:t>9</a:t>
            </a:fld>
            <a:endParaRPr lang="en-US"/>
          </a:p>
        </p:txBody>
      </p:sp>
    </p:spTree>
    <p:extLst>
      <p:ext uri="{BB962C8B-B14F-4D97-AF65-F5344CB8AC3E}">
        <p14:creationId xmlns:p14="http://schemas.microsoft.com/office/powerpoint/2010/main" val="263837492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4314</TotalTime>
  <Words>711</Words>
  <Application>Microsoft Office PowerPoint</Application>
  <PresentationFormat>On-screen Show (4:3)</PresentationFormat>
  <Paragraphs>142</Paragraphs>
  <Slides>18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Constantia</vt:lpstr>
      <vt:lpstr>Wingdings 2</vt:lpstr>
      <vt:lpstr>Custom Design</vt:lpstr>
      <vt:lpstr>Flow</vt:lpstr>
      <vt:lpstr>Reservation Proclamations</vt:lpstr>
      <vt:lpstr>Reservation Proclamations: History</vt:lpstr>
      <vt:lpstr>Proclamation Authority: 25 U.S.C. § 467 (IRA)</vt:lpstr>
      <vt:lpstr>Why are reservation proclamations important?</vt:lpstr>
      <vt:lpstr>Tribal Jurisdiction</vt:lpstr>
      <vt:lpstr>Tribal Jurisdiction</vt:lpstr>
      <vt:lpstr>New Policy- Reservation Proclamations</vt:lpstr>
      <vt:lpstr>Reservation Proclamation Process</vt:lpstr>
      <vt:lpstr>New Policy- Reservation Proclamation Process</vt:lpstr>
      <vt:lpstr>Step 1: Tribal Request</vt:lpstr>
      <vt:lpstr>Step 1: Tribal Request</vt:lpstr>
      <vt:lpstr>Step 1: Tribal Request</vt:lpstr>
      <vt:lpstr>Step 1: Tribal Request</vt:lpstr>
      <vt:lpstr>Step 2: Home Agency Process</vt:lpstr>
      <vt:lpstr>Step 3: Regional Office Process</vt:lpstr>
      <vt:lpstr>Step 4: Central Office Process</vt:lpstr>
      <vt:lpstr>Step 5: Recordation at LTRO</vt:lpstr>
      <vt:lpstr>Step 6: Notice to Tribe</vt:lpstr>
    </vt:vector>
  </TitlesOfParts>
  <Company>Bureau of Indian Affairs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Ongoing BIA Trust Reform Work</dc:title>
  <dc:creator>Bryan Rice</dc:creator>
  <cp:lastModifiedBy>RUSSELL BAKER</cp:lastModifiedBy>
  <cp:revision>271</cp:revision>
  <cp:lastPrinted>2013-12-09T20:48:16Z</cp:lastPrinted>
  <dcterms:created xsi:type="dcterms:W3CDTF">2012-02-28T14:35:14Z</dcterms:created>
  <dcterms:modified xsi:type="dcterms:W3CDTF">2015-06-17T15:38:15Z</dcterms:modified>
</cp:coreProperties>
</file>