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11"/>
  </p:notesMasterIdLst>
  <p:sldIdLst>
    <p:sldId id="258" r:id="rId2"/>
    <p:sldId id="257" r:id="rId3"/>
    <p:sldId id="262" r:id="rId4"/>
    <p:sldId id="259" r:id="rId5"/>
    <p:sldId id="260" r:id="rId6"/>
    <p:sldId id="266" r:id="rId7"/>
    <p:sldId id="263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123"/>
    <a:srgbClr val="6A2214"/>
    <a:srgbClr val="7C2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2" autoAdjust="0"/>
  </p:normalViewPr>
  <p:slideViewPr>
    <p:cSldViewPr>
      <p:cViewPr varScale="1">
        <p:scale>
          <a:sx n="91" d="100"/>
          <a:sy n="91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A1001-DCF7-4F14-B6C0-FA030FAA6A9E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461A-E55F-4064-8E7F-7FCDD14A5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8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461A-E55F-4064-8E7F-7FCDD14A5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8C0C9A3-4F7E-4268-8B2A-14EE31B668F0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E987569-7788-4DD8-A8C0-4BD47A55FB7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581400"/>
            <a:ext cx="512064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Robin White</a:t>
            </a:r>
          </a:p>
          <a:p>
            <a:r>
              <a:rPr lang="en-US" dirty="0" smtClean="0"/>
              <a:t>Associate Chief</a:t>
            </a:r>
          </a:p>
          <a:p>
            <a:r>
              <a:rPr lang="en-US" dirty="0" smtClean="0"/>
              <a:t>Office of Trust Services</a:t>
            </a:r>
          </a:p>
          <a:p>
            <a:r>
              <a:rPr lang="en-US" dirty="0" smtClean="0"/>
              <a:t>Division of Real Estate Services</a:t>
            </a:r>
          </a:p>
          <a:p>
            <a:r>
              <a:rPr lang="en-US" dirty="0" smtClean="0"/>
              <a:t>1849 C Street, NW, MS 4643-MIB</a:t>
            </a:r>
          </a:p>
          <a:p>
            <a:r>
              <a:rPr lang="en-US" dirty="0" smtClean="0"/>
              <a:t>Washington, DC  20240</a:t>
            </a:r>
          </a:p>
          <a:p>
            <a:r>
              <a:rPr lang="en-US" dirty="0" smtClean="0"/>
              <a:t>Ph:  202.208.1110</a:t>
            </a:r>
          </a:p>
          <a:p>
            <a:r>
              <a:rPr lang="en-US" dirty="0" smtClean="0"/>
              <a:t>Robin.white@bia.gov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143000"/>
            <a:ext cx="5120640" cy="2304288"/>
          </a:xfrm>
        </p:spPr>
        <p:txBody>
          <a:bodyPr/>
          <a:lstStyle/>
          <a:p>
            <a:r>
              <a:rPr lang="en-US" sz="6000" dirty="0" smtClean="0"/>
              <a:t>Fee to Trust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in.White\Desktop\6bedcd1e49bda5c5c3b9a6aed9420c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215">
            <a:off x="4265642" y="3233988"/>
            <a:ext cx="4949489" cy="305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 to Trust 2017 Goal  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1023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7C2802"/>
                </a:solidFill>
              </a:rPr>
              <a:t>BIA will assist Tribes and Tribal Members with placing 500K acres into trust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7C280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7C2802"/>
                </a:solidFill>
              </a:rPr>
              <a:t>Since 2009, BIA has placed over 300K acres in trust status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7C280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7C2802"/>
                </a:solidFill>
              </a:rPr>
              <a:t>BIA is working to </a:t>
            </a:r>
            <a:endParaRPr lang="en-US" sz="3200" dirty="0">
              <a:solidFill>
                <a:srgbClr val="7C2802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7C2802"/>
                </a:solidFill>
              </a:rPr>
              <a:t>     improve communications,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C2802"/>
                </a:solidFill>
              </a:rPr>
              <a:t> </a:t>
            </a:r>
            <a:r>
              <a:rPr lang="en-US" sz="3200" dirty="0" smtClean="0">
                <a:solidFill>
                  <a:srgbClr val="7C2802"/>
                </a:solidFill>
              </a:rPr>
              <a:t>    provide intra-agency cooperation, &amp; enhance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7C2802"/>
                </a:solidFill>
              </a:rPr>
              <a:t>     fee to trust resources</a:t>
            </a: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09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in.White\Desktop\6bedcd1e49bda5c5c3b9a6aed9420c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215">
            <a:off x="4188300" y="3579344"/>
            <a:ext cx="4949489" cy="305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to Trust Resources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574168" cy="551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730355">
            <a:off x="4099121" y="1525024"/>
            <a:ext cx="525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Fee to Trust Quick Reference Guide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to Trust Resources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47">
            <a:off x="200142" y="1469743"/>
            <a:ext cx="5809602" cy="448419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012">
            <a:off x="2959939" y="1548000"/>
            <a:ext cx="5869176" cy="45550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1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in.White\Desktop\6bedcd1e49bda5c5c3b9a6aed9420c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596">
            <a:off x="4286909" y="3555557"/>
            <a:ext cx="4949489" cy="305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to Trust Resources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83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bg2">
                    <a:lumMod val="50000"/>
                  </a:schemeClr>
                </a:solidFill>
              </a:rPr>
              <a:t>Brochures: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On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Reservation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Discretionary Acquisitions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Off Reservation Discretion Authority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Mandatory Acquisitions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Mandatory American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	Indian Probate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Reform Act (AIPRA)</a:t>
            </a:r>
          </a:p>
          <a:p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in.White\Desktop\6bedcd1e49bda5c5c3b9a6aed9420c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582">
            <a:off x="4298178" y="3622243"/>
            <a:ext cx="4949489" cy="3053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to Trust Resources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595360" cy="44927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Fee to Trust Handbook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i="1" u="sng" spc="-150" dirty="0" smtClean="0">
                <a:solidFill>
                  <a:schemeClr val="bg2">
                    <a:lumMod val="50000"/>
                  </a:schemeClr>
                </a:solidFill>
              </a:rPr>
              <a:t>Coming Soon!!  </a:t>
            </a: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Fee to Trust public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Fee to Trust Roadshows: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DRES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SOL </a:t>
            </a: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Office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4000" spc="-150" dirty="0">
                <a:solidFill>
                  <a:schemeClr val="bg2">
                    <a:lumMod val="50000"/>
                  </a:schemeClr>
                </a:solidFill>
              </a:rPr>
              <a:t>Office of Indian </a:t>
            </a:r>
            <a:endParaRPr lang="en-US" sz="4000" spc="-15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202" lvl="2" indent="0">
              <a:buNone/>
            </a:pPr>
            <a:r>
              <a:rPr lang="en-US" sz="4000" spc="-1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000" spc="-150" dirty="0" smtClean="0">
                <a:solidFill>
                  <a:schemeClr val="bg2">
                    <a:lumMod val="50000"/>
                  </a:schemeClr>
                </a:solidFill>
              </a:rPr>
              <a:t>      Gaming</a:t>
            </a:r>
            <a:endParaRPr lang="en-US" sz="4000" spc="-15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5239" lvl="3" indent="0">
              <a:buNone/>
            </a:pPr>
            <a:endParaRPr lang="en-US" sz="3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66" y="4572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Fee to Trust Road Shows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399"/>
            <a:ext cx="83016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pc="300" dirty="0" smtClean="0">
                <a:solidFill>
                  <a:srgbClr val="0070C0"/>
                </a:solidFill>
              </a:rPr>
              <a:t>June – PIA, Wisconsin Dells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pc="300" dirty="0" smtClean="0">
                <a:solidFill>
                  <a:srgbClr val="0070C0"/>
                </a:solidFill>
              </a:rPr>
              <a:t>August – </a:t>
            </a:r>
            <a:r>
              <a:rPr lang="en-US" sz="4400" spc="300" dirty="0" smtClean="0">
                <a:solidFill>
                  <a:srgbClr val="0070C0"/>
                </a:solidFill>
              </a:rPr>
              <a:t>Southwest area</a:t>
            </a:r>
            <a:endParaRPr lang="en-US" sz="4400" spc="300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pc="300" dirty="0" smtClean="0">
                <a:solidFill>
                  <a:srgbClr val="0070C0"/>
                </a:solidFill>
              </a:rPr>
              <a:t>September </a:t>
            </a:r>
            <a:r>
              <a:rPr lang="en-US" sz="4400" spc="300" dirty="0" smtClean="0">
                <a:solidFill>
                  <a:srgbClr val="0070C0"/>
                </a:solidFill>
              </a:rPr>
              <a:t>– Eastern area</a:t>
            </a:r>
            <a:endParaRPr lang="en-US" sz="4400" spc="300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spc="300" dirty="0" smtClean="0">
                <a:solidFill>
                  <a:srgbClr val="0070C0"/>
                </a:solidFill>
              </a:rPr>
              <a:t>October  -  Southern </a:t>
            </a:r>
            <a:r>
              <a:rPr lang="en-US" sz="4400" spc="300" dirty="0" smtClean="0">
                <a:solidFill>
                  <a:srgbClr val="0070C0"/>
                </a:solidFill>
              </a:rPr>
              <a:t>Plains 				area</a:t>
            </a:r>
            <a:endParaRPr lang="en-US" sz="4400" spc="3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057400" cy="18949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31" y="1524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November 2017	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399"/>
            <a:ext cx="83016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55412" cy="518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rot="651524">
            <a:off x="1060656" y="3359517"/>
            <a:ext cx="6942298" cy="105178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“BIA DID IT—500K ACRES IN TRUST FOR INDIAN TRIBES!”   </a:t>
            </a:r>
          </a:p>
        </p:txBody>
      </p:sp>
    </p:spTree>
    <p:extLst>
      <p:ext uri="{BB962C8B-B14F-4D97-AF65-F5344CB8AC3E}">
        <p14:creationId xmlns:p14="http://schemas.microsoft.com/office/powerpoint/2010/main" val="2054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62" y="457200"/>
            <a:ext cx="8591550" cy="914399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Thank You! 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525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8" name="Picture 8" descr="C:\Users\Robin.White\AppData\Local\Microsoft\Windows\Temporary Internet Files\Content.IE5\A0JU00FI\Question_Mark_Ic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32410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259</TotalTime>
  <Words>190</Words>
  <Application>Microsoft Office PowerPoint</Application>
  <PresentationFormat>On-screen Show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Fee to Trust  </vt:lpstr>
      <vt:lpstr>Fee to Trust 2017 Goal  </vt:lpstr>
      <vt:lpstr>Fee to Trust Resources</vt:lpstr>
      <vt:lpstr>Fee to Trust Resources </vt:lpstr>
      <vt:lpstr>Fee to Trust Resources</vt:lpstr>
      <vt:lpstr>Fee to Trust Resources</vt:lpstr>
      <vt:lpstr>Fee to Trust Road Shows </vt:lpstr>
      <vt:lpstr>November 2017 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to Trust</dc:title>
  <dc:creator>White, Robin</dc:creator>
  <cp:lastModifiedBy>White, Robin</cp:lastModifiedBy>
  <cp:revision>33</cp:revision>
  <dcterms:created xsi:type="dcterms:W3CDTF">2015-06-09T15:55:13Z</dcterms:created>
  <dcterms:modified xsi:type="dcterms:W3CDTF">2015-06-11T17:11:43Z</dcterms:modified>
</cp:coreProperties>
</file>