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40"/>
  </p:notesMasterIdLst>
  <p:handoutMasterIdLst>
    <p:handoutMasterId r:id="rId41"/>
  </p:handoutMasterIdLst>
  <p:sldIdLst>
    <p:sldId id="256" r:id="rId2"/>
    <p:sldId id="258" r:id="rId3"/>
    <p:sldId id="262" r:id="rId4"/>
    <p:sldId id="259" r:id="rId5"/>
    <p:sldId id="261" r:id="rId6"/>
    <p:sldId id="324" r:id="rId7"/>
    <p:sldId id="307" r:id="rId8"/>
    <p:sldId id="308" r:id="rId9"/>
    <p:sldId id="309" r:id="rId10"/>
    <p:sldId id="312" r:id="rId11"/>
    <p:sldId id="313" r:id="rId12"/>
    <p:sldId id="314" r:id="rId13"/>
    <p:sldId id="315" r:id="rId14"/>
    <p:sldId id="317" r:id="rId15"/>
    <p:sldId id="318" r:id="rId16"/>
    <p:sldId id="316" r:id="rId17"/>
    <p:sldId id="319" r:id="rId18"/>
    <p:sldId id="320" r:id="rId19"/>
    <p:sldId id="321" r:id="rId20"/>
    <p:sldId id="322" r:id="rId21"/>
    <p:sldId id="323"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 id="306" r:id="rId37"/>
    <p:sldId id="303" r:id="rId38"/>
    <p:sldId id="305" r:id="rId3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14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35625F6-CAF3-4CB3-9B6E-BBEB4D17CE00}" type="datetimeFigureOut">
              <a:rPr lang="en-US" smtClean="0"/>
              <a:t>6/17/2015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78B13FD-1B74-46B9-9052-8FF54A958C44}" type="slidenum">
              <a:rPr lang="en-US" smtClean="0"/>
              <a:t>‹#›</a:t>
            </a:fld>
            <a:endParaRPr lang="en-US"/>
          </a:p>
        </p:txBody>
      </p:sp>
    </p:spTree>
    <p:extLst>
      <p:ext uri="{BB962C8B-B14F-4D97-AF65-F5344CB8AC3E}">
        <p14:creationId xmlns:p14="http://schemas.microsoft.com/office/powerpoint/2010/main" val="2144293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1E027681-96CD-4F35-919A-0B6C5C27D73E}" type="datetimeFigureOut">
              <a:rPr lang="en-US" smtClean="0"/>
              <a:t>6/17/2015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B847E7-43C1-4666-B25E-A2A3834D6867}" type="slidenum">
              <a:rPr lang="en-US" smtClean="0"/>
              <a:t>‹#›</a:t>
            </a:fld>
            <a:endParaRPr lang="en-US"/>
          </a:p>
        </p:txBody>
      </p:sp>
    </p:spTree>
    <p:extLst>
      <p:ext uri="{BB962C8B-B14F-4D97-AF65-F5344CB8AC3E}">
        <p14:creationId xmlns:p14="http://schemas.microsoft.com/office/powerpoint/2010/main" val="3989068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5DB1E16-4DB2-45AD-BB4D-4DCCEE232F34}" type="datetime4">
              <a:rPr lang="en-US" smtClean="0"/>
              <a:t>June 17, 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08B16CA-763C-4576-BAD9-E6A597EF06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BD2DDB-15B1-47AF-9348-608AD59B9F46}" type="datetime4">
              <a:rPr lang="en-US" smtClean="0"/>
              <a:t>June 17, 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8B16CA-763C-4576-BAD9-E6A597EF06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F80F187-F70A-4563-946F-0967AFE3416D}" type="datetime4">
              <a:rPr lang="en-US" smtClean="0"/>
              <a:t>June 17, 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8B16CA-763C-4576-BAD9-E6A597EF06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3030FF7-A627-4848-A89B-E110CA719E7E}" type="datetime4">
              <a:rPr lang="en-US" smtClean="0"/>
              <a:t>June 17, 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8B16CA-763C-4576-BAD9-E6A597EF0655}"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99C09E2-92FB-44FA-8885-A291FAD88239}" type="datetime4">
              <a:rPr lang="en-US" smtClean="0"/>
              <a:t>June 17, 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08B16CA-763C-4576-BAD9-E6A597EF0655}"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9E09C8A-25BB-482C-BCA9-A78D7AC5A921}" type="datetime4">
              <a:rPr lang="en-US" smtClean="0"/>
              <a:t>June 17, 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08B16CA-763C-4576-BAD9-E6A597EF0655}"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A8A14B8-A163-4F73-A152-93CA07065D31}" type="datetime4">
              <a:rPr lang="en-US" smtClean="0"/>
              <a:t>June 17, 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08B16CA-763C-4576-BAD9-E6A597EF065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F5162B9-00F5-4489-882A-07F7AB51380C}" type="datetime4">
              <a:rPr lang="en-US" smtClean="0"/>
              <a:t>June 17, 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08B16CA-763C-4576-BAD9-E6A597EF0655}"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1D2C64A-D066-47C2-A3BE-430E8CC0B756}" type="datetime4">
              <a:rPr lang="en-US" smtClean="0"/>
              <a:t>June 17, 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08B16CA-763C-4576-BAD9-E6A597EF06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D0977FE-2469-45AB-8935-D01C9AAEB4F0}" type="datetime4">
              <a:rPr lang="en-US" smtClean="0"/>
              <a:t>June 17, 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08B16CA-763C-4576-BAD9-E6A597EF065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E626717-E232-42AF-B49C-BCA5221867F6}" type="datetime4">
              <a:rPr lang="en-US" smtClean="0"/>
              <a:t>June 17, 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08B16CA-763C-4576-BAD9-E6A597EF0655}"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A2F85FC-1AEA-4391-9846-089D36ADD8DC}" type="datetime4">
              <a:rPr lang="en-US" smtClean="0"/>
              <a:t>June 17, 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08B16CA-763C-4576-BAD9-E6A597EF06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2134562"/>
          </a:xfrm>
        </p:spPr>
        <p:txBody>
          <a:bodyPr>
            <a:normAutofit/>
          </a:bodyPr>
          <a:lstStyle/>
          <a:p>
            <a:r>
              <a:rPr lang="en-US" sz="3600" dirty="0" smtClean="0"/>
              <a:t>Survey of Recent </a:t>
            </a:r>
            <a:r>
              <a:rPr lang="en-US" sz="3600" dirty="0" err="1" smtClean="0"/>
              <a:t>IBIA</a:t>
            </a:r>
            <a:r>
              <a:rPr lang="en-US" sz="3600" dirty="0"/>
              <a:t> </a:t>
            </a:r>
            <a:r>
              <a:rPr lang="en-US" sz="3600" dirty="0" smtClean="0"/>
              <a:t>Decisions: </a:t>
            </a:r>
            <a:br>
              <a:rPr lang="en-US" sz="3600" dirty="0" smtClean="0"/>
            </a:br>
            <a:r>
              <a:rPr lang="en-US" sz="3600" dirty="0" smtClean="0"/>
              <a:t>Fee-to-Trust Acquisitions</a:t>
            </a:r>
            <a:endParaRPr lang="en-US" sz="3600" dirty="0"/>
          </a:p>
        </p:txBody>
      </p:sp>
      <p:sp>
        <p:nvSpPr>
          <p:cNvPr id="3" name="Subtitle 2"/>
          <p:cNvSpPr>
            <a:spLocks noGrp="1"/>
          </p:cNvSpPr>
          <p:nvPr>
            <p:ph type="subTitle" idx="1"/>
          </p:nvPr>
        </p:nvSpPr>
        <p:spPr>
          <a:xfrm>
            <a:off x="1447800" y="3276600"/>
            <a:ext cx="6400800" cy="2438400"/>
          </a:xfrm>
        </p:spPr>
        <p:txBody>
          <a:bodyPr>
            <a:normAutofit fontScale="85000" lnSpcReduction="20000"/>
          </a:bodyPr>
          <a:lstStyle/>
          <a:p>
            <a:r>
              <a:rPr lang="en-US" dirty="0" smtClean="0"/>
              <a:t>Partners in Action Conference</a:t>
            </a:r>
          </a:p>
          <a:p>
            <a:r>
              <a:rPr lang="en-US" dirty="0" smtClean="0"/>
              <a:t>June 24, 2015</a:t>
            </a:r>
          </a:p>
          <a:p>
            <a:r>
              <a:rPr lang="en-US" dirty="0" smtClean="0"/>
              <a:t>  </a:t>
            </a:r>
          </a:p>
          <a:p>
            <a:r>
              <a:rPr lang="en-US" dirty="0" smtClean="0"/>
              <a:t>Kara </a:t>
            </a:r>
            <a:r>
              <a:rPr lang="en-US" dirty="0" err="1" smtClean="0"/>
              <a:t>Pfister</a:t>
            </a:r>
            <a:r>
              <a:rPr lang="en-US" dirty="0" smtClean="0"/>
              <a:t> Attorney</a:t>
            </a:r>
          </a:p>
          <a:p>
            <a:r>
              <a:rPr lang="en-US" dirty="0" smtClean="0"/>
              <a:t>Office of the Field Solicitor</a:t>
            </a:r>
            <a:endParaRPr lang="en-US" sz="1300" i="1" dirty="0" smtClean="0"/>
          </a:p>
          <a:p>
            <a:endParaRPr lang="en-US" dirty="0"/>
          </a:p>
          <a:p>
            <a:r>
              <a:rPr lang="en-US" dirty="0" smtClean="0"/>
              <a:t> </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t>Darrell </a:t>
            </a:r>
            <a:r>
              <a:rPr lang="en-US" i="1" dirty="0" err="1" smtClean="0"/>
              <a:t>Chissoe</a:t>
            </a:r>
            <a:r>
              <a:rPr lang="en-US" i="1" dirty="0" smtClean="0"/>
              <a:t> v. Acting Eastern Oklahoma Regional Director, BIA</a:t>
            </a:r>
            <a:r>
              <a:rPr lang="en-US" dirty="0" smtClean="0"/>
              <a:t>, 59 </a:t>
            </a:r>
            <a:r>
              <a:rPr lang="en-US" dirty="0" err="1" smtClean="0"/>
              <a:t>IBIA</a:t>
            </a:r>
            <a:r>
              <a:rPr lang="en-US" dirty="0" smtClean="0"/>
              <a:t> 304 (Jan. 9, 2015)</a:t>
            </a:r>
          </a:p>
          <a:p>
            <a:pPr marL="109728" indent="0">
              <a:buNone/>
            </a:pPr>
            <a:endParaRPr lang="en-US" dirty="0" smtClean="0"/>
          </a:p>
          <a:p>
            <a:pPr lvl="1"/>
            <a:r>
              <a:rPr lang="en-US" dirty="0" smtClean="0"/>
              <a:t>Appellant on behalf of Deceased Person</a:t>
            </a:r>
          </a:p>
          <a:p>
            <a:pPr lvl="1"/>
            <a:r>
              <a:rPr lang="en-US" dirty="0" smtClean="0"/>
              <a:t>Order Affirming Decision</a:t>
            </a:r>
          </a:p>
          <a:p>
            <a:pPr lvl="1"/>
            <a:endParaRPr lang="en-US" dirty="0"/>
          </a:p>
          <a:p>
            <a:pPr lvl="1"/>
            <a:r>
              <a:rPr lang="en-US" dirty="0" smtClean="0"/>
              <a:t>BIA Superintendent rejected application submitted by the Appellant to reinstate a fee-to-trust application submitted by Appellant as guardian of holder of restricted interest who was now deceased. </a:t>
            </a:r>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10</a:t>
            </a:fld>
            <a:endParaRPr lang="en-US"/>
          </a:p>
        </p:txBody>
      </p:sp>
    </p:spTree>
    <p:extLst>
      <p:ext uri="{BB962C8B-B14F-4D97-AF65-F5344CB8AC3E}">
        <p14:creationId xmlns:p14="http://schemas.microsoft.com/office/powerpoint/2010/main" val="2769153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i="1" dirty="0"/>
              <a:t>Darrell </a:t>
            </a:r>
            <a:r>
              <a:rPr lang="en-US" i="1" dirty="0" err="1" smtClean="0"/>
              <a:t>Chissoe</a:t>
            </a:r>
            <a:r>
              <a:rPr lang="en-US" i="1" dirty="0" smtClean="0"/>
              <a:t>, </a:t>
            </a:r>
            <a:r>
              <a:rPr lang="en-US" dirty="0" smtClean="0"/>
              <a:t>59 </a:t>
            </a:r>
            <a:r>
              <a:rPr lang="en-US" dirty="0" err="1"/>
              <a:t>IBIA</a:t>
            </a:r>
            <a:r>
              <a:rPr lang="en-US" dirty="0"/>
              <a:t> </a:t>
            </a:r>
            <a:r>
              <a:rPr lang="en-US" dirty="0" smtClean="0"/>
              <a:t>304 (cont.)</a:t>
            </a:r>
          </a:p>
          <a:p>
            <a:pPr lvl="1"/>
            <a:r>
              <a:rPr lang="en-US" dirty="0" smtClean="0"/>
              <a:t>Superintendent: </a:t>
            </a:r>
          </a:p>
          <a:p>
            <a:pPr lvl="2"/>
            <a:r>
              <a:rPr lang="en-US" dirty="0" smtClean="0"/>
              <a:t>1</a:t>
            </a:r>
            <a:r>
              <a:rPr lang="en-US" baseline="30000" dirty="0" smtClean="0"/>
              <a:t>st</a:t>
            </a:r>
            <a:r>
              <a:rPr lang="en-US" dirty="0" smtClean="0"/>
              <a:t> ~ With </a:t>
            </a:r>
            <a:r>
              <a:rPr lang="en-US" dirty="0" err="1" smtClean="0"/>
              <a:t>Chissoe’s</a:t>
            </a:r>
            <a:r>
              <a:rPr lang="en-US" dirty="0" smtClean="0"/>
              <a:t> death, title vested in his heirs or devisees and until the probate process concluded there was not individual who could convey marketable title to the United States.</a:t>
            </a:r>
          </a:p>
          <a:p>
            <a:pPr lvl="2"/>
            <a:r>
              <a:rPr lang="en-US" dirty="0" smtClean="0"/>
              <a:t>2</a:t>
            </a:r>
            <a:r>
              <a:rPr lang="en-US" baseline="30000" dirty="0" smtClean="0"/>
              <a:t>nd</a:t>
            </a:r>
            <a:r>
              <a:rPr lang="en-US" dirty="0" smtClean="0"/>
              <a:t> ~ BIA’s fee-to-trust regulations do not permit trust </a:t>
            </a:r>
            <a:r>
              <a:rPr lang="en-US" dirty="0" err="1" smtClean="0"/>
              <a:t>acquistion</a:t>
            </a:r>
            <a:r>
              <a:rPr lang="en-US" dirty="0" smtClean="0"/>
              <a:t> for a deceased individual or an estate.</a:t>
            </a:r>
          </a:p>
          <a:p>
            <a:pPr lvl="2"/>
            <a:r>
              <a:rPr lang="en-US" dirty="0" smtClean="0"/>
              <a:t>3</a:t>
            </a:r>
            <a:r>
              <a:rPr lang="en-US" baseline="30000" dirty="0" smtClean="0"/>
              <a:t>rd</a:t>
            </a:r>
            <a:r>
              <a:rPr lang="en-US" dirty="0" smtClean="0"/>
              <a:t> ~ Even if BIA’s regulations permitted it, RD was not exercising her discretion to so acquire the land in trust. </a:t>
            </a:r>
          </a:p>
          <a:p>
            <a:pPr lvl="1"/>
            <a:endParaRPr lang="en-US" dirty="0"/>
          </a:p>
          <a:p>
            <a:pPr lvl="1"/>
            <a:r>
              <a:rPr lang="en-US" dirty="0" smtClean="0"/>
              <a:t>RD affirmed the Superintendent on several grounds including that BIA’s fee-to-trust regulations do not authorize BIA to acquire </a:t>
            </a:r>
            <a:r>
              <a:rPr lang="en-US" dirty="0" err="1" smtClean="0"/>
              <a:t>Chissoe’s</a:t>
            </a:r>
            <a:r>
              <a:rPr lang="en-US" dirty="0" smtClean="0"/>
              <a:t> fee title in trust for him now that he is deceased, or for his estate.</a:t>
            </a:r>
          </a:p>
          <a:p>
            <a:pPr lvl="2"/>
            <a:endParaRPr lang="en-US" dirty="0"/>
          </a:p>
          <a:p>
            <a:pPr lvl="1"/>
            <a:endParaRPr lang="en-US" dirty="0" smtClean="0"/>
          </a:p>
          <a:p>
            <a:pPr lvl="2"/>
            <a:endParaRPr lang="en-US" dirty="0" smtClean="0"/>
          </a:p>
          <a:p>
            <a:pPr lvl="1"/>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11</a:t>
            </a:fld>
            <a:endParaRPr lang="en-US"/>
          </a:p>
        </p:txBody>
      </p:sp>
    </p:spTree>
    <p:extLst>
      <p:ext uri="{BB962C8B-B14F-4D97-AF65-F5344CB8AC3E}">
        <p14:creationId xmlns:p14="http://schemas.microsoft.com/office/powerpoint/2010/main" val="1928062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it-IT" i="1" dirty="0"/>
              <a:t>Darrell Chissoe</a:t>
            </a:r>
            <a:r>
              <a:rPr lang="it-IT" dirty="0"/>
              <a:t>, 59 IBIA 304 (cont</a:t>
            </a:r>
            <a:r>
              <a:rPr lang="it-IT" dirty="0" smtClean="0"/>
              <a:t>.)</a:t>
            </a:r>
          </a:p>
          <a:p>
            <a:pPr lvl="1"/>
            <a:r>
              <a:rPr lang="it-IT" dirty="0" smtClean="0"/>
              <a:t>IBIA noted it was reviewing RD’s </a:t>
            </a:r>
            <a:r>
              <a:rPr lang="it-IT" u="sng" dirty="0" smtClean="0"/>
              <a:t>legal</a:t>
            </a:r>
            <a:r>
              <a:rPr lang="it-IT" dirty="0" smtClean="0"/>
              <a:t> conclusions </a:t>
            </a:r>
            <a:r>
              <a:rPr lang="it-IT" i="1" dirty="0" smtClean="0"/>
              <a:t>de novo</a:t>
            </a:r>
            <a:r>
              <a:rPr lang="it-IT" dirty="0" smtClean="0"/>
              <a:t>. </a:t>
            </a:r>
          </a:p>
          <a:p>
            <a:pPr lvl="1"/>
            <a:endParaRPr lang="it-IT" dirty="0"/>
          </a:p>
          <a:p>
            <a:pPr lvl="1"/>
            <a:r>
              <a:rPr lang="it-IT" dirty="0" smtClean="0"/>
              <a:t>IBIA noted that the definition of "Individual Indian"  in the fee-to-trust regulations uses the present tense which suggests, if not compels, a reading that the term was intended to be limited to living persons.  25 CFR § 151.2.</a:t>
            </a:r>
          </a:p>
          <a:p>
            <a:pPr marL="393192" lvl="1" indent="0">
              <a:buNone/>
            </a:pPr>
            <a:endParaRPr lang="it-IT" dirty="0" smtClean="0"/>
          </a:p>
          <a:p>
            <a:pPr lvl="1"/>
            <a:r>
              <a:rPr lang="it-IT" dirty="0" smtClean="0"/>
              <a:t>Moreover, factors BIA is to consider in evaluating FTT application from an individual reinforce limiting construction of term to living person.</a:t>
            </a:r>
          </a:p>
          <a:p>
            <a:pPr lvl="1"/>
            <a:endParaRPr lang="it-IT" dirty="0"/>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12</a:t>
            </a:fld>
            <a:endParaRPr lang="en-US"/>
          </a:p>
        </p:txBody>
      </p:sp>
    </p:spTree>
    <p:extLst>
      <p:ext uri="{BB962C8B-B14F-4D97-AF65-F5344CB8AC3E}">
        <p14:creationId xmlns:p14="http://schemas.microsoft.com/office/powerpoint/2010/main" val="3280164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i="1" dirty="0" smtClean="0"/>
              <a:t>Desert Water Agency v. Acting Pacific Regional Director, BIA</a:t>
            </a:r>
            <a:r>
              <a:rPr lang="en-US" dirty="0" smtClean="0"/>
              <a:t>, 59 </a:t>
            </a:r>
            <a:r>
              <a:rPr lang="en-US" dirty="0" err="1" smtClean="0"/>
              <a:t>IBIA</a:t>
            </a:r>
            <a:r>
              <a:rPr lang="en-US" dirty="0" smtClean="0"/>
              <a:t> 119 (Sep. 8, 2014)</a:t>
            </a:r>
          </a:p>
          <a:p>
            <a:pPr lvl="1"/>
            <a:r>
              <a:rPr lang="en-US" dirty="0" smtClean="0"/>
              <a:t>Agua Caliente Band of Cahuilla Indians (Tribe)</a:t>
            </a:r>
          </a:p>
          <a:p>
            <a:pPr lvl="1"/>
            <a:r>
              <a:rPr lang="en-US" dirty="0" smtClean="0"/>
              <a:t>On-Reservation (status confirmed)</a:t>
            </a:r>
          </a:p>
          <a:p>
            <a:pPr lvl="1"/>
            <a:r>
              <a:rPr lang="en-US" dirty="0" smtClean="0"/>
              <a:t>Order Affirming Decision</a:t>
            </a:r>
          </a:p>
          <a:p>
            <a:pPr lvl="1"/>
            <a:endParaRPr lang="en-US" dirty="0"/>
          </a:p>
          <a:p>
            <a:pPr lvl="1"/>
            <a:r>
              <a:rPr lang="en-US" dirty="0" smtClean="0"/>
              <a:t>Outlines, “well-established” standard of review.</a:t>
            </a:r>
          </a:p>
          <a:p>
            <a:pPr lvl="2"/>
            <a:r>
              <a:rPr lang="en-US" dirty="0" smtClean="0"/>
              <a:t>Citing, primarily, </a:t>
            </a:r>
            <a:r>
              <a:rPr lang="en-US" i="1" dirty="0" smtClean="0"/>
              <a:t>Shawano County, Wisconsin v. Acting Midwest Regional Director</a:t>
            </a:r>
            <a:r>
              <a:rPr lang="en-US" dirty="0" smtClean="0"/>
              <a:t>, 53 </a:t>
            </a:r>
            <a:r>
              <a:rPr lang="en-US" dirty="0" err="1" smtClean="0"/>
              <a:t>IBIA</a:t>
            </a:r>
            <a:r>
              <a:rPr lang="en-US" dirty="0" smtClean="0"/>
              <a:t> 62 (2011)</a:t>
            </a:r>
          </a:p>
          <a:p>
            <a:pPr marL="630936" lvl="2" indent="0">
              <a:buNone/>
            </a:pPr>
            <a:endParaRPr lang="en-US" dirty="0" smtClean="0"/>
          </a:p>
          <a:p>
            <a:pPr lvl="1"/>
            <a:r>
              <a:rPr lang="en-US" dirty="0" smtClean="0"/>
              <a:t>Three Issues: </a:t>
            </a:r>
          </a:p>
          <a:p>
            <a:pPr lvl="2"/>
            <a:r>
              <a:rPr lang="en-US" dirty="0" smtClean="0"/>
              <a:t>(1) Appellant challenged the on-reservation status.</a:t>
            </a:r>
          </a:p>
          <a:p>
            <a:pPr lvl="2"/>
            <a:r>
              <a:rPr lang="en-US" dirty="0" smtClean="0"/>
              <a:t>(2) Appellant sought condition on Secretarial approval to require future payments of water assessments.</a:t>
            </a:r>
          </a:p>
          <a:p>
            <a:pPr lvl="2"/>
            <a:r>
              <a:rPr lang="en-US" dirty="0" smtClean="0"/>
              <a:t>(3) Taxes.</a:t>
            </a:r>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13</a:t>
            </a:fld>
            <a:endParaRPr lang="en-US"/>
          </a:p>
        </p:txBody>
      </p:sp>
    </p:spTree>
    <p:extLst>
      <p:ext uri="{BB962C8B-B14F-4D97-AF65-F5344CB8AC3E}">
        <p14:creationId xmlns:p14="http://schemas.microsoft.com/office/powerpoint/2010/main" val="2019386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i="1" dirty="0"/>
              <a:t>Desert Water Agency</a:t>
            </a:r>
            <a:r>
              <a:rPr lang="en-US" dirty="0"/>
              <a:t>, 59 </a:t>
            </a:r>
            <a:r>
              <a:rPr lang="en-US" dirty="0" err="1"/>
              <a:t>IBIA</a:t>
            </a:r>
            <a:r>
              <a:rPr lang="en-US" dirty="0"/>
              <a:t> 119 (cont.)</a:t>
            </a:r>
          </a:p>
          <a:p>
            <a:pPr lvl="1"/>
            <a:r>
              <a:rPr lang="en-US" dirty="0" smtClean="0"/>
              <a:t>ISSUE I – On-Reservation Status</a:t>
            </a:r>
          </a:p>
          <a:p>
            <a:pPr lvl="1"/>
            <a:endParaRPr lang="en-US" dirty="0"/>
          </a:p>
          <a:p>
            <a:pPr lvl="1"/>
            <a:r>
              <a:rPr lang="en-US" dirty="0" err="1" smtClean="0"/>
              <a:t>IBIA</a:t>
            </a:r>
            <a:r>
              <a:rPr lang="en-US" dirty="0" smtClean="0"/>
              <a:t> </a:t>
            </a:r>
            <a:r>
              <a:rPr lang="en-US" dirty="0"/>
              <a:t>reviewed de novo the BIA’s conclusion that on-reservation criteria apply to evaluating application under </a:t>
            </a:r>
            <a:r>
              <a:rPr lang="en-US" dirty="0" smtClean="0"/>
              <a:t>25 </a:t>
            </a:r>
            <a:r>
              <a:rPr lang="en-US" dirty="0" err="1" smtClean="0"/>
              <a:t>U.S.C</a:t>
            </a:r>
            <a:r>
              <a:rPr lang="en-US" dirty="0" smtClean="0"/>
              <a:t>. §151.10.</a:t>
            </a:r>
          </a:p>
          <a:p>
            <a:pPr lvl="1"/>
            <a:endParaRPr lang="en-US" dirty="0"/>
          </a:p>
          <a:p>
            <a:pPr lvl="1"/>
            <a:r>
              <a:rPr lang="en-US" dirty="0" smtClean="0"/>
              <a:t>Citing an earlier decision, </a:t>
            </a:r>
            <a:r>
              <a:rPr lang="en-US" dirty="0" err="1" smtClean="0"/>
              <a:t>IBIA</a:t>
            </a:r>
            <a:r>
              <a:rPr lang="en-US" dirty="0" smtClean="0"/>
              <a:t> explained that, as defined in § 151.2(f), the term “Indian reservation” ~ </a:t>
            </a:r>
          </a:p>
          <a:p>
            <a:pPr lvl="2"/>
            <a:r>
              <a:rPr lang="en-US" dirty="0" smtClean="0"/>
              <a:t>was not limited to the tribe’s treaty reservation, </a:t>
            </a:r>
          </a:p>
          <a:p>
            <a:pPr lvl="2"/>
            <a:r>
              <a:rPr lang="en-US" dirty="0" smtClean="0"/>
              <a:t>the tribe could have more than one reservation, and</a:t>
            </a:r>
          </a:p>
          <a:p>
            <a:pPr lvl="2"/>
            <a:r>
              <a:rPr lang="en-US" dirty="0"/>
              <a:t>t</a:t>
            </a:r>
            <a:r>
              <a:rPr lang="en-US" dirty="0" smtClean="0"/>
              <a:t>he tribe was presumed to exercise jurisdiction over its trust properties even though not formally proclaimed a new reservation or added to the existing reservation pursuant to 25 </a:t>
            </a:r>
            <a:r>
              <a:rPr lang="en-US" dirty="0" err="1" smtClean="0"/>
              <a:t>U.S.C</a:t>
            </a:r>
            <a:r>
              <a:rPr lang="en-US" dirty="0" smtClean="0"/>
              <a:t>. § 467.</a:t>
            </a:r>
          </a:p>
          <a:p>
            <a:pPr lvl="1"/>
            <a:endParaRPr lang="en-US" dirty="0" smtClean="0"/>
          </a:p>
          <a:p>
            <a:pPr lvl="1"/>
            <a:r>
              <a:rPr lang="en-US" dirty="0" smtClean="0"/>
              <a:t>“Accordingly, when land proposed for trust acquisition is contiguous to a parcel that is held in trust for the tribe, the land is considered to be contiguous to an Indian reservation for purposes of Part 151.”</a:t>
            </a:r>
            <a:endParaRPr lang="en-US" dirty="0"/>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14</a:t>
            </a:fld>
            <a:endParaRPr lang="en-US"/>
          </a:p>
        </p:txBody>
      </p:sp>
    </p:spTree>
    <p:extLst>
      <p:ext uri="{BB962C8B-B14F-4D97-AF65-F5344CB8AC3E}">
        <p14:creationId xmlns:p14="http://schemas.microsoft.com/office/powerpoint/2010/main" val="3459558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i="1" dirty="0"/>
              <a:t>Desert Water Agency</a:t>
            </a:r>
            <a:r>
              <a:rPr lang="en-US" dirty="0"/>
              <a:t>, 59 </a:t>
            </a:r>
            <a:r>
              <a:rPr lang="en-US" dirty="0" err="1"/>
              <a:t>IBIA</a:t>
            </a:r>
            <a:r>
              <a:rPr lang="en-US" dirty="0"/>
              <a:t> 119 (cont</a:t>
            </a:r>
            <a:r>
              <a:rPr lang="en-US" dirty="0" smtClean="0"/>
              <a:t>.)</a:t>
            </a:r>
          </a:p>
          <a:p>
            <a:pPr lvl="1"/>
            <a:r>
              <a:rPr lang="en-US" dirty="0" smtClean="0"/>
              <a:t>Nevertheless, the </a:t>
            </a:r>
            <a:r>
              <a:rPr lang="en-US" dirty="0" err="1" smtClean="0"/>
              <a:t>IBIA</a:t>
            </a:r>
            <a:r>
              <a:rPr lang="en-US" dirty="0" smtClean="0"/>
              <a:t> found that the RD did not provide a reasoned explanation or citation to documents in the record to support the contiguous finding.</a:t>
            </a:r>
          </a:p>
          <a:p>
            <a:pPr lvl="1"/>
            <a:endParaRPr lang="en-US" dirty="0" smtClean="0"/>
          </a:p>
          <a:p>
            <a:pPr lvl="1"/>
            <a:r>
              <a:rPr lang="en-US" dirty="0" smtClean="0"/>
              <a:t>Still, the </a:t>
            </a:r>
            <a:r>
              <a:rPr lang="en-US" dirty="0" err="1" smtClean="0"/>
              <a:t>IBIA</a:t>
            </a:r>
            <a:r>
              <a:rPr lang="en-US" dirty="0" smtClean="0"/>
              <a:t> may affirm a BIA finding of contiguity or non-contiguity where the record is sufficient to support such finding.</a:t>
            </a:r>
          </a:p>
          <a:p>
            <a:pPr marL="393192" lvl="1" indent="0">
              <a:buNone/>
            </a:pPr>
            <a:endParaRPr lang="en-US" dirty="0" smtClean="0"/>
          </a:p>
          <a:p>
            <a:pPr lvl="1"/>
            <a:r>
              <a:rPr lang="en-US" dirty="0" err="1" smtClean="0"/>
              <a:t>IBIA</a:t>
            </a:r>
            <a:r>
              <a:rPr lang="en-US" dirty="0" smtClean="0"/>
              <a:t> has found that to be “contiguous”, the lands must touch.</a:t>
            </a:r>
          </a:p>
          <a:p>
            <a:pPr lvl="2"/>
            <a:r>
              <a:rPr lang="en-US" dirty="0" smtClean="0"/>
              <a:t>Parcels that “adjoin or abut” are contiguous.</a:t>
            </a:r>
          </a:p>
          <a:p>
            <a:pPr lvl="2"/>
            <a:r>
              <a:rPr lang="en-US" dirty="0" smtClean="0"/>
              <a:t>Parcels that share a boundary are contiguous.</a:t>
            </a:r>
          </a:p>
          <a:p>
            <a:pPr marL="630936" lvl="2" indent="0">
              <a:buNone/>
            </a:pPr>
            <a:endParaRPr lang="en-US" dirty="0" smtClean="0"/>
          </a:p>
          <a:p>
            <a:pPr lvl="1"/>
            <a:r>
              <a:rPr lang="en-US" dirty="0" smtClean="0"/>
              <a:t>In this case, maps in the AR depict the northern boundary of the property to be acquired as touching a parcel held for the Tribe in trust.</a:t>
            </a:r>
            <a:endParaRPr lang="en-US" dirty="0"/>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15</a:t>
            </a:fld>
            <a:endParaRPr lang="en-US"/>
          </a:p>
        </p:txBody>
      </p:sp>
    </p:spTree>
    <p:extLst>
      <p:ext uri="{BB962C8B-B14F-4D97-AF65-F5344CB8AC3E}">
        <p14:creationId xmlns:p14="http://schemas.microsoft.com/office/powerpoint/2010/main" val="4284046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i="1" dirty="0"/>
              <a:t>Desert Water </a:t>
            </a:r>
            <a:r>
              <a:rPr lang="en-US" i="1" dirty="0" smtClean="0"/>
              <a:t>Agency</a:t>
            </a:r>
            <a:r>
              <a:rPr lang="en-US" dirty="0" smtClean="0"/>
              <a:t>, 59 </a:t>
            </a:r>
            <a:r>
              <a:rPr lang="en-US" dirty="0" err="1"/>
              <a:t>IBIA</a:t>
            </a:r>
            <a:r>
              <a:rPr lang="en-US" dirty="0"/>
              <a:t> 119 </a:t>
            </a:r>
            <a:r>
              <a:rPr lang="en-US" dirty="0" smtClean="0"/>
              <a:t>(cont.)</a:t>
            </a:r>
          </a:p>
          <a:p>
            <a:pPr lvl="1"/>
            <a:r>
              <a:rPr lang="en-US" dirty="0" smtClean="0"/>
              <a:t>ISSUE II </a:t>
            </a:r>
            <a:r>
              <a:rPr lang="en-US" dirty="0"/>
              <a:t>– </a:t>
            </a:r>
            <a:r>
              <a:rPr lang="en-US" dirty="0" smtClean="0"/>
              <a:t>Appellant took no position on whether the Secretary should approve the application BUT requested the Secretary condition approval on the Tribe’s continuing payment of Appellant’s assessments for delivery of water.</a:t>
            </a:r>
          </a:p>
          <a:p>
            <a:pPr lvl="1"/>
            <a:endParaRPr lang="en-US" dirty="0"/>
          </a:p>
          <a:p>
            <a:pPr lvl="1"/>
            <a:r>
              <a:rPr lang="en-US" dirty="0" smtClean="0"/>
              <a:t>There was some factual confusion in that the parcel to be acquired contained no wells or ponds for pumping water and, thus, the Tribe was not paying assessments on the parcel to be acquired.</a:t>
            </a:r>
          </a:p>
          <a:p>
            <a:pPr lvl="1"/>
            <a:endParaRPr lang="en-US" dirty="0"/>
          </a:p>
          <a:p>
            <a:pPr lvl="1"/>
            <a:r>
              <a:rPr lang="en-US" dirty="0" smtClean="0"/>
              <a:t>Rather, the Tribe was paying assessments on a nearby parcel.</a:t>
            </a:r>
          </a:p>
          <a:p>
            <a:pPr lvl="1"/>
            <a:endParaRPr lang="en-US" dirty="0"/>
          </a:p>
          <a:p>
            <a:pPr lvl="1"/>
            <a:r>
              <a:rPr lang="en-US" dirty="0" smtClean="0"/>
              <a:t>Once the factual confusion was addressed, Appellant’s argument became that it is likely the Tribe will pump water from the underlying ground water basin.</a:t>
            </a:r>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Decisions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16</a:t>
            </a:fld>
            <a:endParaRPr lang="en-US"/>
          </a:p>
        </p:txBody>
      </p:sp>
    </p:spTree>
    <p:extLst>
      <p:ext uri="{BB962C8B-B14F-4D97-AF65-F5344CB8AC3E}">
        <p14:creationId xmlns:p14="http://schemas.microsoft.com/office/powerpoint/2010/main" val="2825513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i="1" dirty="0"/>
              <a:t>Desert Water Agency</a:t>
            </a:r>
            <a:r>
              <a:rPr lang="en-US" dirty="0"/>
              <a:t>, 59 </a:t>
            </a:r>
            <a:r>
              <a:rPr lang="en-US" dirty="0" err="1"/>
              <a:t>IBIA</a:t>
            </a:r>
            <a:r>
              <a:rPr lang="en-US" dirty="0"/>
              <a:t> 119 (cont</a:t>
            </a:r>
            <a:r>
              <a:rPr lang="en-US" dirty="0" smtClean="0"/>
              <a:t>.)</a:t>
            </a:r>
          </a:p>
          <a:p>
            <a:pPr lvl="1"/>
            <a:r>
              <a:rPr lang="en-US" dirty="0" smtClean="0"/>
              <a:t>Issue III – Property Taxes</a:t>
            </a:r>
          </a:p>
          <a:p>
            <a:pPr lvl="1"/>
            <a:endParaRPr lang="en-US" dirty="0"/>
          </a:p>
          <a:p>
            <a:pPr lvl="1"/>
            <a:r>
              <a:rPr lang="en-US" dirty="0" smtClean="0"/>
              <a:t>Appellant did not identify in its comments the amount of any tax loss nor explain how it would be impacted by such loss.</a:t>
            </a:r>
          </a:p>
          <a:p>
            <a:pPr lvl="1"/>
            <a:endParaRPr lang="en-US" dirty="0"/>
          </a:p>
          <a:p>
            <a:pPr lvl="1"/>
            <a:r>
              <a:rPr lang="en-US" dirty="0" err="1" smtClean="0"/>
              <a:t>IBIA</a:t>
            </a:r>
            <a:r>
              <a:rPr lang="en-US" dirty="0" smtClean="0"/>
              <a:t> found that in the absence of evidence and an explanation to the RD to show the impact resulting from the loss of revenue – and not merely that some revenue would be lost – </a:t>
            </a:r>
            <a:r>
              <a:rPr lang="en-US" dirty="0" err="1" smtClean="0"/>
              <a:t>RD’s</a:t>
            </a:r>
            <a:r>
              <a:rPr lang="en-US" dirty="0" smtClean="0"/>
              <a:t> consideration of impacts on removal of </a:t>
            </a:r>
            <a:r>
              <a:rPr lang="en-US" dirty="0" smtClean="0"/>
              <a:t>the parcel from </a:t>
            </a:r>
            <a:r>
              <a:rPr lang="en-US" dirty="0" smtClean="0"/>
              <a:t>the tax rolls was adequate.  </a:t>
            </a:r>
            <a:endParaRPr lang="en-US" dirty="0"/>
          </a:p>
        </p:txBody>
      </p:sp>
      <p:sp>
        <p:nvSpPr>
          <p:cNvPr id="3" name="Title 2"/>
          <p:cNvSpPr>
            <a:spLocks noGrp="1"/>
          </p:cNvSpPr>
          <p:nvPr>
            <p:ph type="title"/>
          </p:nvPr>
        </p:nvSpPr>
        <p:spPr/>
        <p:txBody>
          <a:bodyPr/>
          <a:lstStyle/>
          <a:p>
            <a:r>
              <a:rPr lang="en-US" dirty="0" err="1" smtClean="0"/>
              <a:t>IBIA</a:t>
            </a:r>
            <a:r>
              <a:rPr lang="en-US" dirty="0" smtClean="0"/>
              <a:t> Recent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17</a:t>
            </a:fld>
            <a:endParaRPr lang="en-US"/>
          </a:p>
        </p:txBody>
      </p:sp>
    </p:spTree>
    <p:extLst>
      <p:ext uri="{BB962C8B-B14F-4D97-AF65-F5344CB8AC3E}">
        <p14:creationId xmlns:p14="http://schemas.microsoft.com/office/powerpoint/2010/main" val="3245410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i="1" dirty="0" smtClean="0"/>
              <a:t>State of New York, et al. v. Acting Eastern Regional Director</a:t>
            </a:r>
            <a:r>
              <a:rPr lang="en-US" dirty="0" smtClean="0"/>
              <a:t>, 58 </a:t>
            </a:r>
            <a:r>
              <a:rPr lang="en-US" dirty="0" err="1" smtClean="0"/>
              <a:t>IBIA</a:t>
            </a:r>
            <a:r>
              <a:rPr lang="en-US" dirty="0" smtClean="0"/>
              <a:t> 323 (June 11, 2014)</a:t>
            </a:r>
          </a:p>
          <a:p>
            <a:pPr lvl="1"/>
            <a:r>
              <a:rPr lang="en-US" dirty="0" smtClean="0"/>
              <a:t>Saint Regis Mohawk Tribe (Tribe)</a:t>
            </a:r>
          </a:p>
          <a:p>
            <a:pPr lvl="1"/>
            <a:r>
              <a:rPr lang="en-US" dirty="0" smtClean="0"/>
              <a:t>On-Reservation</a:t>
            </a:r>
          </a:p>
          <a:p>
            <a:pPr lvl="1"/>
            <a:r>
              <a:rPr lang="en-US" dirty="0" smtClean="0"/>
              <a:t>Order Affirming Decision</a:t>
            </a:r>
          </a:p>
          <a:p>
            <a:pPr lvl="1"/>
            <a:endParaRPr lang="en-US" dirty="0"/>
          </a:p>
          <a:p>
            <a:pPr lvl="1"/>
            <a:r>
              <a:rPr lang="en-US" dirty="0" smtClean="0"/>
              <a:t>Five issues</a:t>
            </a:r>
          </a:p>
          <a:p>
            <a:pPr lvl="2"/>
            <a:r>
              <a:rPr lang="en-US" dirty="0" smtClean="0"/>
              <a:t>(1) </a:t>
            </a:r>
            <a:r>
              <a:rPr lang="en-US" u="sng" dirty="0" err="1" smtClean="0"/>
              <a:t>Carcieri</a:t>
            </a:r>
            <a:r>
              <a:rPr lang="en-US" dirty="0"/>
              <a:t> </a:t>
            </a:r>
            <a:r>
              <a:rPr lang="en-US" dirty="0" smtClean="0"/>
              <a:t>arguments</a:t>
            </a:r>
          </a:p>
          <a:p>
            <a:pPr lvl="2"/>
            <a:r>
              <a:rPr lang="en-US" dirty="0" smtClean="0"/>
              <a:t>(2) On-reservation / Off-reservation Analysis</a:t>
            </a:r>
          </a:p>
          <a:p>
            <a:pPr lvl="2"/>
            <a:r>
              <a:rPr lang="en-US" dirty="0" smtClean="0"/>
              <a:t>(3) </a:t>
            </a:r>
            <a:r>
              <a:rPr lang="en-US" dirty="0" err="1" smtClean="0"/>
              <a:t>RD’s</a:t>
            </a:r>
            <a:r>
              <a:rPr lang="en-US" dirty="0" smtClean="0"/>
              <a:t> Application of 151.10 Criteria</a:t>
            </a:r>
          </a:p>
          <a:p>
            <a:pPr lvl="2"/>
            <a:r>
              <a:rPr lang="en-US" dirty="0" smtClean="0"/>
              <a:t>(4) </a:t>
            </a:r>
            <a:r>
              <a:rPr lang="en-US" dirty="0" err="1" smtClean="0"/>
              <a:t>NEPA</a:t>
            </a:r>
            <a:r>
              <a:rPr lang="en-US" dirty="0" smtClean="0"/>
              <a:t> Challenge</a:t>
            </a:r>
          </a:p>
          <a:p>
            <a:pPr lvl="2"/>
            <a:r>
              <a:rPr lang="en-US" dirty="0" smtClean="0"/>
              <a:t>(5) Alleged Due Process Violation </a:t>
            </a:r>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18</a:t>
            </a:fld>
            <a:endParaRPr lang="en-US"/>
          </a:p>
        </p:txBody>
      </p:sp>
    </p:spTree>
    <p:extLst>
      <p:ext uri="{BB962C8B-B14F-4D97-AF65-F5344CB8AC3E}">
        <p14:creationId xmlns:p14="http://schemas.microsoft.com/office/powerpoint/2010/main" val="3127478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i="1" dirty="0"/>
              <a:t>State of New York, </a:t>
            </a:r>
            <a:r>
              <a:rPr lang="en-US" dirty="0" smtClean="0"/>
              <a:t>58 </a:t>
            </a:r>
            <a:r>
              <a:rPr lang="en-US" dirty="0" err="1"/>
              <a:t>IBIA</a:t>
            </a:r>
            <a:r>
              <a:rPr lang="en-US" dirty="0"/>
              <a:t> 323 </a:t>
            </a:r>
            <a:r>
              <a:rPr lang="en-US" dirty="0" smtClean="0"/>
              <a:t>(cont.)</a:t>
            </a:r>
          </a:p>
          <a:p>
            <a:pPr lvl="1"/>
            <a:r>
              <a:rPr lang="en-US" dirty="0" smtClean="0"/>
              <a:t>Issue I – </a:t>
            </a:r>
            <a:r>
              <a:rPr lang="en-US" u="sng" dirty="0" err="1" smtClean="0"/>
              <a:t>Carcieri</a:t>
            </a:r>
            <a:r>
              <a:rPr lang="en-US" dirty="0"/>
              <a:t> </a:t>
            </a:r>
            <a:r>
              <a:rPr lang="en-US" dirty="0" smtClean="0"/>
              <a:t>Argument</a:t>
            </a:r>
          </a:p>
          <a:p>
            <a:pPr lvl="2"/>
            <a:r>
              <a:rPr lang="en-US" dirty="0" err="1" smtClean="0"/>
              <a:t>IBIA</a:t>
            </a:r>
            <a:r>
              <a:rPr lang="en-US" dirty="0" smtClean="0"/>
              <a:t> concluded that the Tribe was under Federal jurisdiction in 1934 as determined by the Secretary in calling an election for the Tribe’s members to vote on whether to opt out of the IRA.</a:t>
            </a:r>
          </a:p>
          <a:p>
            <a:pPr lvl="2"/>
            <a:endParaRPr lang="en-US" dirty="0" smtClean="0"/>
          </a:p>
          <a:p>
            <a:pPr lvl="2"/>
            <a:r>
              <a:rPr lang="en-US" dirty="0" smtClean="0"/>
              <a:t>How the Tribe voted is irrelevant because Congress, through the 1983 Indian Land Consolidation Act (</a:t>
            </a:r>
            <a:r>
              <a:rPr lang="en-US" dirty="0" err="1" smtClean="0"/>
              <a:t>ILCA</a:t>
            </a:r>
            <a:r>
              <a:rPr lang="en-US" dirty="0" smtClean="0"/>
              <a:t>), 25 </a:t>
            </a:r>
            <a:r>
              <a:rPr lang="en-US" dirty="0" err="1" smtClean="0"/>
              <a:t>U.S.C</a:t>
            </a:r>
            <a:r>
              <a:rPr lang="en-US" dirty="0" smtClean="0"/>
              <a:t>. § 2201 </a:t>
            </a:r>
            <a:r>
              <a:rPr lang="en-US" i="1" dirty="0" smtClean="0"/>
              <a:t>et seq.</a:t>
            </a:r>
            <a:r>
              <a:rPr lang="en-US" dirty="0" smtClean="0"/>
              <a:t>, extended the land acquisition authority of the IRA to those tribes that originally voted to opt out of the IRA.</a:t>
            </a:r>
          </a:p>
          <a:p>
            <a:pPr marL="630936" lvl="2" indent="0">
              <a:buNone/>
            </a:pPr>
            <a:endParaRPr lang="en-US" dirty="0" smtClean="0"/>
          </a:p>
          <a:p>
            <a:pPr lvl="2"/>
            <a:r>
              <a:rPr lang="en-US" dirty="0" smtClean="0"/>
              <a:t>Thus, RD correctly relied on the IRA acquisition authority in deciding to take the parcel in trust for the Tribe.</a:t>
            </a:r>
            <a:endParaRPr lang="en-US" dirty="0"/>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19</a:t>
            </a:fld>
            <a:endParaRPr lang="en-US"/>
          </a:p>
        </p:txBody>
      </p:sp>
    </p:spTree>
    <p:extLst>
      <p:ext uri="{BB962C8B-B14F-4D97-AF65-F5344CB8AC3E}">
        <p14:creationId xmlns:p14="http://schemas.microsoft.com/office/powerpoint/2010/main" val="1033280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The IBIA exercises its delegated authority from the Secretary of the Interior and is separate and independent from the BIA and the AS-IA. The Board’s authority is found at 43 CFR 4.1.</a:t>
            </a:r>
          </a:p>
          <a:p>
            <a:endParaRPr lang="en-US" dirty="0" smtClean="0"/>
          </a:p>
          <a:p>
            <a:r>
              <a:rPr lang="en-US" dirty="0" smtClean="0"/>
              <a:t>The purpose of the Board is to provide independent, objective administrative review of decisions of BIA officials and to prevent the politicization of those decisions. </a:t>
            </a:r>
            <a:r>
              <a:rPr lang="en-US" u="sng" dirty="0" smtClean="0"/>
              <a:t>Griffith v. Acting Portland Area Director</a:t>
            </a:r>
            <a:r>
              <a:rPr lang="en-US" dirty="0" smtClean="0"/>
              <a:t>, 19 IBIA 14 (1990).</a:t>
            </a:r>
          </a:p>
          <a:p>
            <a:endParaRPr lang="en-US" dirty="0" smtClean="0"/>
          </a:p>
          <a:p>
            <a:r>
              <a:rPr lang="en-US" dirty="0" smtClean="0"/>
              <a:t>Its </a:t>
            </a:r>
            <a:r>
              <a:rPr lang="en-US" dirty="0"/>
              <a:t>decisions are final for the Department and may be appealed to the United States district courts</a:t>
            </a:r>
            <a:r>
              <a:rPr lang="en-US" dirty="0" smtClean="0"/>
              <a:t>. </a:t>
            </a:r>
            <a:endParaRPr lang="en-US" dirty="0"/>
          </a:p>
          <a:p>
            <a:endParaRPr lang="en-US" dirty="0" smtClean="0"/>
          </a:p>
          <a:p>
            <a:endParaRPr lang="en-US" dirty="0"/>
          </a:p>
        </p:txBody>
      </p:sp>
      <p:sp>
        <p:nvSpPr>
          <p:cNvPr id="2" name="Title 1"/>
          <p:cNvSpPr>
            <a:spLocks noGrp="1"/>
          </p:cNvSpPr>
          <p:nvPr>
            <p:ph type="title"/>
          </p:nvPr>
        </p:nvSpPr>
        <p:spPr/>
        <p:txBody>
          <a:bodyPr/>
          <a:lstStyle/>
          <a:p>
            <a:r>
              <a:rPr lang="en-US" b="1" dirty="0" smtClean="0"/>
              <a:t>Introduction to IBIA</a:t>
            </a:r>
            <a:endParaRPr lang="en-US" b="1" dirty="0"/>
          </a:p>
        </p:txBody>
      </p:sp>
      <p:sp>
        <p:nvSpPr>
          <p:cNvPr id="4" name="Slide Number Placeholder 3"/>
          <p:cNvSpPr>
            <a:spLocks noGrp="1"/>
          </p:cNvSpPr>
          <p:nvPr>
            <p:ph type="sldNum" sz="quarter" idx="12"/>
          </p:nvPr>
        </p:nvSpPr>
        <p:spPr/>
        <p:txBody>
          <a:bodyPr/>
          <a:lstStyle/>
          <a:p>
            <a:fld id="{D08B16CA-763C-4576-BAD9-E6A597EF0655}" type="slidenum">
              <a:rPr lang="en-US" smtClean="0"/>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i="1" dirty="0"/>
              <a:t>State of New York, </a:t>
            </a:r>
            <a:r>
              <a:rPr lang="en-US" dirty="0"/>
              <a:t>58 </a:t>
            </a:r>
            <a:r>
              <a:rPr lang="en-US" dirty="0" err="1"/>
              <a:t>IBIA</a:t>
            </a:r>
            <a:r>
              <a:rPr lang="en-US" dirty="0"/>
              <a:t> 323 (cont</a:t>
            </a:r>
            <a:r>
              <a:rPr lang="en-US" dirty="0" smtClean="0"/>
              <a:t>.)</a:t>
            </a:r>
          </a:p>
          <a:p>
            <a:pPr lvl="1"/>
            <a:r>
              <a:rPr lang="en-US" sz="2200" dirty="0" smtClean="0"/>
              <a:t>Issue II – On-Reservation / Off-Reservation Analysis</a:t>
            </a:r>
          </a:p>
          <a:p>
            <a:pPr lvl="1"/>
            <a:endParaRPr lang="en-US" sz="2200" dirty="0" smtClean="0"/>
          </a:p>
          <a:p>
            <a:pPr lvl="1"/>
            <a:r>
              <a:rPr lang="en-US" sz="2200" dirty="0" err="1" smtClean="0"/>
              <a:t>IBIA</a:t>
            </a:r>
            <a:r>
              <a:rPr lang="en-US" sz="2200" dirty="0" smtClean="0"/>
              <a:t> noted the definition of “Indian reservation” in 25 </a:t>
            </a:r>
            <a:r>
              <a:rPr lang="en-US" sz="2200" dirty="0" err="1" smtClean="0"/>
              <a:t>CFR</a:t>
            </a:r>
            <a:r>
              <a:rPr lang="en-US" sz="2200" dirty="0" smtClean="0"/>
              <a:t> Part 151 (</a:t>
            </a:r>
            <a:r>
              <a:rPr lang="en-US" sz="2200" i="1" dirty="0" smtClean="0"/>
              <a:t>see, </a:t>
            </a:r>
            <a:r>
              <a:rPr lang="en-US" sz="2200" dirty="0" smtClean="0"/>
              <a:t>specifically, 151.2(f))</a:t>
            </a:r>
            <a:r>
              <a:rPr lang="en-US" sz="2200" i="1" dirty="0" smtClean="0"/>
              <a:t>.</a:t>
            </a:r>
          </a:p>
          <a:p>
            <a:pPr lvl="1"/>
            <a:endParaRPr lang="en-US" sz="2200" dirty="0"/>
          </a:p>
          <a:p>
            <a:pPr lvl="1"/>
            <a:r>
              <a:rPr lang="en-US" sz="2200" dirty="0" smtClean="0"/>
              <a:t>Citing the </a:t>
            </a:r>
            <a:r>
              <a:rPr lang="en-US" sz="2200" dirty="0" err="1" smtClean="0"/>
              <a:t>RD’s</a:t>
            </a:r>
            <a:r>
              <a:rPr lang="en-US" sz="2200" dirty="0" smtClean="0"/>
              <a:t> decision, the </a:t>
            </a:r>
            <a:r>
              <a:rPr lang="en-US" sz="2200" dirty="0" err="1" smtClean="0"/>
              <a:t>IBIA</a:t>
            </a:r>
            <a:r>
              <a:rPr lang="en-US" sz="2200" dirty="0" smtClean="0"/>
              <a:t> upheld it explaining the RD had correctly determined that the parcel was located on the Tribe’s reservation because it “is within that area confirmed to the Tribe by the United States by the [Treaty], which set aside a 6 square mile reservation” and “[t]here has not been a subsequent treaty or act of Congress . . . diminishing the reservation.”</a:t>
            </a:r>
          </a:p>
          <a:p>
            <a:pPr lvl="1"/>
            <a:endParaRPr lang="en-US" dirty="0"/>
          </a:p>
          <a:p>
            <a:pPr lvl="1"/>
            <a:endParaRPr lang="en-US" dirty="0"/>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20</a:t>
            </a:fld>
            <a:endParaRPr lang="en-US"/>
          </a:p>
        </p:txBody>
      </p:sp>
    </p:spTree>
    <p:extLst>
      <p:ext uri="{BB962C8B-B14F-4D97-AF65-F5344CB8AC3E}">
        <p14:creationId xmlns:p14="http://schemas.microsoft.com/office/powerpoint/2010/main" val="1363879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i="1" dirty="0"/>
              <a:t>State of New York, </a:t>
            </a:r>
            <a:r>
              <a:rPr lang="en-US" dirty="0"/>
              <a:t>58 </a:t>
            </a:r>
            <a:r>
              <a:rPr lang="en-US" dirty="0" err="1"/>
              <a:t>IBIA</a:t>
            </a:r>
            <a:r>
              <a:rPr lang="en-US" dirty="0"/>
              <a:t> 323 </a:t>
            </a:r>
            <a:endParaRPr lang="en-US" dirty="0" smtClean="0"/>
          </a:p>
          <a:p>
            <a:pPr lvl="1"/>
            <a:r>
              <a:rPr lang="en-US" dirty="0" smtClean="0"/>
              <a:t>Issue </a:t>
            </a:r>
            <a:r>
              <a:rPr lang="en-US" dirty="0"/>
              <a:t>II – On-Reservation </a:t>
            </a:r>
            <a:r>
              <a:rPr lang="en-US" dirty="0" smtClean="0"/>
              <a:t>Analysis (cont.)</a:t>
            </a:r>
          </a:p>
          <a:p>
            <a:pPr lvl="1"/>
            <a:endParaRPr lang="en-US" dirty="0"/>
          </a:p>
          <a:p>
            <a:pPr lvl="1"/>
            <a:r>
              <a:rPr lang="en-US" dirty="0" smtClean="0"/>
              <a:t>Appellants had asserted that </a:t>
            </a:r>
            <a:r>
              <a:rPr lang="en-US" i="1" dirty="0" smtClean="0"/>
              <a:t>City of Sherrill v. Oneida Indian Nation of New York</a:t>
            </a:r>
            <a:r>
              <a:rPr lang="en-US" dirty="0" smtClean="0"/>
              <a:t>, 544 U.S. 197 (2005), precluded the United States from recognizing the Tribe as having governmental jurisdiction over the parcel, and that the </a:t>
            </a:r>
            <a:r>
              <a:rPr lang="en-US" dirty="0" smtClean="0"/>
              <a:t>former reservation </a:t>
            </a:r>
            <a:r>
              <a:rPr lang="en-US" dirty="0" smtClean="0"/>
              <a:t>exception in Part 151 does not apply because there has been no final judicial determination that the reservation has been diminished or disestablished.  Thus, a gap has been created in 151.2(f) and the off-reservation criteria must apply.</a:t>
            </a:r>
          </a:p>
          <a:p>
            <a:pPr lvl="1"/>
            <a:endParaRPr lang="en-US" dirty="0"/>
          </a:p>
          <a:p>
            <a:pPr lvl="1"/>
            <a:r>
              <a:rPr lang="en-US" dirty="0" err="1" smtClean="0"/>
              <a:t>IBIA</a:t>
            </a:r>
            <a:r>
              <a:rPr lang="en-US" dirty="0" smtClean="0"/>
              <a:t> explained that Appellants misread </a:t>
            </a:r>
            <a:r>
              <a:rPr lang="en-US" i="1" dirty="0" smtClean="0"/>
              <a:t>City of Sherrill </a:t>
            </a:r>
            <a:r>
              <a:rPr lang="en-US" dirty="0" smtClean="0"/>
              <a:t>as creating an exception to the rule that a reservation remains intact unless Congress diminishes or disestablishes the reservation.  </a:t>
            </a:r>
            <a:r>
              <a:rPr lang="en-US" dirty="0" err="1" smtClean="0"/>
              <a:t>IBIA</a:t>
            </a:r>
            <a:r>
              <a:rPr lang="en-US" dirty="0" smtClean="0"/>
              <a:t> noted that the Court expressly did not determine </a:t>
            </a:r>
            <a:r>
              <a:rPr lang="en-US" dirty="0" smtClean="0"/>
              <a:t>that the </a:t>
            </a:r>
            <a:r>
              <a:rPr lang="en-US" dirty="0" smtClean="0"/>
              <a:t>Oneida’s reservation was disestablished.  544 U.S. at 219, n.9.</a:t>
            </a:r>
          </a:p>
          <a:p>
            <a:pPr lvl="1"/>
            <a:endParaRPr lang="en-US" dirty="0"/>
          </a:p>
          <a:p>
            <a:pPr lvl="1"/>
            <a:r>
              <a:rPr lang="en-US" dirty="0" smtClean="0"/>
              <a:t>Thus, </a:t>
            </a:r>
            <a:r>
              <a:rPr lang="en-US" dirty="0" err="1" smtClean="0"/>
              <a:t>IBIA</a:t>
            </a:r>
            <a:r>
              <a:rPr lang="en-US" dirty="0" smtClean="0"/>
              <a:t> concluded that for purposes of § 151.2(f), the parcel was within the current boundaries of the Tribe’s reservation as recognized by the United States.</a:t>
            </a:r>
            <a:endParaRPr lang="en-US" dirty="0"/>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21</a:t>
            </a:fld>
            <a:endParaRPr lang="en-US"/>
          </a:p>
        </p:txBody>
      </p:sp>
    </p:spTree>
    <p:extLst>
      <p:ext uri="{BB962C8B-B14F-4D97-AF65-F5344CB8AC3E}">
        <p14:creationId xmlns:p14="http://schemas.microsoft.com/office/powerpoint/2010/main" val="320061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lvl="0">
              <a:buClr>
                <a:srgbClr val="2DA2BF"/>
              </a:buClr>
            </a:pPr>
            <a:r>
              <a:rPr lang="en-US" sz="2300" i="1" dirty="0">
                <a:solidFill>
                  <a:prstClr val="black"/>
                </a:solidFill>
              </a:rPr>
              <a:t>State of New York, </a:t>
            </a:r>
            <a:r>
              <a:rPr lang="en-US" sz="2300" dirty="0">
                <a:solidFill>
                  <a:prstClr val="black"/>
                </a:solidFill>
              </a:rPr>
              <a:t>58 </a:t>
            </a:r>
            <a:r>
              <a:rPr lang="en-US" sz="2300" dirty="0" err="1">
                <a:solidFill>
                  <a:prstClr val="black"/>
                </a:solidFill>
              </a:rPr>
              <a:t>IBIA</a:t>
            </a:r>
            <a:r>
              <a:rPr lang="en-US" sz="2300" dirty="0">
                <a:solidFill>
                  <a:prstClr val="black"/>
                </a:solidFill>
              </a:rPr>
              <a:t> 323 </a:t>
            </a:r>
            <a:r>
              <a:rPr lang="en-US" sz="2300" dirty="0" smtClean="0">
                <a:solidFill>
                  <a:prstClr val="black"/>
                </a:solidFill>
              </a:rPr>
              <a:t>(cont.)</a:t>
            </a:r>
          </a:p>
          <a:p>
            <a:pPr lvl="1">
              <a:buClr>
                <a:srgbClr val="2DA2BF"/>
              </a:buClr>
            </a:pPr>
            <a:r>
              <a:rPr lang="en-US" dirty="0" smtClean="0"/>
              <a:t>Issue III - </a:t>
            </a:r>
            <a:r>
              <a:rPr lang="en-US" dirty="0" err="1" smtClean="0"/>
              <a:t>RD’s</a:t>
            </a:r>
            <a:r>
              <a:rPr lang="en-US" dirty="0" smtClean="0"/>
              <a:t> Application of 151.10 Criteria </a:t>
            </a:r>
          </a:p>
          <a:p>
            <a:pPr lvl="1">
              <a:buClr>
                <a:srgbClr val="2DA2BF"/>
              </a:buClr>
            </a:pPr>
            <a:endParaRPr lang="en-US" dirty="0"/>
          </a:p>
          <a:p>
            <a:pPr lvl="1">
              <a:buClr>
                <a:srgbClr val="2DA2BF"/>
              </a:buClr>
            </a:pPr>
            <a:r>
              <a:rPr lang="en-US" dirty="0" smtClean="0"/>
              <a:t>Decisions concerning whether to take land into trust are discretionary, and Appellants bear the burden of proving that BIA did not properly exercise its discretion.</a:t>
            </a:r>
          </a:p>
          <a:p>
            <a:pPr lvl="1">
              <a:buClr>
                <a:srgbClr val="2DA2BF"/>
              </a:buClr>
            </a:pPr>
            <a:endParaRPr lang="en-US" dirty="0"/>
          </a:p>
          <a:p>
            <a:pPr lvl="1">
              <a:buClr>
                <a:srgbClr val="2DA2BF"/>
              </a:buClr>
            </a:pPr>
            <a:r>
              <a:rPr lang="en-US" dirty="0" smtClean="0"/>
              <a:t>Tribal “Need” for the Land – 151.10(b)</a:t>
            </a:r>
          </a:p>
          <a:p>
            <a:pPr lvl="1">
              <a:buClr>
                <a:srgbClr val="2DA2BF"/>
              </a:buClr>
            </a:pPr>
            <a:endParaRPr lang="en-US" dirty="0"/>
          </a:p>
          <a:p>
            <a:pPr lvl="1">
              <a:buClr>
                <a:srgbClr val="2DA2BF"/>
              </a:buClr>
            </a:pPr>
            <a:r>
              <a:rPr lang="en-US" dirty="0" smtClean="0"/>
              <a:t>In construing 151.10(b) – </a:t>
            </a:r>
            <a:r>
              <a:rPr lang="en-US" dirty="0" err="1" smtClean="0"/>
              <a:t>IBIA</a:t>
            </a:r>
            <a:r>
              <a:rPr lang="en-US" dirty="0" smtClean="0"/>
              <a:t> recognized that “BIA has broad leeway in its interpretation or construction of tribal “need” for the land.”  </a:t>
            </a:r>
          </a:p>
          <a:p>
            <a:pPr lvl="2">
              <a:buClr>
                <a:srgbClr val="2DA2BF"/>
              </a:buClr>
            </a:pPr>
            <a:r>
              <a:rPr lang="en-US" dirty="0" smtClean="0"/>
              <a:t>RD had concluded that acquisition would help the Tribe address current and near term need for a solid waste disposal facility.  </a:t>
            </a:r>
          </a:p>
          <a:p>
            <a:pPr lvl="2">
              <a:buClr>
                <a:srgbClr val="2DA2BF"/>
              </a:buClr>
            </a:pPr>
            <a:r>
              <a:rPr lang="en-US" dirty="0" smtClean="0"/>
              <a:t>RD also found acquisition to be “supportive of the Tribe’s ability to exercise governmental authority of its lands and its uses for the purpose of promoting health, welfare, and social needs of its members and their families” and “will also provide diversity to the Tribe’s economy and land base.”</a:t>
            </a:r>
          </a:p>
          <a:p>
            <a:pPr lvl="1">
              <a:buClr>
                <a:srgbClr val="2DA2BF"/>
              </a:buClr>
            </a:pPr>
            <a:r>
              <a:rPr lang="en-US" dirty="0" err="1" smtClean="0"/>
              <a:t>IBIA</a:t>
            </a:r>
            <a:r>
              <a:rPr lang="en-US" dirty="0" smtClean="0"/>
              <a:t> concluded </a:t>
            </a:r>
            <a:r>
              <a:rPr lang="en-US" dirty="0" err="1" smtClean="0"/>
              <a:t>RD’s</a:t>
            </a:r>
            <a:r>
              <a:rPr lang="en-US" dirty="0" smtClean="0"/>
              <a:t> findings were sufficient to show that he considered the Tribe’s need for additional land under 151.10(b), “which is all that he was required to do.” </a:t>
            </a:r>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22</a:t>
            </a:fld>
            <a:endParaRPr lang="en-US"/>
          </a:p>
        </p:txBody>
      </p:sp>
    </p:spTree>
    <p:extLst>
      <p:ext uri="{BB962C8B-B14F-4D97-AF65-F5344CB8AC3E}">
        <p14:creationId xmlns:p14="http://schemas.microsoft.com/office/powerpoint/2010/main" val="39208361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buClr>
                <a:srgbClr val="2DA2BF"/>
              </a:buClr>
            </a:pPr>
            <a:r>
              <a:rPr lang="en-US" sz="1900" i="1" dirty="0">
                <a:solidFill>
                  <a:prstClr val="black"/>
                </a:solidFill>
              </a:rPr>
              <a:t>State of New York, </a:t>
            </a:r>
            <a:r>
              <a:rPr lang="en-US" sz="1900" dirty="0">
                <a:solidFill>
                  <a:prstClr val="black"/>
                </a:solidFill>
              </a:rPr>
              <a:t>58 </a:t>
            </a:r>
            <a:r>
              <a:rPr lang="en-US" sz="1900" dirty="0" err="1">
                <a:solidFill>
                  <a:prstClr val="black"/>
                </a:solidFill>
              </a:rPr>
              <a:t>IBIA</a:t>
            </a:r>
            <a:r>
              <a:rPr lang="en-US" sz="1900" dirty="0">
                <a:solidFill>
                  <a:prstClr val="black"/>
                </a:solidFill>
              </a:rPr>
              <a:t> 323 (cont.)</a:t>
            </a:r>
          </a:p>
          <a:p>
            <a:pPr lvl="1">
              <a:buClr>
                <a:srgbClr val="2DA2BF"/>
              </a:buClr>
            </a:pPr>
            <a:r>
              <a:rPr lang="en-US" sz="1600" dirty="0">
                <a:solidFill>
                  <a:prstClr val="black"/>
                </a:solidFill>
              </a:rPr>
              <a:t>Issue III - </a:t>
            </a:r>
            <a:r>
              <a:rPr lang="en-US" sz="1600" dirty="0" err="1">
                <a:solidFill>
                  <a:prstClr val="black"/>
                </a:solidFill>
              </a:rPr>
              <a:t>RD’s</a:t>
            </a:r>
            <a:r>
              <a:rPr lang="en-US" sz="1600" dirty="0">
                <a:solidFill>
                  <a:prstClr val="black"/>
                </a:solidFill>
              </a:rPr>
              <a:t> Application of 151.10 Criteria </a:t>
            </a:r>
            <a:endParaRPr lang="en-US" sz="1600" dirty="0" smtClean="0">
              <a:solidFill>
                <a:prstClr val="black"/>
              </a:solidFill>
            </a:endParaRP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Tax Impacts – 151.10(e)</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RD had found that the 2008 tax assessment for the parcel was $2,646.81 and </a:t>
            </a:r>
            <a:r>
              <a:rPr lang="en-US" sz="1600" dirty="0" smtClean="0">
                <a:solidFill>
                  <a:prstClr val="black"/>
                </a:solidFill>
              </a:rPr>
              <a:t>the only </a:t>
            </a:r>
            <a:r>
              <a:rPr lang="en-US" sz="1600" dirty="0" smtClean="0">
                <a:solidFill>
                  <a:prstClr val="black"/>
                </a:solidFill>
              </a:rPr>
              <a:t>special assessment was for fire and emergency services in the amount of $82.81.  Thus, RD found the annual tax loss from the parcel would be less than 0.003%.</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RD found Appellants identified no specific impacts from the lack of tax revenue collection.</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RD also considered that, like Municipalities, the Tribe provides a variety of services which have the effect of easing the Municipalities’ burden to provide services.</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RD considered the Tribe’s direct and indirect payments to the State and local governments to offset the loss of real property taxes.</a:t>
            </a:r>
          </a:p>
          <a:p>
            <a:pPr lvl="1">
              <a:buClr>
                <a:srgbClr val="2DA2BF"/>
              </a:buClr>
            </a:pPr>
            <a:endParaRPr lang="en-US" sz="1600" dirty="0">
              <a:solidFill>
                <a:prstClr val="black"/>
              </a:solidFill>
            </a:endParaRPr>
          </a:p>
          <a:p>
            <a:pPr lvl="1">
              <a:buClr>
                <a:srgbClr val="2DA2BF"/>
              </a:buClr>
            </a:pPr>
            <a:r>
              <a:rPr lang="en-US" sz="1600" dirty="0" err="1" smtClean="0">
                <a:solidFill>
                  <a:prstClr val="black"/>
                </a:solidFill>
              </a:rPr>
              <a:t>IBIA</a:t>
            </a:r>
            <a:r>
              <a:rPr lang="en-US" sz="1600" dirty="0" smtClean="0">
                <a:solidFill>
                  <a:prstClr val="black"/>
                </a:solidFill>
              </a:rPr>
              <a:t> found that based on the AR, </a:t>
            </a:r>
            <a:r>
              <a:rPr lang="en-US" sz="1600" dirty="0" err="1" smtClean="0">
                <a:solidFill>
                  <a:prstClr val="black"/>
                </a:solidFill>
              </a:rPr>
              <a:t>RD’s</a:t>
            </a:r>
            <a:r>
              <a:rPr lang="en-US" sz="1600" dirty="0" smtClean="0">
                <a:solidFill>
                  <a:prstClr val="black"/>
                </a:solidFill>
              </a:rPr>
              <a:t> conclusion that the benefits of </a:t>
            </a:r>
            <a:r>
              <a:rPr lang="en-US" sz="1600" dirty="0" err="1" smtClean="0">
                <a:solidFill>
                  <a:prstClr val="black"/>
                </a:solidFill>
              </a:rPr>
              <a:t>acquistion</a:t>
            </a:r>
            <a:r>
              <a:rPr lang="en-US" sz="1600" dirty="0" smtClean="0">
                <a:solidFill>
                  <a:prstClr val="black"/>
                </a:solidFill>
              </a:rPr>
              <a:t> to the Tribe outweigh the potential impacts to Appellants stemming from the tax loss.</a:t>
            </a:r>
            <a:endParaRPr lang="en-US" sz="1600" dirty="0">
              <a:solidFill>
                <a:prstClr val="black"/>
              </a:solidFill>
            </a:endParaRPr>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23</a:t>
            </a:fld>
            <a:endParaRPr lang="en-US"/>
          </a:p>
        </p:txBody>
      </p:sp>
    </p:spTree>
    <p:extLst>
      <p:ext uri="{BB962C8B-B14F-4D97-AF65-F5344CB8AC3E}">
        <p14:creationId xmlns:p14="http://schemas.microsoft.com/office/powerpoint/2010/main" val="401113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Clr>
                <a:srgbClr val="2DA2BF"/>
              </a:buClr>
            </a:pPr>
            <a:r>
              <a:rPr lang="en-US" sz="1800" i="1" dirty="0">
                <a:solidFill>
                  <a:prstClr val="black"/>
                </a:solidFill>
              </a:rPr>
              <a:t>State of New York, </a:t>
            </a:r>
            <a:r>
              <a:rPr lang="en-US" sz="1800" dirty="0">
                <a:solidFill>
                  <a:prstClr val="black"/>
                </a:solidFill>
              </a:rPr>
              <a:t>58 </a:t>
            </a:r>
            <a:r>
              <a:rPr lang="en-US" sz="1800" dirty="0" err="1">
                <a:solidFill>
                  <a:prstClr val="black"/>
                </a:solidFill>
              </a:rPr>
              <a:t>IBIA</a:t>
            </a:r>
            <a:r>
              <a:rPr lang="en-US" sz="1800" dirty="0">
                <a:solidFill>
                  <a:prstClr val="black"/>
                </a:solidFill>
              </a:rPr>
              <a:t> 323 (cont.)</a:t>
            </a:r>
          </a:p>
          <a:p>
            <a:pPr lvl="1">
              <a:buClr>
                <a:srgbClr val="2DA2BF"/>
              </a:buClr>
            </a:pPr>
            <a:r>
              <a:rPr lang="en-US" sz="1600" dirty="0">
                <a:solidFill>
                  <a:prstClr val="black"/>
                </a:solidFill>
              </a:rPr>
              <a:t>Issue III - </a:t>
            </a:r>
            <a:r>
              <a:rPr lang="en-US" sz="1600" dirty="0" err="1">
                <a:solidFill>
                  <a:prstClr val="black"/>
                </a:solidFill>
              </a:rPr>
              <a:t>RD’s</a:t>
            </a:r>
            <a:r>
              <a:rPr lang="en-US" sz="1600" dirty="0">
                <a:solidFill>
                  <a:prstClr val="black"/>
                </a:solidFill>
              </a:rPr>
              <a:t> Application of 151.10 Criteria </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Jurisdictional Impacts </a:t>
            </a:r>
            <a:r>
              <a:rPr lang="en-US" sz="1600" dirty="0">
                <a:solidFill>
                  <a:prstClr val="black"/>
                </a:solidFill>
              </a:rPr>
              <a:t>– </a:t>
            </a:r>
            <a:r>
              <a:rPr lang="en-US" sz="1600" dirty="0" smtClean="0">
                <a:solidFill>
                  <a:prstClr val="black"/>
                </a:solidFill>
              </a:rPr>
              <a:t>151.10(f)</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As a general rule an RD need not have made any finding on whether potential jurisdictional or land use conflicts could be resolved.</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It was unclear from Appellants’ submissions what </a:t>
            </a:r>
            <a:r>
              <a:rPr lang="en-US" sz="1600" u="sng" dirty="0" smtClean="0">
                <a:solidFill>
                  <a:prstClr val="black"/>
                </a:solidFill>
              </a:rPr>
              <a:t>new</a:t>
            </a:r>
            <a:r>
              <a:rPr lang="en-US" sz="1600" dirty="0" smtClean="0">
                <a:solidFill>
                  <a:prstClr val="black"/>
                </a:solidFill>
              </a:rPr>
              <a:t> jurisdictional disputes would result from the transfer of title to the parcel to the United States in trust.</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While Appellants claimed the Tribe had a record of environmental mismanagement as to the parcel the record did not support those claims.  However, Appellants did not identify problems in the Tribe’s prior use or environmental management of the parcel.   </a:t>
            </a:r>
            <a:endParaRPr lang="en-US" sz="1600" dirty="0">
              <a:solidFill>
                <a:prstClr val="black"/>
              </a:solidFill>
            </a:endParaRPr>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 </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24</a:t>
            </a:fld>
            <a:endParaRPr lang="en-US"/>
          </a:p>
        </p:txBody>
      </p:sp>
    </p:spTree>
    <p:extLst>
      <p:ext uri="{BB962C8B-B14F-4D97-AF65-F5344CB8AC3E}">
        <p14:creationId xmlns:p14="http://schemas.microsoft.com/office/powerpoint/2010/main" val="3714945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0">
              <a:buClr>
                <a:srgbClr val="2DA2BF"/>
              </a:buClr>
            </a:pPr>
            <a:r>
              <a:rPr lang="en-US" sz="1700" i="1" dirty="0">
                <a:solidFill>
                  <a:prstClr val="black"/>
                </a:solidFill>
              </a:rPr>
              <a:t>State of New York, </a:t>
            </a:r>
            <a:r>
              <a:rPr lang="en-US" sz="1700" dirty="0">
                <a:solidFill>
                  <a:prstClr val="black"/>
                </a:solidFill>
              </a:rPr>
              <a:t>58 </a:t>
            </a:r>
            <a:r>
              <a:rPr lang="en-US" sz="1700" dirty="0" err="1">
                <a:solidFill>
                  <a:prstClr val="black"/>
                </a:solidFill>
              </a:rPr>
              <a:t>IBIA</a:t>
            </a:r>
            <a:r>
              <a:rPr lang="en-US" sz="1700" dirty="0">
                <a:solidFill>
                  <a:prstClr val="black"/>
                </a:solidFill>
              </a:rPr>
              <a:t> 323 (cont.)</a:t>
            </a:r>
          </a:p>
          <a:p>
            <a:pPr lvl="1">
              <a:buClr>
                <a:srgbClr val="2DA2BF"/>
              </a:buClr>
            </a:pPr>
            <a:r>
              <a:rPr lang="en-US" sz="1500" dirty="0">
                <a:solidFill>
                  <a:prstClr val="black"/>
                </a:solidFill>
              </a:rPr>
              <a:t>Issue </a:t>
            </a:r>
            <a:r>
              <a:rPr lang="en-US" sz="1500" dirty="0" smtClean="0">
                <a:solidFill>
                  <a:prstClr val="black"/>
                </a:solidFill>
              </a:rPr>
              <a:t>IV –</a:t>
            </a:r>
            <a:r>
              <a:rPr lang="en-US" sz="1500" dirty="0" err="1" smtClean="0">
                <a:solidFill>
                  <a:prstClr val="black"/>
                </a:solidFill>
              </a:rPr>
              <a:t>NEPA</a:t>
            </a:r>
            <a:r>
              <a:rPr lang="en-US" sz="1500" dirty="0" smtClean="0">
                <a:solidFill>
                  <a:prstClr val="black"/>
                </a:solidFill>
              </a:rPr>
              <a:t> Compliance</a:t>
            </a:r>
          </a:p>
          <a:p>
            <a:pPr lvl="1">
              <a:buClr>
                <a:srgbClr val="2DA2BF"/>
              </a:buClr>
            </a:pPr>
            <a:endParaRPr lang="en-US" sz="1500" dirty="0">
              <a:solidFill>
                <a:prstClr val="black"/>
              </a:solidFill>
            </a:endParaRPr>
          </a:p>
          <a:p>
            <a:pPr lvl="1">
              <a:buClr>
                <a:srgbClr val="2DA2BF"/>
              </a:buClr>
            </a:pPr>
            <a:r>
              <a:rPr lang="en-US" sz="1500" dirty="0" smtClean="0">
                <a:solidFill>
                  <a:prstClr val="black"/>
                </a:solidFill>
              </a:rPr>
              <a:t>151.10(h) – BIA must consider the extent to which the applicant has provided information that enables BIA to comply with environmental analysis and review including </a:t>
            </a:r>
            <a:r>
              <a:rPr lang="en-US" sz="1500" dirty="0" err="1" smtClean="0">
                <a:solidFill>
                  <a:prstClr val="black"/>
                </a:solidFill>
              </a:rPr>
              <a:t>NEPA</a:t>
            </a:r>
            <a:r>
              <a:rPr lang="en-US" sz="1500" dirty="0" smtClean="0">
                <a:solidFill>
                  <a:prstClr val="black"/>
                </a:solidFill>
              </a:rPr>
              <a:t>.</a:t>
            </a:r>
          </a:p>
          <a:p>
            <a:pPr lvl="1">
              <a:buClr>
                <a:srgbClr val="2DA2BF"/>
              </a:buClr>
            </a:pPr>
            <a:endParaRPr lang="en-US" sz="1500" dirty="0">
              <a:solidFill>
                <a:prstClr val="black"/>
              </a:solidFill>
            </a:endParaRPr>
          </a:p>
          <a:p>
            <a:pPr lvl="1">
              <a:buClr>
                <a:srgbClr val="2DA2BF"/>
              </a:buClr>
            </a:pPr>
            <a:r>
              <a:rPr lang="en-US" sz="1500" dirty="0" smtClean="0">
                <a:solidFill>
                  <a:prstClr val="black"/>
                </a:solidFill>
              </a:rPr>
              <a:t>RD made a categorical exclusion (CE) determination under </a:t>
            </a:r>
            <a:r>
              <a:rPr lang="en-US" sz="1500" dirty="0" err="1" smtClean="0">
                <a:solidFill>
                  <a:prstClr val="black"/>
                </a:solidFill>
              </a:rPr>
              <a:t>NEPA</a:t>
            </a:r>
            <a:r>
              <a:rPr lang="en-US" sz="1500" dirty="0" smtClean="0">
                <a:solidFill>
                  <a:prstClr val="black"/>
                </a:solidFill>
              </a:rPr>
              <a:t> for the proposed acquisition because the Tribe had no plans to change the current use.</a:t>
            </a:r>
          </a:p>
          <a:p>
            <a:pPr lvl="1">
              <a:buClr>
                <a:srgbClr val="2DA2BF"/>
              </a:buClr>
            </a:pPr>
            <a:endParaRPr lang="en-US" sz="1500" dirty="0">
              <a:solidFill>
                <a:prstClr val="black"/>
              </a:solidFill>
            </a:endParaRPr>
          </a:p>
          <a:p>
            <a:pPr lvl="1">
              <a:buClr>
                <a:srgbClr val="2DA2BF"/>
              </a:buClr>
            </a:pPr>
            <a:r>
              <a:rPr lang="en-US" sz="1500" dirty="0" smtClean="0">
                <a:solidFill>
                  <a:prstClr val="black"/>
                </a:solidFill>
              </a:rPr>
              <a:t>The possibility of future development does not preclude the use of a CE:  “Whether or not the conveyance may be categorically excluded is a </a:t>
            </a:r>
            <a:r>
              <a:rPr lang="en-US" sz="1500" dirty="0" smtClean="0">
                <a:solidFill>
                  <a:prstClr val="black"/>
                </a:solidFill>
              </a:rPr>
              <a:t>matter </a:t>
            </a:r>
            <a:r>
              <a:rPr lang="en-US" sz="1500" dirty="0" smtClean="0">
                <a:solidFill>
                  <a:prstClr val="black"/>
                </a:solidFill>
              </a:rPr>
              <a:t>of judgment by the BIA official responsible for </a:t>
            </a:r>
            <a:r>
              <a:rPr lang="en-US" sz="1500" dirty="0" err="1" smtClean="0">
                <a:solidFill>
                  <a:prstClr val="black"/>
                </a:solidFill>
              </a:rPr>
              <a:t>NEPA</a:t>
            </a:r>
            <a:r>
              <a:rPr lang="en-US" sz="1500" dirty="0" smtClean="0">
                <a:solidFill>
                  <a:prstClr val="black"/>
                </a:solidFill>
              </a:rPr>
              <a:t> compliance as to how well the plan [for future development] is established.”</a:t>
            </a:r>
          </a:p>
          <a:p>
            <a:pPr lvl="1">
              <a:buClr>
                <a:srgbClr val="2DA2BF"/>
              </a:buClr>
            </a:pPr>
            <a:endParaRPr lang="en-US" sz="1500" dirty="0">
              <a:solidFill>
                <a:prstClr val="black"/>
              </a:solidFill>
            </a:endParaRPr>
          </a:p>
          <a:p>
            <a:pPr lvl="1">
              <a:buClr>
                <a:srgbClr val="2DA2BF"/>
              </a:buClr>
            </a:pPr>
            <a:r>
              <a:rPr lang="en-US" sz="1500" dirty="0" smtClean="0">
                <a:solidFill>
                  <a:prstClr val="black"/>
                </a:solidFill>
              </a:rPr>
              <a:t>RD has no obligation to consider an appellant’s speculation about what might happen in the future.</a:t>
            </a:r>
          </a:p>
          <a:p>
            <a:pPr lvl="1">
              <a:buClr>
                <a:srgbClr val="2DA2BF"/>
              </a:buClr>
            </a:pPr>
            <a:endParaRPr lang="en-US" sz="1500" dirty="0">
              <a:solidFill>
                <a:prstClr val="black"/>
              </a:solidFill>
            </a:endParaRPr>
          </a:p>
          <a:p>
            <a:pPr lvl="1">
              <a:buClr>
                <a:srgbClr val="2DA2BF"/>
              </a:buClr>
            </a:pPr>
            <a:r>
              <a:rPr lang="en-US" sz="1500" dirty="0" smtClean="0">
                <a:solidFill>
                  <a:prstClr val="black"/>
                </a:solidFill>
              </a:rPr>
              <a:t>Appellants also contend that the Environmental </a:t>
            </a:r>
            <a:r>
              <a:rPr lang="en-US" sz="1500" dirty="0" smtClean="0">
                <a:solidFill>
                  <a:prstClr val="black"/>
                </a:solidFill>
              </a:rPr>
              <a:t>Assessment </a:t>
            </a:r>
            <a:r>
              <a:rPr lang="en-US" sz="1500" dirty="0" smtClean="0">
                <a:solidFill>
                  <a:prstClr val="black"/>
                </a:solidFill>
              </a:rPr>
              <a:t>(</a:t>
            </a:r>
            <a:r>
              <a:rPr lang="en-US" sz="1500" dirty="0" err="1" smtClean="0">
                <a:solidFill>
                  <a:prstClr val="black"/>
                </a:solidFill>
              </a:rPr>
              <a:t>EA</a:t>
            </a:r>
            <a:r>
              <a:rPr lang="en-US" sz="1500" dirty="0" smtClean="0">
                <a:solidFill>
                  <a:prstClr val="black"/>
                </a:solidFill>
              </a:rPr>
              <a:t>) prepared for the initial construction and operation of the facility was deficient.  However, </a:t>
            </a:r>
            <a:r>
              <a:rPr lang="en-US" sz="1500" dirty="0" err="1" smtClean="0">
                <a:solidFill>
                  <a:prstClr val="black"/>
                </a:solidFill>
              </a:rPr>
              <a:t>IBIA</a:t>
            </a:r>
            <a:r>
              <a:rPr lang="en-US" sz="1500" dirty="0" smtClean="0">
                <a:solidFill>
                  <a:prstClr val="black"/>
                </a:solidFill>
              </a:rPr>
              <a:t> concluded that concerns about that </a:t>
            </a:r>
            <a:r>
              <a:rPr lang="en-US" sz="1500" dirty="0" err="1" smtClean="0">
                <a:solidFill>
                  <a:prstClr val="black"/>
                </a:solidFill>
              </a:rPr>
              <a:t>EA</a:t>
            </a:r>
            <a:r>
              <a:rPr lang="en-US" sz="1500" dirty="0" smtClean="0">
                <a:solidFill>
                  <a:prstClr val="black"/>
                </a:solidFill>
              </a:rPr>
              <a:t>, which was made available for public review, should have been raised earlier and in a different forum.</a:t>
            </a:r>
          </a:p>
          <a:p>
            <a:pPr lvl="1">
              <a:buClr>
                <a:srgbClr val="2DA2BF"/>
              </a:buClr>
            </a:pPr>
            <a:endParaRPr lang="en-US" sz="1400" dirty="0">
              <a:solidFill>
                <a:prstClr val="black"/>
              </a:solidFill>
            </a:endParaRPr>
          </a:p>
          <a:p>
            <a:pPr lvl="1">
              <a:buClr>
                <a:srgbClr val="2DA2BF"/>
              </a:buClr>
            </a:pPr>
            <a:endParaRPr lang="en-US" sz="1400" dirty="0">
              <a:solidFill>
                <a:prstClr val="black"/>
              </a:solidFill>
            </a:endParaRPr>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25</a:t>
            </a:fld>
            <a:endParaRPr lang="en-US"/>
          </a:p>
        </p:txBody>
      </p:sp>
    </p:spTree>
    <p:extLst>
      <p:ext uri="{BB962C8B-B14F-4D97-AF65-F5344CB8AC3E}">
        <p14:creationId xmlns:p14="http://schemas.microsoft.com/office/powerpoint/2010/main" val="2359164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buClr>
                <a:srgbClr val="2DA2BF"/>
              </a:buClr>
            </a:pPr>
            <a:r>
              <a:rPr lang="en-US" sz="1800" i="1" dirty="0">
                <a:solidFill>
                  <a:prstClr val="black"/>
                </a:solidFill>
              </a:rPr>
              <a:t>State of New York, </a:t>
            </a:r>
            <a:r>
              <a:rPr lang="en-US" sz="1800" dirty="0">
                <a:solidFill>
                  <a:prstClr val="black"/>
                </a:solidFill>
              </a:rPr>
              <a:t>58 </a:t>
            </a:r>
            <a:r>
              <a:rPr lang="en-US" sz="1800" dirty="0" err="1">
                <a:solidFill>
                  <a:prstClr val="black"/>
                </a:solidFill>
              </a:rPr>
              <a:t>IBIA</a:t>
            </a:r>
            <a:r>
              <a:rPr lang="en-US" sz="1800" dirty="0">
                <a:solidFill>
                  <a:prstClr val="black"/>
                </a:solidFill>
              </a:rPr>
              <a:t> 323 (cont.)</a:t>
            </a:r>
          </a:p>
          <a:p>
            <a:pPr lvl="1">
              <a:buClr>
                <a:srgbClr val="2DA2BF"/>
              </a:buClr>
            </a:pPr>
            <a:r>
              <a:rPr lang="en-US" sz="1600" dirty="0">
                <a:solidFill>
                  <a:prstClr val="black"/>
                </a:solidFill>
              </a:rPr>
              <a:t>Issue V</a:t>
            </a:r>
            <a:r>
              <a:rPr lang="en-US" sz="1600" dirty="0" smtClean="0">
                <a:solidFill>
                  <a:prstClr val="black"/>
                </a:solidFill>
              </a:rPr>
              <a:t> –Due Process </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Appellants argued that they had been denied due process by not having been provided the opportunity to address the Tribe’s response to the Municipalities comments on the application.</a:t>
            </a:r>
            <a:endParaRPr lang="en-US" sz="1600" dirty="0">
              <a:solidFill>
                <a:prstClr val="black"/>
              </a:solidFill>
            </a:endParaRPr>
          </a:p>
          <a:p>
            <a:pPr lvl="1">
              <a:buClr>
                <a:srgbClr val="2DA2BF"/>
              </a:buClr>
            </a:pPr>
            <a:r>
              <a:rPr lang="en-US" sz="1600" dirty="0" smtClean="0">
                <a:solidFill>
                  <a:prstClr val="black"/>
                </a:solidFill>
              </a:rPr>
              <a:t>Section 151.10 requires that State and local governments be given an opportunity to comment on the Tribe’s application – and – the Tribe be permitted to respond to those comments.  In this case, both procedural requirements were met. </a:t>
            </a:r>
          </a:p>
          <a:p>
            <a:pPr lvl="1">
              <a:buClr>
                <a:srgbClr val="2DA2BF"/>
              </a:buClr>
            </a:pPr>
            <a:r>
              <a:rPr lang="en-US" sz="1600" dirty="0" smtClean="0">
                <a:solidFill>
                  <a:prstClr val="black"/>
                </a:solidFill>
              </a:rPr>
              <a:t>“[W]</a:t>
            </a:r>
            <a:r>
              <a:rPr lang="en-US" sz="1600" dirty="0" err="1" smtClean="0">
                <a:solidFill>
                  <a:prstClr val="black"/>
                </a:solidFill>
              </a:rPr>
              <a:t>hile</a:t>
            </a:r>
            <a:r>
              <a:rPr lang="en-US" sz="1600" dirty="0" smtClean="0">
                <a:solidFill>
                  <a:prstClr val="black"/>
                </a:solidFill>
              </a:rPr>
              <a:t> it may have been advisable for the Regional Director to provide the Municipalities with a copy of the Tribe’s response and an opportunity to reply, to the extent that it appeared that the parties disputed various facts, we conclude </a:t>
            </a:r>
            <a:r>
              <a:rPr lang="en-US" sz="1600" dirty="0" err="1" smtClean="0">
                <a:solidFill>
                  <a:prstClr val="black"/>
                </a:solidFill>
              </a:rPr>
              <a:t>vacatur</a:t>
            </a:r>
            <a:r>
              <a:rPr lang="en-US" sz="1600" dirty="0" smtClean="0">
                <a:solidFill>
                  <a:prstClr val="black"/>
                </a:solidFill>
              </a:rPr>
              <a:t> and remand was unwarranted because the Municipalities have not shown that any error was prejudicial.”  </a:t>
            </a:r>
            <a:r>
              <a:rPr lang="en-US" sz="1400" dirty="0" smtClean="0">
                <a:solidFill>
                  <a:prstClr val="black"/>
                </a:solidFill>
              </a:rPr>
              <a:t>The burden to demonstrate prejudicial error is on the party challenging the agency action.</a:t>
            </a:r>
            <a:endParaRPr lang="en-US" sz="1400" dirty="0">
              <a:solidFill>
                <a:prstClr val="black"/>
              </a:solidFill>
            </a:endParaRPr>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26</a:t>
            </a:fld>
            <a:endParaRPr lang="en-US"/>
          </a:p>
        </p:txBody>
      </p:sp>
    </p:spTree>
    <p:extLst>
      <p:ext uri="{BB962C8B-B14F-4D97-AF65-F5344CB8AC3E}">
        <p14:creationId xmlns:p14="http://schemas.microsoft.com/office/powerpoint/2010/main" val="3147966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i="1" dirty="0" smtClean="0"/>
              <a:t>Preservation of Los </a:t>
            </a:r>
            <a:r>
              <a:rPr lang="en-US" i="1" dirty="0" err="1" smtClean="0"/>
              <a:t>Olivos</a:t>
            </a:r>
            <a:r>
              <a:rPr lang="en-US" i="1" dirty="0" smtClean="0"/>
              <a:t> and Preservation of Santa Ynez v. Pacific Regional Director, BIA</a:t>
            </a:r>
            <a:r>
              <a:rPr lang="en-US" dirty="0" smtClean="0"/>
              <a:t>, 58 </a:t>
            </a:r>
            <a:r>
              <a:rPr lang="en-US" dirty="0" err="1" smtClean="0"/>
              <a:t>IBIA</a:t>
            </a:r>
            <a:r>
              <a:rPr lang="en-US" dirty="0" smtClean="0"/>
              <a:t> 278 (June 3, 2014)</a:t>
            </a:r>
          </a:p>
          <a:p>
            <a:pPr lvl="1"/>
            <a:r>
              <a:rPr lang="en-US" dirty="0" smtClean="0"/>
              <a:t>Santa Ynez Band of Chumash Mission Indians of the Santa Ynez Reservation, California (Tribe)</a:t>
            </a:r>
          </a:p>
          <a:p>
            <a:pPr lvl="1"/>
            <a:r>
              <a:rPr lang="en-US" dirty="0" smtClean="0"/>
              <a:t>On-Reservation</a:t>
            </a:r>
          </a:p>
          <a:p>
            <a:pPr lvl="1"/>
            <a:r>
              <a:rPr lang="en-US" dirty="0" smtClean="0"/>
              <a:t>Order on Remand / Order Dismissing Appeal / Order Addressing Merits in the Alternative</a:t>
            </a:r>
          </a:p>
          <a:p>
            <a:pPr lvl="1"/>
            <a:endParaRPr lang="en-US" dirty="0"/>
          </a:p>
          <a:p>
            <a:pPr lvl="1"/>
            <a:r>
              <a:rPr lang="en-US" dirty="0" smtClean="0"/>
              <a:t>This is your case if you are curious about standing.</a:t>
            </a:r>
          </a:p>
          <a:p>
            <a:pPr lvl="1"/>
            <a:endParaRPr lang="en-US" dirty="0"/>
          </a:p>
          <a:p>
            <a:pPr lvl="1"/>
            <a:r>
              <a:rPr lang="en-US" dirty="0" smtClean="0"/>
              <a:t>This case also provides a nice history of BIA’s appeal regulations.    </a:t>
            </a:r>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27</a:t>
            </a:fld>
            <a:endParaRPr lang="en-US"/>
          </a:p>
        </p:txBody>
      </p:sp>
    </p:spTree>
    <p:extLst>
      <p:ext uri="{BB962C8B-B14F-4D97-AF65-F5344CB8AC3E}">
        <p14:creationId xmlns:p14="http://schemas.microsoft.com/office/powerpoint/2010/main" val="3255260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Clr>
                <a:srgbClr val="2DA2BF"/>
              </a:buClr>
            </a:pPr>
            <a:r>
              <a:rPr lang="en-US" sz="2000" i="1" dirty="0">
                <a:solidFill>
                  <a:prstClr val="black"/>
                </a:solidFill>
              </a:rPr>
              <a:t>Preservation of Los </a:t>
            </a:r>
            <a:r>
              <a:rPr lang="en-US" sz="2000" i="1" dirty="0" err="1" smtClean="0">
                <a:solidFill>
                  <a:prstClr val="black"/>
                </a:solidFill>
              </a:rPr>
              <a:t>Olivos</a:t>
            </a:r>
            <a:r>
              <a:rPr lang="en-US" sz="2000" i="1" dirty="0" smtClean="0">
                <a:solidFill>
                  <a:prstClr val="black"/>
                </a:solidFill>
              </a:rPr>
              <a:t>, et al., </a:t>
            </a:r>
            <a:r>
              <a:rPr lang="en-US" sz="2000" dirty="0" smtClean="0">
                <a:solidFill>
                  <a:prstClr val="black"/>
                </a:solidFill>
              </a:rPr>
              <a:t>58 </a:t>
            </a:r>
            <a:r>
              <a:rPr lang="en-US" sz="2000" dirty="0" err="1">
                <a:solidFill>
                  <a:prstClr val="black"/>
                </a:solidFill>
              </a:rPr>
              <a:t>IBIA</a:t>
            </a:r>
            <a:r>
              <a:rPr lang="en-US" sz="2000" dirty="0">
                <a:solidFill>
                  <a:prstClr val="black"/>
                </a:solidFill>
              </a:rPr>
              <a:t> 278 </a:t>
            </a:r>
            <a:r>
              <a:rPr lang="en-US" sz="2000" dirty="0" smtClean="0">
                <a:solidFill>
                  <a:prstClr val="black"/>
                </a:solidFill>
              </a:rPr>
              <a:t>(cont.)</a:t>
            </a:r>
          </a:p>
          <a:p>
            <a:pPr lvl="0">
              <a:buClr>
                <a:srgbClr val="2DA2BF"/>
              </a:buClr>
            </a:pPr>
            <a:endParaRPr lang="en-US" sz="2000" dirty="0" smtClean="0">
              <a:solidFill>
                <a:prstClr val="black"/>
              </a:solidFill>
            </a:endParaRPr>
          </a:p>
          <a:p>
            <a:pPr lvl="1">
              <a:buClr>
                <a:srgbClr val="2DA2BF"/>
              </a:buClr>
            </a:pPr>
            <a:r>
              <a:rPr lang="en-US" sz="2100" dirty="0" smtClean="0">
                <a:solidFill>
                  <a:prstClr val="black"/>
                </a:solidFill>
              </a:rPr>
              <a:t>Generally, </a:t>
            </a:r>
            <a:r>
              <a:rPr lang="en-US" sz="2100" dirty="0" smtClean="0">
                <a:solidFill>
                  <a:schemeClr val="accent2"/>
                </a:solidFill>
              </a:rPr>
              <a:t>constitutional legal standing</a:t>
            </a:r>
            <a:r>
              <a:rPr lang="en-US" sz="2100" dirty="0" smtClean="0">
                <a:solidFill>
                  <a:prstClr val="black"/>
                </a:solidFill>
              </a:rPr>
              <a:t> consists of three elements:</a:t>
            </a:r>
          </a:p>
          <a:p>
            <a:pPr marL="973836" lvl="2" indent="-342900">
              <a:buClr>
                <a:srgbClr val="2DA2BF"/>
              </a:buClr>
              <a:buFont typeface="+mj-lt"/>
              <a:buAutoNum type="arabicPeriod"/>
            </a:pPr>
            <a:r>
              <a:rPr lang="en-US" sz="1800" dirty="0" smtClean="0">
                <a:solidFill>
                  <a:prstClr val="black"/>
                </a:solidFill>
              </a:rPr>
              <a:t>A plaintiff must have suffered an “</a:t>
            </a:r>
            <a:r>
              <a:rPr lang="en-US" sz="1800" dirty="0" smtClean="0">
                <a:solidFill>
                  <a:schemeClr val="accent1"/>
                </a:solidFill>
              </a:rPr>
              <a:t>injury in fact</a:t>
            </a:r>
            <a:r>
              <a:rPr lang="en-US" sz="1800" dirty="0" smtClean="0">
                <a:solidFill>
                  <a:prstClr val="black"/>
                </a:solidFill>
              </a:rPr>
              <a:t>” – an invasion of a legally protected interest which is concrete and particularized and actual or imminent not hypothetical.</a:t>
            </a:r>
          </a:p>
          <a:p>
            <a:pPr marL="973836" lvl="2" indent="-342900">
              <a:buClr>
                <a:srgbClr val="2DA2BF"/>
              </a:buClr>
              <a:buFont typeface="+mj-lt"/>
              <a:buAutoNum type="arabicPeriod"/>
            </a:pPr>
            <a:r>
              <a:rPr lang="en-US" sz="1800" dirty="0" smtClean="0">
                <a:solidFill>
                  <a:prstClr val="black"/>
                </a:solidFill>
              </a:rPr>
              <a:t>There must be a “</a:t>
            </a:r>
            <a:r>
              <a:rPr lang="en-US" sz="1800" dirty="0" smtClean="0">
                <a:solidFill>
                  <a:schemeClr val="accent1"/>
                </a:solidFill>
              </a:rPr>
              <a:t>causal connection</a:t>
            </a:r>
            <a:r>
              <a:rPr lang="en-US" sz="1800" dirty="0" smtClean="0">
                <a:solidFill>
                  <a:prstClr val="black"/>
                </a:solidFill>
              </a:rPr>
              <a:t>” between the injury and the conduct complained of – the injury has to be traceable to the challenged action of the defendant.</a:t>
            </a:r>
          </a:p>
          <a:p>
            <a:pPr marL="973836" lvl="2" indent="-342900">
              <a:buClr>
                <a:srgbClr val="2DA2BF"/>
              </a:buClr>
              <a:buFont typeface="+mj-lt"/>
              <a:buAutoNum type="arabicPeriod"/>
            </a:pPr>
            <a:r>
              <a:rPr lang="en-US" sz="1800" dirty="0" smtClean="0">
                <a:solidFill>
                  <a:prstClr val="black"/>
                </a:solidFill>
              </a:rPr>
              <a:t>“</a:t>
            </a:r>
            <a:r>
              <a:rPr lang="en-US" sz="1800" dirty="0" err="1" smtClean="0">
                <a:solidFill>
                  <a:schemeClr val="accent1"/>
                </a:solidFill>
              </a:rPr>
              <a:t>Redressability</a:t>
            </a:r>
            <a:r>
              <a:rPr lang="en-US" sz="1800" dirty="0" smtClean="0">
                <a:solidFill>
                  <a:prstClr val="black"/>
                </a:solidFill>
              </a:rPr>
              <a:t>” – It must be likely and not speculative that the injury will be redressed by a favorable decision.</a:t>
            </a:r>
          </a:p>
          <a:p>
            <a:pPr lvl="1">
              <a:buClr>
                <a:srgbClr val="2DA2BF"/>
              </a:buClr>
            </a:pPr>
            <a:r>
              <a:rPr lang="en-US" sz="2100" i="1" dirty="0" smtClean="0">
                <a:solidFill>
                  <a:prstClr val="black"/>
                </a:solidFill>
              </a:rPr>
              <a:t>See Lujan v. Defenders of Wildlife, </a:t>
            </a:r>
            <a:r>
              <a:rPr lang="en-US" sz="2100" dirty="0" smtClean="0">
                <a:solidFill>
                  <a:prstClr val="black"/>
                </a:solidFill>
              </a:rPr>
              <a:t>504 U.S. 555 (1999).</a:t>
            </a:r>
            <a:endParaRPr lang="en-US" sz="2100" i="1" dirty="0">
              <a:solidFill>
                <a:prstClr val="black"/>
              </a:solidFill>
            </a:endParaRPr>
          </a:p>
          <a:p>
            <a:pPr lvl="0">
              <a:buClr>
                <a:srgbClr val="2DA2BF"/>
              </a:buClr>
            </a:pPr>
            <a:endParaRPr lang="en-US" sz="2300" dirty="0" smtClean="0">
              <a:solidFill>
                <a:prstClr val="black"/>
              </a:solidFill>
            </a:endParaRPr>
          </a:p>
          <a:p>
            <a:pPr lvl="1">
              <a:buClr>
                <a:srgbClr val="2DA2BF"/>
              </a:buClr>
            </a:pPr>
            <a:endParaRPr lang="en-US" sz="1600" dirty="0">
              <a:solidFill>
                <a:prstClr val="black"/>
              </a:solidFill>
            </a:endParaRPr>
          </a:p>
          <a:p>
            <a:pPr marL="109728" indent="0">
              <a:buNone/>
            </a:pPr>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28</a:t>
            </a:fld>
            <a:endParaRPr lang="en-US"/>
          </a:p>
        </p:txBody>
      </p:sp>
    </p:spTree>
    <p:extLst>
      <p:ext uri="{BB962C8B-B14F-4D97-AF65-F5344CB8AC3E}">
        <p14:creationId xmlns:p14="http://schemas.microsoft.com/office/powerpoint/2010/main" val="967891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buClr>
                <a:srgbClr val="2DA2BF"/>
              </a:buClr>
            </a:pPr>
            <a:r>
              <a:rPr lang="en-US" sz="1700" i="1" dirty="0">
                <a:solidFill>
                  <a:prstClr val="black"/>
                </a:solidFill>
              </a:rPr>
              <a:t>Preservation of Los </a:t>
            </a:r>
            <a:r>
              <a:rPr lang="en-US" sz="1700" i="1" dirty="0" err="1">
                <a:solidFill>
                  <a:prstClr val="black"/>
                </a:solidFill>
              </a:rPr>
              <a:t>Olivos</a:t>
            </a:r>
            <a:r>
              <a:rPr lang="en-US" sz="1700" i="1" dirty="0">
                <a:solidFill>
                  <a:prstClr val="black"/>
                </a:solidFill>
              </a:rPr>
              <a:t>, et al., </a:t>
            </a:r>
            <a:r>
              <a:rPr lang="en-US" sz="1700" dirty="0">
                <a:solidFill>
                  <a:prstClr val="black"/>
                </a:solidFill>
              </a:rPr>
              <a:t>58 </a:t>
            </a:r>
            <a:r>
              <a:rPr lang="en-US" sz="1700" dirty="0" err="1">
                <a:solidFill>
                  <a:prstClr val="black"/>
                </a:solidFill>
              </a:rPr>
              <a:t>IBIA</a:t>
            </a:r>
            <a:r>
              <a:rPr lang="en-US" sz="1700" dirty="0">
                <a:solidFill>
                  <a:prstClr val="black"/>
                </a:solidFill>
              </a:rPr>
              <a:t> 278 (cont.)</a:t>
            </a:r>
          </a:p>
          <a:p>
            <a:pPr lvl="1">
              <a:buClr>
                <a:srgbClr val="2DA2BF"/>
              </a:buClr>
            </a:pPr>
            <a:endParaRPr lang="en-US" sz="1400" dirty="0">
              <a:solidFill>
                <a:prstClr val="black"/>
              </a:solidFill>
            </a:endParaRPr>
          </a:p>
          <a:p>
            <a:pPr lvl="1">
              <a:buClr>
                <a:srgbClr val="2DA2BF"/>
              </a:buClr>
            </a:pPr>
            <a:r>
              <a:rPr lang="en-US" sz="1600" dirty="0" smtClean="0">
                <a:solidFill>
                  <a:prstClr val="black"/>
                </a:solidFill>
              </a:rPr>
              <a:t>In </a:t>
            </a:r>
            <a:r>
              <a:rPr lang="en-US" sz="1600" dirty="0">
                <a:solidFill>
                  <a:prstClr val="black"/>
                </a:solidFill>
              </a:rPr>
              <a:t>decisions issued in 2006, 2007, and 2008, the </a:t>
            </a:r>
            <a:r>
              <a:rPr lang="en-US" sz="1600" dirty="0" err="1">
                <a:solidFill>
                  <a:prstClr val="black"/>
                </a:solidFill>
              </a:rPr>
              <a:t>IBIA</a:t>
            </a:r>
            <a:r>
              <a:rPr lang="en-US" sz="1600" dirty="0">
                <a:solidFill>
                  <a:prstClr val="black"/>
                </a:solidFill>
              </a:rPr>
              <a:t> had ultimately dismissed Appellants’ appeals on the grounds they lacked standing to challenge the BIA’s decision to acquire in trust for the Tribe a 6.9 acre parcel of land in Santa Barbara County, CA.  </a:t>
            </a:r>
          </a:p>
          <a:p>
            <a:pPr lvl="1">
              <a:buClr>
                <a:srgbClr val="2DA2BF"/>
              </a:buClr>
            </a:pPr>
            <a:endParaRPr lang="en-US" sz="1600" dirty="0">
              <a:solidFill>
                <a:prstClr val="black"/>
              </a:solidFill>
            </a:endParaRPr>
          </a:p>
          <a:p>
            <a:pPr lvl="1">
              <a:buClr>
                <a:srgbClr val="2DA2BF"/>
              </a:buClr>
            </a:pPr>
            <a:r>
              <a:rPr lang="en-US" sz="1600" dirty="0">
                <a:solidFill>
                  <a:prstClr val="black"/>
                </a:solidFill>
              </a:rPr>
              <a:t>Appellants’ appealed the Department’s decisions to the U.S. District Court for the Central District of California.  </a:t>
            </a:r>
          </a:p>
          <a:p>
            <a:pPr lvl="0">
              <a:buClr>
                <a:srgbClr val="2DA2BF"/>
              </a:buClr>
            </a:pPr>
            <a:endParaRPr lang="en-US" sz="1800" dirty="0">
              <a:solidFill>
                <a:prstClr val="black"/>
              </a:solidFill>
            </a:endParaRPr>
          </a:p>
          <a:p>
            <a:pPr lvl="1">
              <a:buClr>
                <a:srgbClr val="2DA2BF"/>
              </a:buClr>
            </a:pPr>
            <a:r>
              <a:rPr lang="en-US" sz="1600" dirty="0">
                <a:solidFill>
                  <a:prstClr val="black"/>
                </a:solidFill>
              </a:rPr>
              <a:t>The district court remanded this </a:t>
            </a:r>
            <a:r>
              <a:rPr lang="en-US" sz="1600" dirty="0" err="1">
                <a:solidFill>
                  <a:prstClr val="black"/>
                </a:solidFill>
              </a:rPr>
              <a:t>FTT</a:t>
            </a:r>
            <a:r>
              <a:rPr lang="en-US" sz="1600" dirty="0">
                <a:solidFill>
                  <a:prstClr val="black"/>
                </a:solidFill>
              </a:rPr>
              <a:t> case to the </a:t>
            </a:r>
            <a:r>
              <a:rPr lang="en-US" sz="1600" dirty="0" err="1">
                <a:solidFill>
                  <a:prstClr val="black"/>
                </a:solidFill>
              </a:rPr>
              <a:t>IBIA</a:t>
            </a:r>
            <a:r>
              <a:rPr lang="en-US" sz="1600" dirty="0">
                <a:solidFill>
                  <a:prstClr val="black"/>
                </a:solidFill>
              </a:rPr>
              <a:t> to consider whether there existed a possible distinction between administrative standing and judicial standing. </a:t>
            </a:r>
            <a:endParaRPr lang="en-US" sz="1600" dirty="0" smtClean="0">
              <a:solidFill>
                <a:prstClr val="black"/>
              </a:solidFill>
            </a:endParaRPr>
          </a:p>
          <a:p>
            <a:pPr lvl="1">
              <a:buClr>
                <a:srgbClr val="2DA2BF"/>
              </a:buClr>
            </a:pPr>
            <a:endParaRPr lang="en-US" sz="1600" dirty="0">
              <a:solidFill>
                <a:prstClr val="black"/>
              </a:solidFill>
            </a:endParaRPr>
          </a:p>
          <a:p>
            <a:pPr lvl="1">
              <a:buClr>
                <a:srgbClr val="2DA2BF"/>
              </a:buClr>
            </a:pPr>
            <a:r>
              <a:rPr lang="en-US" sz="1600" dirty="0" err="1" smtClean="0">
                <a:solidFill>
                  <a:prstClr val="black"/>
                </a:solidFill>
              </a:rPr>
              <a:t>IBIA</a:t>
            </a:r>
            <a:r>
              <a:rPr lang="en-US" sz="1600" dirty="0" smtClean="0">
                <a:solidFill>
                  <a:prstClr val="black"/>
                </a:solidFill>
              </a:rPr>
              <a:t> reaffirmed its use of judicial principles of standing in applying the Board’s regulations to determine the minimum requirements of administrative standing.</a:t>
            </a:r>
            <a:endParaRPr lang="en-US" sz="1600" dirty="0">
              <a:solidFill>
                <a:prstClr val="black"/>
              </a:solidFill>
            </a:endParaRPr>
          </a:p>
          <a:p>
            <a:pPr lvl="1">
              <a:buClr>
                <a:srgbClr val="2DA2BF"/>
              </a:buClr>
            </a:pPr>
            <a:endParaRPr lang="en-US" sz="1400" dirty="0">
              <a:solidFill>
                <a:prstClr val="black"/>
              </a:solidFill>
            </a:endParaRPr>
          </a:p>
          <a:p>
            <a:pPr marL="109728" indent="0">
              <a:buNone/>
            </a:pPr>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29</a:t>
            </a:fld>
            <a:endParaRPr lang="en-US"/>
          </a:p>
        </p:txBody>
      </p:sp>
    </p:spTree>
    <p:extLst>
      <p:ext uri="{BB962C8B-B14F-4D97-AF65-F5344CB8AC3E}">
        <p14:creationId xmlns:p14="http://schemas.microsoft.com/office/powerpoint/2010/main" val="1688616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IBIA is composed of three administrative law judges:  </a:t>
            </a:r>
          </a:p>
          <a:p>
            <a:pPr lvl="1"/>
            <a:r>
              <a:rPr lang="en-US" dirty="0" smtClean="0"/>
              <a:t>Steven K. </a:t>
            </a:r>
            <a:r>
              <a:rPr lang="en-US" dirty="0" err="1" smtClean="0"/>
              <a:t>Linscheid</a:t>
            </a:r>
            <a:r>
              <a:rPr lang="en-US" dirty="0" smtClean="0"/>
              <a:t>, Chief Administrative Judge</a:t>
            </a:r>
          </a:p>
          <a:p>
            <a:pPr lvl="1"/>
            <a:r>
              <a:rPr lang="en-US" dirty="0" smtClean="0"/>
              <a:t>Thomas A. </a:t>
            </a:r>
            <a:r>
              <a:rPr lang="en-US" dirty="0" err="1" smtClean="0"/>
              <a:t>Blaser</a:t>
            </a:r>
            <a:r>
              <a:rPr lang="en-US" dirty="0" smtClean="0"/>
              <a:t>, Administrative Law Judge </a:t>
            </a:r>
          </a:p>
          <a:p>
            <a:pPr lvl="1"/>
            <a:r>
              <a:rPr lang="en-US" dirty="0" smtClean="0"/>
              <a:t>Robert E. Hall, Administrative Law Judge.</a:t>
            </a:r>
          </a:p>
          <a:p>
            <a:endParaRPr lang="en-US" dirty="0" smtClean="0"/>
          </a:p>
          <a:p>
            <a:r>
              <a:rPr lang="en-US" dirty="0" err="1" smtClean="0"/>
              <a:t>IBIA</a:t>
            </a:r>
            <a:r>
              <a:rPr lang="en-US" dirty="0" smtClean="0"/>
              <a:t> has the authority to consider a variety of appeals. </a:t>
            </a:r>
          </a:p>
          <a:p>
            <a:endParaRPr lang="en-US" dirty="0" smtClean="0"/>
          </a:p>
          <a:p>
            <a:endParaRPr lang="en-US" dirty="0"/>
          </a:p>
        </p:txBody>
      </p:sp>
      <p:sp>
        <p:nvSpPr>
          <p:cNvPr id="2" name="Title 1"/>
          <p:cNvSpPr>
            <a:spLocks noGrp="1"/>
          </p:cNvSpPr>
          <p:nvPr>
            <p:ph type="title"/>
          </p:nvPr>
        </p:nvSpPr>
        <p:spPr/>
        <p:txBody>
          <a:bodyPr>
            <a:normAutofit/>
          </a:bodyPr>
          <a:lstStyle/>
          <a:p>
            <a:r>
              <a:rPr lang="en-US" b="1" dirty="0" smtClean="0"/>
              <a:t>Introduction to the IBIA (cont.)</a:t>
            </a:r>
            <a:endParaRPr lang="en-US" b="1" dirty="0"/>
          </a:p>
        </p:txBody>
      </p:sp>
      <p:sp>
        <p:nvSpPr>
          <p:cNvPr id="4" name="Slide Number Placeholder 3"/>
          <p:cNvSpPr>
            <a:spLocks noGrp="1"/>
          </p:cNvSpPr>
          <p:nvPr>
            <p:ph type="sldNum" sz="quarter" idx="12"/>
          </p:nvPr>
        </p:nvSpPr>
        <p:spPr/>
        <p:txBody>
          <a:bodyPr/>
          <a:lstStyle/>
          <a:p>
            <a:fld id="{D08B16CA-763C-4576-BAD9-E6A597EF0655}" type="slidenum">
              <a:rPr lang="en-US" smtClean="0"/>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buClr>
                <a:srgbClr val="2DA2BF"/>
              </a:buClr>
            </a:pPr>
            <a:r>
              <a:rPr lang="en-US" sz="1700" i="1" dirty="0">
                <a:solidFill>
                  <a:prstClr val="black"/>
                </a:solidFill>
              </a:rPr>
              <a:t>Preservation of Los </a:t>
            </a:r>
            <a:r>
              <a:rPr lang="en-US" sz="1700" i="1" dirty="0" err="1">
                <a:solidFill>
                  <a:prstClr val="black"/>
                </a:solidFill>
              </a:rPr>
              <a:t>Olivos</a:t>
            </a:r>
            <a:r>
              <a:rPr lang="en-US" sz="1700" i="1" dirty="0">
                <a:solidFill>
                  <a:prstClr val="black"/>
                </a:solidFill>
              </a:rPr>
              <a:t>, et al., </a:t>
            </a:r>
            <a:r>
              <a:rPr lang="en-US" sz="1700" dirty="0">
                <a:solidFill>
                  <a:prstClr val="black"/>
                </a:solidFill>
              </a:rPr>
              <a:t>58 </a:t>
            </a:r>
            <a:r>
              <a:rPr lang="en-US" sz="1700" dirty="0" err="1">
                <a:solidFill>
                  <a:prstClr val="black"/>
                </a:solidFill>
              </a:rPr>
              <a:t>IBIA</a:t>
            </a:r>
            <a:r>
              <a:rPr lang="en-US" sz="1700" dirty="0">
                <a:solidFill>
                  <a:prstClr val="black"/>
                </a:solidFill>
              </a:rPr>
              <a:t> 278 (cont</a:t>
            </a:r>
            <a:r>
              <a:rPr lang="en-US" sz="1700" dirty="0" smtClean="0">
                <a:solidFill>
                  <a:prstClr val="black"/>
                </a:solidFill>
              </a:rPr>
              <a:t>.)</a:t>
            </a:r>
          </a:p>
          <a:p>
            <a:pPr lvl="0">
              <a:buClr>
                <a:srgbClr val="2DA2BF"/>
              </a:buClr>
            </a:pPr>
            <a:endParaRPr lang="en-US" sz="1700" dirty="0">
              <a:solidFill>
                <a:prstClr val="black"/>
              </a:solidFill>
            </a:endParaRPr>
          </a:p>
          <a:p>
            <a:pPr lvl="1">
              <a:buClr>
                <a:srgbClr val="2DA2BF"/>
              </a:buClr>
            </a:pPr>
            <a:r>
              <a:rPr lang="en-US" sz="1600" dirty="0" smtClean="0">
                <a:solidFill>
                  <a:prstClr val="black"/>
                </a:solidFill>
              </a:rPr>
              <a:t>In applying standing principles to this appeal, </a:t>
            </a:r>
            <a:r>
              <a:rPr lang="en-US" sz="1600" dirty="0" err="1" smtClean="0">
                <a:solidFill>
                  <a:prstClr val="black"/>
                </a:solidFill>
              </a:rPr>
              <a:t>IBIA</a:t>
            </a:r>
            <a:r>
              <a:rPr lang="en-US" sz="1600" dirty="0" smtClean="0">
                <a:solidFill>
                  <a:prstClr val="black"/>
                </a:solidFill>
              </a:rPr>
              <a:t> looked to whether Appellants’ organizations were able to establish “</a:t>
            </a:r>
            <a:r>
              <a:rPr lang="en-US" sz="1600" dirty="0" smtClean="0">
                <a:solidFill>
                  <a:schemeClr val="accent1"/>
                </a:solidFill>
              </a:rPr>
              <a:t>organizational standing</a:t>
            </a:r>
            <a:r>
              <a:rPr lang="en-US" sz="1600" dirty="0" smtClean="0">
                <a:solidFill>
                  <a:prstClr val="black"/>
                </a:solidFill>
              </a:rPr>
              <a:t>” </a:t>
            </a:r>
            <a:r>
              <a:rPr lang="en-US" sz="1600" i="1" dirty="0" smtClean="0">
                <a:solidFill>
                  <a:prstClr val="black"/>
                </a:solidFill>
              </a:rPr>
              <a:t>i.e., </a:t>
            </a:r>
          </a:p>
          <a:p>
            <a:pPr lvl="1">
              <a:buClr>
                <a:srgbClr val="2DA2BF"/>
              </a:buClr>
            </a:pPr>
            <a:endParaRPr lang="en-US" sz="1600" i="1" dirty="0" smtClean="0">
              <a:solidFill>
                <a:prstClr val="black"/>
              </a:solidFill>
            </a:endParaRPr>
          </a:p>
          <a:p>
            <a:pPr marL="736092" lvl="1" indent="-342900">
              <a:buClr>
                <a:srgbClr val="2DA2BF"/>
              </a:buClr>
              <a:buFont typeface="+mj-lt"/>
              <a:buAutoNum type="arabicPeriod"/>
            </a:pPr>
            <a:r>
              <a:rPr lang="en-US" sz="1600" dirty="0" smtClean="0">
                <a:solidFill>
                  <a:prstClr val="black"/>
                </a:solidFill>
              </a:rPr>
              <a:t>Whether its members would have standing to sue in their own right.</a:t>
            </a:r>
          </a:p>
          <a:p>
            <a:pPr marL="736092" lvl="1" indent="-342900">
              <a:buClr>
                <a:srgbClr val="2DA2BF"/>
              </a:buClr>
              <a:buFont typeface="+mj-lt"/>
              <a:buAutoNum type="arabicPeriod"/>
            </a:pPr>
            <a:r>
              <a:rPr lang="en-US" sz="1600" dirty="0" smtClean="0">
                <a:solidFill>
                  <a:prstClr val="black"/>
                </a:solidFill>
              </a:rPr>
              <a:t>Whether the interests it seeks to protect are germane to the organization’s purpose.</a:t>
            </a:r>
          </a:p>
          <a:p>
            <a:pPr marL="736092" lvl="1" indent="-342900">
              <a:buClr>
                <a:srgbClr val="2DA2BF"/>
              </a:buClr>
              <a:buFont typeface="+mj-lt"/>
              <a:buAutoNum type="arabicPeriod"/>
            </a:pPr>
            <a:r>
              <a:rPr lang="en-US" sz="1600" dirty="0" smtClean="0">
                <a:solidFill>
                  <a:prstClr val="black"/>
                </a:solidFill>
              </a:rPr>
              <a:t>Whether the issues to be resolved do not require the participation of individual members.</a:t>
            </a:r>
          </a:p>
          <a:p>
            <a:pPr lvl="1">
              <a:buClr>
                <a:srgbClr val="2DA2BF"/>
              </a:buClr>
            </a:pPr>
            <a:endParaRPr lang="en-US" sz="1600" dirty="0" smtClean="0">
              <a:solidFill>
                <a:prstClr val="black"/>
              </a:solidFill>
            </a:endParaRPr>
          </a:p>
          <a:p>
            <a:pPr lvl="1">
              <a:buClr>
                <a:srgbClr val="2DA2BF"/>
              </a:buClr>
            </a:pPr>
            <a:r>
              <a:rPr lang="en-US" sz="1600" dirty="0" err="1" smtClean="0">
                <a:solidFill>
                  <a:prstClr val="black"/>
                </a:solidFill>
              </a:rPr>
              <a:t>IBIA</a:t>
            </a:r>
            <a:r>
              <a:rPr lang="en-US" sz="1600" dirty="0" smtClean="0">
                <a:solidFill>
                  <a:prstClr val="black"/>
                </a:solidFill>
              </a:rPr>
              <a:t> concluded that Appellants’ did not show that the economic interests of several of their members was germane to the organizations’ purposes to protect the rural character, and the air and water quality of the Santa Ynez Valley.</a:t>
            </a:r>
            <a:endParaRPr lang="en-US" sz="1600" dirty="0">
              <a:solidFill>
                <a:prstClr val="black"/>
              </a:solidFill>
            </a:endParaRPr>
          </a:p>
          <a:p>
            <a:pPr lvl="1">
              <a:buClr>
                <a:srgbClr val="2DA2BF"/>
              </a:buClr>
            </a:pPr>
            <a:endParaRPr lang="en-US" sz="1300" dirty="0">
              <a:solidFill>
                <a:prstClr val="black"/>
              </a:solidFill>
            </a:endParaRPr>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30</a:t>
            </a:fld>
            <a:endParaRPr lang="en-US"/>
          </a:p>
        </p:txBody>
      </p:sp>
    </p:spTree>
    <p:extLst>
      <p:ext uri="{BB962C8B-B14F-4D97-AF65-F5344CB8AC3E}">
        <p14:creationId xmlns:p14="http://schemas.microsoft.com/office/powerpoint/2010/main" val="37314963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buClr>
                <a:srgbClr val="2DA2BF"/>
              </a:buClr>
            </a:pPr>
            <a:r>
              <a:rPr lang="en-US" sz="1700" i="1" dirty="0">
                <a:solidFill>
                  <a:prstClr val="black"/>
                </a:solidFill>
              </a:rPr>
              <a:t>Preservation of Los </a:t>
            </a:r>
            <a:r>
              <a:rPr lang="en-US" sz="1700" i="1" dirty="0" err="1">
                <a:solidFill>
                  <a:prstClr val="black"/>
                </a:solidFill>
              </a:rPr>
              <a:t>Olivos</a:t>
            </a:r>
            <a:r>
              <a:rPr lang="en-US" sz="1700" i="1" dirty="0">
                <a:solidFill>
                  <a:prstClr val="black"/>
                </a:solidFill>
              </a:rPr>
              <a:t>, et al., </a:t>
            </a:r>
            <a:r>
              <a:rPr lang="en-US" sz="1700" dirty="0">
                <a:solidFill>
                  <a:prstClr val="black"/>
                </a:solidFill>
              </a:rPr>
              <a:t>58 </a:t>
            </a:r>
            <a:r>
              <a:rPr lang="en-US" sz="1700" dirty="0" err="1">
                <a:solidFill>
                  <a:prstClr val="black"/>
                </a:solidFill>
              </a:rPr>
              <a:t>IBIA</a:t>
            </a:r>
            <a:r>
              <a:rPr lang="en-US" sz="1700" dirty="0">
                <a:solidFill>
                  <a:prstClr val="black"/>
                </a:solidFill>
              </a:rPr>
              <a:t> 278 (cont</a:t>
            </a:r>
            <a:r>
              <a:rPr lang="en-US" sz="1700" dirty="0" smtClean="0">
                <a:solidFill>
                  <a:prstClr val="black"/>
                </a:solidFill>
              </a:rPr>
              <a:t>.)</a:t>
            </a:r>
          </a:p>
          <a:p>
            <a:pPr lvl="0">
              <a:buClr>
                <a:srgbClr val="2DA2BF"/>
              </a:buClr>
            </a:pPr>
            <a:endParaRPr lang="en-US" sz="1700" dirty="0">
              <a:solidFill>
                <a:prstClr val="black"/>
              </a:solidFill>
            </a:endParaRPr>
          </a:p>
          <a:p>
            <a:pPr lvl="1">
              <a:buClr>
                <a:srgbClr val="2DA2BF"/>
              </a:buClr>
            </a:pPr>
            <a:r>
              <a:rPr lang="en-US" sz="1600" dirty="0" smtClean="0">
                <a:solidFill>
                  <a:prstClr val="black"/>
                </a:solidFill>
              </a:rPr>
              <a:t>Although </a:t>
            </a:r>
            <a:r>
              <a:rPr lang="en-US" sz="1600" dirty="0" err="1" smtClean="0">
                <a:solidFill>
                  <a:prstClr val="black"/>
                </a:solidFill>
              </a:rPr>
              <a:t>IBIA</a:t>
            </a:r>
            <a:r>
              <a:rPr lang="en-US" sz="1600" dirty="0" smtClean="0">
                <a:solidFill>
                  <a:prstClr val="black"/>
                </a:solidFill>
              </a:rPr>
              <a:t> found that the Appellants’ lacked standing, it still considered the case on the merits, in the alternative, in the interest of avoiding further delay, should this case return to court.</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“Contiguous” determination for purposes of on-reservation analysis.</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Part 151 does not define “contiguous” but </a:t>
            </a:r>
            <a:r>
              <a:rPr lang="en-US" sz="1600" dirty="0" err="1" smtClean="0">
                <a:solidFill>
                  <a:prstClr val="black"/>
                </a:solidFill>
              </a:rPr>
              <a:t>IBIA</a:t>
            </a:r>
            <a:r>
              <a:rPr lang="en-US" sz="1600" dirty="0" smtClean="0">
                <a:solidFill>
                  <a:prstClr val="black"/>
                </a:solidFill>
              </a:rPr>
              <a:t> has held that to be contiguous – “at a minimum the lands must touch.”</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Parcels that share a common boundary are contiguous even if that boundary is subsurface.</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The fact that a highway easement separates the actual land surfaces of the two parcels does not render them any less contiguous for purposes of section 151.10.  </a:t>
            </a:r>
            <a:endParaRPr lang="en-US" sz="1400" dirty="0">
              <a:solidFill>
                <a:prstClr val="black"/>
              </a:solidFill>
            </a:endParaRPr>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31</a:t>
            </a:fld>
            <a:endParaRPr lang="en-US"/>
          </a:p>
        </p:txBody>
      </p:sp>
    </p:spTree>
    <p:extLst>
      <p:ext uri="{BB962C8B-B14F-4D97-AF65-F5344CB8AC3E}">
        <p14:creationId xmlns:p14="http://schemas.microsoft.com/office/powerpoint/2010/main" val="37725790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i="1" dirty="0" smtClean="0"/>
              <a:t>Cherokee Nation v. Acting Eastern Oklahoma Regional Director, BIA</a:t>
            </a:r>
            <a:r>
              <a:rPr lang="en-US" sz="2400" dirty="0" smtClean="0"/>
              <a:t>, 58 </a:t>
            </a:r>
            <a:r>
              <a:rPr lang="en-US" sz="2400" dirty="0" err="1" smtClean="0"/>
              <a:t>IBIA</a:t>
            </a:r>
            <a:r>
              <a:rPr lang="en-US" sz="2400" dirty="0" smtClean="0"/>
              <a:t> 153 (Jan. 6, 2014)</a:t>
            </a:r>
          </a:p>
          <a:p>
            <a:pPr lvl="1"/>
            <a:r>
              <a:rPr lang="en-US" sz="1800" dirty="0" smtClean="0"/>
              <a:t>Cherokee Nation (Appellant / Tribe)</a:t>
            </a:r>
          </a:p>
          <a:p>
            <a:pPr lvl="1"/>
            <a:r>
              <a:rPr lang="en-US" sz="1800" dirty="0" smtClean="0"/>
              <a:t>United Keetoowah Band of Cherokee Indians in Oklahoma (</a:t>
            </a:r>
            <a:r>
              <a:rPr lang="en-US" sz="1800" dirty="0" err="1" smtClean="0"/>
              <a:t>FTT</a:t>
            </a:r>
            <a:r>
              <a:rPr lang="en-US" sz="1800" dirty="0" smtClean="0"/>
              <a:t> Applicant / </a:t>
            </a:r>
            <a:r>
              <a:rPr lang="en-US" sz="1800" dirty="0" err="1" smtClean="0"/>
              <a:t>UKB</a:t>
            </a:r>
            <a:r>
              <a:rPr lang="en-US" sz="1800" dirty="0" smtClean="0"/>
              <a:t> Tribe) </a:t>
            </a:r>
          </a:p>
          <a:p>
            <a:pPr lvl="1"/>
            <a:r>
              <a:rPr lang="en-US" sz="1800" dirty="0" smtClean="0"/>
              <a:t>Order Dismissing Appeal</a:t>
            </a:r>
          </a:p>
          <a:p>
            <a:pPr lvl="1"/>
            <a:endParaRPr lang="en-US" sz="2000" dirty="0" smtClean="0"/>
          </a:p>
          <a:p>
            <a:pPr lvl="1"/>
            <a:r>
              <a:rPr lang="en-US" sz="2000" dirty="0" smtClean="0"/>
              <a:t>ASIA had issued 3 decisions related to </a:t>
            </a:r>
            <a:r>
              <a:rPr lang="en-US" sz="2000" dirty="0" err="1" smtClean="0"/>
              <a:t>UKB</a:t>
            </a:r>
            <a:r>
              <a:rPr lang="en-US" sz="2000" dirty="0" smtClean="0"/>
              <a:t> Tribe’s application to have BIA take land into trust on behalf of the </a:t>
            </a:r>
            <a:r>
              <a:rPr lang="en-US" sz="2000" dirty="0" err="1" smtClean="0"/>
              <a:t>UKB</a:t>
            </a:r>
            <a:r>
              <a:rPr lang="en-US" sz="2000" dirty="0" smtClean="0"/>
              <a:t> Tribal Corporation.  </a:t>
            </a:r>
          </a:p>
          <a:p>
            <a:pPr lvl="1"/>
            <a:endParaRPr lang="en-US" dirty="0"/>
          </a:p>
          <a:p>
            <a:pPr lvl="1"/>
            <a:endParaRPr lang="en-US" dirty="0" smtClean="0"/>
          </a:p>
          <a:p>
            <a:pPr lvl="1"/>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32</a:t>
            </a:fld>
            <a:endParaRPr lang="en-US"/>
          </a:p>
        </p:txBody>
      </p:sp>
    </p:spTree>
    <p:extLst>
      <p:ext uri="{BB962C8B-B14F-4D97-AF65-F5344CB8AC3E}">
        <p14:creationId xmlns:p14="http://schemas.microsoft.com/office/powerpoint/2010/main" val="18407391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1">
              <a:buClr>
                <a:srgbClr val="2DA2BF"/>
              </a:buClr>
            </a:pPr>
            <a:r>
              <a:rPr lang="en-US" sz="2300" i="1" dirty="0">
                <a:solidFill>
                  <a:prstClr val="black"/>
                </a:solidFill>
              </a:rPr>
              <a:t>Cherokee </a:t>
            </a:r>
            <a:r>
              <a:rPr lang="en-US" sz="2300" i="1" dirty="0" smtClean="0">
                <a:solidFill>
                  <a:prstClr val="black"/>
                </a:solidFill>
              </a:rPr>
              <a:t>Nation</a:t>
            </a:r>
            <a:r>
              <a:rPr lang="en-US" sz="2300" dirty="0" smtClean="0">
                <a:solidFill>
                  <a:prstClr val="black"/>
                </a:solidFill>
              </a:rPr>
              <a:t>, </a:t>
            </a:r>
            <a:r>
              <a:rPr lang="en-US" sz="2300" dirty="0">
                <a:solidFill>
                  <a:prstClr val="black"/>
                </a:solidFill>
              </a:rPr>
              <a:t>58 </a:t>
            </a:r>
            <a:r>
              <a:rPr lang="en-US" sz="2300" dirty="0" err="1">
                <a:solidFill>
                  <a:prstClr val="black"/>
                </a:solidFill>
              </a:rPr>
              <a:t>IBIA</a:t>
            </a:r>
            <a:r>
              <a:rPr lang="en-US" sz="2300" dirty="0">
                <a:solidFill>
                  <a:prstClr val="black"/>
                </a:solidFill>
              </a:rPr>
              <a:t> </a:t>
            </a:r>
            <a:r>
              <a:rPr lang="en-US" sz="2300" dirty="0" smtClean="0">
                <a:solidFill>
                  <a:prstClr val="black"/>
                </a:solidFill>
              </a:rPr>
              <a:t>153 (cont.)</a:t>
            </a:r>
          </a:p>
          <a:p>
            <a:pPr lvl="1">
              <a:buClr>
                <a:srgbClr val="2DA2BF"/>
              </a:buClr>
            </a:pPr>
            <a:endParaRPr lang="en-US" dirty="0">
              <a:solidFill>
                <a:prstClr val="black"/>
              </a:solidFill>
            </a:endParaRPr>
          </a:p>
          <a:p>
            <a:pPr lvl="1">
              <a:buClr>
                <a:srgbClr val="2DA2BF"/>
              </a:buClr>
            </a:pPr>
            <a:r>
              <a:rPr lang="en-US" sz="2000" dirty="0" err="1" smtClean="0">
                <a:solidFill>
                  <a:prstClr val="black"/>
                </a:solidFill>
              </a:rPr>
              <a:t>ASIA’s</a:t>
            </a:r>
            <a:r>
              <a:rPr lang="en-US" sz="2000" dirty="0" smtClean="0">
                <a:solidFill>
                  <a:prstClr val="black"/>
                </a:solidFill>
              </a:rPr>
              <a:t> </a:t>
            </a:r>
            <a:r>
              <a:rPr lang="en-US" sz="2000" dirty="0">
                <a:solidFill>
                  <a:prstClr val="black"/>
                </a:solidFill>
              </a:rPr>
              <a:t>decisions </a:t>
            </a:r>
            <a:r>
              <a:rPr lang="en-US" sz="2000" dirty="0" smtClean="0">
                <a:solidFill>
                  <a:prstClr val="black"/>
                </a:solidFill>
              </a:rPr>
              <a:t>resulted in a partial remand of the </a:t>
            </a:r>
            <a:r>
              <a:rPr lang="en-US" sz="2000" dirty="0">
                <a:solidFill>
                  <a:prstClr val="black"/>
                </a:solidFill>
              </a:rPr>
              <a:t>matter to RD</a:t>
            </a:r>
            <a:r>
              <a:rPr lang="en-US" sz="2000" dirty="0" smtClean="0">
                <a:solidFill>
                  <a:prstClr val="black"/>
                </a:solidFill>
              </a:rPr>
              <a:t>.</a:t>
            </a:r>
          </a:p>
          <a:p>
            <a:pPr lvl="1">
              <a:buClr>
                <a:srgbClr val="2DA2BF"/>
              </a:buClr>
            </a:pPr>
            <a:endParaRPr lang="en-US" sz="2000" dirty="0">
              <a:solidFill>
                <a:prstClr val="black"/>
              </a:solidFill>
            </a:endParaRPr>
          </a:p>
          <a:p>
            <a:pPr lvl="1">
              <a:buClr>
                <a:srgbClr val="DA1F28"/>
              </a:buClr>
            </a:pPr>
            <a:r>
              <a:rPr lang="en-US" sz="1800" dirty="0">
                <a:solidFill>
                  <a:prstClr val="black"/>
                </a:solidFill>
              </a:rPr>
              <a:t>RD concluded ASIA had already determined:</a:t>
            </a:r>
          </a:p>
          <a:p>
            <a:pPr lvl="2">
              <a:buClr>
                <a:srgbClr val="DA1F28"/>
              </a:buClr>
            </a:pPr>
            <a:r>
              <a:rPr lang="en-US" sz="1600" dirty="0" err="1">
                <a:solidFill>
                  <a:prstClr val="black"/>
                </a:solidFill>
              </a:rPr>
              <a:t>UKB</a:t>
            </a:r>
            <a:r>
              <a:rPr lang="en-US" sz="1600" dirty="0">
                <a:solidFill>
                  <a:prstClr val="black"/>
                </a:solidFill>
              </a:rPr>
              <a:t> Tribe could apply to place land, owned by the Tribe in fee, in trust for its tribal corporation pursuant to the Oklahoma Indian Welfare Act of 1936</a:t>
            </a:r>
            <a:r>
              <a:rPr lang="en-US" sz="1600" dirty="0" smtClean="0">
                <a:solidFill>
                  <a:prstClr val="black"/>
                </a:solidFill>
              </a:rPr>
              <a:t>.</a:t>
            </a:r>
          </a:p>
          <a:p>
            <a:pPr lvl="2">
              <a:buClr>
                <a:srgbClr val="DA1F28"/>
              </a:buClr>
            </a:pPr>
            <a:r>
              <a:rPr lang="en-US" sz="1600" dirty="0" smtClean="0">
                <a:solidFill>
                  <a:prstClr val="black"/>
                </a:solidFill>
              </a:rPr>
              <a:t>Obtaining Appellant’s consent to the acquisition was not required as a consequence of Department of the Interior’s 1999 Appropriations Act.</a:t>
            </a:r>
          </a:p>
          <a:p>
            <a:pPr lvl="2">
              <a:buClr>
                <a:srgbClr val="DA1F28"/>
              </a:buClr>
            </a:pPr>
            <a:r>
              <a:rPr lang="en-US" sz="1600" i="1" dirty="0" err="1" smtClean="0">
                <a:solidFill>
                  <a:prstClr val="black"/>
                </a:solidFill>
              </a:rPr>
              <a:t>Carcieri</a:t>
            </a:r>
            <a:r>
              <a:rPr lang="en-US" sz="1600" i="1" dirty="0" smtClean="0">
                <a:solidFill>
                  <a:prstClr val="black"/>
                </a:solidFill>
              </a:rPr>
              <a:t> </a:t>
            </a:r>
            <a:r>
              <a:rPr lang="en-US" sz="1600" dirty="0" smtClean="0">
                <a:solidFill>
                  <a:prstClr val="black"/>
                </a:solidFill>
              </a:rPr>
              <a:t> was not a barrier to this acquisition.</a:t>
            </a:r>
            <a:endParaRPr lang="en-US" sz="2000" dirty="0" smtClean="0">
              <a:solidFill>
                <a:prstClr val="black"/>
              </a:solidFill>
            </a:endParaRPr>
          </a:p>
          <a:p>
            <a:pPr lvl="1">
              <a:buClr>
                <a:srgbClr val="2DA2BF"/>
              </a:buClr>
            </a:pPr>
            <a:endParaRPr lang="en-US" sz="2000" dirty="0">
              <a:solidFill>
                <a:prstClr val="black"/>
              </a:solidFill>
            </a:endParaRPr>
          </a:p>
          <a:p>
            <a:pPr lvl="1">
              <a:buClr>
                <a:srgbClr val="2DA2BF"/>
              </a:buClr>
            </a:pPr>
            <a:r>
              <a:rPr lang="en-US" sz="2000" dirty="0" smtClean="0">
                <a:solidFill>
                  <a:prstClr val="black"/>
                </a:solidFill>
              </a:rPr>
              <a:t>RD </a:t>
            </a:r>
            <a:r>
              <a:rPr lang="en-US" sz="2000" dirty="0">
                <a:solidFill>
                  <a:prstClr val="black"/>
                </a:solidFill>
              </a:rPr>
              <a:t>was of the opinion his decision was </a:t>
            </a:r>
            <a:r>
              <a:rPr lang="en-US" sz="2000" dirty="0" smtClean="0">
                <a:solidFill>
                  <a:prstClr val="black"/>
                </a:solidFill>
              </a:rPr>
              <a:t>ministerial</a:t>
            </a:r>
            <a:r>
              <a:rPr lang="en-US" sz="2000" dirty="0">
                <a:solidFill>
                  <a:prstClr val="black"/>
                </a:solidFill>
              </a:rPr>
              <a:t> </a:t>
            </a:r>
            <a:r>
              <a:rPr lang="en-US" sz="2000" dirty="0" smtClean="0">
                <a:solidFill>
                  <a:prstClr val="black"/>
                </a:solidFill>
              </a:rPr>
              <a:t>because:</a:t>
            </a:r>
          </a:p>
          <a:p>
            <a:pPr lvl="2">
              <a:buClr>
                <a:srgbClr val="DA1F28"/>
              </a:buClr>
            </a:pPr>
            <a:r>
              <a:rPr lang="en-US" sz="1800" dirty="0" smtClean="0">
                <a:solidFill>
                  <a:prstClr val="black"/>
                </a:solidFill>
              </a:rPr>
              <a:t>He reviewed to </a:t>
            </a:r>
            <a:r>
              <a:rPr lang="en-US" sz="1800" dirty="0">
                <a:solidFill>
                  <a:prstClr val="black"/>
                </a:solidFill>
              </a:rPr>
              <a:t>complete </a:t>
            </a:r>
            <a:r>
              <a:rPr lang="en-US" sz="1800" dirty="0" err="1">
                <a:solidFill>
                  <a:prstClr val="black"/>
                </a:solidFill>
              </a:rPr>
              <a:t>NEPA’s</a:t>
            </a:r>
            <a:r>
              <a:rPr lang="en-US" sz="1800" dirty="0">
                <a:solidFill>
                  <a:prstClr val="black"/>
                </a:solidFill>
              </a:rPr>
              <a:t> CE checklist;</a:t>
            </a:r>
          </a:p>
          <a:p>
            <a:pPr lvl="2">
              <a:buClr>
                <a:srgbClr val="DA1F28"/>
              </a:buClr>
            </a:pPr>
            <a:r>
              <a:rPr lang="en-US" sz="1800" dirty="0" smtClean="0">
                <a:solidFill>
                  <a:prstClr val="black"/>
                </a:solidFill>
              </a:rPr>
              <a:t>He reviewed to </a:t>
            </a:r>
            <a:r>
              <a:rPr lang="en-US" sz="1800" dirty="0">
                <a:solidFill>
                  <a:prstClr val="black"/>
                </a:solidFill>
              </a:rPr>
              <a:t>update the environmental review; and</a:t>
            </a:r>
          </a:p>
          <a:p>
            <a:pPr lvl="2">
              <a:buClr>
                <a:srgbClr val="DA1F28"/>
              </a:buClr>
            </a:pPr>
            <a:r>
              <a:rPr lang="en-US" sz="1800" dirty="0" smtClean="0">
                <a:solidFill>
                  <a:prstClr val="black"/>
                </a:solidFill>
              </a:rPr>
              <a:t>He reviewed to </a:t>
            </a:r>
            <a:r>
              <a:rPr lang="en-US" sz="1800" dirty="0">
                <a:solidFill>
                  <a:prstClr val="black"/>
                </a:solidFill>
              </a:rPr>
              <a:t>confirm that there had been no change in land use</a:t>
            </a:r>
            <a:r>
              <a:rPr lang="en-US" sz="1800" dirty="0" smtClean="0">
                <a:solidFill>
                  <a:prstClr val="black"/>
                </a:solidFill>
              </a:rPr>
              <a:t>.</a:t>
            </a:r>
          </a:p>
          <a:p>
            <a:pPr lvl="1"/>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33</a:t>
            </a:fld>
            <a:endParaRPr lang="en-US"/>
          </a:p>
        </p:txBody>
      </p:sp>
    </p:spTree>
    <p:extLst>
      <p:ext uri="{BB962C8B-B14F-4D97-AF65-F5344CB8AC3E}">
        <p14:creationId xmlns:p14="http://schemas.microsoft.com/office/powerpoint/2010/main" val="31916857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Clr>
                <a:srgbClr val="2DA2BF"/>
              </a:buClr>
            </a:pPr>
            <a:r>
              <a:rPr lang="en-US" sz="2500" i="1" dirty="0">
                <a:solidFill>
                  <a:prstClr val="black"/>
                </a:solidFill>
              </a:rPr>
              <a:t>Cherokee Nation</a:t>
            </a:r>
            <a:r>
              <a:rPr lang="en-US" sz="2500" dirty="0">
                <a:solidFill>
                  <a:prstClr val="black"/>
                </a:solidFill>
              </a:rPr>
              <a:t>, 58 </a:t>
            </a:r>
            <a:r>
              <a:rPr lang="en-US" sz="2500" dirty="0" err="1">
                <a:solidFill>
                  <a:prstClr val="black"/>
                </a:solidFill>
              </a:rPr>
              <a:t>IBIA</a:t>
            </a:r>
            <a:r>
              <a:rPr lang="en-US" sz="2500" dirty="0">
                <a:solidFill>
                  <a:prstClr val="black"/>
                </a:solidFill>
              </a:rPr>
              <a:t> 153 (cont.)</a:t>
            </a:r>
          </a:p>
          <a:p>
            <a:pPr lvl="1">
              <a:buClr>
                <a:srgbClr val="2DA2BF"/>
              </a:buClr>
            </a:pPr>
            <a:endParaRPr lang="en-US" sz="1600" dirty="0" smtClean="0">
              <a:solidFill>
                <a:prstClr val="black"/>
              </a:solidFill>
            </a:endParaRPr>
          </a:p>
          <a:p>
            <a:pPr lvl="1">
              <a:buClr>
                <a:srgbClr val="2DA2BF"/>
              </a:buClr>
            </a:pPr>
            <a:r>
              <a:rPr lang="en-US" sz="2000" dirty="0" smtClean="0">
                <a:solidFill>
                  <a:prstClr val="black"/>
                </a:solidFill>
              </a:rPr>
              <a:t>As </a:t>
            </a:r>
            <a:r>
              <a:rPr lang="en-US" sz="2000" dirty="0">
                <a:solidFill>
                  <a:prstClr val="black"/>
                </a:solidFill>
              </a:rPr>
              <a:t>a general rule, </a:t>
            </a:r>
          </a:p>
          <a:p>
            <a:pPr lvl="2">
              <a:buClr>
                <a:srgbClr val="2DA2BF"/>
              </a:buClr>
            </a:pPr>
            <a:r>
              <a:rPr lang="en-US" sz="1800" dirty="0" err="1">
                <a:solidFill>
                  <a:prstClr val="black"/>
                </a:solidFill>
              </a:rPr>
              <a:t>IBIA</a:t>
            </a:r>
            <a:r>
              <a:rPr lang="en-US" sz="1800" dirty="0">
                <a:solidFill>
                  <a:prstClr val="black"/>
                </a:solidFill>
              </a:rPr>
              <a:t> does have jurisdiction to review decisions of </a:t>
            </a:r>
            <a:r>
              <a:rPr lang="en-US" sz="1800" dirty="0" smtClean="0">
                <a:solidFill>
                  <a:prstClr val="black"/>
                </a:solidFill>
              </a:rPr>
              <a:t>BIA’s </a:t>
            </a:r>
            <a:r>
              <a:rPr lang="en-US" sz="1800" dirty="0" err="1">
                <a:solidFill>
                  <a:prstClr val="black"/>
                </a:solidFill>
              </a:rPr>
              <a:t>RDs.</a:t>
            </a:r>
            <a:endParaRPr lang="en-US" sz="1800" dirty="0">
              <a:solidFill>
                <a:prstClr val="black"/>
              </a:solidFill>
            </a:endParaRPr>
          </a:p>
          <a:p>
            <a:pPr lvl="2">
              <a:buClr>
                <a:srgbClr val="2DA2BF"/>
              </a:buClr>
            </a:pPr>
            <a:r>
              <a:rPr lang="en-US" sz="1800" dirty="0" err="1">
                <a:solidFill>
                  <a:prstClr val="black"/>
                </a:solidFill>
              </a:rPr>
              <a:t>IBIA</a:t>
            </a:r>
            <a:r>
              <a:rPr lang="en-US" sz="1800" dirty="0">
                <a:solidFill>
                  <a:prstClr val="black"/>
                </a:solidFill>
              </a:rPr>
              <a:t> does not have jurisdiction to review a decision of the Assistant Secretary.  </a:t>
            </a:r>
            <a:endParaRPr lang="en-US" sz="2000" dirty="0">
              <a:solidFill>
                <a:prstClr val="black"/>
              </a:solidFill>
            </a:endParaRPr>
          </a:p>
          <a:p>
            <a:pPr lvl="1"/>
            <a:endParaRPr lang="en-US" dirty="0" smtClean="0"/>
          </a:p>
          <a:p>
            <a:pPr lvl="1"/>
            <a:r>
              <a:rPr lang="en-US" sz="1800" dirty="0" err="1" smtClean="0"/>
              <a:t>IBIA</a:t>
            </a:r>
            <a:r>
              <a:rPr lang="en-US" sz="1800" dirty="0" smtClean="0"/>
              <a:t> concluded that most, if not all issues raised in the appeal from the </a:t>
            </a:r>
            <a:r>
              <a:rPr lang="en-US" sz="1800" dirty="0" err="1" smtClean="0"/>
              <a:t>RD’s</a:t>
            </a:r>
            <a:r>
              <a:rPr lang="en-US" sz="1800" dirty="0" smtClean="0"/>
              <a:t> decision to take the land into trust were either decided by, encompassed within, or clearly implicate decisions issued by the ASIA thus warranting dismissal in whole or in part for lack of jurisdiction.</a:t>
            </a:r>
            <a:endParaRPr lang="en-US" sz="1800"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34</a:t>
            </a:fld>
            <a:endParaRPr lang="en-US"/>
          </a:p>
        </p:txBody>
      </p:sp>
    </p:spTree>
    <p:extLst>
      <p:ext uri="{BB962C8B-B14F-4D97-AF65-F5344CB8AC3E}">
        <p14:creationId xmlns:p14="http://schemas.microsoft.com/office/powerpoint/2010/main" val="997057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lvl="0">
              <a:buClr>
                <a:srgbClr val="2DA2BF"/>
              </a:buClr>
            </a:pPr>
            <a:r>
              <a:rPr lang="en-US" sz="2500" i="1" dirty="0">
                <a:solidFill>
                  <a:prstClr val="black"/>
                </a:solidFill>
              </a:rPr>
              <a:t>Cherokee Nation</a:t>
            </a:r>
            <a:r>
              <a:rPr lang="en-US" sz="2500" dirty="0">
                <a:solidFill>
                  <a:prstClr val="black"/>
                </a:solidFill>
              </a:rPr>
              <a:t>, 58 </a:t>
            </a:r>
            <a:r>
              <a:rPr lang="en-US" sz="2500" dirty="0" err="1">
                <a:solidFill>
                  <a:prstClr val="black"/>
                </a:solidFill>
              </a:rPr>
              <a:t>IBIA</a:t>
            </a:r>
            <a:r>
              <a:rPr lang="en-US" sz="2500" dirty="0">
                <a:solidFill>
                  <a:prstClr val="black"/>
                </a:solidFill>
              </a:rPr>
              <a:t> 153 (cont</a:t>
            </a:r>
            <a:r>
              <a:rPr lang="en-US" sz="2500" dirty="0" smtClean="0">
                <a:solidFill>
                  <a:prstClr val="black"/>
                </a:solidFill>
              </a:rPr>
              <a:t>.)</a:t>
            </a:r>
          </a:p>
          <a:p>
            <a:pPr lvl="1">
              <a:buClr>
                <a:srgbClr val="2DA2BF"/>
              </a:buClr>
            </a:pPr>
            <a:r>
              <a:rPr lang="en-US" sz="2100" dirty="0" smtClean="0">
                <a:solidFill>
                  <a:prstClr val="black"/>
                </a:solidFill>
              </a:rPr>
              <a:t>During this appeal, another issue presented itself: </a:t>
            </a:r>
            <a:r>
              <a:rPr lang="en-US" sz="2100" dirty="0" smtClean="0">
                <a:solidFill>
                  <a:schemeClr val="accent1"/>
                </a:solidFill>
              </a:rPr>
              <a:t>Abstention</a:t>
            </a:r>
            <a:r>
              <a:rPr lang="en-US" sz="2100" dirty="0" smtClean="0">
                <a:solidFill>
                  <a:prstClr val="black"/>
                </a:solidFill>
              </a:rPr>
              <a:t>.  </a:t>
            </a:r>
            <a:endParaRPr lang="en-US" sz="2100" dirty="0">
              <a:solidFill>
                <a:prstClr val="black"/>
              </a:solidFill>
            </a:endParaRPr>
          </a:p>
          <a:p>
            <a:pPr lvl="1"/>
            <a:endParaRPr lang="en-US" dirty="0" smtClean="0"/>
          </a:p>
          <a:p>
            <a:pPr lvl="1"/>
            <a:r>
              <a:rPr lang="en-US" dirty="0" smtClean="0"/>
              <a:t>This doctrine permits a court, in the exercise of discretion, to relinquish jurisdiction where necessary to avoid needless conflict with the administration by a state of its own affairs.</a:t>
            </a:r>
          </a:p>
          <a:p>
            <a:pPr lvl="2"/>
            <a:r>
              <a:rPr lang="en-US" sz="1600" i="1" dirty="0" smtClean="0"/>
              <a:t>See </a:t>
            </a:r>
            <a:r>
              <a:rPr lang="en-US" sz="1600" dirty="0" smtClean="0"/>
              <a:t>Black’s Law Dictionary 5 (abridged 6</a:t>
            </a:r>
            <a:r>
              <a:rPr lang="en-US" sz="1600" baseline="30000" dirty="0" smtClean="0"/>
              <a:t>th</a:t>
            </a:r>
            <a:r>
              <a:rPr lang="en-US" sz="1600" dirty="0" smtClean="0"/>
              <a:t> ed.)</a:t>
            </a:r>
          </a:p>
          <a:p>
            <a:pPr lvl="1"/>
            <a:endParaRPr lang="en-US" sz="2700" dirty="0" smtClean="0">
              <a:solidFill>
                <a:prstClr val="black"/>
              </a:solidFill>
            </a:endParaRPr>
          </a:p>
          <a:p>
            <a:pPr lvl="1"/>
            <a:r>
              <a:rPr lang="en-US" sz="2400" dirty="0" smtClean="0">
                <a:solidFill>
                  <a:prstClr val="black"/>
                </a:solidFill>
              </a:rPr>
              <a:t>In the instant matter, Appellant had brought federal litigation on another </a:t>
            </a:r>
            <a:r>
              <a:rPr lang="en-US" sz="2400" dirty="0" err="1" smtClean="0">
                <a:solidFill>
                  <a:prstClr val="black"/>
                </a:solidFill>
              </a:rPr>
              <a:t>FTT</a:t>
            </a:r>
            <a:r>
              <a:rPr lang="en-US" sz="2400" dirty="0" smtClean="0">
                <a:solidFill>
                  <a:prstClr val="black"/>
                </a:solidFill>
              </a:rPr>
              <a:t> acquisition and among the issues in that litigation was whether the BIA’s trust acquisition for another tribe within the borders of Appellant’s historic treaty area would violate its treaty rights.</a:t>
            </a:r>
          </a:p>
          <a:p>
            <a:pPr lvl="1"/>
            <a:endParaRPr lang="en-US" sz="2400" dirty="0">
              <a:solidFill>
                <a:prstClr val="black"/>
              </a:solidFill>
            </a:endParaRPr>
          </a:p>
          <a:p>
            <a:pPr lvl="1"/>
            <a:r>
              <a:rPr lang="en-US" sz="2000" dirty="0" err="1" smtClean="0"/>
              <a:t>IBIA</a:t>
            </a:r>
            <a:r>
              <a:rPr lang="en-US" sz="2000" dirty="0" smtClean="0"/>
              <a:t> did not dismiss the issue of Appellant’s treaty right to preclude other trust acquisitions within its boundaries for lack of jurisdiction but dismissed it on the grounds of abstention.</a:t>
            </a:r>
            <a:endParaRPr lang="en-US" sz="2000"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Cases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35</a:t>
            </a:fld>
            <a:endParaRPr lang="en-US"/>
          </a:p>
        </p:txBody>
      </p:sp>
    </p:spTree>
    <p:extLst>
      <p:ext uri="{BB962C8B-B14F-4D97-AF65-F5344CB8AC3E}">
        <p14:creationId xmlns:p14="http://schemas.microsoft.com/office/powerpoint/2010/main" val="14101000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i="1" dirty="0" smtClean="0"/>
              <a:t>Village of Hobart, Wisconsin v. Acting Midwest Regional Director</a:t>
            </a:r>
            <a:r>
              <a:rPr lang="en-US" dirty="0" smtClean="0"/>
              <a:t>, 57 </a:t>
            </a:r>
            <a:r>
              <a:rPr lang="en-US" dirty="0" err="1" smtClean="0"/>
              <a:t>IBIA</a:t>
            </a:r>
            <a:r>
              <a:rPr lang="en-US" dirty="0" smtClean="0"/>
              <a:t> 4 (May 9, 2013) </a:t>
            </a:r>
            <a:r>
              <a:rPr lang="en-US" u="sng" dirty="0" smtClean="0"/>
              <a:t>Order Affirming in Part, Vacating in Part, and Remanding</a:t>
            </a:r>
            <a:endParaRPr lang="en-US" dirty="0" smtClean="0"/>
          </a:p>
          <a:p>
            <a:pPr lvl="1"/>
            <a:r>
              <a:rPr lang="en-US" dirty="0" smtClean="0"/>
              <a:t>On-Reservation</a:t>
            </a:r>
          </a:p>
          <a:p>
            <a:pPr lvl="2"/>
            <a:endParaRPr lang="en-US" dirty="0" smtClean="0"/>
          </a:p>
          <a:p>
            <a:pPr lvl="2"/>
            <a:r>
              <a:rPr lang="en-US" dirty="0" smtClean="0"/>
              <a:t>This </a:t>
            </a:r>
            <a:r>
              <a:rPr lang="en-US" dirty="0"/>
              <a:t>decision contains an </a:t>
            </a:r>
            <a:r>
              <a:rPr lang="en-US" dirty="0">
                <a:solidFill>
                  <a:schemeClr val="accent2"/>
                </a:solidFill>
              </a:rPr>
              <a:t>extensive </a:t>
            </a:r>
            <a:r>
              <a:rPr lang="en-US" i="1" dirty="0" err="1">
                <a:solidFill>
                  <a:schemeClr val="accent2"/>
                </a:solidFill>
              </a:rPr>
              <a:t>Carcieri</a:t>
            </a:r>
            <a:r>
              <a:rPr lang="en-US" i="1" dirty="0">
                <a:solidFill>
                  <a:schemeClr val="accent2"/>
                </a:solidFill>
              </a:rPr>
              <a:t> </a:t>
            </a:r>
            <a:r>
              <a:rPr lang="en-US" dirty="0" smtClean="0">
                <a:solidFill>
                  <a:schemeClr val="accent2"/>
                </a:solidFill>
              </a:rPr>
              <a:t>discussion</a:t>
            </a:r>
            <a:r>
              <a:rPr lang="en-US" dirty="0" smtClean="0"/>
              <a:t>. Tribe is under federal jurisdiction if on the “Haas list”</a:t>
            </a:r>
          </a:p>
          <a:p>
            <a:pPr lvl="3"/>
            <a:r>
              <a:rPr lang="en-US" i="1" dirty="0" smtClean="0"/>
              <a:t>See </a:t>
            </a:r>
            <a:r>
              <a:rPr lang="en-US" dirty="0" smtClean="0"/>
              <a:t>pamphlet cited as: Theodore Haas, Ten Years of Tribal Government Under IRA (1947).</a:t>
            </a:r>
          </a:p>
          <a:p>
            <a:pPr lvl="2"/>
            <a:endParaRPr lang="en-US" dirty="0" smtClean="0"/>
          </a:p>
          <a:p>
            <a:pPr lvl="2"/>
            <a:r>
              <a:rPr lang="en-US" dirty="0" smtClean="0"/>
              <a:t>Tribe need not move to intervene in order to file a brief – Tribe is an interested party.</a:t>
            </a:r>
          </a:p>
          <a:p>
            <a:pPr lvl="2"/>
            <a:endParaRPr lang="en-US" dirty="0" smtClean="0"/>
          </a:p>
          <a:p>
            <a:pPr lvl="2"/>
            <a:r>
              <a:rPr lang="en-US" dirty="0" smtClean="0"/>
              <a:t>RD must consider </a:t>
            </a:r>
            <a:r>
              <a:rPr lang="en-US" dirty="0" smtClean="0">
                <a:solidFill>
                  <a:schemeClr val="accent2"/>
                </a:solidFill>
              </a:rPr>
              <a:t>tax impact</a:t>
            </a:r>
            <a:r>
              <a:rPr lang="en-US" dirty="0" smtClean="0"/>
              <a:t> on Village (the affected local jurisdiction) not just the County.  RD decision must address taxes including </a:t>
            </a:r>
            <a:r>
              <a:rPr lang="en-US" dirty="0" err="1" smtClean="0"/>
              <a:t>stormwater</a:t>
            </a:r>
            <a:r>
              <a:rPr lang="en-US" dirty="0" smtClean="0"/>
              <a:t> fees.  RD decision must address concerns raised by a commenter.  RD may not address taxes in a conclusory fashion, </a:t>
            </a:r>
            <a:r>
              <a:rPr lang="en-US" i="1" dirty="0" smtClean="0"/>
              <a:t>i.e., </a:t>
            </a:r>
            <a:r>
              <a:rPr lang="en-US" dirty="0" smtClean="0"/>
              <a:t>may not simply call them speculative, unsupported, unpersuasive.</a:t>
            </a:r>
          </a:p>
          <a:p>
            <a:pPr lvl="2"/>
            <a:endParaRPr lang="en-US" dirty="0" smtClean="0"/>
          </a:p>
          <a:p>
            <a:pPr lvl="2"/>
            <a:r>
              <a:rPr lang="en-US" dirty="0" smtClean="0"/>
              <a:t>RD decision must address Village land use concerns as to zoning.</a:t>
            </a:r>
          </a:p>
          <a:p>
            <a:pPr lvl="2"/>
            <a:endParaRPr lang="en-US" dirty="0" smtClean="0"/>
          </a:p>
          <a:p>
            <a:pPr lvl="2"/>
            <a:r>
              <a:rPr lang="en-US" dirty="0" smtClean="0"/>
              <a:t>RD must explain what she means by “well established” jurisdictional pattern.</a:t>
            </a:r>
          </a:p>
          <a:p>
            <a:pPr lvl="2"/>
            <a:endParaRPr lang="en-US" dirty="0" smtClean="0"/>
          </a:p>
          <a:p>
            <a:pPr lvl="2"/>
            <a:r>
              <a:rPr lang="en-US" dirty="0" err="1" smtClean="0"/>
              <a:t>NEPA</a:t>
            </a:r>
            <a:r>
              <a:rPr lang="en-US" dirty="0" smtClean="0"/>
              <a:t> was not completed by the time Village comments were due – RD on remand must address subsequent environment comments.   </a:t>
            </a:r>
          </a:p>
        </p:txBody>
      </p:sp>
      <p:sp>
        <p:nvSpPr>
          <p:cNvPr id="3" name="Title 2"/>
          <p:cNvSpPr>
            <a:spLocks noGrp="1"/>
          </p:cNvSpPr>
          <p:nvPr>
            <p:ph type="title"/>
          </p:nvPr>
        </p:nvSpPr>
        <p:spPr/>
        <p:txBody>
          <a:bodyPr>
            <a:normAutofit fontScale="90000"/>
          </a:bodyPr>
          <a:lstStyle/>
          <a:p>
            <a:r>
              <a:rPr lang="en-US" dirty="0" smtClean="0"/>
              <a:t>Recent </a:t>
            </a:r>
            <a:r>
              <a:rPr lang="en-US" dirty="0" err="1" smtClean="0"/>
              <a:t>IBIA</a:t>
            </a:r>
            <a:r>
              <a:rPr lang="en-US" dirty="0" smtClean="0"/>
              <a:t> </a:t>
            </a:r>
            <a:r>
              <a:rPr lang="en-US" smtClean="0"/>
              <a:t>Decisions </a:t>
            </a:r>
            <a:br>
              <a:rPr lang="en-US" smtClean="0"/>
            </a:br>
            <a:r>
              <a:rPr lang="en-US" smtClean="0"/>
              <a:t>~ </a:t>
            </a:r>
            <a:r>
              <a:rPr lang="en-US" dirty="0" smtClean="0"/>
              <a:t>Bonus Case</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36</a:t>
            </a:fld>
            <a:endParaRPr lang="en-US"/>
          </a:p>
        </p:txBody>
      </p:sp>
    </p:spTree>
    <p:extLst>
      <p:ext uri="{BB962C8B-B14F-4D97-AF65-F5344CB8AC3E}">
        <p14:creationId xmlns:p14="http://schemas.microsoft.com/office/powerpoint/2010/main" val="13058234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My presentation was intended as a summary of recent, </a:t>
            </a:r>
            <a:r>
              <a:rPr lang="en-US" dirty="0" err="1" smtClean="0"/>
              <a:t>IBIA</a:t>
            </a:r>
            <a:r>
              <a:rPr lang="en-US" dirty="0" smtClean="0"/>
              <a:t>, </a:t>
            </a:r>
            <a:r>
              <a:rPr lang="en-US" dirty="0" err="1" smtClean="0"/>
              <a:t>FTT</a:t>
            </a:r>
            <a:r>
              <a:rPr lang="en-US" dirty="0" smtClean="0"/>
              <a:t> cases.  Any errors or omissions are my own.</a:t>
            </a:r>
          </a:p>
          <a:p>
            <a:endParaRPr lang="en-US" dirty="0"/>
          </a:p>
          <a:p>
            <a:r>
              <a:rPr lang="en-US" dirty="0" err="1" smtClean="0"/>
              <a:t>IBIA</a:t>
            </a:r>
            <a:r>
              <a:rPr lang="en-US" dirty="0" smtClean="0"/>
              <a:t> cases should be read completely and carefully because they are all very fact specific.</a:t>
            </a:r>
          </a:p>
          <a:p>
            <a:endParaRPr lang="en-US" dirty="0"/>
          </a:p>
          <a:p>
            <a:r>
              <a:rPr lang="en-US" dirty="0" smtClean="0"/>
              <a:t>I recommend you consult with your Tribe’s Office of Legal Counsel – or if you are a federal employee with the Office of the Solicitor – when preparing materials that may serve as the basis for legal action.  	</a:t>
            </a:r>
          </a:p>
        </p:txBody>
      </p:sp>
      <p:sp>
        <p:nvSpPr>
          <p:cNvPr id="2" name="Title 1"/>
          <p:cNvSpPr>
            <a:spLocks noGrp="1"/>
          </p:cNvSpPr>
          <p:nvPr>
            <p:ph type="title"/>
          </p:nvPr>
        </p:nvSpPr>
        <p:spPr/>
        <p:txBody>
          <a:bodyPr/>
          <a:lstStyle/>
          <a:p>
            <a:r>
              <a:rPr lang="en-US" dirty="0" smtClean="0"/>
              <a:t>Final Cautionary Note</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kara.pfister@sol.doi.gov</a:t>
            </a:r>
          </a:p>
          <a:p>
            <a:r>
              <a:rPr lang="en-US" dirty="0" smtClean="0"/>
              <a:t>612-713-7106</a:t>
            </a:r>
            <a:endParaRPr lang="en-US" dirty="0"/>
          </a:p>
        </p:txBody>
      </p:sp>
      <p:sp>
        <p:nvSpPr>
          <p:cNvPr id="3" name="Title 2"/>
          <p:cNvSpPr>
            <a:spLocks noGrp="1"/>
          </p:cNvSpPr>
          <p:nvPr>
            <p:ph type="title"/>
          </p:nvPr>
        </p:nvSpPr>
        <p:spPr/>
        <p:txBody>
          <a:bodyPr/>
          <a:lstStyle/>
          <a:p>
            <a:pPr algn="ctr"/>
            <a:r>
              <a:rPr lang="en-US" dirty="0" smtClean="0"/>
              <a:t>Questions?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38</a:t>
            </a:fld>
            <a:endParaRPr lang="en-US"/>
          </a:p>
        </p:txBody>
      </p:sp>
    </p:spTree>
    <p:extLst>
      <p:ext uri="{BB962C8B-B14F-4D97-AF65-F5344CB8AC3E}">
        <p14:creationId xmlns:p14="http://schemas.microsoft.com/office/powerpoint/2010/main" val="3129654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r>
              <a:rPr lang="en-US" dirty="0" smtClean="0"/>
              <a:t>For </a:t>
            </a:r>
            <a:r>
              <a:rPr lang="en-US" dirty="0" smtClean="0"/>
              <a:t>example, </a:t>
            </a:r>
            <a:r>
              <a:rPr lang="en-US" dirty="0" smtClean="0"/>
              <a:t>appeals arising from BIA decisions may concern:</a:t>
            </a:r>
          </a:p>
          <a:p>
            <a:pPr lvl="1"/>
            <a:r>
              <a:rPr lang="en-US" dirty="0" smtClean="0"/>
              <a:t>Fee-to-trust land acquisitions;</a:t>
            </a:r>
          </a:p>
          <a:p>
            <a:pPr lvl="1"/>
            <a:r>
              <a:rPr lang="en-US" dirty="0" smtClean="0"/>
              <a:t>The </a:t>
            </a:r>
            <a:r>
              <a:rPr lang="en-US" dirty="0"/>
              <a:t>use of Indian trust lands (e.g., lease approval, enforcement, cancellation, and rental rate adjustment); </a:t>
            </a:r>
            <a:endParaRPr lang="en-US" dirty="0" smtClean="0"/>
          </a:p>
          <a:p>
            <a:pPr lvl="1"/>
            <a:r>
              <a:rPr lang="en-US" dirty="0" smtClean="0"/>
              <a:t>The </a:t>
            </a:r>
            <a:r>
              <a:rPr lang="en-US" dirty="0"/>
              <a:t>use of mineral resources; </a:t>
            </a:r>
            <a:endParaRPr lang="en-US" dirty="0" smtClean="0"/>
          </a:p>
          <a:p>
            <a:pPr lvl="1"/>
            <a:r>
              <a:rPr lang="en-US" dirty="0" smtClean="0"/>
              <a:t>Conveyances </a:t>
            </a:r>
            <a:r>
              <a:rPr lang="en-US" dirty="0"/>
              <a:t>of rights-of-way on Indian lands; </a:t>
            </a:r>
            <a:endParaRPr lang="en-US" dirty="0" smtClean="0"/>
          </a:p>
          <a:p>
            <a:pPr lvl="1"/>
            <a:r>
              <a:rPr lang="en-US" dirty="0" smtClean="0"/>
              <a:t>Land </a:t>
            </a:r>
            <a:r>
              <a:rPr lang="en-US" dirty="0"/>
              <a:t>sales, exchanges, or other encumbrances; </a:t>
            </a:r>
            <a:endParaRPr lang="en-US" dirty="0" smtClean="0"/>
          </a:p>
          <a:p>
            <a:pPr lvl="1"/>
            <a:r>
              <a:rPr lang="en-US" dirty="0" smtClean="0"/>
              <a:t>Trespass; </a:t>
            </a:r>
            <a:r>
              <a:rPr lang="en-US" dirty="0" smtClean="0"/>
              <a:t>and</a:t>
            </a:r>
            <a:endParaRPr lang="en-US" dirty="0" smtClean="0"/>
          </a:p>
          <a:p>
            <a:pPr lvl="1"/>
            <a:r>
              <a:rPr lang="en-US" dirty="0" smtClean="0"/>
              <a:t>Disputes </a:t>
            </a:r>
            <a:r>
              <a:rPr lang="en-US" dirty="0"/>
              <a:t>over the recognition of tribal officials for government-to-government relations between the Department and a </a:t>
            </a:r>
            <a:r>
              <a:rPr lang="en-US" dirty="0" smtClean="0"/>
              <a:t>tribe.</a:t>
            </a:r>
            <a:endParaRPr lang="en-US" dirty="0" smtClean="0"/>
          </a:p>
          <a:p>
            <a:r>
              <a:rPr lang="en-US" dirty="0" err="1" smtClean="0"/>
              <a:t>IBIA</a:t>
            </a:r>
            <a:r>
              <a:rPr lang="en-US" dirty="0" smtClean="0"/>
              <a:t> also considers appeals </a:t>
            </a:r>
            <a:r>
              <a:rPr lang="en-US" dirty="0"/>
              <a:t>from </a:t>
            </a:r>
            <a:r>
              <a:rPr lang="en-US" dirty="0" smtClean="0"/>
              <a:t>decisions issued by administrative </a:t>
            </a:r>
            <a:r>
              <a:rPr lang="en-US" dirty="0"/>
              <a:t>law </a:t>
            </a:r>
            <a:r>
              <a:rPr lang="en-US" dirty="0" smtClean="0"/>
              <a:t>judges and Indian probate judges in </a:t>
            </a:r>
            <a:r>
              <a:rPr lang="en-US" dirty="0" err="1"/>
              <a:t>OHA's</a:t>
            </a:r>
            <a:r>
              <a:rPr lang="en-US" dirty="0"/>
              <a:t> </a:t>
            </a:r>
            <a:r>
              <a:rPr lang="en-US" dirty="0" smtClean="0"/>
              <a:t>Hearings Division.</a:t>
            </a:r>
            <a:endParaRPr lang="en-US" dirty="0"/>
          </a:p>
        </p:txBody>
      </p:sp>
      <p:sp>
        <p:nvSpPr>
          <p:cNvPr id="2" name="Title 1"/>
          <p:cNvSpPr>
            <a:spLocks noGrp="1"/>
          </p:cNvSpPr>
          <p:nvPr>
            <p:ph type="title"/>
          </p:nvPr>
        </p:nvSpPr>
        <p:spPr/>
        <p:txBody>
          <a:bodyPr/>
          <a:lstStyle/>
          <a:p>
            <a:r>
              <a:rPr lang="en-US" b="1" dirty="0" smtClean="0"/>
              <a:t>Introduction to IBIA (cont.)</a:t>
            </a:r>
            <a:endParaRPr lang="en-US" b="1" dirty="0"/>
          </a:p>
        </p:txBody>
      </p:sp>
      <p:sp>
        <p:nvSpPr>
          <p:cNvPr id="4" name="Slide Number Placeholder 3"/>
          <p:cNvSpPr>
            <a:spLocks noGrp="1"/>
          </p:cNvSpPr>
          <p:nvPr>
            <p:ph type="sldNum" sz="quarter" idx="12"/>
          </p:nvPr>
        </p:nvSpPr>
        <p:spPr/>
        <p:txBody>
          <a:bodyPr/>
          <a:lstStyle/>
          <a:p>
            <a:fld id="{D08B16CA-763C-4576-BAD9-E6A597EF0655}" type="slidenum">
              <a:rPr lang="en-US" smtClean="0"/>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The Board is located in Arlington, Virginia.</a:t>
            </a:r>
          </a:p>
          <a:p>
            <a:endParaRPr lang="en-US" dirty="0" smtClean="0"/>
          </a:p>
          <a:p>
            <a:r>
              <a:rPr lang="en-US" dirty="0" smtClean="0"/>
              <a:t>In calendar year 2014, the Board decided approximately 100 cases.  </a:t>
            </a:r>
          </a:p>
          <a:p>
            <a:endParaRPr lang="en-US" dirty="0"/>
          </a:p>
          <a:p>
            <a:r>
              <a:rPr lang="en-US" dirty="0" smtClean="0"/>
              <a:t>The Board has issued at least 15 decisions involving fee-to-trust issues in the past few years. </a:t>
            </a:r>
          </a:p>
          <a:p>
            <a:endParaRPr lang="en-US" dirty="0"/>
          </a:p>
          <a:p>
            <a:r>
              <a:rPr lang="en-US" dirty="0" err="1" smtClean="0"/>
              <a:t>IBIA</a:t>
            </a:r>
            <a:r>
              <a:rPr lang="en-US" dirty="0" smtClean="0"/>
              <a:t> decisions are available on-line beginning with decisions issued in 1970.</a:t>
            </a:r>
          </a:p>
          <a:p>
            <a:endParaRPr lang="en-US" dirty="0" smtClean="0"/>
          </a:p>
          <a:p>
            <a:r>
              <a:rPr lang="en-US" dirty="0" smtClean="0"/>
              <a:t>The decisions can be found at the Board’s website at </a:t>
            </a:r>
            <a:r>
              <a:rPr lang="en-US" u="sng" dirty="0" smtClean="0"/>
              <a:t>www.oha.doi.gov</a:t>
            </a:r>
            <a:r>
              <a:rPr lang="en-US" dirty="0" smtClean="0"/>
              <a:t>.</a:t>
            </a:r>
            <a:endParaRPr lang="en-US" dirty="0"/>
          </a:p>
        </p:txBody>
      </p:sp>
      <p:sp>
        <p:nvSpPr>
          <p:cNvPr id="2" name="Title 1"/>
          <p:cNvSpPr>
            <a:spLocks noGrp="1"/>
          </p:cNvSpPr>
          <p:nvPr>
            <p:ph type="title"/>
          </p:nvPr>
        </p:nvSpPr>
        <p:spPr/>
        <p:txBody>
          <a:bodyPr/>
          <a:lstStyle/>
          <a:p>
            <a:r>
              <a:rPr lang="en-US" b="1" dirty="0" smtClean="0"/>
              <a:t>Introduction to IBIA (cont.)</a:t>
            </a:r>
            <a:endParaRPr lang="en-US" b="1" dirty="0"/>
          </a:p>
        </p:txBody>
      </p:sp>
      <p:sp>
        <p:nvSpPr>
          <p:cNvPr id="4" name="Slide Number Placeholder 3"/>
          <p:cNvSpPr>
            <a:spLocks noGrp="1"/>
          </p:cNvSpPr>
          <p:nvPr>
            <p:ph type="sldNum" sz="quarter" idx="12"/>
          </p:nvPr>
        </p:nvSpPr>
        <p:spPr/>
        <p:txBody>
          <a:bodyPr/>
          <a:lstStyle/>
          <a:p>
            <a:fld id="{D08B16CA-763C-4576-BAD9-E6A597EF0655}" type="slidenum">
              <a:rPr lang="en-US" smtClean="0"/>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smtClean="0"/>
              <a:t>My presentation is intended to cover 2014 and 2015 </a:t>
            </a:r>
            <a:r>
              <a:rPr lang="en-US" dirty="0" err="1" smtClean="0"/>
              <a:t>FTT</a:t>
            </a:r>
            <a:r>
              <a:rPr lang="en-US" dirty="0" smtClean="0"/>
              <a:t> decisions in reverse chronological order.</a:t>
            </a:r>
          </a:p>
          <a:p>
            <a:pPr marL="109728" indent="0">
              <a:buNone/>
            </a:pPr>
            <a:endParaRPr lang="en-US" dirty="0" smtClean="0"/>
          </a:p>
          <a:p>
            <a:pPr lvl="1"/>
            <a:r>
              <a:rPr lang="en-US" i="1" dirty="0" smtClean="0"/>
              <a:t>City of Moses Lake, Washington v. Northwest Regional Director </a:t>
            </a:r>
          </a:p>
          <a:p>
            <a:pPr lvl="2"/>
            <a:r>
              <a:rPr lang="en-US" dirty="0" smtClean="0"/>
              <a:t>2015 I.D. Lexis 41 (Mar. 17, 2015).</a:t>
            </a:r>
          </a:p>
          <a:p>
            <a:pPr lvl="1"/>
            <a:endParaRPr lang="en-US" i="1" dirty="0" smtClean="0"/>
          </a:p>
          <a:p>
            <a:pPr lvl="1"/>
            <a:r>
              <a:rPr lang="en-US" i="1" dirty="0" smtClean="0"/>
              <a:t>Darrell </a:t>
            </a:r>
            <a:r>
              <a:rPr lang="en-US" i="1" dirty="0" err="1" smtClean="0"/>
              <a:t>Chissoe</a:t>
            </a:r>
            <a:r>
              <a:rPr lang="en-US" i="1" dirty="0" smtClean="0"/>
              <a:t> v. Acting Eastern Oklahoma Regional Director, BIA</a:t>
            </a:r>
            <a:r>
              <a:rPr lang="en-US" dirty="0" smtClean="0"/>
              <a:t> </a:t>
            </a:r>
          </a:p>
          <a:p>
            <a:pPr lvl="2"/>
            <a:r>
              <a:rPr lang="en-US" dirty="0" smtClean="0"/>
              <a:t>59 </a:t>
            </a:r>
            <a:r>
              <a:rPr lang="en-US" dirty="0" err="1" smtClean="0"/>
              <a:t>IBIA</a:t>
            </a:r>
            <a:r>
              <a:rPr lang="en-US" dirty="0" smtClean="0"/>
              <a:t> 304 (Jan. 9, 2015).</a:t>
            </a:r>
          </a:p>
          <a:p>
            <a:pPr lvl="1"/>
            <a:endParaRPr lang="en-US" i="1" dirty="0" smtClean="0"/>
          </a:p>
          <a:p>
            <a:pPr lvl="1"/>
            <a:r>
              <a:rPr lang="en-US" i="1" dirty="0" smtClean="0"/>
              <a:t>Desert Water Agency v. Acting Pacific Regional Director, BIA</a:t>
            </a:r>
            <a:r>
              <a:rPr lang="en-US" dirty="0" smtClean="0"/>
              <a:t> </a:t>
            </a:r>
          </a:p>
          <a:p>
            <a:pPr lvl="2"/>
            <a:r>
              <a:rPr lang="en-US" dirty="0" smtClean="0"/>
              <a:t>59 </a:t>
            </a:r>
            <a:r>
              <a:rPr lang="en-US" dirty="0" err="1" smtClean="0"/>
              <a:t>IBIA</a:t>
            </a:r>
            <a:r>
              <a:rPr lang="en-US" dirty="0" smtClean="0"/>
              <a:t> 119 (Sep. 8, 2014).</a:t>
            </a:r>
          </a:p>
          <a:p>
            <a:pPr lvl="1"/>
            <a:endParaRPr lang="en-US" i="1" dirty="0" smtClean="0"/>
          </a:p>
          <a:p>
            <a:pPr lvl="1"/>
            <a:r>
              <a:rPr lang="en-US" i="1" dirty="0" smtClean="0"/>
              <a:t>State of New York, et al., v. Acting Eastern Regional Director, BIA</a:t>
            </a:r>
            <a:r>
              <a:rPr lang="en-US" dirty="0" smtClean="0"/>
              <a:t> </a:t>
            </a:r>
          </a:p>
          <a:p>
            <a:pPr lvl="2"/>
            <a:r>
              <a:rPr lang="en-US" dirty="0" smtClean="0"/>
              <a:t>58 </a:t>
            </a:r>
            <a:r>
              <a:rPr lang="en-US" dirty="0" err="1" smtClean="0"/>
              <a:t>IBIA</a:t>
            </a:r>
            <a:r>
              <a:rPr lang="en-US" dirty="0" smtClean="0"/>
              <a:t> 323 (June 11, 2014).</a:t>
            </a:r>
          </a:p>
          <a:p>
            <a:pPr lvl="1"/>
            <a:endParaRPr lang="en-US" i="1" dirty="0" smtClean="0"/>
          </a:p>
          <a:p>
            <a:pPr lvl="1"/>
            <a:r>
              <a:rPr lang="en-US" sz="2100" i="1" dirty="0" smtClean="0"/>
              <a:t>Preservation of Los </a:t>
            </a:r>
            <a:r>
              <a:rPr lang="en-US" sz="2100" i="1" dirty="0" err="1" smtClean="0"/>
              <a:t>Olivos</a:t>
            </a:r>
            <a:r>
              <a:rPr lang="en-US" sz="2100" i="1" dirty="0" smtClean="0"/>
              <a:t> &amp; Preservation of Santa Ynez v. Pacific Regional Director, BIA</a:t>
            </a:r>
          </a:p>
          <a:p>
            <a:pPr lvl="2"/>
            <a:r>
              <a:rPr lang="en-US" dirty="0" smtClean="0"/>
              <a:t>58 </a:t>
            </a:r>
            <a:r>
              <a:rPr lang="en-US" dirty="0" err="1" smtClean="0"/>
              <a:t>IBIA</a:t>
            </a:r>
            <a:r>
              <a:rPr lang="en-US" dirty="0" smtClean="0"/>
              <a:t> 278 (June 3, 2014).</a:t>
            </a:r>
          </a:p>
          <a:p>
            <a:pPr marL="393192" lvl="1" indent="0">
              <a:buNone/>
            </a:pPr>
            <a:endParaRPr lang="en-US" i="1" dirty="0" smtClean="0"/>
          </a:p>
          <a:p>
            <a:pPr lvl="1"/>
            <a:r>
              <a:rPr lang="en-US" i="1" dirty="0" smtClean="0"/>
              <a:t>Cherokee Nation v. Acting Eastern Oklahoma Regional Director, BIA</a:t>
            </a:r>
            <a:r>
              <a:rPr lang="en-US" dirty="0" smtClean="0"/>
              <a:t> </a:t>
            </a:r>
          </a:p>
          <a:p>
            <a:pPr lvl="2"/>
            <a:r>
              <a:rPr lang="en-US" dirty="0" smtClean="0"/>
              <a:t>58 </a:t>
            </a:r>
            <a:r>
              <a:rPr lang="en-US" dirty="0" err="1" smtClean="0"/>
              <a:t>IBIA</a:t>
            </a:r>
            <a:r>
              <a:rPr lang="en-US" dirty="0" smtClean="0"/>
              <a:t> 153 (Jan. 6, 2014).</a:t>
            </a:r>
            <a:endParaRPr lang="en-US" i="1"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Decisions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6</a:t>
            </a:fld>
            <a:endParaRPr lang="en-US"/>
          </a:p>
        </p:txBody>
      </p:sp>
    </p:spTree>
    <p:extLst>
      <p:ext uri="{BB962C8B-B14F-4D97-AF65-F5344CB8AC3E}">
        <p14:creationId xmlns:p14="http://schemas.microsoft.com/office/powerpoint/2010/main" val="231981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en-US" i="1" dirty="0" smtClean="0"/>
              <a:t>In reverse chronological order ~</a:t>
            </a:r>
          </a:p>
          <a:p>
            <a:endParaRPr lang="en-US" i="1" dirty="0"/>
          </a:p>
          <a:p>
            <a:r>
              <a:rPr lang="en-US" i="1" dirty="0" smtClean="0"/>
              <a:t>City of Moses Lake, Washington v. Northwest Regional Director, BIA</a:t>
            </a:r>
            <a:r>
              <a:rPr lang="en-US" dirty="0" smtClean="0"/>
              <a:t>, </a:t>
            </a:r>
            <a:r>
              <a:rPr lang="en-US" dirty="0" smtClean="0"/>
              <a:t>2015 I.D. Lexis 41, 60 </a:t>
            </a:r>
            <a:r>
              <a:rPr lang="en-US" dirty="0" err="1" smtClean="0"/>
              <a:t>IBIA</a:t>
            </a:r>
            <a:r>
              <a:rPr lang="en-US" dirty="0" smtClean="0"/>
              <a:t> 111(Mar</a:t>
            </a:r>
            <a:r>
              <a:rPr lang="en-US" dirty="0" smtClean="0"/>
              <a:t>. 17, 2015) </a:t>
            </a:r>
          </a:p>
          <a:p>
            <a:pPr lvl="1"/>
            <a:r>
              <a:rPr lang="en-US" sz="1900" dirty="0" smtClean="0"/>
              <a:t>Confederated Tribes of the Colville Reservation (Tribe)</a:t>
            </a:r>
          </a:p>
          <a:p>
            <a:pPr lvl="1"/>
            <a:r>
              <a:rPr lang="en-US" sz="1900" dirty="0" smtClean="0"/>
              <a:t>Off-Reservation Acquisition (68 miles) </a:t>
            </a:r>
          </a:p>
          <a:p>
            <a:pPr lvl="1"/>
            <a:r>
              <a:rPr lang="en-US" sz="1900" dirty="0"/>
              <a:t>Order Affirming Decision </a:t>
            </a:r>
            <a:endParaRPr lang="en-US" sz="1900" dirty="0" smtClean="0"/>
          </a:p>
          <a:p>
            <a:pPr lvl="1"/>
            <a:endParaRPr lang="en-US" sz="1900" dirty="0" smtClean="0"/>
          </a:p>
          <a:p>
            <a:pPr lvl="1"/>
            <a:r>
              <a:rPr lang="en-US" sz="1900" dirty="0" smtClean="0"/>
              <a:t>Tribe proposed construction and operation of a gas station, convenience store, and a smoke shop on the parcel which is located at an exit off I-90 in Washington State.  </a:t>
            </a:r>
          </a:p>
          <a:p>
            <a:pPr lvl="1"/>
            <a:endParaRPr lang="en-US" sz="1900" dirty="0"/>
          </a:p>
          <a:p>
            <a:pPr lvl="1"/>
            <a:r>
              <a:rPr lang="en-US" sz="1900" dirty="0"/>
              <a:t>Appellant </a:t>
            </a:r>
            <a:r>
              <a:rPr lang="en-US" sz="1900" dirty="0" smtClean="0"/>
              <a:t>argued:</a:t>
            </a:r>
          </a:p>
          <a:p>
            <a:pPr lvl="2"/>
            <a:r>
              <a:rPr lang="en-US" sz="1700" dirty="0" smtClean="0"/>
              <a:t>RD </a:t>
            </a:r>
            <a:r>
              <a:rPr lang="en-US" sz="1700" dirty="0"/>
              <a:t>failed to give greater scrutiny to the Tribe’s anticipated </a:t>
            </a:r>
            <a:r>
              <a:rPr lang="en-US" sz="1700" dirty="0" smtClean="0"/>
              <a:t>benefits. </a:t>
            </a:r>
          </a:p>
          <a:p>
            <a:pPr lvl="2"/>
            <a:r>
              <a:rPr lang="en-US" sz="1700" dirty="0" smtClean="0"/>
              <a:t>RD failed to give greater weight to the concerns raised by the City.</a:t>
            </a:r>
          </a:p>
          <a:p>
            <a:pPr marL="393192" lvl="1" indent="0">
              <a:buNone/>
            </a:pPr>
            <a:endParaRPr lang="en-US" dirty="0" smtClean="0"/>
          </a:p>
          <a:p>
            <a:pPr marL="393192" lvl="1" indent="0">
              <a:buNone/>
            </a:pPr>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Decisions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7</a:t>
            </a:fld>
            <a:endParaRPr lang="en-US"/>
          </a:p>
        </p:txBody>
      </p:sp>
    </p:spTree>
    <p:extLst>
      <p:ext uri="{BB962C8B-B14F-4D97-AF65-F5344CB8AC3E}">
        <p14:creationId xmlns:p14="http://schemas.microsoft.com/office/powerpoint/2010/main" val="153571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Clr>
                <a:srgbClr val="2DA2BF"/>
              </a:buClr>
            </a:pPr>
            <a:r>
              <a:rPr lang="en-US" sz="1900" i="1" dirty="0">
                <a:solidFill>
                  <a:prstClr val="black"/>
                </a:solidFill>
              </a:rPr>
              <a:t>City of Moses Lake, </a:t>
            </a:r>
            <a:r>
              <a:rPr lang="en-US" sz="1900" dirty="0" smtClean="0">
                <a:solidFill>
                  <a:prstClr val="black"/>
                </a:solidFill>
              </a:rPr>
              <a:t>60 </a:t>
            </a:r>
            <a:r>
              <a:rPr lang="en-US" sz="1900" dirty="0" err="1">
                <a:solidFill>
                  <a:prstClr val="black"/>
                </a:solidFill>
              </a:rPr>
              <a:t>IBIA</a:t>
            </a:r>
            <a:r>
              <a:rPr lang="en-US" sz="1900" dirty="0">
                <a:solidFill>
                  <a:prstClr val="black"/>
                </a:solidFill>
              </a:rPr>
              <a:t> </a:t>
            </a:r>
            <a:r>
              <a:rPr lang="en-US" sz="1900" dirty="0" smtClean="0">
                <a:solidFill>
                  <a:prstClr val="black"/>
                </a:solidFill>
              </a:rPr>
              <a:t>111 (cont.)</a:t>
            </a:r>
          </a:p>
          <a:p>
            <a:pPr lvl="1">
              <a:buClr>
                <a:srgbClr val="2DA2BF"/>
              </a:buClr>
            </a:pPr>
            <a:endParaRPr lang="en-US" sz="1400" dirty="0">
              <a:solidFill>
                <a:prstClr val="black"/>
              </a:solidFill>
            </a:endParaRPr>
          </a:p>
          <a:p>
            <a:pPr lvl="1">
              <a:buClr>
                <a:srgbClr val="2DA2BF"/>
              </a:buClr>
            </a:pPr>
            <a:r>
              <a:rPr lang="en-US" sz="1600" dirty="0" smtClean="0">
                <a:solidFill>
                  <a:schemeClr val="accent2"/>
                </a:solidFill>
              </a:rPr>
              <a:t>Standard </a:t>
            </a:r>
            <a:r>
              <a:rPr lang="en-US" sz="1600" dirty="0">
                <a:solidFill>
                  <a:schemeClr val="accent2"/>
                </a:solidFill>
              </a:rPr>
              <a:t>of Review</a:t>
            </a:r>
          </a:p>
          <a:p>
            <a:pPr lvl="2">
              <a:buClr>
                <a:srgbClr val="DA1F28"/>
              </a:buClr>
            </a:pPr>
            <a:r>
              <a:rPr lang="en-US" sz="1600" dirty="0">
                <a:solidFill>
                  <a:prstClr val="black"/>
                </a:solidFill>
              </a:rPr>
              <a:t>Where BIA’s decision to take land into trust is discretionary, Board does not substitute its judgment for that of BIA.</a:t>
            </a:r>
          </a:p>
          <a:p>
            <a:pPr lvl="2">
              <a:buClr>
                <a:srgbClr val="DA1F28"/>
              </a:buClr>
            </a:pPr>
            <a:r>
              <a:rPr lang="en-US" sz="1600" dirty="0">
                <a:solidFill>
                  <a:prstClr val="black"/>
                </a:solidFill>
              </a:rPr>
              <a:t>Board reviews discretionary decisions to determine whether BIA gave proper consideration to all legal prerequisites to the exercise of its discretionary authority, including any limitations on its discretion established in regulations.</a:t>
            </a:r>
          </a:p>
          <a:p>
            <a:pPr lvl="2">
              <a:buClr>
                <a:srgbClr val="DA1F28"/>
              </a:buClr>
            </a:pPr>
            <a:r>
              <a:rPr lang="en-US" sz="1600" dirty="0">
                <a:solidFill>
                  <a:prstClr val="black"/>
                </a:solidFill>
              </a:rPr>
              <a:t>While the RD must consider the relevant factors in Part 151, “there is no requirement that BIA reach a particular conclusion with respect to each factor, nor must each factor be exhaustively analyzed.</a:t>
            </a:r>
          </a:p>
          <a:p>
            <a:pPr lvl="2">
              <a:buClr>
                <a:srgbClr val="DA1F28"/>
              </a:buClr>
            </a:pPr>
            <a:r>
              <a:rPr lang="en-US" sz="1600" dirty="0">
                <a:solidFill>
                  <a:prstClr val="black"/>
                </a:solidFill>
              </a:rPr>
              <a:t>Appellant bears the burden of proving that BIA did not properly exercise its discretion.</a:t>
            </a:r>
          </a:p>
          <a:p>
            <a:pPr lvl="2">
              <a:buClr>
                <a:srgbClr val="DA1F28"/>
              </a:buClr>
            </a:pPr>
            <a:r>
              <a:rPr lang="en-US" sz="1600" dirty="0">
                <a:solidFill>
                  <a:prstClr val="black"/>
                </a:solidFill>
              </a:rPr>
              <a:t>Board reviews legal issues raised in a trust acquisition case </a:t>
            </a:r>
            <a:r>
              <a:rPr lang="en-US" sz="1600" i="1" dirty="0">
                <a:solidFill>
                  <a:prstClr val="black"/>
                </a:solidFill>
              </a:rPr>
              <a:t>de novo</a:t>
            </a:r>
            <a:r>
              <a:rPr lang="en-US" sz="1600" dirty="0" smtClean="0">
                <a:solidFill>
                  <a:prstClr val="black"/>
                </a:solidFill>
              </a:rPr>
              <a:t>.</a:t>
            </a:r>
            <a:endParaRPr lang="en-US" sz="1600" dirty="0">
              <a:solidFill>
                <a:prstClr val="black"/>
              </a:solidFill>
            </a:endParaRPr>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Decisions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8</a:t>
            </a:fld>
            <a:endParaRPr lang="en-US"/>
          </a:p>
        </p:txBody>
      </p:sp>
    </p:spTree>
    <p:extLst>
      <p:ext uri="{BB962C8B-B14F-4D97-AF65-F5344CB8AC3E}">
        <p14:creationId xmlns:p14="http://schemas.microsoft.com/office/powerpoint/2010/main" val="24239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lvl="0">
              <a:buClr>
                <a:srgbClr val="2DA2BF"/>
              </a:buClr>
            </a:pPr>
            <a:r>
              <a:rPr lang="en-US" sz="2200" i="1" dirty="0">
                <a:solidFill>
                  <a:prstClr val="black"/>
                </a:solidFill>
              </a:rPr>
              <a:t>City of Moses Lake, </a:t>
            </a:r>
            <a:r>
              <a:rPr lang="en-US" sz="2200" dirty="0">
                <a:solidFill>
                  <a:prstClr val="black"/>
                </a:solidFill>
              </a:rPr>
              <a:t>60 </a:t>
            </a:r>
            <a:r>
              <a:rPr lang="en-US" sz="2200" dirty="0" err="1">
                <a:solidFill>
                  <a:prstClr val="black"/>
                </a:solidFill>
              </a:rPr>
              <a:t>IBIA</a:t>
            </a:r>
            <a:r>
              <a:rPr lang="en-US" sz="2200" dirty="0">
                <a:solidFill>
                  <a:prstClr val="black"/>
                </a:solidFill>
              </a:rPr>
              <a:t> 111 (cont</a:t>
            </a:r>
            <a:r>
              <a:rPr lang="en-US" sz="2200" dirty="0" smtClean="0">
                <a:solidFill>
                  <a:prstClr val="black"/>
                </a:solidFill>
              </a:rPr>
              <a:t>.)</a:t>
            </a:r>
          </a:p>
          <a:p>
            <a:pPr lvl="0">
              <a:buClr>
                <a:srgbClr val="2DA2BF"/>
              </a:buClr>
            </a:pPr>
            <a:endParaRPr lang="en-US" sz="1800" dirty="0">
              <a:solidFill>
                <a:prstClr val="black"/>
              </a:solidFill>
            </a:endParaRPr>
          </a:p>
          <a:p>
            <a:pPr lvl="1">
              <a:buClr>
                <a:srgbClr val="2DA2BF"/>
              </a:buClr>
            </a:pPr>
            <a:r>
              <a:rPr lang="en-US" sz="1600" dirty="0">
                <a:solidFill>
                  <a:prstClr val="black"/>
                </a:solidFill>
              </a:rPr>
              <a:t>RD determined Tribe’s goals of developing jobs for its young population and generating income for Tribe could be served by development of the Property</a:t>
            </a:r>
            <a:r>
              <a:rPr lang="en-US" sz="1600" dirty="0" smtClean="0">
                <a:solidFill>
                  <a:prstClr val="black"/>
                </a:solidFill>
              </a:rPr>
              <a:t>.</a:t>
            </a:r>
          </a:p>
          <a:p>
            <a:pPr lvl="1">
              <a:buClr>
                <a:srgbClr val="2DA2BF"/>
              </a:buClr>
            </a:pPr>
            <a:endParaRPr lang="en-US" sz="1600" dirty="0">
              <a:solidFill>
                <a:prstClr val="black"/>
              </a:solidFill>
            </a:endParaRPr>
          </a:p>
          <a:p>
            <a:pPr lvl="1">
              <a:buClr>
                <a:srgbClr val="2DA2BF"/>
              </a:buClr>
            </a:pPr>
            <a:r>
              <a:rPr lang="en-US" sz="1600" dirty="0">
                <a:solidFill>
                  <a:prstClr val="black"/>
                </a:solidFill>
              </a:rPr>
              <a:t>RD stated that, due to distance from Tribe’s reservation, he was giving greater scrutiny to Tribe’s anticipated benefits associated with the project</a:t>
            </a:r>
            <a:r>
              <a:rPr lang="en-US" sz="1600" dirty="0" smtClean="0">
                <a:solidFill>
                  <a:prstClr val="black"/>
                </a:solidFill>
              </a:rPr>
              <a:t>.</a:t>
            </a:r>
          </a:p>
          <a:p>
            <a:pPr lvl="1">
              <a:buClr>
                <a:srgbClr val="2DA2BF"/>
              </a:buClr>
            </a:pPr>
            <a:endParaRPr lang="en-US" sz="1600" dirty="0">
              <a:solidFill>
                <a:prstClr val="black"/>
              </a:solidFill>
            </a:endParaRPr>
          </a:p>
          <a:p>
            <a:pPr lvl="1">
              <a:buClr>
                <a:srgbClr val="2DA2BF"/>
              </a:buClr>
            </a:pPr>
            <a:r>
              <a:rPr lang="en-US" sz="1600" dirty="0" smtClean="0">
                <a:solidFill>
                  <a:prstClr val="black"/>
                </a:solidFill>
              </a:rPr>
              <a:t>In reviewing the </a:t>
            </a:r>
            <a:r>
              <a:rPr lang="en-US" sz="1600" dirty="0" err="1" smtClean="0">
                <a:solidFill>
                  <a:prstClr val="black"/>
                </a:solidFill>
              </a:rPr>
              <a:t>RD’s</a:t>
            </a:r>
            <a:r>
              <a:rPr lang="en-US" sz="1600" dirty="0" smtClean="0">
                <a:solidFill>
                  <a:prstClr val="black"/>
                </a:solidFill>
              </a:rPr>
              <a:t> decision, the Board determined whether the RD considered and reasonably addressed the issues presented to him, and not as Appellant expanded those issues on appeal.  </a:t>
            </a:r>
          </a:p>
          <a:p>
            <a:pPr lvl="1">
              <a:buClr>
                <a:srgbClr val="2DA2BF"/>
              </a:buClr>
            </a:pPr>
            <a:endParaRPr lang="en-US" sz="1600" dirty="0">
              <a:solidFill>
                <a:prstClr val="black"/>
              </a:solidFill>
            </a:endParaRPr>
          </a:p>
          <a:p>
            <a:pPr lvl="1">
              <a:buClr>
                <a:srgbClr val="2DA2BF"/>
              </a:buClr>
            </a:pPr>
            <a:r>
              <a:rPr lang="en-US" sz="1600" dirty="0">
                <a:solidFill>
                  <a:prstClr val="black"/>
                </a:solidFill>
              </a:rPr>
              <a:t>“To the extent Regional Director only briefly addressed, in the Decision itself, the various concerns raised by Appellant, we think it sufficient – and not an abuse of discretion – considering Appellant’s own cursory discussion of its concerns in its communications with the Regional Director and Appellant’s failure to link its concerns in any concrete way to the reduction in tax revenues resulting from the acquisition.” </a:t>
            </a:r>
            <a:endParaRPr lang="en-US" sz="2000" dirty="0">
              <a:solidFill>
                <a:prstClr val="black"/>
              </a:solidFill>
            </a:endParaRPr>
          </a:p>
          <a:p>
            <a:endParaRPr lang="en-US" dirty="0"/>
          </a:p>
        </p:txBody>
      </p:sp>
      <p:sp>
        <p:nvSpPr>
          <p:cNvPr id="3" name="Title 2"/>
          <p:cNvSpPr>
            <a:spLocks noGrp="1"/>
          </p:cNvSpPr>
          <p:nvPr>
            <p:ph type="title"/>
          </p:nvPr>
        </p:nvSpPr>
        <p:spPr/>
        <p:txBody>
          <a:bodyPr/>
          <a:lstStyle/>
          <a:p>
            <a:r>
              <a:rPr lang="en-US" dirty="0" smtClean="0"/>
              <a:t>Recent </a:t>
            </a:r>
            <a:r>
              <a:rPr lang="en-US" dirty="0" err="1" smtClean="0"/>
              <a:t>IBIA</a:t>
            </a:r>
            <a:r>
              <a:rPr lang="en-US" dirty="0" smtClean="0"/>
              <a:t> Decisions</a:t>
            </a:r>
            <a:endParaRPr lang="en-US" dirty="0"/>
          </a:p>
        </p:txBody>
      </p:sp>
      <p:sp>
        <p:nvSpPr>
          <p:cNvPr id="4" name="Slide Number Placeholder 3"/>
          <p:cNvSpPr>
            <a:spLocks noGrp="1"/>
          </p:cNvSpPr>
          <p:nvPr>
            <p:ph type="sldNum" sz="quarter" idx="12"/>
          </p:nvPr>
        </p:nvSpPr>
        <p:spPr/>
        <p:txBody>
          <a:bodyPr/>
          <a:lstStyle/>
          <a:p>
            <a:fld id="{D08B16CA-763C-4576-BAD9-E6A597EF0655}" type="slidenum">
              <a:rPr lang="en-US" smtClean="0"/>
              <a:t>9</a:t>
            </a:fld>
            <a:endParaRPr lang="en-US"/>
          </a:p>
        </p:txBody>
      </p:sp>
    </p:spTree>
    <p:extLst>
      <p:ext uri="{BB962C8B-B14F-4D97-AF65-F5344CB8AC3E}">
        <p14:creationId xmlns:p14="http://schemas.microsoft.com/office/powerpoint/2010/main" val="19189419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4515</TotalTime>
  <Words>4505</Words>
  <Application>Microsoft Office PowerPoint</Application>
  <PresentationFormat>On-screen Show (4:3)</PresentationFormat>
  <Paragraphs>424</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Concourse</vt:lpstr>
      <vt:lpstr>Survey of Recent IBIA Decisions:  Fee-to-Trust Acquisitions</vt:lpstr>
      <vt:lpstr>Introduction to IBIA</vt:lpstr>
      <vt:lpstr>Introduction to the IBIA (cont.)</vt:lpstr>
      <vt:lpstr>Introduction to IBIA (cont.)</vt:lpstr>
      <vt:lpstr>Introduction to IBIA (cont.)</vt:lpstr>
      <vt:lpstr>Recent IBIA Decisions</vt:lpstr>
      <vt:lpstr>Recent IBIA Decisions</vt:lpstr>
      <vt:lpstr>Recent IBIA Decisions</vt:lpstr>
      <vt:lpstr>Recent IBIA Decisions</vt:lpstr>
      <vt:lpstr>Recent IBIA Cases</vt:lpstr>
      <vt:lpstr>Recent IBIA Cases</vt:lpstr>
      <vt:lpstr>Recent IBIA Cases</vt:lpstr>
      <vt:lpstr>Recent IBIA Cases</vt:lpstr>
      <vt:lpstr>Recent IBIA Cases</vt:lpstr>
      <vt:lpstr>Recent IBIA Cases</vt:lpstr>
      <vt:lpstr>Recent IBIA Decisions</vt:lpstr>
      <vt:lpstr>IBIA Recent Cases</vt:lpstr>
      <vt:lpstr>Recent IBIA Cases</vt:lpstr>
      <vt:lpstr>Recent IBIA Cases</vt:lpstr>
      <vt:lpstr>Recent IBIA Cases</vt:lpstr>
      <vt:lpstr>Recent IBIA Cases</vt:lpstr>
      <vt:lpstr>Recent IBIA Cases</vt:lpstr>
      <vt:lpstr>Recent IBIA Cases</vt:lpstr>
      <vt:lpstr>Recent IBIA Cases </vt:lpstr>
      <vt:lpstr>Recent IBIA Cases</vt:lpstr>
      <vt:lpstr>Recent IBIA Cases</vt:lpstr>
      <vt:lpstr>Recent IBIA Cases</vt:lpstr>
      <vt:lpstr>Recent IBIA Cases</vt:lpstr>
      <vt:lpstr>Recent IBIA Cases</vt:lpstr>
      <vt:lpstr>Recent IBIA Cases</vt:lpstr>
      <vt:lpstr>Recent IBIA Cases</vt:lpstr>
      <vt:lpstr>Recent IBIA Cases</vt:lpstr>
      <vt:lpstr>Recent IBIA Cases</vt:lpstr>
      <vt:lpstr>Recent IBIA Cases</vt:lpstr>
      <vt:lpstr>Recent IBIA Cases</vt:lpstr>
      <vt:lpstr>Recent IBIA Decisions  ~ Bonus Case</vt:lpstr>
      <vt:lpstr>Final Cautionary Note</vt:lpstr>
      <vt:lpstr>Questions?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Appeals</dc:title>
  <dc:creator>Carrie Prokop</dc:creator>
  <cp:lastModifiedBy>Pfister, Kara</cp:lastModifiedBy>
  <cp:revision>124</cp:revision>
  <cp:lastPrinted>2015-06-17T01:41:36Z</cp:lastPrinted>
  <dcterms:created xsi:type="dcterms:W3CDTF">2013-08-13T19:04:17Z</dcterms:created>
  <dcterms:modified xsi:type="dcterms:W3CDTF">2015-06-17T14:43:43Z</dcterms:modified>
</cp:coreProperties>
</file>