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10" r:id="rId4"/>
  </p:sldMasterIdLst>
  <p:notesMasterIdLst>
    <p:notesMasterId r:id="rId39"/>
  </p:notesMasterIdLst>
  <p:handoutMasterIdLst>
    <p:handoutMasterId r:id="rId40"/>
  </p:handoutMasterIdLst>
  <p:sldIdLst>
    <p:sldId id="421" r:id="rId5"/>
    <p:sldId id="553" r:id="rId6"/>
    <p:sldId id="724" r:id="rId7"/>
    <p:sldId id="611" r:id="rId8"/>
    <p:sldId id="607" r:id="rId9"/>
    <p:sldId id="608" r:id="rId10"/>
    <p:sldId id="721" r:id="rId11"/>
    <p:sldId id="716" r:id="rId12"/>
    <p:sldId id="706" r:id="rId13"/>
    <p:sldId id="704" r:id="rId14"/>
    <p:sldId id="705" r:id="rId15"/>
    <p:sldId id="708" r:id="rId16"/>
    <p:sldId id="627" r:id="rId17"/>
    <p:sldId id="719" r:id="rId18"/>
    <p:sldId id="635" r:id="rId19"/>
    <p:sldId id="636" r:id="rId20"/>
    <p:sldId id="637" r:id="rId21"/>
    <p:sldId id="638" r:id="rId22"/>
    <p:sldId id="723" r:id="rId23"/>
    <p:sldId id="640" r:id="rId24"/>
    <p:sldId id="641" r:id="rId25"/>
    <p:sldId id="642" r:id="rId26"/>
    <p:sldId id="643" r:id="rId27"/>
    <p:sldId id="644" r:id="rId28"/>
    <p:sldId id="591" r:id="rId29"/>
    <p:sldId id="696" r:id="rId30"/>
    <p:sldId id="697" r:id="rId31"/>
    <p:sldId id="720" r:id="rId32"/>
    <p:sldId id="672" r:id="rId33"/>
    <p:sldId id="695" r:id="rId34"/>
    <p:sldId id="677" r:id="rId35"/>
    <p:sldId id="713" r:id="rId36"/>
    <p:sldId id="278" r:id="rId37"/>
    <p:sldId id="722"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gswolf, Michelle" initials="DM" lastIdx="1" clrIdx="0"/>
  <p:cmAuthor id="1" name="novella hunt" initials="nh" lastIdx="20" clrIdx="1">
    <p:extLst>
      <p:ext uri="{19B8F6BF-5375-455C-9EA6-DF929625EA0E}">
        <p15:presenceInfo xmlns:p15="http://schemas.microsoft.com/office/powerpoint/2012/main" xmlns="" userId="4da6b62959889c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CE0EE"/>
    <a:srgbClr val="006699"/>
    <a:srgbClr val="66FF33"/>
    <a:srgbClr val="CC0099"/>
    <a:srgbClr val="003399"/>
    <a:srgbClr val="DCDCDC"/>
    <a:srgbClr val="00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8" autoAdjust="0"/>
    <p:restoredTop sz="86320" autoAdjust="0"/>
  </p:normalViewPr>
  <p:slideViewPr>
    <p:cSldViewPr>
      <p:cViewPr>
        <p:scale>
          <a:sx n="70" d="100"/>
          <a:sy n="70" d="100"/>
        </p:scale>
        <p:origin x="-486" y="-180"/>
      </p:cViewPr>
      <p:guideLst>
        <p:guide orient="horz" pos="2160"/>
        <p:guide pos="2880"/>
      </p:guideLst>
    </p:cSldViewPr>
  </p:slideViewPr>
  <p:outlineViewPr>
    <p:cViewPr>
      <p:scale>
        <a:sx n="33" d="100"/>
        <a:sy n="33" d="100"/>
      </p:scale>
      <p:origin x="0" y="10075"/>
    </p:cViewPr>
  </p:outlineViewPr>
  <p:notesTextViewPr>
    <p:cViewPr>
      <p:scale>
        <a:sx n="100" d="100"/>
        <a:sy n="100" d="100"/>
      </p:scale>
      <p:origin x="0" y="0"/>
    </p:cViewPr>
  </p:notesTextViewPr>
  <p:sorterViewPr>
    <p:cViewPr>
      <p:scale>
        <a:sx n="90" d="100"/>
        <a:sy n="90" d="100"/>
      </p:scale>
      <p:origin x="0" y="5070"/>
    </p:cViewPr>
  </p:sorter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8T16:56:14.719" idx="19">
    <p:pos x="5280" y="1303"/>
    <p:text>The language from the this bullet is only pertinent to those tribal programs have Title IV agreements with the government. Perhaps that should be indicated in the bullet before the (a)(b)(c) breakout.</p:text>
    <p:extLst>
      <p:ext uri="{C676402C-5697-4E1C-873F-D02D1690AC5C}">
        <p15:threadingInfo xmlns:p15="http://schemas.microsoft.com/office/powerpoint/2012/main" xmlns=""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7" rIns="93172" bIns="4658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2" tIns="46587" rIns="93172" bIns="46587" rtlCol="0"/>
          <a:lstStyle>
            <a:lvl1pPr algn="r"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2" tIns="46587" rIns="93172" bIns="4658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2" tIns="46587" rIns="93172" bIns="46587" rtlCol="0" anchor="b"/>
          <a:lstStyle>
            <a:lvl1pPr algn="r" fontAlgn="auto">
              <a:spcBef>
                <a:spcPts val="0"/>
              </a:spcBef>
              <a:spcAft>
                <a:spcPts val="0"/>
              </a:spcAft>
              <a:defRPr sz="1200">
                <a:latin typeface="+mn-lt"/>
              </a:defRPr>
            </a:lvl1pPr>
          </a:lstStyle>
          <a:p>
            <a:pPr>
              <a:defRPr/>
            </a:pPr>
            <a:r>
              <a:rPr lang="en-US"/>
              <a:t>D-</a:t>
            </a:r>
            <a:fld id="{60FCF4E2-73B0-4BA6-9E6C-47BB5C010904}" type="slidenum">
              <a:rPr lang="en-US"/>
              <a:pPr>
                <a:defRPr/>
              </a:pPr>
              <a:t>‹#›</a:t>
            </a:fld>
            <a:endParaRPr lang="en-US"/>
          </a:p>
        </p:txBody>
      </p:sp>
    </p:spTree>
    <p:extLst>
      <p:ext uri="{BB962C8B-B14F-4D97-AF65-F5344CB8AC3E}">
        <p14:creationId xmlns:p14="http://schemas.microsoft.com/office/powerpoint/2010/main" val="282501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7" rIns="93172" bIns="4658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2" tIns="46587" rIns="93172" bIns="46587" rtlCol="0"/>
          <a:lstStyle>
            <a:lvl1pPr algn="r" fontAlgn="auto">
              <a:spcBef>
                <a:spcPts val="0"/>
              </a:spcBef>
              <a:spcAft>
                <a:spcPts val="0"/>
              </a:spcAft>
              <a:defRPr sz="1200">
                <a:latin typeface="+mn-lt"/>
              </a:defRPr>
            </a:lvl1pPr>
          </a:lstStyle>
          <a:p>
            <a:pPr>
              <a:defRPr/>
            </a:pPr>
            <a:fld id="{83EDC439-06F0-43FC-A022-A353C215B27D}" type="datetimeFigureOut">
              <a:rPr lang="en-US"/>
              <a:pPr>
                <a:defRPr/>
              </a:pPr>
              <a:t>5/12/2015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2" tIns="46587" rIns="93172"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2" tIns="46587" rIns="93172" bIns="4658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2" tIns="46587" rIns="93172" bIns="46587" rtlCol="0" anchor="b"/>
          <a:lstStyle>
            <a:lvl1pPr algn="r" fontAlgn="auto">
              <a:spcBef>
                <a:spcPts val="0"/>
              </a:spcBef>
              <a:spcAft>
                <a:spcPts val="0"/>
              </a:spcAft>
              <a:defRPr sz="1200">
                <a:latin typeface="+mn-lt"/>
              </a:defRPr>
            </a:lvl1pPr>
          </a:lstStyle>
          <a:p>
            <a:pPr>
              <a:defRPr/>
            </a:pPr>
            <a:fld id="{4408D4A2-AF89-4471-995A-B318B99500FC}" type="slidenum">
              <a:rPr lang="en-US"/>
              <a:pPr>
                <a:defRPr/>
              </a:pPr>
              <a:t>‹#›</a:t>
            </a:fld>
            <a:endParaRPr lang="en-US"/>
          </a:p>
        </p:txBody>
      </p:sp>
    </p:spTree>
    <p:extLst>
      <p:ext uri="{BB962C8B-B14F-4D97-AF65-F5344CB8AC3E}">
        <p14:creationId xmlns:p14="http://schemas.microsoft.com/office/powerpoint/2010/main" val="68179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400">
                <a:solidFill>
                  <a:srgbClr val="333399"/>
                </a:solidFill>
                <a:latin typeface="Garamond" pitchFamily="18" charset="0"/>
              </a:defRPr>
            </a:lvl1pPr>
            <a:lvl2pPr marL="742950" indent="-285750" eaLnBrk="0" hangingPunct="0">
              <a:defRPr sz="5400">
                <a:solidFill>
                  <a:srgbClr val="333399"/>
                </a:solidFill>
                <a:latin typeface="Garamond" pitchFamily="18" charset="0"/>
              </a:defRPr>
            </a:lvl2pPr>
            <a:lvl3pPr marL="1143000" indent="-228600" eaLnBrk="0" hangingPunct="0">
              <a:defRPr sz="5400">
                <a:solidFill>
                  <a:srgbClr val="333399"/>
                </a:solidFill>
                <a:latin typeface="Garamond" pitchFamily="18" charset="0"/>
              </a:defRPr>
            </a:lvl3pPr>
            <a:lvl4pPr marL="1600200" indent="-228600" eaLnBrk="0" hangingPunct="0">
              <a:defRPr sz="5400">
                <a:solidFill>
                  <a:srgbClr val="333399"/>
                </a:solidFill>
                <a:latin typeface="Garamond" pitchFamily="18" charset="0"/>
              </a:defRPr>
            </a:lvl4pPr>
            <a:lvl5pPr marL="2057400" indent="-228600" eaLnBrk="0" hangingPunct="0">
              <a:defRPr sz="5400">
                <a:solidFill>
                  <a:srgbClr val="333399"/>
                </a:solidFill>
                <a:latin typeface="Garamond" pitchFamily="18" charset="0"/>
              </a:defRPr>
            </a:lvl5pPr>
            <a:lvl6pPr marL="2514600" indent="-228600" algn="ctr" eaLnBrk="0" fontAlgn="base" hangingPunct="0">
              <a:spcBef>
                <a:spcPct val="20000"/>
              </a:spcBef>
              <a:spcAft>
                <a:spcPct val="0"/>
              </a:spcAft>
              <a:buClr>
                <a:schemeClr val="hlink"/>
              </a:buClr>
              <a:buSzPct val="70000"/>
              <a:buFont typeface="Wingdings" pitchFamily="2" charset="2"/>
              <a:defRPr sz="5400">
                <a:solidFill>
                  <a:srgbClr val="333399"/>
                </a:solidFill>
                <a:latin typeface="Garamond" pitchFamily="18" charset="0"/>
              </a:defRPr>
            </a:lvl6pPr>
            <a:lvl7pPr marL="2971800" indent="-228600" algn="ctr" eaLnBrk="0" fontAlgn="base" hangingPunct="0">
              <a:spcBef>
                <a:spcPct val="20000"/>
              </a:spcBef>
              <a:spcAft>
                <a:spcPct val="0"/>
              </a:spcAft>
              <a:buClr>
                <a:schemeClr val="hlink"/>
              </a:buClr>
              <a:buSzPct val="70000"/>
              <a:buFont typeface="Wingdings" pitchFamily="2" charset="2"/>
              <a:defRPr sz="5400">
                <a:solidFill>
                  <a:srgbClr val="333399"/>
                </a:solidFill>
                <a:latin typeface="Garamond" pitchFamily="18" charset="0"/>
              </a:defRPr>
            </a:lvl7pPr>
            <a:lvl8pPr marL="3429000" indent="-228600" algn="ctr" eaLnBrk="0" fontAlgn="base" hangingPunct="0">
              <a:spcBef>
                <a:spcPct val="20000"/>
              </a:spcBef>
              <a:spcAft>
                <a:spcPct val="0"/>
              </a:spcAft>
              <a:buClr>
                <a:schemeClr val="hlink"/>
              </a:buClr>
              <a:buSzPct val="70000"/>
              <a:buFont typeface="Wingdings" pitchFamily="2" charset="2"/>
              <a:defRPr sz="5400">
                <a:solidFill>
                  <a:srgbClr val="333399"/>
                </a:solidFill>
                <a:latin typeface="Garamond" pitchFamily="18" charset="0"/>
              </a:defRPr>
            </a:lvl8pPr>
            <a:lvl9pPr marL="3886200" indent="-228600" algn="ctr" eaLnBrk="0" fontAlgn="base" hangingPunct="0">
              <a:spcBef>
                <a:spcPct val="20000"/>
              </a:spcBef>
              <a:spcAft>
                <a:spcPct val="0"/>
              </a:spcAft>
              <a:buClr>
                <a:schemeClr val="hlink"/>
              </a:buClr>
              <a:buSzPct val="70000"/>
              <a:buFont typeface="Wingdings" pitchFamily="2" charset="2"/>
              <a:defRPr sz="5400">
                <a:solidFill>
                  <a:srgbClr val="333399"/>
                </a:solidFill>
                <a:latin typeface="Garamond" pitchFamily="18" charset="0"/>
              </a:defRPr>
            </a:lvl9pPr>
          </a:lstStyle>
          <a:p>
            <a:pPr eaLnBrk="1" hangingPunct="1"/>
            <a:fld id="{3556C884-19C6-4EE9-B068-7FE8122CE229}" type="slidenum">
              <a:rPr lang="en-US" sz="1200">
                <a:solidFill>
                  <a:schemeClr val="tx1"/>
                </a:solidFill>
                <a:latin typeface="Arial" charset="0"/>
              </a:rPr>
              <a:pPr eaLnBrk="1" hangingPunct="1"/>
              <a:t>1</a:t>
            </a:fld>
            <a:endParaRPr lang="en-US" sz="1200">
              <a:solidFill>
                <a:schemeClr val="tx1"/>
              </a:solidFill>
              <a:latin typeface="Arial" charset="0"/>
            </a:endParaRPr>
          </a:p>
        </p:txBody>
      </p:sp>
      <p:sp>
        <p:nvSpPr>
          <p:cNvPr id="160771" name="Rectangle 2"/>
          <p:cNvSpPr>
            <a:spLocks noGrp="1" noRot="1" noChangeAspect="1" noChangeArrowheads="1" noTextEdit="1"/>
          </p:cNvSpPr>
          <p:nvPr>
            <p:ph type="sldImg"/>
          </p:nvPr>
        </p:nvSpPr>
        <p:spPr>
          <a:xfrm>
            <a:off x="1195388" y="693738"/>
            <a:ext cx="4618037" cy="3463925"/>
          </a:xfrm>
          <a:ln/>
        </p:spPr>
      </p:sp>
      <p:sp>
        <p:nvSpPr>
          <p:cNvPr id="160772" name="Rectangle 3"/>
          <p:cNvSpPr>
            <a:spLocks noGrp="1" noChangeArrowheads="1"/>
          </p:cNvSpPr>
          <p:nvPr>
            <p:ph type="body" idx="1"/>
          </p:nvPr>
        </p:nvSpPr>
        <p:spPr>
          <a:xfrm>
            <a:off x="934720" y="4389438"/>
            <a:ext cx="5140960" cy="423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6" rIns="91208" bIns="45606"/>
          <a:lstStyle/>
          <a:p>
            <a:pPr eaLnBrk="1" hangingPunct="1"/>
            <a:endParaRPr lang="en-US" smtClean="0"/>
          </a:p>
        </p:txBody>
      </p:sp>
    </p:spTree>
    <p:extLst>
      <p:ext uri="{BB962C8B-B14F-4D97-AF65-F5344CB8AC3E}">
        <p14:creationId xmlns:p14="http://schemas.microsoft.com/office/powerpoint/2010/main" val="170987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11</a:t>
            </a:fld>
            <a:endParaRPr lang="en-US"/>
          </a:p>
        </p:txBody>
      </p:sp>
    </p:spTree>
    <p:extLst>
      <p:ext uri="{BB962C8B-B14F-4D97-AF65-F5344CB8AC3E}">
        <p14:creationId xmlns:p14="http://schemas.microsoft.com/office/powerpoint/2010/main" val="361796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12</a:t>
            </a:fld>
            <a:endParaRPr lang="en-US" dirty="0"/>
          </a:p>
        </p:txBody>
      </p:sp>
    </p:spTree>
    <p:extLst>
      <p:ext uri="{BB962C8B-B14F-4D97-AF65-F5344CB8AC3E}">
        <p14:creationId xmlns:p14="http://schemas.microsoft.com/office/powerpoint/2010/main" val="376479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13</a:t>
            </a:fld>
            <a:endParaRPr lang="en-US"/>
          </a:p>
        </p:txBody>
      </p:sp>
    </p:spTree>
    <p:extLst>
      <p:ext uri="{BB962C8B-B14F-4D97-AF65-F5344CB8AC3E}">
        <p14:creationId xmlns:p14="http://schemas.microsoft.com/office/powerpoint/2010/main" val="353282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15</a:t>
            </a:fld>
            <a:endParaRPr lang="en-US"/>
          </a:p>
        </p:txBody>
      </p:sp>
    </p:spTree>
    <p:extLst>
      <p:ext uri="{BB962C8B-B14F-4D97-AF65-F5344CB8AC3E}">
        <p14:creationId xmlns:p14="http://schemas.microsoft.com/office/powerpoint/2010/main" val="258010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16</a:t>
            </a:fld>
            <a:endParaRPr lang="en-US"/>
          </a:p>
        </p:txBody>
      </p:sp>
    </p:spTree>
    <p:extLst>
      <p:ext uri="{BB962C8B-B14F-4D97-AF65-F5344CB8AC3E}">
        <p14:creationId xmlns:p14="http://schemas.microsoft.com/office/powerpoint/2010/main" val="656736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17</a:t>
            </a:fld>
            <a:endParaRPr lang="en-US"/>
          </a:p>
        </p:txBody>
      </p:sp>
    </p:spTree>
    <p:extLst>
      <p:ext uri="{BB962C8B-B14F-4D97-AF65-F5344CB8AC3E}">
        <p14:creationId xmlns:p14="http://schemas.microsoft.com/office/powerpoint/2010/main" val="259033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18</a:t>
            </a:fld>
            <a:endParaRPr lang="en-US"/>
          </a:p>
        </p:txBody>
      </p:sp>
    </p:spTree>
    <p:extLst>
      <p:ext uri="{BB962C8B-B14F-4D97-AF65-F5344CB8AC3E}">
        <p14:creationId xmlns:p14="http://schemas.microsoft.com/office/powerpoint/2010/main" val="172143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19</a:t>
            </a:fld>
            <a:endParaRPr lang="en-US"/>
          </a:p>
        </p:txBody>
      </p:sp>
    </p:spTree>
    <p:extLst>
      <p:ext uri="{BB962C8B-B14F-4D97-AF65-F5344CB8AC3E}">
        <p14:creationId xmlns:p14="http://schemas.microsoft.com/office/powerpoint/2010/main" val="390578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04DFA42-8460-4982-B33B-C50D30FD56D0}" type="slidenum">
              <a:rPr lang="en-US"/>
              <a:pPr/>
              <a:t>20</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smtClean="0"/>
              <a:t>The Department</a:t>
            </a:r>
            <a:r>
              <a:rPr lang="en-US" baseline="0" dirty="0" smtClean="0"/>
              <a:t> of Interior issued a Notice of Final Decision for self-determination and self-governance funding agreement.</a:t>
            </a:r>
          </a:p>
          <a:p>
            <a:pPr eaLnBrk="1" hangingPunct="1"/>
            <a:r>
              <a:rPr lang="en-US" baseline="0" dirty="0" smtClean="0"/>
              <a:t>This document spells out what the Secretary and Tribes are responsible for.</a:t>
            </a:r>
            <a:endParaRPr lang="en-US" dirty="0" smtClean="0"/>
          </a:p>
        </p:txBody>
      </p:sp>
    </p:spTree>
    <p:extLst>
      <p:ext uri="{BB962C8B-B14F-4D97-AF65-F5344CB8AC3E}">
        <p14:creationId xmlns:p14="http://schemas.microsoft.com/office/powerpoint/2010/main" val="70409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E0D8D03-E7A1-4831-8617-1AB539D354BA}" type="slidenum">
              <a:rPr lang="en-US"/>
              <a:pPr/>
              <a:t>21</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2431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a:t>
            </a:fld>
            <a:endParaRPr lang="en-US"/>
          </a:p>
        </p:txBody>
      </p:sp>
    </p:spTree>
    <p:extLst>
      <p:ext uri="{BB962C8B-B14F-4D97-AF65-F5344CB8AC3E}">
        <p14:creationId xmlns:p14="http://schemas.microsoft.com/office/powerpoint/2010/main" val="32810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22</a:t>
            </a:fld>
            <a:endParaRPr lang="en-US"/>
          </a:p>
        </p:txBody>
      </p:sp>
    </p:spTree>
    <p:extLst>
      <p:ext uri="{BB962C8B-B14F-4D97-AF65-F5344CB8AC3E}">
        <p14:creationId xmlns:p14="http://schemas.microsoft.com/office/powerpoint/2010/main" val="1883520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23</a:t>
            </a:fld>
            <a:endParaRPr lang="en-US"/>
          </a:p>
        </p:txBody>
      </p:sp>
    </p:spTree>
    <p:extLst>
      <p:ext uri="{BB962C8B-B14F-4D97-AF65-F5344CB8AC3E}">
        <p14:creationId xmlns:p14="http://schemas.microsoft.com/office/powerpoint/2010/main" val="25707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24</a:t>
            </a:fld>
            <a:endParaRPr lang="en-US"/>
          </a:p>
        </p:txBody>
      </p:sp>
    </p:spTree>
    <p:extLst>
      <p:ext uri="{BB962C8B-B14F-4D97-AF65-F5344CB8AC3E}">
        <p14:creationId xmlns:p14="http://schemas.microsoft.com/office/powerpoint/2010/main" val="53757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25</a:t>
            </a:fld>
            <a:endParaRPr lang="en-US"/>
          </a:p>
        </p:txBody>
      </p:sp>
    </p:spTree>
    <p:extLst>
      <p:ext uri="{BB962C8B-B14F-4D97-AF65-F5344CB8AC3E}">
        <p14:creationId xmlns:p14="http://schemas.microsoft.com/office/powerpoint/2010/main" val="50973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26</a:t>
            </a:fld>
            <a:endParaRPr lang="en-US"/>
          </a:p>
        </p:txBody>
      </p:sp>
    </p:spTree>
    <p:extLst>
      <p:ext uri="{BB962C8B-B14F-4D97-AF65-F5344CB8AC3E}">
        <p14:creationId xmlns:p14="http://schemas.microsoft.com/office/powerpoint/2010/main" val="3106374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96975" y="695325"/>
            <a:ext cx="4614863" cy="3462338"/>
          </a:xfrm>
          <a:noFill/>
          <a:ln>
            <a:solidFill>
              <a:srgbClr val="000000"/>
            </a:solidFill>
            <a:miter lim="800000"/>
            <a:headEnd/>
            <a:tailEnd/>
          </a:ln>
        </p:spPr>
      </p:sp>
      <p:sp>
        <p:nvSpPr>
          <p:cNvPr id="67587" name="Rectangle 3"/>
          <p:cNvSpPr>
            <a:spLocks noGrp="1" noChangeArrowheads="1"/>
          </p:cNvSpPr>
          <p:nvPr>
            <p:ph type="body" idx="1"/>
          </p:nvPr>
        </p:nvSpPr>
        <p:spPr bwMode="auto">
          <a:xfrm>
            <a:off x="935038" y="4389438"/>
            <a:ext cx="5140325" cy="4233862"/>
          </a:xfrm>
          <a:noFill/>
        </p:spPr>
        <p:txBody>
          <a:bodyPr wrap="square" numCol="1" anchor="t" anchorCtr="0" compatLnSpc="1">
            <a:prstTxWarp prst="textNoShape">
              <a:avLst/>
            </a:prstTxWarp>
          </a:bodyPr>
          <a:lstStyle/>
          <a:p>
            <a:pPr eaLnBrk="1" hangingPunct="1"/>
            <a:r>
              <a:rPr lang="en-US" smtClean="0"/>
              <a:t>-</a:t>
            </a:r>
          </a:p>
        </p:txBody>
      </p:sp>
    </p:spTree>
    <p:extLst>
      <p:ext uri="{BB962C8B-B14F-4D97-AF65-F5344CB8AC3E}">
        <p14:creationId xmlns:p14="http://schemas.microsoft.com/office/powerpoint/2010/main" val="4077689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29</a:t>
            </a:fld>
            <a:endParaRPr lang="en-US"/>
          </a:p>
        </p:txBody>
      </p:sp>
    </p:spTree>
    <p:extLst>
      <p:ext uri="{BB962C8B-B14F-4D97-AF65-F5344CB8AC3E}">
        <p14:creationId xmlns:p14="http://schemas.microsoft.com/office/powerpoint/2010/main" val="2408858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30</a:t>
            </a:fld>
            <a:endParaRPr lang="en-US"/>
          </a:p>
        </p:txBody>
      </p:sp>
    </p:spTree>
    <p:extLst>
      <p:ext uri="{BB962C8B-B14F-4D97-AF65-F5344CB8AC3E}">
        <p14:creationId xmlns:p14="http://schemas.microsoft.com/office/powerpoint/2010/main" val="2574768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31</a:t>
            </a:fld>
            <a:endParaRPr lang="en-US"/>
          </a:p>
        </p:txBody>
      </p:sp>
    </p:spTree>
    <p:extLst>
      <p:ext uri="{BB962C8B-B14F-4D97-AF65-F5344CB8AC3E}">
        <p14:creationId xmlns:p14="http://schemas.microsoft.com/office/powerpoint/2010/main" val="397576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32</a:t>
            </a:fld>
            <a:endParaRPr lang="en-US"/>
          </a:p>
        </p:txBody>
      </p:sp>
    </p:spTree>
    <p:extLst>
      <p:ext uri="{BB962C8B-B14F-4D97-AF65-F5344CB8AC3E}">
        <p14:creationId xmlns:p14="http://schemas.microsoft.com/office/powerpoint/2010/main" val="353282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3</a:t>
            </a:fld>
            <a:endParaRPr lang="en-US"/>
          </a:p>
        </p:txBody>
      </p:sp>
    </p:spTree>
    <p:extLst>
      <p:ext uri="{BB962C8B-B14F-4D97-AF65-F5344CB8AC3E}">
        <p14:creationId xmlns:p14="http://schemas.microsoft.com/office/powerpoint/2010/main" val="250611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8EABE0-4513-4ACC-BCCA-DDDD21B847C4}" type="slidenum">
              <a:rPr lang="en-US" smtClean="0"/>
              <a:pPr>
                <a:defRPr/>
              </a:pPr>
              <a:t>33</a:t>
            </a:fld>
            <a:endParaRPr lang="en-US"/>
          </a:p>
        </p:txBody>
      </p:sp>
    </p:spTree>
    <p:extLst>
      <p:ext uri="{BB962C8B-B14F-4D97-AF65-F5344CB8AC3E}">
        <p14:creationId xmlns:p14="http://schemas.microsoft.com/office/powerpoint/2010/main" val="28091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the federal government’s definition of records management.  </a:t>
            </a:r>
          </a:p>
          <a:p>
            <a:r>
              <a:rPr lang="en-US" dirty="0" smtClean="0"/>
              <a:t>Any action or activity taken in regards to records.</a:t>
            </a:r>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4</a:t>
            </a:fld>
            <a:endParaRPr lang="en-US" dirty="0"/>
          </a:p>
        </p:txBody>
      </p:sp>
    </p:spTree>
    <p:extLst>
      <p:ext uri="{BB962C8B-B14F-4D97-AF65-F5344CB8AC3E}">
        <p14:creationId xmlns:p14="http://schemas.microsoft.com/office/powerpoint/2010/main" val="421235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benefits of a RM program.  </a:t>
            </a:r>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5</a:t>
            </a:fld>
            <a:endParaRPr lang="en-US" dirty="0"/>
          </a:p>
        </p:txBody>
      </p:sp>
    </p:spTree>
    <p:extLst>
      <p:ext uri="{BB962C8B-B14F-4D97-AF65-F5344CB8AC3E}">
        <p14:creationId xmlns:p14="http://schemas.microsoft.com/office/powerpoint/2010/main" val="246393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there are potential problems</a:t>
            </a:r>
            <a:r>
              <a:rPr lang="en-US" baseline="0" dirty="0" smtClean="0"/>
              <a:t> of not having a RM program.</a:t>
            </a:r>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6</a:t>
            </a:fld>
            <a:endParaRPr lang="en-US" dirty="0"/>
          </a:p>
        </p:txBody>
      </p:sp>
    </p:spTree>
    <p:extLst>
      <p:ext uri="{BB962C8B-B14F-4D97-AF65-F5344CB8AC3E}">
        <p14:creationId xmlns:p14="http://schemas.microsoft.com/office/powerpoint/2010/main" val="193172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there are potential problems</a:t>
            </a:r>
            <a:r>
              <a:rPr lang="en-US" baseline="0" dirty="0" smtClean="0"/>
              <a:t> of not having a RM program.</a:t>
            </a:r>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8</a:t>
            </a:fld>
            <a:endParaRPr lang="en-US" dirty="0"/>
          </a:p>
        </p:txBody>
      </p:sp>
    </p:spTree>
    <p:extLst>
      <p:ext uri="{BB962C8B-B14F-4D97-AF65-F5344CB8AC3E}">
        <p14:creationId xmlns:p14="http://schemas.microsoft.com/office/powerpoint/2010/main" val="198659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08D4A2-AF89-4471-995A-B318B99500FC}" type="slidenum">
              <a:rPr lang="en-US" smtClean="0"/>
              <a:pPr>
                <a:defRPr/>
              </a:pPr>
              <a:t>9</a:t>
            </a:fld>
            <a:endParaRPr lang="en-US"/>
          </a:p>
        </p:txBody>
      </p:sp>
    </p:spTree>
    <p:extLst>
      <p:ext uri="{BB962C8B-B14F-4D97-AF65-F5344CB8AC3E}">
        <p14:creationId xmlns:p14="http://schemas.microsoft.com/office/powerpoint/2010/main" val="18865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a:t>
            </a:r>
            <a:r>
              <a:rPr lang="en-US" baseline="0" dirty="0" smtClean="0"/>
              <a:t> in developing a RM program is to identify roles and responsibilities. OTR’s role, mainly the Regional Records Liaison will be the point of contact.  We will assist in developing and implementing the Tribe’s RM program. In doing that, we will provide training if need be and help to transfer records to the AIRR.</a:t>
            </a:r>
            <a:endParaRPr lang="en-US" dirty="0"/>
          </a:p>
        </p:txBody>
      </p:sp>
      <p:sp>
        <p:nvSpPr>
          <p:cNvPr id="4" name="Slide Number Placeholder 3"/>
          <p:cNvSpPr>
            <a:spLocks noGrp="1"/>
          </p:cNvSpPr>
          <p:nvPr>
            <p:ph type="sldNum" sz="quarter" idx="10"/>
          </p:nvPr>
        </p:nvSpPr>
        <p:spPr/>
        <p:txBody>
          <a:bodyPr/>
          <a:lstStyle/>
          <a:p>
            <a:pPr>
              <a:defRPr/>
            </a:pPr>
            <a:fld id="{9A6F5E6D-0B40-4B99-BFF2-929BE8DE265D}" type="slidenum">
              <a:rPr lang="en-US" smtClean="0"/>
              <a:pPr>
                <a:defRPr/>
              </a:pPr>
              <a:t>10</a:t>
            </a:fld>
            <a:endParaRPr lang="en-US"/>
          </a:p>
        </p:txBody>
      </p:sp>
    </p:spTree>
    <p:extLst>
      <p:ext uri="{BB962C8B-B14F-4D97-AF65-F5344CB8AC3E}">
        <p14:creationId xmlns:p14="http://schemas.microsoft.com/office/powerpoint/2010/main" val="290451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CDE4DD-4FB0-402D-B118-42CF3EA8A4A9}" type="datetime1">
              <a:rPr lang="en-US" smtClean="0"/>
              <a:pPr>
                <a:defRPr/>
              </a:pPr>
              <a:t>5/12/2015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DE1AC122-BEA0-44F5-AF2D-A356D6BC6FD9}" type="slidenum">
              <a:rPr lang="en-US" smtClean="0"/>
              <a:pPr>
                <a:defRPr/>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A99F258-315E-4709-91E6-4BBEC390281A}" type="datetime1">
              <a:rPr lang="en-US" smtClean="0"/>
              <a:pPr>
                <a:defRPr/>
              </a:pPr>
              <a:t>5/12/2015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BE0E25-09FD-4D9C-9165-C14D3F26453B}" type="slidenum">
              <a:rPr lang="en-US" smtClean="0"/>
              <a:pPr>
                <a:defRPr/>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287427-9D51-4954-B64F-8979769A4E36}" type="datetime1">
              <a:rPr lang="en-US" smtClean="0"/>
              <a:pPr>
                <a:defRPr/>
              </a:pPr>
              <a:t>5/12/2015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5F351C-E006-4DE4-B0F8-DB19B65DC40A}" type="slidenum">
              <a:rPr lang="en-US" smtClean="0"/>
              <a:pPr>
                <a:defRPr/>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6482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en-US"/>
              <a:t>A-</a:t>
            </a:r>
          </a:p>
        </p:txBody>
      </p:sp>
    </p:spTree>
    <p:extLst>
      <p:ext uri="{BB962C8B-B14F-4D97-AF65-F5344CB8AC3E}">
        <p14:creationId xmlns:p14="http://schemas.microsoft.com/office/powerpoint/2010/main" val="128333747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A0A2C56-ACC4-4550-A7E0-1FBC1D781F8C}" type="datetime1">
              <a:rPr lang="en-US" smtClean="0"/>
              <a:pPr>
                <a:defRPr/>
              </a:pPr>
              <a:t>5/12/2015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289C14-C8DA-4572-BF92-93DEC3BEAAFE}" type="slidenum">
              <a:rPr lang="en-US" smtClean="0"/>
              <a:pPr>
                <a:defRPr/>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071D330-BE54-4006-8476-987612CA0A7C}" type="datetime1">
              <a:rPr lang="en-US" smtClean="0"/>
              <a:pPr>
                <a:defRPr/>
              </a:pPr>
              <a:t>5/12/2015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B09ABF-E147-4546-BBE3-D3CFE668120B}" type="slidenum">
              <a:rPr lang="en-US" smtClean="0"/>
              <a:pPr>
                <a:defRPr/>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E6DE4E4-56CD-4129-A717-1B561AD0211F}" type="datetime1">
              <a:rPr lang="en-US" smtClean="0"/>
              <a:pPr>
                <a:defRPr/>
              </a:pPr>
              <a:t>5/12/2015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3DA482-2744-4C24-B9EA-7C5C31BACA32}" type="slidenum">
              <a:rPr lang="en-US" smtClean="0"/>
              <a:pPr>
                <a:defRPr/>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496399F-CF1C-4AF2-961E-D0B677A49AC0}" type="datetime1">
              <a:rPr lang="en-US" smtClean="0"/>
              <a:pPr>
                <a:defRPr/>
              </a:pPr>
              <a:t>5/12/2015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C604379-1441-45FE-9F20-E8AC7E677FF0}" type="slidenum">
              <a:rPr lang="en-US" smtClean="0"/>
              <a:pPr>
                <a:defRPr/>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3159F33-817A-4270-A3FA-841EBF42C32A}" type="datetime1">
              <a:rPr lang="en-US" smtClean="0"/>
              <a:pPr>
                <a:defRPr/>
              </a:pPr>
              <a:t>5/12/2015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B27555-475B-40D9-8508-061CF80FE036}" type="slidenum">
              <a:rPr lang="en-US" smtClean="0"/>
              <a:pPr>
                <a:defRPr/>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897A420D-ADFE-4AD7-9579-33BA088D46B8}" type="datetime1">
              <a:rPr lang="en-US" smtClean="0"/>
              <a:pPr>
                <a:defRPr/>
              </a:pPr>
              <a:t>5/12/2015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381D77-8C10-45D3-B1B2-07EC2EAD8F90}" type="slidenum">
              <a:rPr lang="en-US" smtClean="0"/>
              <a:pPr>
                <a:defRPr/>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26253559-9CD6-4D9F-9B4A-69F0BB2CA02F}" type="datetime1">
              <a:rPr lang="en-US" smtClean="0"/>
              <a:pPr>
                <a:defRPr/>
              </a:pPr>
              <a:t>5/12/2015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4C06AA-5092-4E75-B2E0-DF128C2B35BB}" type="slidenum">
              <a:rPr lang="en-US" smtClean="0"/>
              <a:pPr>
                <a:defRPr/>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fld id="{2152480A-D867-464A-B957-4DED14092C52}" type="datetime1">
              <a:rPr lang="en-US" smtClean="0"/>
              <a:pPr>
                <a:defRPr/>
              </a:pPr>
              <a:t>5/12/2015</a:t>
            </a:fld>
            <a:endParaRPr lang="en-US"/>
          </a:p>
        </p:txBody>
      </p:sp>
      <p:sp>
        <p:nvSpPr>
          <p:cNvPr id="7" name="Slide Number Placeholder 6"/>
          <p:cNvSpPr>
            <a:spLocks noGrp="1"/>
          </p:cNvSpPr>
          <p:nvPr>
            <p:ph type="sldNum" sz="quarter" idx="12"/>
          </p:nvPr>
        </p:nvSpPr>
        <p:spPr/>
        <p:txBody>
          <a:bodyPr/>
          <a:lstStyle/>
          <a:p>
            <a:pPr>
              <a:defRPr/>
            </a:pPr>
            <a:fld id="{2F697236-6B7E-4568-8A9C-4F0F5FA79047}" type="slidenum">
              <a:rPr lang="en-US" smtClean="0"/>
              <a:pPr>
                <a:defRPr/>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8CBF4D14-5F2F-4CAB-9453-D8D9AC38A9C5}" type="datetime1">
              <a:rPr lang="en-US" smtClean="0"/>
              <a:pPr>
                <a:defRPr/>
              </a:pPr>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DBABBA85-560E-4559-B735-91AB4DF1F9BC}" type="slidenum">
              <a:rPr lang="en-US" smtClean="0"/>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Lst>
  <p:transition spd="slow">
    <p:wipe/>
  </p:transition>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8.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295400" y="990600"/>
            <a:ext cx="6797675" cy="2949575"/>
          </a:xfrm>
        </p:spPr>
        <p:txBody>
          <a:bodyPr>
            <a:normAutofit fontScale="90000"/>
          </a:bodyPr>
          <a:lstStyle/>
          <a:p>
            <a:pPr algn="ctr" eaLnBrk="1" hangingPunct="1"/>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2"/>
                </a:solidFill>
              </a:rPr>
              <a:t>Tribal Records Briefing</a:t>
            </a:r>
            <a:br>
              <a:rPr lang="en-US" sz="3600" dirty="0" smtClean="0">
                <a:solidFill>
                  <a:schemeClr val="tx2"/>
                </a:solidFill>
              </a:rPr>
            </a:br>
            <a:r>
              <a:rPr lang="en-US" sz="3600" dirty="0">
                <a:solidFill>
                  <a:schemeClr val="tx2"/>
                </a:solidFill>
              </a:rPr>
              <a:t/>
            </a:r>
            <a:br>
              <a:rPr lang="en-US" sz="3600" dirty="0">
                <a:solidFill>
                  <a:schemeClr val="tx2"/>
                </a:solidFill>
              </a:rPr>
            </a:br>
            <a:r>
              <a:rPr lang="en-US" sz="3100" dirty="0" smtClean="0">
                <a:solidFill>
                  <a:schemeClr val="tx2"/>
                </a:solidFill>
              </a:rPr>
              <a:t>2015 Conferences</a:t>
            </a:r>
            <a:r>
              <a:rPr lang="en-US" sz="3100" b="1" dirty="0" smtClean="0">
                <a:solidFill>
                  <a:schemeClr val="tx2"/>
                </a:solidFill>
              </a:rPr>
              <a:t/>
            </a:r>
            <a:br>
              <a:rPr lang="en-US" sz="31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1400" b="1" dirty="0" smtClean="0">
                <a:solidFill>
                  <a:schemeClr val="tx1"/>
                </a:solidFill>
              </a:rPr>
              <a:t/>
            </a:r>
            <a:br>
              <a:rPr lang="en-US" sz="1400" b="1" dirty="0" smtClean="0">
                <a:solidFill>
                  <a:schemeClr val="tx1"/>
                </a:solidFill>
              </a:rPr>
            </a:br>
            <a:r>
              <a:rPr lang="en-US" sz="1900" dirty="0" smtClean="0">
                <a:solidFill>
                  <a:schemeClr val="accent1">
                    <a:lumMod val="50000"/>
                  </a:schemeClr>
                </a:solidFill>
                <a:latin typeface="+mn-lt"/>
              </a:rPr>
              <a:t>Presented by</a:t>
            </a:r>
            <a:br>
              <a:rPr lang="en-US" sz="1900" dirty="0" smtClean="0">
                <a:solidFill>
                  <a:schemeClr val="accent1">
                    <a:lumMod val="50000"/>
                  </a:schemeClr>
                </a:solidFill>
                <a:latin typeface="+mn-lt"/>
              </a:rPr>
            </a:br>
            <a:r>
              <a:rPr lang="en-US" sz="1900" dirty="0" smtClean="0">
                <a:solidFill>
                  <a:schemeClr val="accent1">
                    <a:lumMod val="50000"/>
                  </a:schemeClr>
                </a:solidFill>
                <a:latin typeface="+mn-lt"/>
              </a:rPr>
              <a:t>Office of Trust Records</a:t>
            </a:r>
            <a:br>
              <a:rPr lang="en-US" sz="1900" dirty="0" smtClean="0">
                <a:solidFill>
                  <a:schemeClr val="accent1">
                    <a:lumMod val="50000"/>
                  </a:schemeClr>
                </a:solidFill>
                <a:latin typeface="+mn-lt"/>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dirty="0" smtClean="0">
              <a:solidFill>
                <a:srgbClr val="3B331D"/>
              </a:solidFill>
            </a:endParaRPr>
          </a:p>
        </p:txBody>
      </p:sp>
      <p:sp>
        <p:nvSpPr>
          <p:cNvPr id="19459" name="Rectangle 3"/>
          <p:cNvSpPr>
            <a:spLocks noChangeArrowheads="1"/>
          </p:cNvSpPr>
          <p:nvPr/>
        </p:nvSpPr>
        <p:spPr bwMode="auto">
          <a:xfrm>
            <a:off x="4164013" y="2909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9460" name="Picture 4" descr="DOI_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894" y="4953000"/>
            <a:ext cx="1514445" cy="14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98078325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81000" y="381000"/>
            <a:ext cx="8390558"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defRPr/>
            </a:pPr>
            <a:r>
              <a:rPr lang="en-US" sz="3600" dirty="0" smtClean="0">
                <a:solidFill>
                  <a:schemeClr val="bg1"/>
                </a:solidFill>
              </a:rPr>
              <a:t>Option 1:</a:t>
            </a:r>
            <a:br>
              <a:rPr lang="en-US" sz="3600" dirty="0" smtClean="0">
                <a:solidFill>
                  <a:schemeClr val="bg1"/>
                </a:solidFill>
              </a:rPr>
            </a:br>
            <a:r>
              <a:rPr lang="en-US" sz="3600" dirty="0">
                <a:solidFill>
                  <a:schemeClr val="bg1"/>
                </a:solidFill>
              </a:rPr>
              <a:t>Integrate </a:t>
            </a:r>
            <a:r>
              <a:rPr lang="en-US" sz="3600" dirty="0" smtClean="0">
                <a:solidFill>
                  <a:schemeClr val="bg1"/>
                </a:solidFill>
              </a:rPr>
              <a:t>Indian </a:t>
            </a:r>
            <a:r>
              <a:rPr lang="en-US" sz="3600" dirty="0">
                <a:solidFill>
                  <a:schemeClr val="bg1"/>
                </a:solidFill>
              </a:rPr>
              <a:t>affairs RM Program</a:t>
            </a:r>
            <a:endParaRPr lang="en-US" sz="3600" dirty="0" smtClean="0">
              <a:solidFill>
                <a:schemeClr val="bg1"/>
              </a:solidFill>
            </a:endParaRPr>
          </a:p>
        </p:txBody>
      </p:sp>
      <p:sp>
        <p:nvSpPr>
          <p:cNvPr id="183299" name="Rectangle 3"/>
          <p:cNvSpPr>
            <a:spLocks noGrp="1" noChangeArrowheads="1"/>
          </p:cNvSpPr>
          <p:nvPr>
            <p:ph type="body" sz="half" idx="1"/>
          </p:nvPr>
        </p:nvSpPr>
        <p:spPr>
          <a:xfrm>
            <a:off x="228600" y="1805049"/>
            <a:ext cx="8458200" cy="5029200"/>
          </a:xfrm>
        </p:spPr>
        <p:txBody>
          <a:bodyPr>
            <a:normAutofit fontScale="92500" lnSpcReduction="20000"/>
          </a:bodyPr>
          <a:lstStyle/>
          <a:p>
            <a:pPr marL="471487" lvl="1" indent="0" algn="ctr" eaLnBrk="1" hangingPunct="1">
              <a:buNone/>
              <a:defRPr/>
            </a:pPr>
            <a:r>
              <a:rPr lang="en-US" sz="3000" dirty="0" smtClean="0"/>
              <a:t>Roles and Responsibilities </a:t>
            </a:r>
          </a:p>
          <a:p>
            <a:pPr marL="471487" lvl="1" indent="0" eaLnBrk="1" hangingPunct="1">
              <a:buNone/>
              <a:defRPr/>
            </a:pPr>
            <a:r>
              <a:rPr lang="en-US" u="sng" dirty="0" smtClean="0"/>
              <a:t>Office of Trust Records:</a:t>
            </a:r>
          </a:p>
          <a:p>
            <a:pPr marL="814387" lvl="1" indent="-342900">
              <a:defRPr/>
            </a:pPr>
            <a:r>
              <a:rPr lang="en-US" dirty="0" smtClean="0"/>
              <a:t>Assist in developing and implementing a Records Management program</a:t>
            </a:r>
          </a:p>
          <a:p>
            <a:pPr marL="814387" lvl="1" indent="-342900">
              <a:defRPr/>
            </a:pPr>
            <a:r>
              <a:rPr lang="en-US" dirty="0"/>
              <a:t>Provide </a:t>
            </a:r>
            <a:r>
              <a:rPr lang="en-US" dirty="0" smtClean="0"/>
              <a:t>training, as needed</a:t>
            </a:r>
            <a:endParaRPr lang="en-US" dirty="0"/>
          </a:p>
          <a:p>
            <a:pPr marL="814387" lvl="1" indent="-342900">
              <a:defRPr/>
            </a:pPr>
            <a:r>
              <a:rPr lang="en-US" dirty="0" smtClean="0"/>
              <a:t>Work with tribe to develop a memo of understanding/memorandum of agreement (MOU/MOA) for specific implementation of the Tribe’s Trust Records management program</a:t>
            </a:r>
          </a:p>
          <a:p>
            <a:pPr marL="814387" lvl="1" indent="-342900">
              <a:defRPr/>
            </a:pPr>
            <a:r>
              <a:rPr lang="en-US" dirty="0" smtClean="0"/>
              <a:t>Provide procedures to transfer Indian Fiduciary Trust Records (IFTR) to the American Indian Records Repository</a:t>
            </a:r>
          </a:p>
          <a:p>
            <a:pPr marL="814387" lvl="1" indent="-342900">
              <a:defRPr/>
            </a:pPr>
            <a:r>
              <a:rPr lang="en-US" dirty="0" smtClean="0"/>
              <a:t>Budget permitting, perform on-site </a:t>
            </a:r>
            <a:r>
              <a:rPr lang="en-US" dirty="0"/>
              <a:t>records management assessment and evaluation </a:t>
            </a:r>
            <a:r>
              <a:rPr lang="en-US" dirty="0" smtClean="0"/>
              <a:t>to </a:t>
            </a:r>
            <a:r>
              <a:rPr lang="en-US" dirty="0"/>
              <a:t>determine </a:t>
            </a:r>
            <a:r>
              <a:rPr lang="en-US" dirty="0" smtClean="0"/>
              <a:t>extent </a:t>
            </a:r>
            <a:r>
              <a:rPr lang="en-US" dirty="0"/>
              <a:t>of technical assistance </a:t>
            </a:r>
            <a:r>
              <a:rPr lang="en-US" dirty="0" smtClean="0"/>
              <a:t>required</a:t>
            </a:r>
          </a:p>
          <a:p>
            <a:pPr marL="471487" lvl="1" indent="0">
              <a:buNone/>
              <a:defRPr/>
            </a:pPr>
            <a:r>
              <a:rPr lang="en-US" u="sng" dirty="0" smtClean="0"/>
              <a:t>Tribe:</a:t>
            </a:r>
            <a:r>
              <a:rPr lang="en-US" dirty="0" smtClean="0"/>
              <a:t> </a:t>
            </a:r>
          </a:p>
          <a:p>
            <a:pPr marL="814387" lvl="1" indent="-342900">
              <a:defRPr/>
            </a:pPr>
            <a:r>
              <a:rPr lang="en-US" dirty="0" smtClean="0"/>
              <a:t>Designates a primary point of contact to develop, implement, and maintain a records management program. </a:t>
            </a:r>
          </a:p>
          <a:p>
            <a:pPr marL="814387" lvl="1" indent="-342900">
              <a:defRPr/>
            </a:pPr>
            <a:r>
              <a:rPr lang="en-US" dirty="0" smtClean="0"/>
              <a:t>Works with OTR to develop a memo of understanding/memorandum of agreement (MOU/MOA) for specific implementation of managing the Tribal Trust records program</a:t>
            </a:r>
          </a:p>
          <a:p>
            <a:pPr marL="471487" lvl="1" indent="0" eaLnBrk="1" hangingPunct="1">
              <a:buNone/>
              <a:defRPr/>
            </a:pPr>
            <a:endParaRPr lang="en-US" dirty="0" smtClean="0"/>
          </a:p>
          <a:p>
            <a:pPr marL="471487" lvl="1" indent="0" eaLnBrk="1" hangingPunct="1">
              <a:buNone/>
              <a:defRPr/>
            </a:pPr>
            <a:endParaRPr lang="en-US" dirty="0" smtClean="0"/>
          </a:p>
          <a:p>
            <a:pPr marL="469900" indent="-469900"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389656732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81000" y="381000"/>
            <a:ext cx="8369294" cy="1143000"/>
          </a:xfrm>
        </p:spPr>
        <p:style>
          <a:lnRef idx="0">
            <a:schemeClr val="accent3"/>
          </a:lnRef>
          <a:fillRef idx="3">
            <a:schemeClr val="accent3"/>
          </a:fillRef>
          <a:effectRef idx="3">
            <a:schemeClr val="accent3"/>
          </a:effectRef>
          <a:fontRef idx="minor">
            <a:schemeClr val="lt1"/>
          </a:fontRef>
        </p:style>
        <p:txBody>
          <a:bodyPr>
            <a:normAutofit fontScale="90000"/>
          </a:bodyPr>
          <a:lstStyle/>
          <a:p>
            <a:pPr eaLnBrk="1" hangingPunct="1">
              <a:defRPr/>
            </a:pPr>
            <a:r>
              <a:rPr lang="en-US" sz="1800" dirty="0" smtClean="0">
                <a:solidFill>
                  <a:schemeClr val="bg1"/>
                </a:solidFill>
              </a:rPr>
              <a:t> </a:t>
            </a:r>
            <a:r>
              <a:rPr lang="en-US" sz="3600" dirty="0" smtClean="0">
                <a:solidFill>
                  <a:schemeClr val="bg1"/>
                </a:solidFill>
              </a:rPr>
              <a:t>OPTION 2: create a tribal RM Program</a:t>
            </a:r>
          </a:p>
        </p:txBody>
      </p:sp>
      <p:sp>
        <p:nvSpPr>
          <p:cNvPr id="179203" name="Rectangle 3"/>
          <p:cNvSpPr>
            <a:spLocks noGrp="1" noChangeArrowheads="1"/>
          </p:cNvSpPr>
          <p:nvPr>
            <p:ph type="body" sz="half" idx="1"/>
          </p:nvPr>
        </p:nvSpPr>
        <p:spPr>
          <a:xfrm>
            <a:off x="304799" y="1752600"/>
            <a:ext cx="7315201" cy="4953000"/>
          </a:xfrm>
        </p:spPr>
        <p:txBody>
          <a:bodyPr>
            <a:normAutofit lnSpcReduction="10000"/>
          </a:bodyPr>
          <a:lstStyle/>
          <a:p>
            <a:pPr marL="0" indent="0">
              <a:buNone/>
              <a:defRPr/>
            </a:pPr>
            <a:r>
              <a:rPr lang="en-US" dirty="0" smtClean="0"/>
              <a:t>Steps to d</a:t>
            </a:r>
            <a:r>
              <a:rPr lang="en-US" dirty="0" smtClean="0">
                <a:solidFill>
                  <a:schemeClr val="tx2"/>
                </a:solidFill>
              </a:rPr>
              <a:t>eveloping a Tribal Records Management program  </a:t>
            </a:r>
          </a:p>
          <a:p>
            <a:pPr marL="754380" lvl="1" indent="-457200">
              <a:defRPr/>
            </a:pPr>
            <a:r>
              <a:rPr lang="en-US" sz="2200" dirty="0" smtClean="0">
                <a:solidFill>
                  <a:schemeClr val="tx2"/>
                </a:solidFill>
              </a:rPr>
              <a:t>Planning Stage: </a:t>
            </a:r>
          </a:p>
          <a:p>
            <a:pPr marL="1028700" lvl="2" indent="-457200">
              <a:defRPr/>
            </a:pPr>
            <a:r>
              <a:rPr lang="en-US" dirty="0" smtClean="0">
                <a:solidFill>
                  <a:schemeClr val="tx2"/>
                </a:solidFill>
              </a:rPr>
              <a:t>staff and budget expense must be determined</a:t>
            </a:r>
          </a:p>
          <a:p>
            <a:pPr marL="1028700" lvl="2" indent="-457200">
              <a:defRPr/>
            </a:pPr>
            <a:r>
              <a:rPr lang="en-US" dirty="0" smtClean="0">
                <a:solidFill>
                  <a:schemeClr val="tx2"/>
                </a:solidFill>
              </a:rPr>
              <a:t>create a work plan.</a:t>
            </a:r>
            <a:endParaRPr lang="en-US" dirty="0">
              <a:solidFill>
                <a:schemeClr val="tx2"/>
              </a:solidFill>
            </a:endParaRPr>
          </a:p>
          <a:p>
            <a:pPr marL="754380" lvl="1" indent="-457200">
              <a:defRPr/>
            </a:pPr>
            <a:r>
              <a:rPr lang="en-US" sz="2200" dirty="0" smtClean="0">
                <a:solidFill>
                  <a:schemeClr val="tx2"/>
                </a:solidFill>
              </a:rPr>
              <a:t>Legal Review and Acceptance: obtaining legal review and Tribal Resolution to accept new policy and procedures.</a:t>
            </a:r>
          </a:p>
          <a:p>
            <a:pPr marL="754380" lvl="1" indent="-457200">
              <a:defRPr/>
            </a:pPr>
            <a:r>
              <a:rPr lang="en-US" sz="2200" dirty="0" smtClean="0">
                <a:solidFill>
                  <a:schemeClr val="tx2"/>
                </a:solidFill>
              </a:rPr>
              <a:t>Deployment: Implementing the records management program.</a:t>
            </a:r>
          </a:p>
          <a:p>
            <a:pPr marL="754380" lvl="1" indent="-457200">
              <a:defRPr/>
            </a:pPr>
            <a:r>
              <a:rPr lang="en-US" sz="2200" dirty="0" smtClean="0">
                <a:solidFill>
                  <a:schemeClr val="tx2"/>
                </a:solidFill>
              </a:rPr>
              <a:t>Maintenance: Maintaining and updating                          the records management policies.</a:t>
            </a:r>
          </a:p>
          <a:p>
            <a:pPr marL="754380" lvl="1" indent="-457200">
              <a:defRPr/>
            </a:pPr>
            <a:r>
              <a:rPr lang="en-US" sz="2400" dirty="0"/>
              <a:t>Execution of Work Plan: perform steps to develop a records management program.</a:t>
            </a:r>
          </a:p>
          <a:p>
            <a:pPr marL="754380" lvl="1" indent="-457200">
              <a:buFont typeface="+mj-lt"/>
              <a:buAutoNum type="arabicParenR"/>
              <a:defRPr/>
            </a:pPr>
            <a:endParaRPr lang="en-US" dirty="0" smtClean="0">
              <a:solidFill>
                <a:schemeClr val="tx2"/>
              </a:solidFill>
            </a:endParaRPr>
          </a:p>
          <a:p>
            <a:pPr indent="-342900">
              <a:defRPr/>
            </a:pPr>
            <a:endParaRPr lang="en-US" dirty="0" smtClean="0">
              <a:solidFill>
                <a:schemeClr val="tx2"/>
              </a:solidFill>
            </a:endParaRPr>
          </a:p>
          <a:p>
            <a:pPr marL="0" indent="0" eaLnBrk="1" hangingPunct="1">
              <a:buNone/>
              <a:defRPr/>
            </a:pPr>
            <a:endParaRPr lang="en-US" dirty="0" smtClean="0">
              <a:solidFill>
                <a:schemeClr val="tx2"/>
              </a:solidFill>
            </a:endParaRPr>
          </a:p>
          <a:p>
            <a:pPr marL="469900" indent="-469900" eaLnBrk="1" hangingPunct="1">
              <a:buFont typeface="Wingdings" pitchFamily="2" charset="2"/>
              <a:buNone/>
              <a:defRPr/>
            </a:pPr>
            <a:endParaRPr lang="en-US" sz="2800" dirty="0" smtClean="0"/>
          </a:p>
        </p:txBody>
      </p:sp>
      <p:pic>
        <p:nvPicPr>
          <p:cNvPr id="4099" name="Picture 3" descr="C:\Users\Mdragswolf\AppData\Local\Microsoft\Windows\Temporary Internet Files\Content.IE5\3T8QZNSP\MP9004090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325" y="2362200"/>
            <a:ext cx="1281626" cy="14163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dragswolf\AppData\Local\Microsoft\Windows\Temporary Internet Files\Content.IE5\3T8QZNSP\MP9004221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325" y="5223504"/>
            <a:ext cx="1158409" cy="8511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8559" y="3429000"/>
            <a:ext cx="1060288" cy="1946135"/>
          </a:xfrm>
          <a:prstGeom prst="rect">
            <a:avLst/>
          </a:prstGeom>
          <a:ln>
            <a:noFill/>
          </a:ln>
          <a:effectLst>
            <a:softEdge rad="112500"/>
          </a:effectLst>
        </p:spPr>
      </p:pic>
      <p:pic>
        <p:nvPicPr>
          <p:cNvPr id="4102" name="Picture 6" descr="C:\Users\Mdragswolf\AppData\Local\Microsoft\Windows\Temporary Internet Files\Content.IE5\YMWPPULS\MP90040035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174" y="5649056"/>
            <a:ext cx="1273060" cy="93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8840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381000" y="381000"/>
            <a:ext cx="8382000" cy="1139825"/>
          </a:xfrm>
        </p:spPr>
        <p:style>
          <a:lnRef idx="0">
            <a:schemeClr val="accent3"/>
          </a:lnRef>
          <a:fillRef idx="3">
            <a:schemeClr val="accent3"/>
          </a:fillRef>
          <a:effectRef idx="3">
            <a:schemeClr val="accent3"/>
          </a:effectRef>
          <a:fontRef idx="minor">
            <a:schemeClr val="lt1"/>
          </a:fontRef>
        </p:style>
        <p:txBody>
          <a:bodyPr>
            <a:normAutofit fontScale="90000"/>
          </a:bodyPr>
          <a:lstStyle/>
          <a:p>
            <a:pPr>
              <a:defRPr/>
            </a:pPr>
            <a:r>
              <a:rPr lang="en-US" sz="1800" dirty="0" smtClean="0"/>
              <a:t> </a:t>
            </a:r>
            <a:r>
              <a:rPr lang="en-US" sz="3600" dirty="0" smtClean="0">
                <a:solidFill>
                  <a:schemeClr val="bg1"/>
                </a:solidFill>
              </a:rPr>
              <a:t>OPTION 2</a:t>
            </a:r>
            <a:r>
              <a:rPr lang="en-US" sz="3600" dirty="0">
                <a:solidFill>
                  <a:schemeClr val="bg1"/>
                </a:solidFill>
              </a:rPr>
              <a:t>: </a:t>
            </a:r>
            <a:r>
              <a:rPr lang="en-US" sz="2700" dirty="0">
                <a:solidFill>
                  <a:schemeClr val="bg1"/>
                </a:solidFill>
              </a:rPr>
              <a:t>(</a:t>
            </a:r>
            <a:r>
              <a:rPr lang="en-US" sz="2700" dirty="0" err="1">
                <a:solidFill>
                  <a:schemeClr val="bg1"/>
                </a:solidFill>
              </a:rPr>
              <a:t>Cont</a:t>
            </a:r>
            <a:r>
              <a:rPr lang="en-US" sz="2700" dirty="0" smtClean="0">
                <a:solidFill>
                  <a:schemeClr val="bg1"/>
                </a:solidFill>
              </a:rPr>
              <a:t>)</a:t>
            </a:r>
            <a:br>
              <a:rPr lang="en-US" sz="2700" dirty="0" smtClean="0">
                <a:solidFill>
                  <a:schemeClr val="bg1"/>
                </a:solidFill>
              </a:rPr>
            </a:br>
            <a:r>
              <a:rPr lang="en-US" sz="3600" dirty="0" smtClean="0">
                <a:solidFill>
                  <a:schemeClr val="bg1"/>
                </a:solidFill>
              </a:rPr>
              <a:t>Develop a tribal RM Program</a:t>
            </a:r>
          </a:p>
        </p:txBody>
      </p:sp>
      <p:sp>
        <p:nvSpPr>
          <p:cNvPr id="179203" name="Rectangle 3"/>
          <p:cNvSpPr>
            <a:spLocks noGrp="1" noChangeArrowheads="1"/>
          </p:cNvSpPr>
          <p:nvPr>
            <p:ph type="body" sz="half" idx="1"/>
          </p:nvPr>
        </p:nvSpPr>
        <p:spPr>
          <a:xfrm>
            <a:off x="533400" y="1600200"/>
            <a:ext cx="7848600" cy="5257800"/>
          </a:xfrm>
        </p:spPr>
        <p:txBody>
          <a:bodyPr>
            <a:normAutofit/>
          </a:bodyPr>
          <a:lstStyle/>
          <a:p>
            <a:pPr marL="0" indent="0" algn="ctr">
              <a:buNone/>
              <a:defRPr/>
            </a:pPr>
            <a:r>
              <a:rPr lang="en-US" u="sng" dirty="0" smtClean="0"/>
              <a:t> Execution of a Work Plan</a:t>
            </a:r>
            <a:endParaRPr lang="en-US" u="sng" dirty="0" smtClean="0">
              <a:solidFill>
                <a:schemeClr val="tx2"/>
              </a:solidFill>
            </a:endParaRPr>
          </a:p>
          <a:p>
            <a:pPr marL="0" indent="0" eaLnBrk="1" hangingPunct="1">
              <a:buNone/>
              <a:defRPr/>
            </a:pPr>
            <a:r>
              <a:rPr lang="en-US" dirty="0" smtClean="0">
                <a:solidFill>
                  <a:schemeClr val="tx2"/>
                </a:solidFill>
              </a:rPr>
              <a:t>1) </a:t>
            </a:r>
            <a:r>
              <a:rPr lang="en-US" dirty="0" smtClean="0"/>
              <a:t>Determine who will be responsible - Appoint RM Staff</a:t>
            </a:r>
          </a:p>
          <a:p>
            <a:pPr marL="0" indent="0">
              <a:buNone/>
              <a:defRPr/>
            </a:pPr>
            <a:r>
              <a:rPr lang="en-US" dirty="0"/>
              <a:t>2</a:t>
            </a:r>
            <a:r>
              <a:rPr lang="en-US" dirty="0" smtClean="0"/>
              <a:t>) </a:t>
            </a:r>
            <a:r>
              <a:rPr lang="en-US" dirty="0"/>
              <a:t>Identify </a:t>
            </a:r>
            <a:r>
              <a:rPr lang="en-US" dirty="0" smtClean="0"/>
              <a:t>Records - Conduct a Records </a:t>
            </a:r>
            <a:r>
              <a:rPr lang="en-US" dirty="0"/>
              <a:t>Inventory and </a:t>
            </a:r>
            <a:r>
              <a:rPr lang="en-US" dirty="0" smtClean="0"/>
              <a:t>             Classification</a:t>
            </a:r>
          </a:p>
          <a:p>
            <a:pPr marL="0" indent="0">
              <a:buNone/>
              <a:defRPr/>
            </a:pPr>
            <a:r>
              <a:rPr lang="en-US" dirty="0" smtClean="0"/>
              <a:t>3) </a:t>
            </a:r>
            <a:r>
              <a:rPr lang="en-US" dirty="0"/>
              <a:t>Develop Policies </a:t>
            </a:r>
            <a:r>
              <a:rPr lang="en-US" dirty="0" smtClean="0"/>
              <a:t>and Procedures - Create </a:t>
            </a:r>
            <a:r>
              <a:rPr lang="en-US" dirty="0"/>
              <a:t>RM Forms</a:t>
            </a:r>
          </a:p>
          <a:p>
            <a:pPr marL="0" indent="0">
              <a:buNone/>
              <a:defRPr/>
            </a:pPr>
            <a:r>
              <a:rPr lang="en-US" dirty="0" smtClean="0"/>
              <a:t>4) Develop Records Schedules - Disposition</a:t>
            </a:r>
          </a:p>
          <a:p>
            <a:pPr marL="0" indent="0" eaLnBrk="1" hangingPunct="1">
              <a:buNone/>
              <a:defRPr/>
            </a:pPr>
            <a:r>
              <a:rPr lang="en-US" dirty="0"/>
              <a:t>5</a:t>
            </a:r>
            <a:r>
              <a:rPr lang="en-US" dirty="0" smtClean="0"/>
              <a:t>) Create a Recordkeeping System - Filing</a:t>
            </a:r>
          </a:p>
          <a:p>
            <a:pPr marL="0" indent="0" eaLnBrk="1" hangingPunct="1">
              <a:buNone/>
              <a:defRPr/>
            </a:pPr>
            <a:r>
              <a:rPr lang="en-US" dirty="0" smtClean="0"/>
              <a:t>6) Establish Records Storage</a:t>
            </a:r>
          </a:p>
          <a:p>
            <a:pPr marL="0" indent="0" eaLnBrk="1" hangingPunct="1">
              <a:buNone/>
              <a:defRPr/>
            </a:pPr>
            <a:r>
              <a:rPr lang="en-US" dirty="0" smtClean="0"/>
              <a:t>7) Create a Vital Records and Disaster Recovery Plan</a:t>
            </a:r>
          </a:p>
          <a:p>
            <a:pPr marL="0" indent="0" eaLnBrk="1" hangingPunct="1">
              <a:buNone/>
              <a:defRPr/>
            </a:pPr>
            <a:r>
              <a:rPr lang="en-US" dirty="0" smtClean="0"/>
              <a:t>8) Develop an RM Training Program</a:t>
            </a:r>
          </a:p>
          <a:p>
            <a:pPr marL="0" indent="0" eaLnBrk="1" hangingPunct="1">
              <a:buNone/>
              <a:defRPr/>
            </a:pPr>
            <a:r>
              <a:rPr lang="en-US" dirty="0" smtClean="0"/>
              <a:t>9) Develop a Records Audit/Assessment Program</a:t>
            </a:r>
          </a:p>
          <a:p>
            <a:pPr marL="0" indent="0" eaLnBrk="1" hangingPunct="1">
              <a:buNone/>
              <a:defRPr/>
            </a:pPr>
            <a:endParaRPr lang="en-US" dirty="0" smtClean="0">
              <a:solidFill>
                <a:schemeClr val="tx2"/>
              </a:solidFill>
            </a:endParaRPr>
          </a:p>
          <a:p>
            <a:pPr marL="469900" indent="-469900"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316227184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Comparison of RM options</a:t>
            </a:r>
            <a:endParaRPr lang="en-US" sz="4400" dirty="0"/>
          </a:p>
        </p:txBody>
      </p:sp>
      <p:sp>
        <p:nvSpPr>
          <p:cNvPr id="3" name="Text Placeholder 2"/>
          <p:cNvSpPr>
            <a:spLocks noGrp="1"/>
          </p:cNvSpPr>
          <p:nvPr>
            <p:ph type="body" idx="1"/>
          </p:nvPr>
        </p:nvSpPr>
        <p:spPr>
          <a:xfrm>
            <a:off x="381000" y="1752600"/>
            <a:ext cx="3962400"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solidFill>
                  <a:schemeClr val="bg1"/>
                </a:solidFill>
              </a:rPr>
              <a:t>RM OPTION 1</a:t>
            </a:r>
          </a:p>
          <a:p>
            <a:r>
              <a:rPr lang="en-US" dirty="0" smtClean="0">
                <a:solidFill>
                  <a:schemeClr val="bg1"/>
                </a:solidFill>
              </a:rPr>
              <a:t>Integrate Indian Affairs Record Management Program</a:t>
            </a:r>
            <a:endParaRPr lang="en-US" dirty="0">
              <a:solidFill>
                <a:schemeClr val="bg1"/>
              </a:solidFill>
            </a:endParaRPr>
          </a:p>
        </p:txBody>
      </p:sp>
      <p:sp>
        <p:nvSpPr>
          <p:cNvPr id="4" name="Content Placeholder 3"/>
          <p:cNvSpPr>
            <a:spLocks noGrp="1"/>
          </p:cNvSpPr>
          <p:nvPr>
            <p:ph sz="half" idx="2"/>
          </p:nvPr>
        </p:nvSpPr>
        <p:spPr>
          <a:xfrm>
            <a:off x="381000" y="2971800"/>
            <a:ext cx="3810000" cy="3798888"/>
          </a:xfrm>
        </p:spPr>
        <p:txBody>
          <a:bodyPr>
            <a:normAutofit lnSpcReduction="10000"/>
          </a:bodyPr>
          <a:lstStyle/>
          <a:p>
            <a:r>
              <a:rPr lang="en-US" dirty="0" smtClean="0">
                <a:solidFill>
                  <a:schemeClr val="tx2"/>
                </a:solidFill>
              </a:rPr>
              <a:t>Less work upfront</a:t>
            </a:r>
          </a:p>
          <a:p>
            <a:r>
              <a:rPr lang="en-US" dirty="0" smtClean="0">
                <a:solidFill>
                  <a:schemeClr val="tx2"/>
                </a:solidFill>
              </a:rPr>
              <a:t>Less staff needed</a:t>
            </a:r>
          </a:p>
          <a:p>
            <a:r>
              <a:rPr lang="en-US" dirty="0">
                <a:solidFill>
                  <a:schemeClr val="tx2"/>
                </a:solidFill>
              </a:rPr>
              <a:t>S</a:t>
            </a:r>
            <a:r>
              <a:rPr lang="en-US" dirty="0" smtClean="0">
                <a:solidFill>
                  <a:schemeClr val="tx2"/>
                </a:solidFill>
              </a:rPr>
              <a:t>et of policies, procedures, record schedules, RM forms ready to be adapted to fit Tribal needs</a:t>
            </a:r>
          </a:p>
          <a:p>
            <a:r>
              <a:rPr lang="en-US" dirty="0" smtClean="0">
                <a:solidFill>
                  <a:schemeClr val="tx2"/>
                </a:solidFill>
              </a:rPr>
              <a:t>Records storage is free </a:t>
            </a:r>
            <a:r>
              <a:rPr lang="en-US" dirty="0" smtClean="0"/>
              <a:t>at the American Indian Records Repository.</a:t>
            </a:r>
            <a:endParaRPr lang="en-US" dirty="0">
              <a:solidFill>
                <a:schemeClr val="tx2"/>
              </a:solidFill>
            </a:endParaRPr>
          </a:p>
        </p:txBody>
      </p:sp>
      <p:sp>
        <p:nvSpPr>
          <p:cNvPr id="5" name="Text Placeholder 4"/>
          <p:cNvSpPr>
            <a:spLocks noGrp="1"/>
          </p:cNvSpPr>
          <p:nvPr>
            <p:ph type="body" sz="quarter" idx="3"/>
          </p:nvPr>
        </p:nvSpPr>
        <p:spPr>
          <a:xfrm>
            <a:off x="4800600" y="1752600"/>
            <a:ext cx="3810000" cy="1143000"/>
          </a:xfrm>
        </p:spPr>
        <p:style>
          <a:lnRef idx="0">
            <a:schemeClr val="accent3"/>
          </a:lnRef>
          <a:fillRef idx="3">
            <a:schemeClr val="accent3"/>
          </a:fillRef>
          <a:effectRef idx="3">
            <a:schemeClr val="accent3"/>
          </a:effectRef>
          <a:fontRef idx="minor">
            <a:schemeClr val="lt1"/>
          </a:fontRef>
        </p:style>
        <p:txBody>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RM OPTION 2</a:t>
            </a:r>
          </a:p>
          <a:p>
            <a:r>
              <a:rPr lang="en-US" dirty="0" smtClean="0">
                <a:solidFill>
                  <a:schemeClr val="bg1"/>
                </a:solidFill>
              </a:rPr>
              <a:t>Create Tribal Records Management Program</a:t>
            </a:r>
          </a:p>
        </p:txBody>
      </p:sp>
      <p:sp>
        <p:nvSpPr>
          <p:cNvPr id="6" name="Content Placeholder 5"/>
          <p:cNvSpPr>
            <a:spLocks noGrp="1"/>
          </p:cNvSpPr>
          <p:nvPr>
            <p:ph sz="quarter" idx="4"/>
          </p:nvPr>
        </p:nvSpPr>
        <p:spPr>
          <a:xfrm>
            <a:off x="4724400" y="3200400"/>
            <a:ext cx="4038600" cy="3429000"/>
          </a:xfrm>
        </p:spPr>
        <p:txBody>
          <a:bodyPr>
            <a:noAutofit/>
          </a:bodyPr>
          <a:lstStyle/>
          <a:p>
            <a:r>
              <a:rPr lang="en-US" dirty="0" smtClean="0">
                <a:solidFill>
                  <a:schemeClr val="tx2"/>
                </a:solidFill>
              </a:rPr>
              <a:t>More work upfront</a:t>
            </a:r>
          </a:p>
          <a:p>
            <a:r>
              <a:rPr lang="en-US" dirty="0" smtClean="0">
                <a:solidFill>
                  <a:schemeClr val="tx2"/>
                </a:solidFill>
              </a:rPr>
              <a:t>Full records staff needed</a:t>
            </a:r>
          </a:p>
          <a:p>
            <a:r>
              <a:rPr lang="en-US" dirty="0"/>
              <a:t>T</a:t>
            </a:r>
            <a:r>
              <a:rPr lang="en-US" dirty="0" smtClean="0">
                <a:solidFill>
                  <a:schemeClr val="tx2"/>
                </a:solidFill>
              </a:rPr>
              <a:t>ime required to develop policies, procedures, record schedules, forms, etc. </a:t>
            </a:r>
          </a:p>
          <a:p>
            <a:r>
              <a:rPr lang="en-US" dirty="0" smtClean="0">
                <a:solidFill>
                  <a:schemeClr val="tx2"/>
                </a:solidFill>
              </a:rPr>
              <a:t>High cost to rent or build  records storage</a:t>
            </a:r>
            <a:endParaRPr lang="en-US" dirty="0">
              <a:solidFill>
                <a:schemeClr val="tx2"/>
              </a:solidFill>
            </a:endParaRPr>
          </a:p>
        </p:txBody>
      </p:sp>
      <p:sp>
        <p:nvSpPr>
          <p:cNvPr id="7" name="Slide Number Placeholder 6"/>
          <p:cNvSpPr>
            <a:spLocks noGrp="1"/>
          </p:cNvSpPr>
          <p:nvPr>
            <p:ph type="sldNum" sz="quarter" idx="12"/>
          </p:nvPr>
        </p:nvSpPr>
        <p:spPr/>
        <p:txBody>
          <a:bodyPr/>
          <a:lstStyle/>
          <a:p>
            <a:pPr>
              <a:defRPr/>
            </a:pPr>
            <a:fld id="{EC604379-1441-45FE-9F20-E8AC7E677FF0}" type="slidenum">
              <a:rPr lang="en-US" smtClean="0"/>
              <a:pPr>
                <a:defRPr/>
              </a:pPr>
              <a:t>13</a:t>
            </a:fld>
            <a:endParaRPr lang="en-US"/>
          </a:p>
        </p:txBody>
      </p:sp>
    </p:spTree>
    <p:extLst>
      <p:ext uri="{BB962C8B-B14F-4D97-AF65-F5344CB8AC3E}">
        <p14:creationId xmlns:p14="http://schemas.microsoft.com/office/powerpoint/2010/main" val="61767260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Transfer and storage </a:t>
            </a:r>
            <a:r>
              <a:rPr lang="en-US" sz="2800" dirty="0"/>
              <a:t>options</a:t>
            </a:r>
            <a:br>
              <a:rPr lang="en-US" sz="2800" dirty="0"/>
            </a:br>
            <a:r>
              <a:rPr lang="en-US" sz="2800" dirty="0"/>
              <a:t>for inactive records</a:t>
            </a:r>
          </a:p>
        </p:txBody>
      </p:sp>
      <p:sp>
        <p:nvSpPr>
          <p:cNvPr id="3" name="Text Placeholder 2"/>
          <p:cNvSpPr>
            <a:spLocks noGrp="1"/>
          </p:cNvSpPr>
          <p:nvPr>
            <p:ph type="body" idx="1"/>
          </p:nvPr>
        </p:nvSpPr>
        <p:spPr>
          <a:xfrm>
            <a:off x="426128" y="1722438"/>
            <a:ext cx="8260672" cy="2316162"/>
          </a:xfrm>
        </p:spPr>
        <p:txBody>
          <a:bodyPr/>
          <a:lstStyle/>
          <a:p>
            <a:pPr marL="342900" indent="-342900" algn="l">
              <a:buFont typeface="Arial" panose="020B0604020202020204" pitchFamily="34" charset="0"/>
              <a:buChar char="•"/>
            </a:pPr>
            <a:r>
              <a:rPr lang="en-US" sz="2400" b="0" dirty="0" smtClean="0"/>
              <a:t>Where </a:t>
            </a:r>
            <a:r>
              <a:rPr lang="en-US" sz="2400" b="0" dirty="0"/>
              <a:t>does your tribe store inactive records?</a:t>
            </a:r>
          </a:p>
          <a:p>
            <a:pPr marL="342900" indent="-342900" algn="l">
              <a:buFont typeface="Arial" panose="020B0604020202020204" pitchFamily="34" charset="0"/>
              <a:buChar char="•"/>
            </a:pPr>
            <a:r>
              <a:rPr lang="en-US" sz="2400" b="0" dirty="0"/>
              <a:t>Has your Tribe considered sending records to the AIRR? </a:t>
            </a:r>
          </a:p>
          <a:p>
            <a:pPr marL="342900" indent="-342900" algn="l">
              <a:buFont typeface="Arial" panose="020B0604020202020204" pitchFamily="34" charset="0"/>
              <a:buChar char="•"/>
            </a:pPr>
            <a:r>
              <a:rPr lang="en-US" sz="2400" b="0" dirty="0"/>
              <a:t>The following slides will show </a:t>
            </a:r>
            <a:r>
              <a:rPr lang="en-US" sz="2400" b="0" dirty="0" smtClean="0"/>
              <a:t>you </a:t>
            </a:r>
            <a:r>
              <a:rPr lang="en-US" sz="2400" b="0" dirty="0"/>
              <a:t>3 options to consider for storing </a:t>
            </a:r>
            <a:r>
              <a:rPr lang="en-US" sz="2400" b="0" dirty="0" smtClean="0"/>
              <a:t>and transferring your </a:t>
            </a:r>
            <a:r>
              <a:rPr lang="en-US" sz="2400" b="0" dirty="0"/>
              <a:t>inactive </a:t>
            </a:r>
            <a:r>
              <a:rPr lang="en-US" sz="2400" b="0" dirty="0" smtClean="0"/>
              <a:t>records.</a:t>
            </a:r>
            <a:endParaRPr lang="en-US" b="0" dirty="0"/>
          </a:p>
          <a:p>
            <a:pPr marL="342900" indent="-342900" algn="l">
              <a:buFont typeface="Arial" panose="020B0604020202020204" pitchFamily="34" charset="0"/>
              <a:buChar char="•"/>
            </a:pPr>
            <a:endParaRPr lang="en-US" sz="2400" b="0" dirty="0" smtClean="0"/>
          </a:p>
        </p:txBody>
      </p:sp>
      <p:sp>
        <p:nvSpPr>
          <p:cNvPr id="7" name="Slide Number Placeholder 6"/>
          <p:cNvSpPr>
            <a:spLocks noGrp="1"/>
          </p:cNvSpPr>
          <p:nvPr>
            <p:ph type="sldNum" sz="quarter" idx="12"/>
          </p:nvPr>
        </p:nvSpPr>
        <p:spPr/>
        <p:txBody>
          <a:bodyPr/>
          <a:lstStyle/>
          <a:p>
            <a:pPr>
              <a:defRPr/>
            </a:pPr>
            <a:fld id="{EC604379-1441-45FE-9F20-E8AC7E677FF0}" type="slidenum">
              <a:rPr lang="en-US" smtClean="0"/>
              <a:pPr>
                <a:defRPr/>
              </a:pPr>
              <a:t>14</a:t>
            </a:fld>
            <a:endParaRPr lang="en-US"/>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0400" y="4242331"/>
            <a:ext cx="2590800" cy="1748492"/>
          </a:xfrm>
          <a:prstGeom prst="rect">
            <a:avLst/>
          </a:prstGeom>
          <a:ln>
            <a:noFill/>
          </a:ln>
          <a:effectLst>
            <a:outerShdw blurRad="292100" dist="139700" dir="2700000" algn="tl" rotWithShape="0">
              <a:srgbClr val="333333">
                <a:alpha val="65000"/>
              </a:srgbClr>
            </a:outerShdw>
          </a:effectLst>
        </p:spPr>
      </p:pic>
      <p:pic>
        <p:nvPicPr>
          <p:cNvPr id="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927" y="4244945"/>
            <a:ext cx="2445465" cy="1706740"/>
          </a:xfrm>
          <a:prstGeom prst="rect">
            <a:avLst/>
          </a:prstGeom>
          <a:ln>
            <a:noFill/>
          </a:ln>
          <a:effectLst>
            <a:outerShdw blurRad="292100" dist="139700" dir="2700000" algn="tl" rotWithShape="0">
              <a:srgbClr val="333333">
                <a:alpha val="65000"/>
              </a:srgbClr>
            </a:outerShdw>
          </a:effectLs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242331"/>
            <a:ext cx="2292816" cy="1711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40114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10600" cy="1143000"/>
          </a:xfrm>
        </p:spPr>
        <p:txBody>
          <a:bodyPr>
            <a:normAutofit/>
          </a:bodyPr>
          <a:lstStyle/>
          <a:p>
            <a:r>
              <a:rPr lang="en-US" sz="3200" dirty="0"/>
              <a:t>Transfer and storage options</a:t>
            </a:r>
            <a:r>
              <a:rPr lang="en-US" sz="3200" dirty="0" smtClean="0"/>
              <a:t/>
            </a:r>
            <a:br>
              <a:rPr lang="en-US" sz="3200" dirty="0" smtClean="0"/>
            </a:br>
            <a:r>
              <a:rPr lang="en-US" sz="3200" dirty="0" smtClean="0"/>
              <a:t>for inactive records</a:t>
            </a:r>
            <a:endParaRPr lang="en-US" sz="3200" dirty="0"/>
          </a:p>
        </p:txBody>
      </p:sp>
      <p:sp>
        <p:nvSpPr>
          <p:cNvPr id="3" name="Content Placeholder 2"/>
          <p:cNvSpPr>
            <a:spLocks noGrp="1"/>
          </p:cNvSpPr>
          <p:nvPr>
            <p:ph idx="1"/>
          </p:nvPr>
        </p:nvSpPr>
        <p:spPr>
          <a:xfrm>
            <a:off x="228600" y="1752600"/>
            <a:ext cx="8513608" cy="4953000"/>
          </a:xfrm>
        </p:spPr>
        <p:txBody>
          <a:bodyPr>
            <a:normAutofit/>
          </a:bodyPr>
          <a:lstStyle/>
          <a:p>
            <a:pPr marL="0" lvl="1">
              <a:lnSpc>
                <a:spcPct val="120000"/>
              </a:lnSpc>
              <a:spcBef>
                <a:spcPts val="0"/>
              </a:spcBef>
              <a:buNone/>
              <a:defRPr/>
            </a:pPr>
            <a:endParaRPr lang="en-US" sz="2200" dirty="0"/>
          </a:p>
          <a:p>
            <a:pPr marL="640080" lvl="3">
              <a:lnSpc>
                <a:spcPct val="120000"/>
              </a:lnSpc>
              <a:spcBef>
                <a:spcPts val="0"/>
              </a:spcBef>
            </a:pPr>
            <a:r>
              <a:rPr lang="en-US" sz="2900" u="sng" dirty="0" smtClean="0"/>
              <a:t>Option </a:t>
            </a:r>
            <a:r>
              <a:rPr lang="en-US" sz="2900" u="sng" dirty="0"/>
              <a:t>1</a:t>
            </a:r>
            <a:r>
              <a:rPr lang="en-US" sz="2900" dirty="0"/>
              <a:t>: </a:t>
            </a:r>
            <a:r>
              <a:rPr lang="en-US" sz="2900" dirty="0" smtClean="0"/>
              <a:t>Store Records at local </a:t>
            </a:r>
            <a:r>
              <a:rPr lang="en-US" sz="2900" dirty="0"/>
              <a:t>Tribal Records Facility</a:t>
            </a:r>
          </a:p>
          <a:p>
            <a:pPr marL="640080" lvl="3">
              <a:lnSpc>
                <a:spcPct val="120000"/>
              </a:lnSpc>
              <a:spcBef>
                <a:spcPts val="0"/>
              </a:spcBef>
            </a:pPr>
            <a:r>
              <a:rPr lang="en-US" sz="2900" u="sng" dirty="0"/>
              <a:t>Option 2</a:t>
            </a:r>
            <a:r>
              <a:rPr lang="en-US" sz="2900" dirty="0"/>
              <a:t>: Compact/Contract Tribes Relinquish Records </a:t>
            </a:r>
            <a:r>
              <a:rPr lang="en-US" sz="2900" dirty="0" smtClean="0"/>
              <a:t>back to the BIA/</a:t>
            </a:r>
            <a:r>
              <a:rPr lang="en-US" sz="2900" dirty="0" err="1" smtClean="0"/>
              <a:t>OST</a:t>
            </a:r>
            <a:r>
              <a:rPr lang="en-US" sz="2900" dirty="0" smtClean="0"/>
              <a:t>/</a:t>
            </a:r>
            <a:r>
              <a:rPr lang="en-US" sz="2900" dirty="0" err="1" smtClean="0"/>
              <a:t>BIE</a:t>
            </a:r>
            <a:endParaRPr lang="en-US" sz="2900" dirty="0"/>
          </a:p>
          <a:p>
            <a:pPr marL="640080" lvl="3">
              <a:lnSpc>
                <a:spcPct val="120000"/>
              </a:lnSpc>
              <a:spcBef>
                <a:spcPts val="0"/>
              </a:spcBef>
            </a:pPr>
            <a:r>
              <a:rPr lang="en-US" sz="2900" u="sng" dirty="0"/>
              <a:t>Option 3</a:t>
            </a:r>
            <a:r>
              <a:rPr lang="en-US" sz="2900" dirty="0"/>
              <a:t>: </a:t>
            </a:r>
            <a:r>
              <a:rPr lang="en-US" sz="2900" dirty="0" smtClean="0"/>
              <a:t>Tribe/Consortium transfers </a:t>
            </a:r>
            <a:r>
              <a:rPr lang="en-US" sz="2900" dirty="0"/>
              <a:t>records in accordance with Annual Funding </a:t>
            </a:r>
            <a:r>
              <a:rPr lang="en-US" sz="2900" dirty="0" smtClean="0"/>
              <a:t>Agreement</a:t>
            </a:r>
          </a:p>
        </p:txBody>
      </p:sp>
      <p:sp>
        <p:nvSpPr>
          <p:cNvPr id="4" name="Slide Number Placeholder 3"/>
          <p:cNvSpPr>
            <a:spLocks noGrp="1"/>
          </p:cNvSpPr>
          <p:nvPr>
            <p:ph type="sldNum" sz="quarter" idx="12"/>
          </p:nvPr>
        </p:nvSpPr>
        <p:spPr/>
        <p:txBody>
          <a:bodyPr/>
          <a:lstStyle/>
          <a:p>
            <a:pPr>
              <a:defRPr/>
            </a:pPr>
            <a:fld id="{66289C14-C8DA-4572-BF92-93DEC3BEAAFE}" type="slidenum">
              <a:rPr lang="en-US" smtClean="0"/>
              <a:pPr>
                <a:defRPr/>
              </a:pPr>
              <a:t>15</a:t>
            </a:fld>
            <a:endParaRPr lang="en-US"/>
          </a:p>
        </p:txBody>
      </p:sp>
    </p:spTree>
    <p:extLst>
      <p:ext uri="{BB962C8B-B14F-4D97-AF65-F5344CB8AC3E}">
        <p14:creationId xmlns:p14="http://schemas.microsoft.com/office/powerpoint/2010/main" val="310530456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43000"/>
          </a:xfrm>
        </p:spPr>
        <p:style>
          <a:lnRef idx="0">
            <a:schemeClr val="accent2"/>
          </a:lnRef>
          <a:fillRef idx="3">
            <a:schemeClr val="accent2"/>
          </a:fillRef>
          <a:effectRef idx="3">
            <a:schemeClr val="accent2"/>
          </a:effectRef>
          <a:fontRef idx="minor">
            <a:schemeClr val="lt1"/>
          </a:fontRef>
        </p:style>
        <p:txBody>
          <a:bodyPr>
            <a:normAutofit/>
          </a:bodyPr>
          <a:lstStyle/>
          <a:p>
            <a:r>
              <a:rPr lang="en-US" sz="3200" dirty="0" smtClean="0"/>
              <a:t>OPTION 1- Store records at local Tribal Records Facility</a:t>
            </a:r>
            <a:endParaRPr lang="en-US" sz="3200" dirty="0"/>
          </a:p>
        </p:txBody>
      </p:sp>
      <p:sp>
        <p:nvSpPr>
          <p:cNvPr id="3" name="Content Placeholder 2"/>
          <p:cNvSpPr>
            <a:spLocks noGrp="1"/>
          </p:cNvSpPr>
          <p:nvPr>
            <p:ph idx="1"/>
          </p:nvPr>
        </p:nvSpPr>
        <p:spPr>
          <a:xfrm>
            <a:off x="228600" y="1828800"/>
            <a:ext cx="8610600" cy="4876800"/>
          </a:xfrm>
        </p:spPr>
        <p:txBody>
          <a:bodyPr>
            <a:normAutofit lnSpcReduction="10000"/>
          </a:bodyPr>
          <a:lstStyle/>
          <a:p>
            <a:pPr marL="114300" indent="0">
              <a:buNone/>
            </a:pPr>
            <a:r>
              <a:rPr lang="en-US" sz="2000" dirty="0" smtClean="0"/>
              <a:t>RECOMMENDATIONS:</a:t>
            </a:r>
            <a:endParaRPr lang="en-US" sz="2000" dirty="0" smtClean="0">
              <a:solidFill>
                <a:schemeClr val="tx2"/>
              </a:solidFill>
            </a:endParaRPr>
          </a:p>
          <a:p>
            <a:r>
              <a:rPr lang="en-US" dirty="0" smtClean="0">
                <a:solidFill>
                  <a:schemeClr val="tx2"/>
                </a:solidFill>
              </a:rPr>
              <a:t>Create (buy, build, rent) a tribal </a:t>
            </a:r>
            <a:r>
              <a:rPr lang="en-US" u="sng" dirty="0" smtClean="0">
                <a:solidFill>
                  <a:schemeClr val="tx2"/>
                </a:solidFill>
              </a:rPr>
              <a:t>storage facility</a:t>
            </a:r>
          </a:p>
          <a:p>
            <a:pPr lvl="1"/>
            <a:r>
              <a:rPr lang="en-US" sz="2400" dirty="0" smtClean="0">
                <a:solidFill>
                  <a:schemeClr val="tx2"/>
                </a:solidFill>
              </a:rPr>
              <a:t>Facility standards for federally funded programs are found in 36 C.F.R., Subpart B-Facility Standards. Tribes are encouraged to follow these same standards whether they have federally funded programs or not. </a:t>
            </a:r>
          </a:p>
          <a:p>
            <a:pPr lvl="2"/>
            <a:r>
              <a:rPr lang="en-US" sz="2400" dirty="0" smtClean="0"/>
              <a:t>Building </a:t>
            </a:r>
            <a:r>
              <a:rPr lang="en-US" sz="2400" dirty="0"/>
              <a:t>security</a:t>
            </a:r>
          </a:p>
          <a:p>
            <a:pPr lvl="2"/>
            <a:r>
              <a:rPr lang="en-US" sz="2400" dirty="0"/>
              <a:t>C</a:t>
            </a:r>
            <a:r>
              <a:rPr lang="en-US" sz="2400" dirty="0" smtClean="0"/>
              <a:t>lean</a:t>
            </a:r>
            <a:r>
              <a:rPr lang="en-US" sz="2400" dirty="0"/>
              <a:t>, pest-free and climate controlled</a:t>
            </a:r>
          </a:p>
          <a:p>
            <a:pPr lvl="2"/>
            <a:r>
              <a:rPr lang="en-US" sz="2400" dirty="0"/>
              <a:t>Have access controls in </a:t>
            </a:r>
            <a:r>
              <a:rPr lang="en-US" sz="2400" dirty="0" smtClean="0"/>
              <a:t>place that addresses                                   security and Personal Identifiable Information (PII)</a:t>
            </a:r>
          </a:p>
          <a:p>
            <a:r>
              <a:rPr lang="en-US" dirty="0" smtClean="0"/>
              <a:t>Develop and implement </a:t>
            </a:r>
            <a:r>
              <a:rPr lang="en-US" u="sng" dirty="0" smtClean="0"/>
              <a:t>indexing(system of locating records)/storage/transfer procedures </a:t>
            </a:r>
          </a:p>
          <a:p>
            <a:r>
              <a:rPr lang="en-US" dirty="0" smtClean="0">
                <a:solidFill>
                  <a:schemeClr val="tx2"/>
                </a:solidFill>
              </a:rPr>
              <a:t>Tribal </a:t>
            </a:r>
            <a:r>
              <a:rPr lang="en-US" u="sng" dirty="0" smtClean="0">
                <a:solidFill>
                  <a:schemeClr val="tx2"/>
                </a:solidFill>
              </a:rPr>
              <a:t>budget</a:t>
            </a:r>
            <a:r>
              <a:rPr lang="en-US" dirty="0" smtClean="0">
                <a:solidFill>
                  <a:schemeClr val="tx2"/>
                </a:solidFill>
              </a:rPr>
              <a:t> must be considered</a:t>
            </a: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pPr>
              <a:defRPr/>
            </a:pPr>
            <a:fld id="{66289C14-C8DA-4572-BF92-93DEC3BEAAFE}" type="slidenum">
              <a:rPr lang="en-US" smtClean="0"/>
              <a:pPr>
                <a:defRPr/>
              </a:pPr>
              <a:t>16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3044825"/>
            <a:ext cx="1530626" cy="1222375"/>
          </a:xfrm>
          <a:prstGeom prst="rect">
            <a:avLst/>
          </a:prstGeom>
          <a:ln w="25400">
            <a:solidFill>
              <a:schemeClr val="tx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75282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Option 1: </a:t>
            </a:r>
            <a:r>
              <a:rPr lang="en-US" sz="3600" dirty="0"/>
              <a:t>Store records at local Tribal Records Facility</a:t>
            </a:r>
            <a:endParaRPr lang="en-US" dirty="0"/>
          </a:p>
        </p:txBody>
      </p:sp>
      <p:sp>
        <p:nvSpPr>
          <p:cNvPr id="3" name="Content Placeholder 2"/>
          <p:cNvSpPr>
            <a:spLocks noGrp="1"/>
          </p:cNvSpPr>
          <p:nvPr>
            <p:ph idx="1"/>
          </p:nvPr>
        </p:nvSpPr>
        <p:spPr>
          <a:xfrm>
            <a:off x="304800" y="1752600"/>
            <a:ext cx="8458200" cy="3733800"/>
          </a:xfrm>
        </p:spPr>
        <p:txBody>
          <a:bodyPr>
            <a:normAutofit fontScale="85000" lnSpcReduction="10000"/>
          </a:bodyPr>
          <a:lstStyle/>
          <a:p>
            <a:pPr marL="114300" indent="0">
              <a:buNone/>
            </a:pPr>
            <a:r>
              <a:rPr lang="en-US" sz="2800" dirty="0" smtClean="0"/>
              <a:t>Recommended Transfer Procedures</a:t>
            </a:r>
          </a:p>
          <a:p>
            <a:pPr marL="868680" lvl="1" indent="-457200">
              <a:buFont typeface="+mj-lt"/>
              <a:buAutoNum type="arabicPeriod"/>
            </a:pPr>
            <a:r>
              <a:rPr lang="en-US" sz="2400" dirty="0" smtClean="0"/>
              <a:t>Originating office arranges files in boxes by records series (basic </a:t>
            </a:r>
            <a:r>
              <a:rPr lang="en-US" sz="2400" dirty="0"/>
              <a:t>unit for organizing and controlling your </a:t>
            </a:r>
            <a:r>
              <a:rPr lang="en-US" sz="2400" dirty="0" smtClean="0"/>
              <a:t>files). </a:t>
            </a:r>
          </a:p>
          <a:p>
            <a:pPr marL="868680" lvl="1" indent="-457200">
              <a:buFont typeface="+mj-lt"/>
              <a:buAutoNum type="arabicPeriod"/>
            </a:pPr>
            <a:r>
              <a:rPr lang="en-US" sz="2400" dirty="0" smtClean="0"/>
              <a:t>Inventory (</a:t>
            </a:r>
            <a:r>
              <a:rPr lang="en-US" sz="2400" dirty="0"/>
              <a:t>detailed listing of the volume, scope, and complexity of an organization's records</a:t>
            </a:r>
            <a:r>
              <a:rPr lang="en-US" sz="2400" dirty="0" smtClean="0"/>
              <a:t>) boxes for each separate transfer</a:t>
            </a:r>
          </a:p>
          <a:p>
            <a:pPr marL="868680" lvl="1" indent="-457200">
              <a:buFont typeface="+mj-lt"/>
              <a:buAutoNum type="arabicPeriod"/>
            </a:pPr>
            <a:r>
              <a:rPr lang="en-US" sz="2400" dirty="0" smtClean="0"/>
              <a:t>Prepare transfer documentation and obtain approval</a:t>
            </a:r>
          </a:p>
          <a:p>
            <a:pPr marL="868680" lvl="1" indent="-457200">
              <a:buFont typeface="+mj-lt"/>
              <a:buAutoNum type="arabicPeriod"/>
            </a:pPr>
            <a:r>
              <a:rPr lang="en-US" sz="2400" dirty="0" smtClean="0"/>
              <a:t>Transfer records to Tribal Records Storage Facility</a:t>
            </a:r>
          </a:p>
          <a:p>
            <a:pPr marL="868680" lvl="1" indent="-457200">
              <a:buFont typeface="+mj-lt"/>
              <a:buAutoNum type="arabicPeriod"/>
            </a:pPr>
            <a:r>
              <a:rPr lang="en-US" sz="2400" dirty="0" smtClean="0"/>
              <a:t>Facility documents transfer receipt and assigns designated storage location (i.e. row, shelf)</a:t>
            </a:r>
          </a:p>
          <a:p>
            <a:pPr marL="868680" lvl="1" indent="-457200">
              <a:buFont typeface="+mj-lt"/>
              <a:buAutoNum type="arabicPeriod"/>
            </a:pPr>
            <a:r>
              <a:rPr lang="en-US" sz="2400" dirty="0" smtClean="0"/>
              <a:t>Facility sends form to originating office acknowledging receipt and storage location</a:t>
            </a:r>
            <a:endParaRPr lang="en-US" sz="2400" dirty="0"/>
          </a:p>
        </p:txBody>
      </p:sp>
      <p:sp>
        <p:nvSpPr>
          <p:cNvPr id="4" name="Slide Number Placeholder 3"/>
          <p:cNvSpPr>
            <a:spLocks noGrp="1"/>
          </p:cNvSpPr>
          <p:nvPr>
            <p:ph type="sldNum" sz="quarter" idx="12"/>
          </p:nvPr>
        </p:nvSpPr>
        <p:spPr/>
        <p:txBody>
          <a:bodyPr/>
          <a:lstStyle/>
          <a:p>
            <a:pPr>
              <a:defRPr/>
            </a:pPr>
            <a:fld id="{66289C14-C8DA-4572-BF92-93DEC3BEAAFE}" type="slidenum">
              <a:rPr lang="en-US" smtClean="0"/>
              <a:pPr>
                <a:defRPr/>
              </a:pPr>
              <a:t>17</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91" r="5639" b="12169"/>
          <a:stretch/>
        </p:blipFill>
        <p:spPr>
          <a:xfrm>
            <a:off x="2895600" y="5271434"/>
            <a:ext cx="1981200" cy="140546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5227059"/>
            <a:ext cx="2133600" cy="1432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52345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806" y="1789087"/>
            <a:ext cx="8305800" cy="3480181"/>
          </a:xfrm>
        </p:spPr>
        <p:txBody>
          <a:bodyPr>
            <a:normAutofit/>
          </a:bodyPr>
          <a:lstStyle/>
          <a:p>
            <a:pPr marL="114300" indent="0">
              <a:buNone/>
            </a:pPr>
            <a:r>
              <a:rPr lang="en-US" dirty="0" smtClean="0"/>
              <a:t>Agreement </a:t>
            </a:r>
            <a:r>
              <a:rPr lang="en-US" dirty="0"/>
              <a:t>between </a:t>
            </a:r>
            <a:r>
              <a:rPr lang="en-US" dirty="0" smtClean="0"/>
              <a:t>Tribe/Consortium </a:t>
            </a:r>
            <a:r>
              <a:rPr lang="en-US" dirty="0"/>
              <a:t>and </a:t>
            </a:r>
            <a:r>
              <a:rPr lang="en-US" dirty="0" smtClean="0"/>
              <a:t>BIA/OST/BIE</a:t>
            </a:r>
            <a:endParaRPr lang="en-US" dirty="0"/>
          </a:p>
          <a:p>
            <a:pPr lvl="1"/>
            <a:r>
              <a:rPr lang="en-US" sz="2400" dirty="0" smtClean="0"/>
              <a:t>Tribe transfers legal custody of Indian Fiduciary Trust Records (Tribal Records) to BIA/</a:t>
            </a:r>
            <a:r>
              <a:rPr lang="en-US" sz="2400" dirty="0" err="1" smtClean="0"/>
              <a:t>OST</a:t>
            </a:r>
            <a:r>
              <a:rPr lang="en-US" sz="2400" dirty="0" smtClean="0"/>
              <a:t>/</a:t>
            </a:r>
            <a:r>
              <a:rPr lang="en-US" sz="2400" dirty="0" err="1" smtClean="0"/>
              <a:t>BIE</a:t>
            </a:r>
            <a:r>
              <a:rPr lang="en-US" sz="2400" dirty="0" smtClean="0"/>
              <a:t> if agreed to.</a:t>
            </a:r>
          </a:p>
          <a:p>
            <a:pPr lvl="1"/>
            <a:r>
              <a:rPr lang="en-US" sz="2400" dirty="0" smtClean="0"/>
              <a:t>Indian Fiduciary Trust Records (Tribal records) become </a:t>
            </a:r>
            <a:r>
              <a:rPr lang="en-US" sz="2400" dirty="0"/>
              <a:t>federal </a:t>
            </a:r>
            <a:r>
              <a:rPr lang="en-US" sz="2400" dirty="0" smtClean="0"/>
              <a:t>records</a:t>
            </a:r>
          </a:p>
          <a:p>
            <a:pPr lvl="1"/>
            <a:r>
              <a:rPr lang="en-US" sz="2400" dirty="0" smtClean="0"/>
              <a:t>Records subject to FOIA and Privacy Act</a:t>
            </a:r>
          </a:p>
          <a:p>
            <a:pPr lvl="1"/>
            <a:r>
              <a:rPr lang="en-US" sz="2400" dirty="0" smtClean="0"/>
              <a:t>Tribe/Consortium requests </a:t>
            </a:r>
            <a:r>
              <a:rPr lang="en-US" sz="2400" dirty="0"/>
              <a:t>copies </a:t>
            </a:r>
            <a:r>
              <a:rPr lang="en-US" sz="2400" dirty="0" smtClean="0"/>
              <a:t>through BIA/OST/BIE</a:t>
            </a:r>
            <a:endParaRPr lang="en-US" sz="2400" dirty="0"/>
          </a:p>
          <a:p>
            <a:pPr lvl="1"/>
            <a:r>
              <a:rPr lang="en-US" sz="2400" dirty="0" smtClean="0"/>
              <a:t>Shipment prepared according to IARMM (Policy)</a:t>
            </a:r>
          </a:p>
        </p:txBody>
      </p:sp>
      <p:sp>
        <p:nvSpPr>
          <p:cNvPr id="4" name="Title 1"/>
          <p:cNvSpPr txBox="1">
            <a:spLocks/>
          </p:cNvSpPr>
          <p:nvPr/>
        </p:nvSpPr>
        <p:spPr>
          <a:xfrm>
            <a:off x="381000" y="381000"/>
            <a:ext cx="8382000" cy="11430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marL="0" lvl="1" algn="ctr" fontAlgn="auto">
              <a:spcAft>
                <a:spcPts val="0"/>
              </a:spcAft>
            </a:pPr>
            <a:r>
              <a:rPr lang="en-US" sz="2800" dirty="0" smtClean="0">
                <a:solidFill>
                  <a:schemeClr val="bg1"/>
                </a:solidFill>
                <a:latin typeface="+mj-lt"/>
              </a:rPr>
              <a:t>Option 2: Compact/Contract Tribe Relinquishes </a:t>
            </a:r>
            <a:r>
              <a:rPr lang="en-US" sz="2800" dirty="0">
                <a:solidFill>
                  <a:schemeClr val="bg1"/>
                </a:solidFill>
                <a:latin typeface="+mj-lt"/>
              </a:rPr>
              <a:t>Records to </a:t>
            </a:r>
            <a:r>
              <a:rPr lang="en-US" sz="2800" dirty="0" smtClean="0">
                <a:solidFill>
                  <a:schemeClr val="bg1"/>
                </a:solidFill>
                <a:latin typeface="+mj-lt"/>
              </a:rPr>
              <a:t>BIA/OST/BIE</a:t>
            </a:r>
            <a:endParaRPr lang="en-US" sz="2800" dirty="0">
              <a:solidFill>
                <a:schemeClr val="bg1"/>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270" y="5371759"/>
            <a:ext cx="1833341" cy="1242374"/>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a:xfrm>
            <a:off x="3886200" y="5715000"/>
            <a:ext cx="1371600" cy="381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0"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b="14656"/>
          <a:stretch/>
        </p:blipFill>
        <p:spPr>
          <a:xfrm>
            <a:off x="6248401" y="5297701"/>
            <a:ext cx="2133600" cy="136985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535808"/>
            <a:ext cx="758715" cy="758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047636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81000"/>
            <a:ext cx="8382000" cy="11748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marL="0" lvl="1" algn="ctr" fontAlgn="auto">
              <a:spcAft>
                <a:spcPts val="0"/>
              </a:spcAft>
            </a:pPr>
            <a:r>
              <a:rPr lang="en-US" sz="2800" dirty="0" smtClean="0">
                <a:solidFill>
                  <a:schemeClr val="bg1"/>
                </a:solidFill>
                <a:latin typeface="+mj-lt"/>
              </a:rPr>
              <a:t>Option 2: Compact/Contract Tribe </a:t>
            </a:r>
          </a:p>
          <a:p>
            <a:pPr marL="0" lvl="1" algn="ctr" fontAlgn="auto">
              <a:spcAft>
                <a:spcPts val="0"/>
              </a:spcAft>
            </a:pPr>
            <a:r>
              <a:rPr lang="en-US" sz="2800" dirty="0" smtClean="0">
                <a:solidFill>
                  <a:schemeClr val="bg1"/>
                </a:solidFill>
                <a:latin typeface="+mj-lt"/>
              </a:rPr>
              <a:t>Relinquishes General Trust Records </a:t>
            </a:r>
            <a:r>
              <a:rPr lang="en-US" sz="2800" dirty="0">
                <a:solidFill>
                  <a:schemeClr val="bg1"/>
                </a:solidFill>
                <a:latin typeface="+mj-lt"/>
              </a:rPr>
              <a:t>to </a:t>
            </a:r>
            <a:r>
              <a:rPr lang="en-US" sz="2800" dirty="0" smtClean="0">
                <a:solidFill>
                  <a:schemeClr val="bg1"/>
                </a:solidFill>
                <a:latin typeface="+mj-lt"/>
              </a:rPr>
              <a:t>BIA/OST/BIE</a:t>
            </a:r>
            <a:endParaRPr lang="en-US" sz="2800" dirty="0">
              <a:solidFill>
                <a:schemeClr val="bg1"/>
              </a:solidFill>
              <a:latin typeface="+mj-lt"/>
            </a:endParaRPr>
          </a:p>
        </p:txBody>
      </p:sp>
      <p:sp>
        <p:nvSpPr>
          <p:cNvPr id="7" name="Content Placeholder 2"/>
          <p:cNvSpPr>
            <a:spLocks noGrp="1"/>
          </p:cNvSpPr>
          <p:nvPr>
            <p:ph idx="1"/>
          </p:nvPr>
        </p:nvSpPr>
        <p:spPr>
          <a:xfrm>
            <a:off x="324292" y="1905000"/>
            <a:ext cx="8441788" cy="2819399"/>
          </a:xfrm>
        </p:spPr>
        <p:txBody>
          <a:bodyPr>
            <a:normAutofit/>
          </a:bodyPr>
          <a:lstStyle/>
          <a:p>
            <a:r>
              <a:rPr lang="en-US" dirty="0"/>
              <a:t>Policy exists </a:t>
            </a:r>
            <a:r>
              <a:rPr lang="en-US" dirty="0" smtClean="0"/>
              <a:t>for transferring only </a:t>
            </a:r>
            <a:r>
              <a:rPr lang="en-US" dirty="0"/>
              <a:t>Indian Fiduciary Trust </a:t>
            </a:r>
            <a:r>
              <a:rPr lang="en-US" dirty="0" smtClean="0"/>
              <a:t>Records—not General </a:t>
            </a:r>
            <a:r>
              <a:rPr lang="en-US" dirty="0"/>
              <a:t>Trust </a:t>
            </a:r>
            <a:r>
              <a:rPr lang="en-US" dirty="0" smtClean="0"/>
              <a:t>Records.</a:t>
            </a:r>
          </a:p>
          <a:p>
            <a:endParaRPr lang="en-US" dirty="0" smtClean="0"/>
          </a:p>
          <a:p>
            <a:r>
              <a:rPr lang="en-US" dirty="0" smtClean="0"/>
              <a:t>Effects of relinquishment: Tribe loses ownership of their records, the records become subject to FOIA/PA, and only </a:t>
            </a:r>
            <a:r>
              <a:rPr lang="en-US" b="1" u="sng" dirty="0" smtClean="0"/>
              <a:t>copies of records </a:t>
            </a:r>
            <a:r>
              <a:rPr lang="en-US" dirty="0"/>
              <a:t> </a:t>
            </a:r>
            <a:r>
              <a:rPr lang="en-US" dirty="0" smtClean="0"/>
              <a:t>are available to the Tribe.</a:t>
            </a:r>
          </a:p>
          <a:p>
            <a:endParaRPr lang="en-US" sz="2600" dirty="0" smtClean="0"/>
          </a:p>
          <a:p>
            <a:endParaRPr lang="en-US" sz="2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069417"/>
            <a:ext cx="1833341" cy="1242374"/>
          </a:xfrm>
          <a:prstGeom prst="rect">
            <a:avLst/>
          </a:prstGeom>
          <a:ln>
            <a:noFill/>
          </a:ln>
          <a:effectLst>
            <a:outerShdw blurRad="292100" dist="139700" dir="2700000" algn="tl" rotWithShape="0">
              <a:srgbClr val="333333">
                <a:alpha val="65000"/>
              </a:srgbClr>
            </a:outerShdw>
          </a:effectLst>
        </p:spPr>
      </p:pic>
      <p:sp>
        <p:nvSpPr>
          <p:cNvPr id="2" name="Right Arrow 1"/>
          <p:cNvSpPr/>
          <p:nvPr/>
        </p:nvSpPr>
        <p:spPr>
          <a:xfrm>
            <a:off x="2282082" y="5500104"/>
            <a:ext cx="3734611" cy="3810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 name="Rectangle 8"/>
          <p:cNvSpPr/>
          <p:nvPr/>
        </p:nvSpPr>
        <p:spPr>
          <a:xfrm rot="20243683">
            <a:off x="2504010" y="5256848"/>
            <a:ext cx="1833742" cy="707886"/>
          </a:xfrm>
          <a:prstGeom prst="rect">
            <a:avLst/>
          </a:prstGeom>
          <a:noFill/>
        </p:spPr>
        <p:txBody>
          <a:bodyPr wrap="square" lIns="91440" tIns="45720" rIns="91440" bIns="45720">
            <a:spAutoFit/>
          </a:bodyPr>
          <a:lstStyle/>
          <a:p>
            <a:pPr algn="ctr"/>
            <a:r>
              <a:rPr lang="en-US" sz="2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General Trust Records</a:t>
            </a:r>
            <a:endParaRPr lang="en-US" sz="20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10" name="Rectangle 9"/>
          <p:cNvSpPr/>
          <p:nvPr/>
        </p:nvSpPr>
        <p:spPr>
          <a:xfrm rot="20243683">
            <a:off x="3816459" y="5490549"/>
            <a:ext cx="1833742" cy="400110"/>
          </a:xfrm>
          <a:prstGeom prst="rect">
            <a:avLst/>
          </a:prstGeom>
          <a:noFill/>
        </p:spPr>
        <p:txBody>
          <a:bodyPr wrap="square" lIns="91440" tIns="45720" rIns="91440" bIns="45720">
            <a:spAutoFit/>
          </a:bodyPr>
          <a:lstStyle/>
          <a:p>
            <a:pPr algn="ctr"/>
            <a:r>
              <a:rPr lang="en-US" sz="20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NO Policy </a:t>
            </a:r>
            <a:endParaRPr lang="en-US" sz="20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pic>
        <p:nvPicPr>
          <p:cNvPr id="11"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b="14656"/>
          <a:stretch/>
        </p:blipFill>
        <p:spPr>
          <a:xfrm>
            <a:off x="6553200" y="4931613"/>
            <a:ext cx="2343753" cy="150477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842" y="5382541"/>
            <a:ext cx="758715" cy="758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904695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87028"/>
          </a:xfrm>
        </p:spPr>
        <p:txBody>
          <a:bodyPr/>
          <a:lstStyle/>
          <a:p>
            <a:r>
              <a:rPr lang="en-US" dirty="0" smtClean="0"/>
              <a:t>Agenda</a:t>
            </a:r>
            <a:endParaRPr lang="en-US" dirty="0"/>
          </a:p>
        </p:txBody>
      </p:sp>
      <p:sp>
        <p:nvSpPr>
          <p:cNvPr id="3" name="Content Placeholder 2"/>
          <p:cNvSpPr>
            <a:spLocks noGrp="1"/>
          </p:cNvSpPr>
          <p:nvPr>
            <p:ph idx="1"/>
          </p:nvPr>
        </p:nvSpPr>
        <p:spPr>
          <a:xfrm>
            <a:off x="609600" y="1981200"/>
            <a:ext cx="8077200" cy="4572000"/>
          </a:xfrm>
        </p:spPr>
        <p:txBody>
          <a:bodyPr>
            <a:normAutofit lnSpcReduction="10000"/>
          </a:bodyPr>
          <a:lstStyle/>
          <a:p>
            <a:pPr marL="114300" lvl="0" indent="0">
              <a:lnSpc>
                <a:spcPct val="90000"/>
              </a:lnSpc>
              <a:buNone/>
            </a:pPr>
            <a:r>
              <a:rPr lang="en-US" dirty="0" smtClean="0"/>
              <a:t>Introduction: </a:t>
            </a:r>
          </a:p>
          <a:p>
            <a:pPr marL="114300" lvl="0" indent="0">
              <a:lnSpc>
                <a:spcPct val="90000"/>
              </a:lnSpc>
              <a:buNone/>
            </a:pPr>
            <a:r>
              <a:rPr lang="en-US" dirty="0">
                <a:solidFill>
                  <a:schemeClr val="dk2"/>
                </a:solidFill>
                <a:latin typeface="+mj-lt"/>
                <a:ea typeface="Arial"/>
                <a:cs typeface="Arial"/>
                <a:sym typeface="Arial"/>
              </a:rPr>
              <a:t>	</a:t>
            </a:r>
            <a:r>
              <a:rPr lang="en-US" dirty="0" smtClean="0">
                <a:solidFill>
                  <a:schemeClr val="dk2"/>
                </a:solidFill>
                <a:latin typeface="+mj-lt"/>
                <a:ea typeface="Arial"/>
                <a:cs typeface="Arial"/>
                <a:sym typeface="Arial"/>
              </a:rPr>
              <a:t>This </a:t>
            </a:r>
            <a:r>
              <a:rPr lang="en-US" dirty="0">
                <a:solidFill>
                  <a:schemeClr val="dk2"/>
                </a:solidFill>
                <a:latin typeface="+mj-lt"/>
                <a:ea typeface="Arial"/>
                <a:cs typeface="Arial"/>
                <a:sym typeface="Arial"/>
              </a:rPr>
              <a:t>training is to provide </a:t>
            </a:r>
            <a:r>
              <a:rPr lang="en-US" dirty="0" smtClean="0">
                <a:solidFill>
                  <a:schemeClr val="dk2"/>
                </a:solidFill>
                <a:latin typeface="+mj-lt"/>
                <a:ea typeface="Arial"/>
                <a:cs typeface="Arial"/>
                <a:sym typeface="Arial"/>
              </a:rPr>
              <a:t>information to Tribes                    	on the preservation and management </a:t>
            </a:r>
            <a:r>
              <a:rPr lang="en-US" dirty="0">
                <a:solidFill>
                  <a:schemeClr val="dk2"/>
                </a:solidFill>
                <a:latin typeface="+mj-lt"/>
                <a:ea typeface="Arial"/>
                <a:cs typeface="Arial"/>
                <a:sym typeface="Arial"/>
              </a:rPr>
              <a:t>of </a:t>
            </a:r>
            <a:r>
              <a:rPr lang="en-US" dirty="0" smtClean="0">
                <a:solidFill>
                  <a:schemeClr val="dk2"/>
                </a:solidFill>
                <a:latin typeface="+mj-lt"/>
                <a:ea typeface="Arial"/>
                <a:cs typeface="Arial"/>
                <a:sym typeface="Arial"/>
              </a:rPr>
              <a:t>tribal 	records </a:t>
            </a:r>
            <a:endParaRPr lang="en-US" dirty="0">
              <a:solidFill>
                <a:schemeClr val="dk2"/>
              </a:solidFill>
              <a:latin typeface="+mj-lt"/>
              <a:ea typeface="Arial"/>
              <a:cs typeface="Arial"/>
              <a:sym typeface="Arial"/>
            </a:endParaRPr>
          </a:p>
          <a:p>
            <a:pPr marL="114300" indent="0">
              <a:lnSpc>
                <a:spcPct val="90000"/>
              </a:lnSpc>
              <a:buNone/>
            </a:pPr>
            <a:endParaRPr lang="en-US" dirty="0" smtClean="0"/>
          </a:p>
          <a:p>
            <a:pPr marL="114300" indent="0">
              <a:lnSpc>
                <a:spcPct val="90000"/>
              </a:lnSpc>
              <a:buNone/>
            </a:pPr>
            <a:r>
              <a:rPr lang="en-US" dirty="0" smtClean="0"/>
              <a:t>	Tribal Records Management Options</a:t>
            </a:r>
          </a:p>
          <a:p>
            <a:pPr marL="114300" indent="0">
              <a:lnSpc>
                <a:spcPct val="90000"/>
              </a:lnSpc>
              <a:buNone/>
            </a:pPr>
            <a:endParaRPr lang="en-US" dirty="0" smtClean="0"/>
          </a:p>
          <a:p>
            <a:pPr marL="114300" indent="0">
              <a:lnSpc>
                <a:spcPct val="90000"/>
              </a:lnSpc>
              <a:buNone/>
            </a:pPr>
            <a:r>
              <a:rPr lang="en-US" dirty="0" smtClean="0"/>
              <a:t>	Tribal Records Management Transfer Options</a:t>
            </a:r>
            <a:endParaRPr lang="en-US" dirty="0"/>
          </a:p>
          <a:p>
            <a:pPr marL="114300" indent="0">
              <a:lnSpc>
                <a:spcPct val="90000"/>
              </a:lnSpc>
              <a:buNone/>
            </a:pPr>
            <a:endParaRPr lang="en-US" dirty="0" smtClean="0"/>
          </a:p>
          <a:p>
            <a:pPr marL="114300" indent="0">
              <a:lnSpc>
                <a:spcPct val="90000"/>
              </a:lnSpc>
              <a:buNone/>
            </a:pPr>
            <a:r>
              <a:rPr lang="en-US" dirty="0" smtClean="0"/>
              <a:t>	American Indian Records Repository</a:t>
            </a:r>
          </a:p>
          <a:p>
            <a:pPr marL="114300" indent="0">
              <a:lnSpc>
                <a:spcPct val="90000"/>
              </a:lnSpc>
              <a:buNone/>
            </a:pPr>
            <a:endParaRPr lang="en-US" dirty="0" smtClean="0"/>
          </a:p>
          <a:p>
            <a:pPr marL="114300" indent="0">
              <a:lnSpc>
                <a:spcPct val="90000"/>
              </a:lnSpc>
              <a:buNone/>
            </a:pPr>
            <a:r>
              <a:rPr lang="en-US" dirty="0" smtClean="0"/>
              <a:t>	Tribal Research Options</a:t>
            </a:r>
          </a:p>
        </p:txBody>
      </p:sp>
      <p:sp>
        <p:nvSpPr>
          <p:cNvPr id="4" name="Slide Number Placeholder 3"/>
          <p:cNvSpPr>
            <a:spLocks noGrp="1"/>
          </p:cNvSpPr>
          <p:nvPr>
            <p:ph type="sldNum" sz="quarter" idx="12"/>
          </p:nvPr>
        </p:nvSpPr>
        <p:spPr/>
        <p:txBody>
          <a:bodyPr/>
          <a:lstStyle/>
          <a:p>
            <a:pPr>
              <a:defRPr/>
            </a:pPr>
            <a:fld id="{66289C14-C8DA-4572-BF92-93DEC3BEAAFE}" type="slidenum">
              <a:rPr lang="en-US" smtClean="0"/>
              <a:pPr>
                <a:defRPr/>
              </a:pPr>
              <a:t>2</a:t>
            </a:fld>
            <a:endParaRPr lang="en-US"/>
          </a:p>
        </p:txBody>
      </p:sp>
    </p:spTree>
    <p:extLst>
      <p:ext uri="{BB962C8B-B14F-4D97-AF65-F5344CB8AC3E}">
        <p14:creationId xmlns:p14="http://schemas.microsoft.com/office/powerpoint/2010/main" val="167627555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381000" y="2590800"/>
            <a:ext cx="6400800" cy="3962400"/>
          </a:xfrm>
        </p:spPr>
        <p:txBody>
          <a:bodyPr>
            <a:normAutofit/>
          </a:bodyPr>
          <a:lstStyle/>
          <a:p>
            <a:pPr marL="0" indent="0" defTabSz="1071563" eaLnBrk="1" hangingPunct="1">
              <a:spcBef>
                <a:spcPts val="0"/>
              </a:spcBef>
              <a:buNone/>
              <a:defRPr/>
            </a:pPr>
            <a:r>
              <a:rPr lang="en-US" dirty="0" smtClean="0"/>
              <a:t>Federal Register, Volume 70, Number 166, dated August 29, 2005</a:t>
            </a:r>
          </a:p>
          <a:p>
            <a:pPr marL="297180" lvl="1" indent="0" defTabSz="1071563">
              <a:spcBef>
                <a:spcPts val="0"/>
              </a:spcBef>
              <a:defRPr/>
            </a:pPr>
            <a:r>
              <a:rPr lang="en-US" sz="2400" dirty="0" smtClean="0"/>
              <a:t>Department of Interior issued a Notice of Final Decision</a:t>
            </a:r>
          </a:p>
          <a:p>
            <a:pPr marL="297180" lvl="1" indent="0" defTabSz="1071563">
              <a:spcBef>
                <a:spcPts val="0"/>
              </a:spcBef>
              <a:defRPr/>
            </a:pPr>
            <a:r>
              <a:rPr lang="en-US" sz="2400" dirty="0" smtClean="0"/>
              <a:t>Self-Determination and Self-Governance Funding Agreement language on Fiduciary Trust Records Management</a:t>
            </a:r>
          </a:p>
          <a:p>
            <a:pPr marL="571500" lvl="2" indent="0" defTabSz="1071563">
              <a:spcBef>
                <a:spcPts val="0"/>
              </a:spcBef>
              <a:defRPr/>
            </a:pPr>
            <a:r>
              <a:rPr lang="en-US" sz="2400" dirty="0" smtClean="0"/>
              <a:t>Between the Secretary and the Tribe/Consortium</a:t>
            </a:r>
          </a:p>
          <a:p>
            <a:pPr marL="577850" indent="0" defTabSz="1071563" eaLnBrk="1" hangingPunct="1">
              <a:lnSpc>
                <a:spcPct val="80000"/>
              </a:lnSpc>
              <a:buFont typeface="Wingdings" pitchFamily="2" charset="2"/>
              <a:buNone/>
              <a:defRPr/>
            </a:pPr>
            <a:endParaRPr lang="en-US" sz="3000" dirty="0" smtClean="0"/>
          </a:p>
        </p:txBody>
      </p:sp>
      <p:sp>
        <p:nvSpPr>
          <p:cNvPr id="24579" name="Rectangle 3"/>
          <p:cNvSpPr>
            <a:spLocks noChangeArrowheads="1"/>
          </p:cNvSpPr>
          <p:nvPr/>
        </p:nvSpPr>
        <p:spPr bwMode="auto">
          <a:xfrm>
            <a:off x="304800" y="1643063"/>
            <a:ext cx="8594725" cy="4286250"/>
          </a:xfrm>
          <a:prstGeom prst="rect">
            <a:avLst/>
          </a:prstGeom>
          <a:noFill/>
          <a:ln w="9525">
            <a:noFill/>
            <a:miter lim="800000"/>
            <a:headEnd/>
            <a:tailEnd/>
          </a:ln>
        </p:spPr>
        <p:txBody>
          <a:bodyPr lIns="77933" tIns="38966" rIns="77933" bIns="38966"/>
          <a:lstStyle/>
          <a:p>
            <a:pPr defTabSz="781050" eaLnBrk="1" hangingPunct="1">
              <a:lnSpc>
                <a:spcPct val="50000"/>
              </a:lnSpc>
              <a:spcBef>
                <a:spcPct val="20000"/>
              </a:spcBef>
            </a:pPr>
            <a:endParaRPr lang="en-US" sz="2500" b="1">
              <a:latin typeface="Trebuchet MS" pitchFamily="34" charset="0"/>
            </a:endParaRPr>
          </a:p>
        </p:txBody>
      </p:sp>
      <p:sp>
        <p:nvSpPr>
          <p:cNvPr id="5" name="Title 1"/>
          <p:cNvSpPr>
            <a:spLocks noGrp="1"/>
          </p:cNvSpPr>
          <p:nvPr>
            <p:ph type="title"/>
          </p:nvPr>
        </p:nvSpPr>
        <p:spPr>
          <a:xfrm>
            <a:off x="353744" y="381000"/>
            <a:ext cx="8409256" cy="1143000"/>
          </a:xfrm>
        </p:spPr>
        <p:style>
          <a:lnRef idx="0">
            <a:schemeClr val="accent5"/>
          </a:lnRef>
          <a:fillRef idx="3">
            <a:schemeClr val="accent5"/>
          </a:fillRef>
          <a:effectRef idx="3">
            <a:schemeClr val="accent5"/>
          </a:effectRef>
          <a:fontRef idx="minor">
            <a:schemeClr val="lt1"/>
          </a:fontRef>
        </p:style>
        <p:txBody>
          <a:bodyPr>
            <a:noAutofit/>
          </a:bodyPr>
          <a:lstStyle/>
          <a:p>
            <a:pPr marL="0" lvl="1" algn="ctr" fontAlgn="auto">
              <a:spcAft>
                <a:spcPts val="0"/>
              </a:spcAft>
            </a:pPr>
            <a:r>
              <a:rPr lang="en-US" sz="2800" dirty="0">
                <a:solidFill>
                  <a:schemeClr val="bg1"/>
                </a:solidFill>
                <a:latin typeface="+mj-lt"/>
              </a:rPr>
              <a:t>Option </a:t>
            </a:r>
            <a:r>
              <a:rPr lang="en-US" sz="2800" dirty="0" smtClean="0">
                <a:solidFill>
                  <a:schemeClr val="bg1"/>
                </a:solidFill>
                <a:latin typeface="+mj-lt"/>
              </a:rPr>
              <a:t>3: Tribe/Consortium transfers trust records </a:t>
            </a:r>
            <a:r>
              <a:rPr lang="en-US" sz="2800" dirty="0">
                <a:solidFill>
                  <a:schemeClr val="bg1"/>
                </a:solidFill>
                <a:latin typeface="+mj-lt"/>
              </a:rPr>
              <a:t>in accordance with Annual Funding Agreement</a:t>
            </a:r>
          </a:p>
        </p:txBody>
      </p:sp>
      <p:sp>
        <p:nvSpPr>
          <p:cNvPr id="6" name="Text Placeholder 2"/>
          <p:cNvSpPr txBox="1">
            <a:spLocks/>
          </p:cNvSpPr>
          <p:nvPr/>
        </p:nvSpPr>
        <p:spPr>
          <a:xfrm>
            <a:off x="609600" y="1722438"/>
            <a:ext cx="7696200" cy="63976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fontAlgn="auto">
              <a:spcAft>
                <a:spcPts val="0"/>
              </a:spcAft>
              <a:buNone/>
            </a:pPr>
            <a:r>
              <a:rPr lang="en-US" sz="2800" b="1" u="sng" dirty="0" smtClean="0"/>
              <a:t>Annual Funding Agreement Language</a:t>
            </a:r>
            <a:endParaRPr lang="en-US" sz="2800" b="1"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714" y="2971800"/>
            <a:ext cx="1687830" cy="2536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999984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idx="1"/>
          </p:nvPr>
        </p:nvSpPr>
        <p:spPr>
          <a:xfrm>
            <a:off x="152400" y="2334065"/>
            <a:ext cx="8763000" cy="4348163"/>
          </a:xfrm>
        </p:spPr>
        <p:txBody>
          <a:bodyPr>
            <a:normAutofit/>
          </a:bodyPr>
          <a:lstStyle/>
          <a:p>
            <a:pPr indent="0" eaLnBrk="1" hangingPunct="1">
              <a:spcBef>
                <a:spcPts val="0"/>
              </a:spcBef>
              <a:defRPr/>
            </a:pPr>
            <a:r>
              <a:rPr lang="en-US" sz="2600" dirty="0" smtClean="0"/>
              <a:t>Tribe/Consortium agrees to:</a:t>
            </a:r>
          </a:p>
          <a:p>
            <a:pPr lvl="1" indent="0" eaLnBrk="1" hangingPunct="1">
              <a:spcBef>
                <a:spcPts val="0"/>
              </a:spcBef>
              <a:buNone/>
              <a:defRPr/>
            </a:pPr>
            <a:r>
              <a:rPr lang="en-US" dirty="0" smtClean="0"/>
              <a:t>(a) </a:t>
            </a:r>
            <a:r>
              <a:rPr lang="en-US" dirty="0" smtClean="0">
                <a:solidFill>
                  <a:srgbClr val="0070C0"/>
                </a:solidFill>
              </a:rPr>
              <a:t>Preserve, protect &amp; manage all fiduciary trust records</a:t>
            </a:r>
            <a:r>
              <a:rPr lang="en-US" dirty="0" smtClean="0"/>
              <a:t>, created and/or maintained by the Tribes/Consortia during their management of trust programs in their </a:t>
            </a:r>
            <a:r>
              <a:rPr lang="en-US" u="sng" dirty="0" smtClean="0"/>
              <a:t>Title IV agreement</a:t>
            </a:r>
            <a:r>
              <a:rPr lang="en-US" dirty="0" smtClean="0"/>
              <a:t>…</a:t>
            </a:r>
          </a:p>
          <a:p>
            <a:pPr lvl="1" indent="0" eaLnBrk="1" hangingPunct="1">
              <a:spcBef>
                <a:spcPts val="0"/>
              </a:spcBef>
              <a:buNone/>
              <a:defRPr/>
            </a:pPr>
            <a:r>
              <a:rPr lang="en-US" dirty="0" smtClean="0"/>
              <a:t>(b) Make available to the Secretary all fiduciary trust records…Access shall include visual inspection and at the expense of the Secretary, the production of copies (as agreed upon between the parties) and shall not include the removal of the records without tribal approval</a:t>
            </a:r>
          </a:p>
          <a:p>
            <a:pPr lvl="1" indent="0" eaLnBrk="1" hangingPunct="1">
              <a:spcBef>
                <a:spcPts val="0"/>
              </a:spcBef>
              <a:buNone/>
              <a:defRPr/>
            </a:pPr>
            <a:r>
              <a:rPr lang="en-US" dirty="0" smtClean="0"/>
              <a:t>(c) Store </a:t>
            </a:r>
            <a:r>
              <a:rPr lang="en-US" dirty="0"/>
              <a:t>and permanently retain all inactive fiduciary trust records at the Tribe/ Consortium </a:t>
            </a:r>
            <a:r>
              <a:rPr lang="en-US" sz="2600" dirty="0">
                <a:solidFill>
                  <a:srgbClr val="0070C0"/>
                </a:solidFill>
              </a:rPr>
              <a:t>or allow such records to be removed and stored at the American Indian Records Repository (AIRR) at no cost to the Tribe/Consortium</a:t>
            </a:r>
          </a:p>
          <a:p>
            <a:pPr eaLnBrk="1" hangingPunct="1">
              <a:lnSpc>
                <a:spcPct val="80000"/>
              </a:lnSpc>
              <a:buSzPct val="130000"/>
              <a:buFont typeface="Wingdings" pitchFamily="2" charset="2"/>
              <a:buChar char="§"/>
              <a:defRPr/>
            </a:pPr>
            <a:endParaRPr lang="en-US" sz="2800" dirty="0" smtClean="0"/>
          </a:p>
        </p:txBody>
      </p:sp>
      <p:sp>
        <p:nvSpPr>
          <p:cNvPr id="6" name="Text Placeholder 2"/>
          <p:cNvSpPr txBox="1">
            <a:spLocks/>
          </p:cNvSpPr>
          <p:nvPr/>
        </p:nvSpPr>
        <p:spPr>
          <a:xfrm>
            <a:off x="685800" y="1722438"/>
            <a:ext cx="7498672" cy="63976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fontAlgn="auto">
              <a:spcAft>
                <a:spcPts val="0"/>
              </a:spcAft>
              <a:buNone/>
            </a:pPr>
            <a:r>
              <a:rPr lang="en-US" sz="2800" b="1" u="sng" dirty="0" smtClean="0"/>
              <a:t>Annual Funding Agreement Language</a:t>
            </a:r>
            <a:endParaRPr lang="en-US" sz="2800" b="1" u="sng" dirty="0"/>
          </a:p>
        </p:txBody>
      </p:sp>
      <p:sp>
        <p:nvSpPr>
          <p:cNvPr id="5" name="Title 1"/>
          <p:cNvSpPr>
            <a:spLocks noGrp="1"/>
          </p:cNvSpPr>
          <p:nvPr>
            <p:ph type="title"/>
          </p:nvPr>
        </p:nvSpPr>
        <p:spPr>
          <a:xfrm>
            <a:off x="353744" y="381000"/>
            <a:ext cx="8409256" cy="1143000"/>
          </a:xfrm>
        </p:spPr>
        <p:style>
          <a:lnRef idx="0">
            <a:schemeClr val="accent5"/>
          </a:lnRef>
          <a:fillRef idx="3">
            <a:schemeClr val="accent5"/>
          </a:fillRef>
          <a:effectRef idx="3">
            <a:schemeClr val="accent5"/>
          </a:effectRef>
          <a:fontRef idx="minor">
            <a:schemeClr val="lt1"/>
          </a:fontRef>
        </p:style>
        <p:txBody>
          <a:bodyPr>
            <a:noAutofit/>
          </a:bodyPr>
          <a:lstStyle/>
          <a:p>
            <a:pPr marL="0" lvl="1" algn="ctr" fontAlgn="auto">
              <a:spcAft>
                <a:spcPts val="0"/>
              </a:spcAft>
            </a:pPr>
            <a:r>
              <a:rPr lang="en-US" sz="2800" dirty="0">
                <a:solidFill>
                  <a:schemeClr val="bg1"/>
                </a:solidFill>
                <a:latin typeface="+mj-lt"/>
              </a:rPr>
              <a:t>Option </a:t>
            </a:r>
            <a:r>
              <a:rPr lang="en-US" sz="2800" dirty="0" smtClean="0">
                <a:solidFill>
                  <a:schemeClr val="bg1"/>
                </a:solidFill>
                <a:latin typeface="+mj-lt"/>
              </a:rPr>
              <a:t>3: Tribe/Consortium transfers </a:t>
            </a:r>
            <a:r>
              <a:rPr lang="en-US" sz="2800" dirty="0">
                <a:solidFill>
                  <a:schemeClr val="bg1"/>
                </a:solidFill>
                <a:latin typeface="+mj-lt"/>
              </a:rPr>
              <a:t>records in accordance with Annual Funding Agreement</a:t>
            </a:r>
          </a:p>
        </p:txBody>
      </p:sp>
    </p:spTree>
    <p:extLst>
      <p:ext uri="{BB962C8B-B14F-4D97-AF65-F5344CB8AC3E}">
        <p14:creationId xmlns:p14="http://schemas.microsoft.com/office/powerpoint/2010/main" val="353236575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1"/>
            <a:ext cx="8534400" cy="4800600"/>
          </a:xfrm>
        </p:spPr>
        <p:txBody>
          <a:bodyPr>
            <a:normAutofit fontScale="40000" lnSpcReduction="20000"/>
          </a:bodyPr>
          <a:lstStyle/>
          <a:p>
            <a:pPr marL="0" lvl="1" indent="0">
              <a:buClr>
                <a:schemeClr val="bg2">
                  <a:lumMod val="60000"/>
                  <a:lumOff val="40000"/>
                </a:schemeClr>
              </a:buClr>
              <a:buSzPct val="80000"/>
              <a:buNone/>
            </a:pPr>
            <a:r>
              <a:rPr lang="en-US" sz="5000" dirty="0" smtClean="0"/>
              <a:t>Secretary agrees to:</a:t>
            </a:r>
          </a:p>
          <a:p>
            <a:pPr lvl="1">
              <a:buNone/>
              <a:defRPr/>
            </a:pPr>
            <a:r>
              <a:rPr lang="en-US" sz="4500" dirty="0" smtClean="0"/>
              <a:t>(a) Allow </a:t>
            </a:r>
            <a:r>
              <a:rPr lang="en-US" sz="4500" dirty="0"/>
              <a:t>Tribe/Consortium to determine what records it creates to </a:t>
            </a:r>
            <a:endParaRPr lang="en-US" sz="4500" dirty="0" smtClean="0"/>
          </a:p>
          <a:p>
            <a:pPr lvl="1">
              <a:buNone/>
              <a:defRPr/>
            </a:pPr>
            <a:r>
              <a:rPr lang="en-US" sz="4500" dirty="0" smtClean="0"/>
              <a:t>     implement </a:t>
            </a:r>
            <a:r>
              <a:rPr lang="en-US" sz="4500" dirty="0"/>
              <a:t>the trust program</a:t>
            </a:r>
          </a:p>
          <a:p>
            <a:pPr lvl="2">
              <a:defRPr/>
            </a:pPr>
            <a:r>
              <a:rPr lang="en-US" sz="4500" dirty="0"/>
              <a:t>Except that the Tribe/Consortium must create and maintain the information required by statute and regulation</a:t>
            </a:r>
          </a:p>
          <a:p>
            <a:pPr lvl="2">
              <a:defRPr/>
            </a:pPr>
            <a:r>
              <a:rPr lang="en-US" sz="4500" dirty="0"/>
              <a:t>No additional recordkeeping requirements are required</a:t>
            </a:r>
          </a:p>
          <a:p>
            <a:pPr marL="925830" lvl="1" indent="-514350">
              <a:buFont typeface="Arial" pitchFamily="34" charset="0"/>
              <a:buAutoNum type="alphaLcParenBoth" startAt="2"/>
              <a:defRPr/>
            </a:pPr>
            <a:r>
              <a:rPr lang="en-US" sz="4500" dirty="0" smtClean="0"/>
              <a:t>Store all </a:t>
            </a:r>
            <a:r>
              <a:rPr lang="en-US" sz="4500" b="1" u="sng" dirty="0" smtClean="0"/>
              <a:t>inactive fiduciary trust records </a:t>
            </a:r>
            <a:r>
              <a:rPr lang="en-US" sz="4500" dirty="0" smtClean="0"/>
              <a:t>at AIRR at no cost to the Tribe/Consortium when Tribe/Consortium no longer wishes to keep the records. </a:t>
            </a:r>
            <a:r>
              <a:rPr lang="en-US" sz="6000" dirty="0">
                <a:solidFill>
                  <a:srgbClr val="0070C0"/>
                </a:solidFill>
              </a:rPr>
              <a:t>These records stored at the AIRR </a:t>
            </a:r>
            <a:r>
              <a:rPr lang="en-US" sz="6000" u="sng" dirty="0">
                <a:solidFill>
                  <a:srgbClr val="0070C0"/>
                </a:solidFill>
              </a:rPr>
              <a:t>shall not be treated as Federal </a:t>
            </a:r>
            <a:r>
              <a:rPr lang="en-US" sz="6000" u="sng" dirty="0" smtClean="0">
                <a:solidFill>
                  <a:srgbClr val="0070C0"/>
                </a:solidFill>
              </a:rPr>
              <a:t>records.</a:t>
            </a:r>
            <a:r>
              <a:rPr lang="en-US" sz="6000" dirty="0">
                <a:solidFill>
                  <a:srgbClr val="0070C0"/>
                </a:solidFill>
              </a:rPr>
              <a:t> </a:t>
            </a:r>
            <a:r>
              <a:rPr lang="en-US" sz="6000" dirty="0" smtClean="0">
                <a:solidFill>
                  <a:srgbClr val="0070C0"/>
                </a:solidFill>
              </a:rPr>
              <a:t>Tribe/Consortium </a:t>
            </a:r>
            <a:r>
              <a:rPr lang="en-US" sz="6000" dirty="0">
                <a:solidFill>
                  <a:srgbClr val="0070C0"/>
                </a:solidFill>
              </a:rPr>
              <a:t>will retain legal custody and determine access to these records. </a:t>
            </a:r>
          </a:p>
          <a:p>
            <a:pPr marL="925830" lvl="1" indent="-514350">
              <a:buFont typeface="Arial" pitchFamily="34" charset="0"/>
              <a:buAutoNum type="alphaLcParenBoth" startAt="2"/>
              <a:defRPr/>
            </a:pPr>
            <a:r>
              <a:rPr lang="en-US" sz="6000" dirty="0" smtClean="0">
                <a:solidFill>
                  <a:srgbClr val="0070C0"/>
                </a:solidFill>
              </a:rPr>
              <a:t>Create </a:t>
            </a:r>
            <a:r>
              <a:rPr lang="en-US" sz="6000" dirty="0">
                <a:solidFill>
                  <a:srgbClr val="0070C0"/>
                </a:solidFill>
              </a:rPr>
              <a:t>and manage a single tribal storage and retrieval  </a:t>
            </a:r>
            <a:r>
              <a:rPr lang="en-US" sz="6000" dirty="0" smtClean="0">
                <a:solidFill>
                  <a:srgbClr val="0070C0"/>
                </a:solidFill>
              </a:rPr>
              <a:t>system </a:t>
            </a:r>
            <a:r>
              <a:rPr lang="en-US" sz="6000" dirty="0">
                <a:solidFill>
                  <a:srgbClr val="0070C0"/>
                </a:solidFill>
              </a:rPr>
              <a:t>for all fiduciary trust records stored at the </a:t>
            </a:r>
            <a:r>
              <a:rPr lang="en-US" sz="6000" dirty="0" smtClean="0">
                <a:solidFill>
                  <a:srgbClr val="0070C0"/>
                </a:solidFill>
              </a:rPr>
              <a:t>AIRR</a:t>
            </a:r>
          </a:p>
          <a:p>
            <a:pPr marL="925830" lvl="1" indent="-514350">
              <a:buFont typeface="Arial" pitchFamily="34" charset="0"/>
              <a:buAutoNum type="alphaLcParenBoth" startAt="2"/>
              <a:defRPr/>
            </a:pPr>
            <a:r>
              <a:rPr lang="en-US" sz="6000" dirty="0" smtClean="0">
                <a:solidFill>
                  <a:srgbClr val="0070C0"/>
                </a:solidFill>
              </a:rPr>
              <a:t>Provide </a:t>
            </a:r>
            <a:r>
              <a:rPr lang="en-US" sz="6000" dirty="0">
                <a:solidFill>
                  <a:srgbClr val="0070C0"/>
                </a:solidFill>
              </a:rPr>
              <a:t>technical assistance for  Tribes/Consortia in preserving, protecting, and managing their fiduciary trust records</a:t>
            </a:r>
          </a:p>
          <a:p>
            <a:endParaRPr lang="en-US" dirty="0"/>
          </a:p>
          <a:p>
            <a:pPr marL="925830" lvl="1" indent="-514350" eaLnBrk="1" hangingPunct="1">
              <a:buAutoNum type="alphaLcParenBoth" startAt="2"/>
              <a:defRPr/>
            </a:pPr>
            <a:endParaRPr lang="en-US" sz="2900" dirty="0" smtClean="0"/>
          </a:p>
          <a:p>
            <a:pPr lvl="2" eaLnBrk="1" hangingPunct="1">
              <a:defRPr/>
            </a:pPr>
            <a:endParaRPr lang="en-US" sz="2400" dirty="0" smtClean="0">
              <a:solidFill>
                <a:srgbClr val="FF0000"/>
              </a:solidFill>
            </a:endParaRPr>
          </a:p>
          <a:p>
            <a:pPr lvl="2" eaLnBrk="1" hangingPunct="1">
              <a:defRPr/>
            </a:pPr>
            <a:endParaRPr lang="en-US" sz="2400" dirty="0">
              <a:solidFill>
                <a:srgbClr val="FF0000"/>
              </a:solidFill>
            </a:endParaRPr>
          </a:p>
        </p:txBody>
      </p:sp>
      <p:sp>
        <p:nvSpPr>
          <p:cNvPr id="4" name="Text Placeholder 2"/>
          <p:cNvSpPr txBox="1">
            <a:spLocks/>
          </p:cNvSpPr>
          <p:nvPr/>
        </p:nvSpPr>
        <p:spPr>
          <a:xfrm>
            <a:off x="685800" y="1600200"/>
            <a:ext cx="7498672" cy="762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fontAlgn="auto">
              <a:spcAft>
                <a:spcPts val="0"/>
              </a:spcAft>
              <a:buNone/>
            </a:pPr>
            <a:r>
              <a:rPr lang="en-US" sz="2800" b="1" u="sng" dirty="0" smtClean="0"/>
              <a:t>Annual Funding Agreement Language</a:t>
            </a:r>
            <a:endParaRPr lang="en-US" sz="2800" b="1" u="sng" dirty="0"/>
          </a:p>
        </p:txBody>
      </p:sp>
      <p:sp>
        <p:nvSpPr>
          <p:cNvPr id="6" name="Title 1"/>
          <p:cNvSpPr>
            <a:spLocks noGrp="1"/>
          </p:cNvSpPr>
          <p:nvPr>
            <p:ph type="title"/>
          </p:nvPr>
        </p:nvSpPr>
        <p:spPr>
          <a:xfrm>
            <a:off x="353744" y="381000"/>
            <a:ext cx="8409256" cy="1143000"/>
          </a:xfrm>
        </p:spPr>
        <p:style>
          <a:lnRef idx="0">
            <a:schemeClr val="accent5"/>
          </a:lnRef>
          <a:fillRef idx="3">
            <a:schemeClr val="accent5"/>
          </a:fillRef>
          <a:effectRef idx="3">
            <a:schemeClr val="accent5"/>
          </a:effectRef>
          <a:fontRef idx="minor">
            <a:schemeClr val="lt1"/>
          </a:fontRef>
        </p:style>
        <p:txBody>
          <a:bodyPr>
            <a:noAutofit/>
          </a:bodyPr>
          <a:lstStyle/>
          <a:p>
            <a:pPr marL="0" lvl="1" algn="ctr" fontAlgn="auto">
              <a:spcAft>
                <a:spcPts val="0"/>
              </a:spcAft>
            </a:pPr>
            <a:r>
              <a:rPr lang="en-US" sz="2800" dirty="0">
                <a:solidFill>
                  <a:schemeClr val="bg1"/>
                </a:solidFill>
                <a:latin typeface="+mj-lt"/>
              </a:rPr>
              <a:t>Option </a:t>
            </a:r>
            <a:r>
              <a:rPr lang="en-US" sz="2800" dirty="0" smtClean="0">
                <a:solidFill>
                  <a:schemeClr val="bg1"/>
                </a:solidFill>
                <a:latin typeface="+mj-lt"/>
              </a:rPr>
              <a:t>3: Tribe/Consortium transfers trust records </a:t>
            </a:r>
            <a:r>
              <a:rPr lang="en-US" sz="2800" dirty="0">
                <a:solidFill>
                  <a:schemeClr val="bg1"/>
                </a:solidFill>
                <a:latin typeface="+mj-lt"/>
              </a:rPr>
              <a:t>in accordance with Annual Funding Agreement</a:t>
            </a:r>
          </a:p>
        </p:txBody>
      </p:sp>
    </p:spTree>
    <p:extLst>
      <p:ext uri="{BB962C8B-B14F-4D97-AF65-F5344CB8AC3E}">
        <p14:creationId xmlns:p14="http://schemas.microsoft.com/office/powerpoint/2010/main" val="159586421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458200" cy="4876800"/>
          </a:xfrm>
        </p:spPr>
        <p:txBody>
          <a:bodyPr>
            <a:normAutofit/>
          </a:bodyPr>
          <a:lstStyle/>
          <a:p>
            <a:r>
              <a:rPr lang="en-US" dirty="0">
                <a:solidFill>
                  <a:srgbClr val="0070C0"/>
                </a:solidFill>
              </a:rPr>
              <a:t>Records stored at the AIRR remain legal custody of the Tribe</a:t>
            </a:r>
          </a:p>
          <a:p>
            <a:r>
              <a:rPr lang="en-US" dirty="0"/>
              <a:t>Tribal records are stored in a separate location from the </a:t>
            </a:r>
            <a:r>
              <a:rPr lang="en-US" dirty="0" smtClean="0"/>
              <a:t>BIA/OST records</a:t>
            </a:r>
            <a:endParaRPr lang="en-US" dirty="0"/>
          </a:p>
          <a:p>
            <a:r>
              <a:rPr lang="en-US" dirty="0" smtClean="0"/>
              <a:t>Tribes must send written request (letter) along with Agreement to Director, OTR requesting inactive Indian Fiduciary Trust Records to be stored at AIRR.</a:t>
            </a:r>
          </a:p>
          <a:p>
            <a:r>
              <a:rPr lang="en-US" dirty="0" smtClean="0"/>
              <a:t>Include the following:</a:t>
            </a:r>
          </a:p>
          <a:p>
            <a:pPr lvl="1"/>
            <a:r>
              <a:rPr lang="en-US" dirty="0" smtClean="0"/>
              <a:t>Name of Tribe/Consortium Records Officer or POC</a:t>
            </a:r>
          </a:p>
          <a:p>
            <a:pPr lvl="1"/>
            <a:r>
              <a:rPr lang="en-US" dirty="0"/>
              <a:t>S</a:t>
            </a:r>
            <a:r>
              <a:rPr lang="en-US" dirty="0" smtClean="0"/>
              <a:t>tate whether Tribe/Consortia will use the Indian Affairs Record Schedules or their own Tribally developed schedules</a:t>
            </a:r>
          </a:p>
          <a:p>
            <a:pPr lvl="1"/>
            <a:r>
              <a:rPr lang="en-US" dirty="0" smtClean="0"/>
              <a:t>Technical assistance from OTR</a:t>
            </a:r>
            <a:endParaRPr lang="en-US" dirty="0"/>
          </a:p>
        </p:txBody>
      </p:sp>
      <p:sp>
        <p:nvSpPr>
          <p:cNvPr id="6" name="Title 1"/>
          <p:cNvSpPr>
            <a:spLocks noGrp="1"/>
          </p:cNvSpPr>
          <p:nvPr>
            <p:ph type="title"/>
          </p:nvPr>
        </p:nvSpPr>
        <p:spPr>
          <a:xfrm>
            <a:off x="353744" y="381000"/>
            <a:ext cx="8409256" cy="1143000"/>
          </a:xfrm>
        </p:spPr>
        <p:style>
          <a:lnRef idx="0">
            <a:schemeClr val="accent5"/>
          </a:lnRef>
          <a:fillRef idx="3">
            <a:schemeClr val="accent5"/>
          </a:fillRef>
          <a:effectRef idx="3">
            <a:schemeClr val="accent5"/>
          </a:effectRef>
          <a:fontRef idx="minor">
            <a:schemeClr val="lt1"/>
          </a:fontRef>
        </p:style>
        <p:txBody>
          <a:bodyPr>
            <a:noAutofit/>
          </a:bodyPr>
          <a:lstStyle/>
          <a:p>
            <a:pPr marL="0" lvl="1" algn="ctr" fontAlgn="auto">
              <a:spcAft>
                <a:spcPts val="0"/>
              </a:spcAft>
            </a:pPr>
            <a:r>
              <a:rPr lang="en-US" sz="2800" dirty="0">
                <a:solidFill>
                  <a:schemeClr val="bg1"/>
                </a:solidFill>
                <a:latin typeface="+mj-lt"/>
              </a:rPr>
              <a:t>Option </a:t>
            </a:r>
            <a:r>
              <a:rPr lang="en-US" sz="2800" dirty="0" smtClean="0">
                <a:solidFill>
                  <a:schemeClr val="bg1"/>
                </a:solidFill>
                <a:latin typeface="+mj-lt"/>
              </a:rPr>
              <a:t>3: Tribe/Consortium transfers trust records </a:t>
            </a:r>
            <a:r>
              <a:rPr lang="en-US" sz="2800" dirty="0">
                <a:solidFill>
                  <a:schemeClr val="bg1"/>
                </a:solidFill>
                <a:latin typeface="+mj-lt"/>
              </a:rPr>
              <a:t>in accordance with Annual Funding Agreement</a:t>
            </a:r>
          </a:p>
        </p:txBody>
      </p:sp>
    </p:spTree>
    <p:extLst>
      <p:ext uri="{BB962C8B-B14F-4D97-AF65-F5344CB8AC3E}">
        <p14:creationId xmlns:p14="http://schemas.microsoft.com/office/powerpoint/2010/main" val="154355997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25" y="427038"/>
            <a:ext cx="7953094" cy="1055689"/>
          </a:xfrm>
        </p:spPr>
        <p:txBody>
          <a:bodyPr>
            <a:normAutofit/>
          </a:bodyPr>
          <a:lstStyle/>
          <a:p>
            <a:r>
              <a:rPr lang="en-US" sz="2800" dirty="0" smtClean="0"/>
              <a:t>Which Records Storage Option should </a:t>
            </a:r>
            <a:br>
              <a:rPr lang="en-US" sz="2800" dirty="0" smtClean="0"/>
            </a:br>
            <a:r>
              <a:rPr lang="en-US" sz="2800" dirty="0" smtClean="0"/>
              <a:t>your tribe choose?</a:t>
            </a:r>
            <a:endParaRPr lang="en-US" sz="2800" dirty="0"/>
          </a:p>
        </p:txBody>
      </p:sp>
      <p:sp>
        <p:nvSpPr>
          <p:cNvPr id="3" name="Text Placeholder 2"/>
          <p:cNvSpPr>
            <a:spLocks noGrp="1"/>
          </p:cNvSpPr>
          <p:nvPr>
            <p:ph type="body" idx="1"/>
          </p:nvPr>
        </p:nvSpPr>
        <p:spPr>
          <a:xfrm>
            <a:off x="304800" y="1676401"/>
            <a:ext cx="2590800" cy="1066799"/>
          </a:xfrm>
        </p:spPr>
        <p:style>
          <a:lnRef idx="0">
            <a:schemeClr val="accent2"/>
          </a:lnRef>
          <a:fillRef idx="3">
            <a:schemeClr val="accent2"/>
          </a:fillRef>
          <a:effectRef idx="3">
            <a:schemeClr val="accent2"/>
          </a:effectRef>
          <a:fontRef idx="minor">
            <a:schemeClr val="lt1"/>
          </a:fontRef>
        </p:style>
        <p:txBody>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sz="2000" dirty="0" smtClean="0">
                <a:solidFill>
                  <a:schemeClr val="bg1"/>
                </a:solidFill>
              </a:rPr>
              <a:t>STORAGE OPTION 1</a:t>
            </a:r>
          </a:p>
          <a:p>
            <a:r>
              <a:rPr lang="en-US" sz="1800" dirty="0" smtClean="0">
                <a:solidFill>
                  <a:schemeClr val="bg1"/>
                </a:solidFill>
              </a:rPr>
              <a:t>Tribal Storage Facility</a:t>
            </a:r>
          </a:p>
          <a:p>
            <a:endParaRPr lang="en-US" sz="1600" dirty="0">
              <a:solidFill>
                <a:schemeClr val="bg1"/>
              </a:solidFill>
            </a:endParaRPr>
          </a:p>
        </p:txBody>
      </p:sp>
      <p:sp>
        <p:nvSpPr>
          <p:cNvPr id="4" name="Content Placeholder 3"/>
          <p:cNvSpPr>
            <a:spLocks noGrp="1"/>
          </p:cNvSpPr>
          <p:nvPr>
            <p:ph sz="half" idx="2"/>
          </p:nvPr>
        </p:nvSpPr>
        <p:spPr>
          <a:xfrm>
            <a:off x="152400" y="2819400"/>
            <a:ext cx="2667000" cy="3810000"/>
          </a:xfrm>
        </p:spPr>
        <p:txBody>
          <a:bodyPr>
            <a:normAutofit/>
          </a:bodyPr>
          <a:lstStyle/>
          <a:p>
            <a:r>
              <a:rPr lang="en-US" sz="2200" dirty="0" smtClean="0">
                <a:solidFill>
                  <a:schemeClr val="tx2"/>
                </a:solidFill>
              </a:rPr>
              <a:t>Tribe retains ownership</a:t>
            </a:r>
          </a:p>
          <a:p>
            <a:r>
              <a:rPr lang="en-US" sz="2200" dirty="0" smtClean="0"/>
              <a:t>Tribe pays for storage costs</a:t>
            </a:r>
          </a:p>
          <a:p>
            <a:r>
              <a:rPr lang="en-US" sz="2200" dirty="0" smtClean="0"/>
              <a:t>Tribe pays </a:t>
            </a:r>
            <a:r>
              <a:rPr lang="en-US" sz="2200" dirty="0" smtClean="0">
                <a:solidFill>
                  <a:schemeClr val="tx2"/>
                </a:solidFill>
              </a:rPr>
              <a:t> employee costs</a:t>
            </a:r>
          </a:p>
          <a:p>
            <a:endParaRPr lang="en-US" dirty="0"/>
          </a:p>
        </p:txBody>
      </p:sp>
      <p:sp>
        <p:nvSpPr>
          <p:cNvPr id="5" name="Text Placeholder 4"/>
          <p:cNvSpPr>
            <a:spLocks noGrp="1"/>
          </p:cNvSpPr>
          <p:nvPr>
            <p:ph type="body" sz="quarter" idx="3"/>
          </p:nvPr>
        </p:nvSpPr>
        <p:spPr>
          <a:xfrm>
            <a:off x="6166944" y="1665288"/>
            <a:ext cx="2667000" cy="1073149"/>
          </a:xfrm>
        </p:spPr>
        <p:style>
          <a:lnRef idx="0">
            <a:schemeClr val="accent5"/>
          </a:lnRef>
          <a:fillRef idx="3">
            <a:schemeClr val="accent5"/>
          </a:fillRef>
          <a:effectRef idx="3">
            <a:schemeClr val="accent5"/>
          </a:effectRef>
          <a:fontRef idx="minor">
            <a:schemeClr val="lt1"/>
          </a:fontRef>
        </p:style>
        <p:txBody>
          <a:bodyPr/>
          <a:lstStyle/>
          <a:p>
            <a:r>
              <a:rPr lang="en-US" sz="2000" dirty="0" smtClean="0">
                <a:solidFill>
                  <a:schemeClr val="bg1"/>
                </a:solidFill>
              </a:rPr>
              <a:t>STORAGE OPTION 3</a:t>
            </a:r>
          </a:p>
          <a:p>
            <a:r>
              <a:rPr lang="en-US" sz="1800" dirty="0" smtClean="0">
                <a:solidFill>
                  <a:schemeClr val="bg1"/>
                </a:solidFill>
              </a:rPr>
              <a:t>Retain Ownership-</a:t>
            </a:r>
          </a:p>
          <a:p>
            <a:r>
              <a:rPr lang="en-US" sz="1800" dirty="0" smtClean="0">
                <a:solidFill>
                  <a:schemeClr val="bg1"/>
                </a:solidFill>
              </a:rPr>
              <a:t>Store at AIRR</a:t>
            </a:r>
            <a:endParaRPr lang="en-US" sz="1800" dirty="0">
              <a:solidFill>
                <a:schemeClr val="bg1"/>
              </a:solidFill>
            </a:endParaRPr>
          </a:p>
        </p:txBody>
      </p:sp>
      <p:sp>
        <p:nvSpPr>
          <p:cNvPr id="6" name="Content Placeholder 5"/>
          <p:cNvSpPr>
            <a:spLocks noGrp="1"/>
          </p:cNvSpPr>
          <p:nvPr>
            <p:ph sz="quarter" idx="4"/>
          </p:nvPr>
        </p:nvSpPr>
        <p:spPr>
          <a:xfrm>
            <a:off x="6019800" y="2803525"/>
            <a:ext cx="2971800" cy="3673475"/>
          </a:xfrm>
        </p:spPr>
        <p:txBody>
          <a:bodyPr>
            <a:noAutofit/>
          </a:bodyPr>
          <a:lstStyle/>
          <a:p>
            <a:r>
              <a:rPr lang="en-US" sz="2200" dirty="0" smtClean="0">
                <a:solidFill>
                  <a:schemeClr val="tx2"/>
                </a:solidFill>
              </a:rPr>
              <a:t>Tribe retains ownership</a:t>
            </a:r>
          </a:p>
          <a:p>
            <a:r>
              <a:rPr lang="en-US" sz="2200" dirty="0" smtClean="0">
                <a:solidFill>
                  <a:schemeClr val="tx2"/>
                </a:solidFill>
              </a:rPr>
              <a:t>No storage costs</a:t>
            </a:r>
          </a:p>
          <a:p>
            <a:r>
              <a:rPr lang="en-US" sz="2200" dirty="0" smtClean="0">
                <a:solidFill>
                  <a:schemeClr val="tx2"/>
                </a:solidFill>
              </a:rPr>
              <a:t>No employee costs</a:t>
            </a:r>
          </a:p>
          <a:p>
            <a:r>
              <a:rPr lang="en-US" sz="2200" dirty="0"/>
              <a:t>Established RM Program needs to be in </a:t>
            </a:r>
            <a:r>
              <a:rPr lang="en-US" sz="2200" dirty="0" smtClean="0"/>
              <a:t>place</a:t>
            </a:r>
          </a:p>
          <a:p>
            <a:r>
              <a:rPr lang="en-US" sz="2200" dirty="0" smtClean="0"/>
              <a:t>Not Subject to </a:t>
            </a:r>
            <a:r>
              <a:rPr lang="en-US" sz="2200" dirty="0" err="1" smtClean="0"/>
              <a:t>FOIA</a:t>
            </a:r>
            <a:r>
              <a:rPr lang="en-US" sz="2200" dirty="0" smtClean="0"/>
              <a:t>/PA</a:t>
            </a:r>
            <a:endParaRPr lang="en-US" sz="2200" dirty="0"/>
          </a:p>
          <a:p>
            <a:endParaRPr lang="en-US" sz="2200" dirty="0" smtClean="0"/>
          </a:p>
          <a:p>
            <a:endParaRPr lang="en-US" sz="2200" dirty="0"/>
          </a:p>
          <a:p>
            <a:pPr marL="114300" indent="0">
              <a:buNone/>
            </a:pPr>
            <a:r>
              <a:rPr lang="en-US" sz="2000" b="1" dirty="0" smtClean="0">
                <a:solidFill>
                  <a:srgbClr val="002060"/>
                </a:solidFill>
              </a:rPr>
              <a:t> </a:t>
            </a:r>
          </a:p>
        </p:txBody>
      </p:sp>
      <p:sp>
        <p:nvSpPr>
          <p:cNvPr id="7" name="Slide Number Placeholder 6"/>
          <p:cNvSpPr>
            <a:spLocks noGrp="1"/>
          </p:cNvSpPr>
          <p:nvPr>
            <p:ph type="sldNum" sz="quarter" idx="12"/>
          </p:nvPr>
        </p:nvSpPr>
        <p:spPr/>
        <p:txBody>
          <a:bodyPr/>
          <a:lstStyle/>
          <a:p>
            <a:pPr>
              <a:defRPr/>
            </a:pPr>
            <a:fld id="{EC604379-1441-45FE-9F20-E8AC7E677FF0}" type="slidenum">
              <a:rPr lang="en-US" smtClean="0"/>
              <a:pPr>
                <a:defRPr/>
              </a:pPr>
              <a:t>24</a:t>
            </a:fld>
            <a:endParaRPr lang="en-US" dirty="0"/>
          </a:p>
        </p:txBody>
      </p:sp>
      <p:sp>
        <p:nvSpPr>
          <p:cNvPr id="8" name="Text Placeholder 4"/>
          <p:cNvSpPr txBox="1">
            <a:spLocks/>
          </p:cNvSpPr>
          <p:nvPr/>
        </p:nvSpPr>
        <p:spPr>
          <a:xfrm>
            <a:off x="5638800" y="1600200"/>
            <a:ext cx="2438400"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endParaRPr lang="en-US" dirty="0"/>
          </a:p>
        </p:txBody>
      </p:sp>
      <p:sp>
        <p:nvSpPr>
          <p:cNvPr id="9" name="Content Placeholder 5"/>
          <p:cNvSpPr txBox="1">
            <a:spLocks/>
          </p:cNvSpPr>
          <p:nvPr/>
        </p:nvSpPr>
        <p:spPr>
          <a:xfrm>
            <a:off x="5638800" y="2209800"/>
            <a:ext cx="2438400" cy="39512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endParaRPr lang="en-US" dirty="0"/>
          </a:p>
        </p:txBody>
      </p:sp>
      <p:sp>
        <p:nvSpPr>
          <p:cNvPr id="10" name="Text Placeholder 4"/>
          <p:cNvSpPr txBox="1">
            <a:spLocks/>
          </p:cNvSpPr>
          <p:nvPr/>
        </p:nvSpPr>
        <p:spPr>
          <a:xfrm>
            <a:off x="3197772" y="1589800"/>
            <a:ext cx="2438400"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endParaRPr lang="en-US" dirty="0"/>
          </a:p>
        </p:txBody>
      </p:sp>
      <p:sp>
        <p:nvSpPr>
          <p:cNvPr id="13" name="Text Placeholder 4"/>
          <p:cNvSpPr txBox="1">
            <a:spLocks/>
          </p:cNvSpPr>
          <p:nvPr/>
        </p:nvSpPr>
        <p:spPr>
          <a:xfrm>
            <a:off x="3197772" y="1570038"/>
            <a:ext cx="2438400"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endParaRPr lang="en-US" dirty="0"/>
          </a:p>
        </p:txBody>
      </p:sp>
      <p:sp>
        <p:nvSpPr>
          <p:cNvPr id="14" name="Content Placeholder 5"/>
          <p:cNvSpPr txBox="1">
            <a:spLocks/>
          </p:cNvSpPr>
          <p:nvPr/>
        </p:nvSpPr>
        <p:spPr>
          <a:xfrm>
            <a:off x="3197772" y="2209800"/>
            <a:ext cx="2438400" cy="39512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endParaRPr lang="en-US" dirty="0"/>
          </a:p>
        </p:txBody>
      </p:sp>
      <p:sp>
        <p:nvSpPr>
          <p:cNvPr id="15" name="Text Placeholder 2"/>
          <p:cNvSpPr txBox="1">
            <a:spLocks/>
          </p:cNvSpPr>
          <p:nvPr/>
        </p:nvSpPr>
        <p:spPr>
          <a:xfrm>
            <a:off x="3197772" y="1665288"/>
            <a:ext cx="2667000" cy="107791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dirty="0" smtClean="0">
                <a:solidFill>
                  <a:schemeClr val="bg1"/>
                </a:solidFill>
              </a:rPr>
              <a:t>STORAGE OPTION 2</a:t>
            </a:r>
          </a:p>
          <a:p>
            <a:r>
              <a:rPr lang="en-US" sz="1800" dirty="0" smtClean="0">
                <a:solidFill>
                  <a:schemeClr val="bg1"/>
                </a:solidFill>
              </a:rPr>
              <a:t>Relinquish Ownership-Store at AIRR</a:t>
            </a:r>
            <a:endParaRPr lang="en-US" sz="1800" dirty="0">
              <a:solidFill>
                <a:schemeClr val="bg1"/>
              </a:solidFill>
            </a:endParaRPr>
          </a:p>
        </p:txBody>
      </p:sp>
      <p:sp>
        <p:nvSpPr>
          <p:cNvPr id="16" name="Content Placeholder 3"/>
          <p:cNvSpPr txBox="1">
            <a:spLocks/>
          </p:cNvSpPr>
          <p:nvPr/>
        </p:nvSpPr>
        <p:spPr>
          <a:xfrm>
            <a:off x="2941495" y="2808289"/>
            <a:ext cx="2971800" cy="3886652"/>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sz="2200" dirty="0" smtClean="0">
                <a:solidFill>
                  <a:schemeClr val="tx2"/>
                </a:solidFill>
              </a:rPr>
              <a:t>Tribe transfers ownership to BIA/OST/BIE</a:t>
            </a:r>
          </a:p>
          <a:p>
            <a:r>
              <a:rPr lang="en-US" sz="2200" dirty="0" smtClean="0">
                <a:solidFill>
                  <a:schemeClr val="tx2"/>
                </a:solidFill>
              </a:rPr>
              <a:t>Tribal </a:t>
            </a:r>
            <a:r>
              <a:rPr lang="en-US" sz="2200" dirty="0">
                <a:solidFill>
                  <a:schemeClr val="tx2"/>
                </a:solidFill>
              </a:rPr>
              <a:t>Records become Federal </a:t>
            </a:r>
            <a:r>
              <a:rPr lang="en-US" sz="2200" dirty="0" smtClean="0">
                <a:solidFill>
                  <a:schemeClr val="tx2"/>
                </a:solidFill>
              </a:rPr>
              <a:t>Records</a:t>
            </a:r>
          </a:p>
          <a:p>
            <a:r>
              <a:rPr lang="en-US" sz="2200" dirty="0" smtClean="0">
                <a:solidFill>
                  <a:schemeClr val="tx2"/>
                </a:solidFill>
              </a:rPr>
              <a:t>Subject </a:t>
            </a:r>
            <a:r>
              <a:rPr lang="en-US" sz="2200" dirty="0">
                <a:solidFill>
                  <a:schemeClr val="tx2"/>
                </a:solidFill>
              </a:rPr>
              <a:t>to </a:t>
            </a:r>
            <a:r>
              <a:rPr lang="en-US" sz="2200" dirty="0" smtClean="0">
                <a:solidFill>
                  <a:schemeClr val="tx2"/>
                </a:solidFill>
              </a:rPr>
              <a:t>Freedom of Information (FOIA) and Privacy Act (PA)</a:t>
            </a:r>
          </a:p>
          <a:p>
            <a:r>
              <a:rPr lang="en-US" sz="2200" dirty="0" smtClean="0">
                <a:solidFill>
                  <a:schemeClr val="tx2"/>
                </a:solidFill>
              </a:rPr>
              <a:t>No storage costs </a:t>
            </a:r>
          </a:p>
          <a:p>
            <a:r>
              <a:rPr lang="en-US" sz="2200" dirty="0" smtClean="0">
                <a:solidFill>
                  <a:schemeClr val="tx2"/>
                </a:solidFill>
              </a:rPr>
              <a:t>No employee expense </a:t>
            </a:r>
            <a:endParaRPr lang="en-US" sz="2200" dirty="0">
              <a:solidFill>
                <a:schemeClr val="tx2"/>
              </a:solidFill>
            </a:endParaRPr>
          </a:p>
          <a:p>
            <a:pPr marL="114300" indent="0">
              <a:buNone/>
            </a:pPr>
            <a:endParaRPr lang="en-US" sz="2000" dirty="0" smtClean="0">
              <a:solidFill>
                <a:schemeClr val="tx2"/>
              </a:solidFill>
            </a:endParaRPr>
          </a:p>
          <a:p>
            <a:pPr marL="114300" indent="0">
              <a:buNone/>
            </a:pPr>
            <a:endParaRPr lang="en-US" sz="2000" dirty="0" smtClean="0"/>
          </a:p>
        </p:txBody>
      </p:sp>
    </p:spTree>
    <p:extLst>
      <p:ext uri="{BB962C8B-B14F-4D97-AF65-F5344CB8AC3E}">
        <p14:creationId xmlns:p14="http://schemas.microsoft.com/office/powerpoint/2010/main" val="159472797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normAutofit fontScale="92500" lnSpcReduction="10000"/>
          </a:bodyPr>
          <a:lstStyle/>
          <a:p>
            <a:r>
              <a:rPr lang="en-US" sz="2800" dirty="0" smtClean="0"/>
              <a:t>Opened July 1, 2004</a:t>
            </a:r>
          </a:p>
          <a:p>
            <a:r>
              <a:rPr lang="en-US" sz="2800" dirty="0" smtClean="0"/>
              <a:t>Stores only Indian Records (BIA, BIE, OST, </a:t>
            </a:r>
            <a:r>
              <a:rPr lang="en-US" sz="2800" dirty="0"/>
              <a:t>Tribes) </a:t>
            </a:r>
          </a:p>
          <a:p>
            <a:r>
              <a:rPr lang="en-US" sz="2800" dirty="0" smtClean="0"/>
              <a:t>Approximately </a:t>
            </a:r>
            <a:r>
              <a:rPr lang="en-US" sz="2800" dirty="0"/>
              <a:t>275,000 cubic feet of Indian Records are currently stored at </a:t>
            </a:r>
            <a:r>
              <a:rPr lang="en-US" sz="2800" dirty="0" smtClean="0"/>
              <a:t>AIRR</a:t>
            </a:r>
          </a:p>
          <a:p>
            <a:r>
              <a:rPr lang="en-US" sz="2800" dirty="0" smtClean="0"/>
              <a:t>Haskell Indian </a:t>
            </a:r>
            <a:r>
              <a:rPr lang="en-US" sz="2800" dirty="0"/>
              <a:t>Nation University (</a:t>
            </a:r>
            <a:r>
              <a:rPr lang="en-US" sz="2800" dirty="0" smtClean="0"/>
              <a:t>HINU)</a:t>
            </a:r>
          </a:p>
          <a:p>
            <a:pPr lvl="1"/>
            <a:r>
              <a:rPr lang="en-US" sz="2600" dirty="0" smtClean="0"/>
              <a:t>Haskell students are employed by AIRR</a:t>
            </a:r>
            <a:endParaRPr lang="en-US" sz="2600" dirty="0"/>
          </a:p>
          <a:p>
            <a:pPr lvl="1"/>
            <a:r>
              <a:rPr lang="en-US" sz="2600" dirty="0" smtClean="0"/>
              <a:t>Records </a:t>
            </a:r>
            <a:r>
              <a:rPr lang="en-US" sz="2600" dirty="0"/>
              <a:t>Management </a:t>
            </a:r>
            <a:r>
              <a:rPr lang="en-US" sz="2600" dirty="0" smtClean="0"/>
              <a:t>curriculum at </a:t>
            </a:r>
            <a:r>
              <a:rPr lang="en-US" sz="2600" dirty="0"/>
              <a:t>Haskell University initiated in 2005</a:t>
            </a:r>
          </a:p>
          <a:p>
            <a:r>
              <a:rPr lang="en-US" sz="2800" dirty="0" smtClean="0"/>
              <a:t>National Archives and Records Administration (NARA)</a:t>
            </a:r>
          </a:p>
          <a:p>
            <a:pPr lvl="1"/>
            <a:r>
              <a:rPr lang="en-US" dirty="0" smtClean="0"/>
              <a:t> </a:t>
            </a:r>
            <a:r>
              <a:rPr lang="en-US" sz="2600" dirty="0" smtClean="0"/>
              <a:t>Agreement between AIRR and NARA provides NARA  services in support of storing IA and OST records</a:t>
            </a:r>
          </a:p>
          <a:p>
            <a:pPr marL="114300" indent="0">
              <a:buNone/>
            </a:pPr>
            <a:endParaRPr lang="en-US" dirty="0"/>
          </a:p>
        </p:txBody>
      </p:sp>
      <p:sp>
        <p:nvSpPr>
          <p:cNvPr id="2" name="Title 1"/>
          <p:cNvSpPr>
            <a:spLocks noGrp="1"/>
          </p:cNvSpPr>
          <p:nvPr>
            <p:ph type="title"/>
          </p:nvPr>
        </p:nvSpPr>
        <p:spPr/>
        <p:txBody>
          <a:bodyPr>
            <a:noAutofit/>
          </a:bodyPr>
          <a:lstStyle/>
          <a:p>
            <a:r>
              <a:rPr lang="en-US" sz="2800" dirty="0" smtClean="0"/>
              <a:t>American Indian Records Repository (AIRR)</a:t>
            </a:r>
            <a:br>
              <a:rPr lang="en-US" sz="2800" dirty="0" smtClean="0"/>
            </a:br>
            <a:r>
              <a:rPr lang="en-US" sz="2800" dirty="0" smtClean="0"/>
              <a:t>Lenexa, Kansas</a:t>
            </a:r>
            <a:endParaRPr lang="en-US" sz="2800" dirty="0"/>
          </a:p>
        </p:txBody>
      </p:sp>
    </p:spTree>
    <p:extLst>
      <p:ext uri="{BB962C8B-B14F-4D97-AF65-F5344CB8AC3E}">
        <p14:creationId xmlns:p14="http://schemas.microsoft.com/office/powerpoint/2010/main" val="180170531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381D77-8C10-45D3-B1B2-07EC2EAD8F90}" type="slidenum">
              <a:rPr lang="en-US" smtClean="0"/>
              <a:pPr>
                <a:defRPr/>
              </a:pPr>
              <a:t>26</a:t>
            </a:fld>
            <a:endParaRPr lang="en-US"/>
          </a:p>
        </p:txBody>
      </p:sp>
      <p:pic>
        <p:nvPicPr>
          <p:cNvPr id="993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3" y="228600"/>
            <a:ext cx="4133847" cy="3156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93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4843" y="228600"/>
            <a:ext cx="4383405" cy="3124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3" y="3505200"/>
            <a:ext cx="4152897" cy="3124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0083" y="3505200"/>
            <a:ext cx="4368165" cy="3124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651895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381D77-8C10-45D3-B1B2-07EC2EAD8F90}" type="slidenum">
              <a:rPr lang="en-US" smtClean="0"/>
              <a:pPr>
                <a:defRPr/>
              </a:pPr>
              <a:t>27</a:t>
            </a:fld>
            <a:endParaRPr lang="en-US"/>
          </a:p>
        </p:txBody>
      </p:sp>
      <p:pic>
        <p:nvPicPr>
          <p:cNvPr id="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3524250"/>
            <a:ext cx="428625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 y="290513"/>
            <a:ext cx="4292601" cy="3130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1" y="290513"/>
            <a:ext cx="4286250" cy="3130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539490"/>
            <a:ext cx="4292600" cy="310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736803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381D77-8C10-45D3-B1B2-07EC2EAD8F90}" type="slidenum">
              <a:rPr lang="en-US" smtClean="0"/>
              <a:pPr>
                <a:defRPr/>
              </a:pPr>
              <a:t>28</a:t>
            </a:fld>
            <a:endParaRPr lang="en-US"/>
          </a:p>
        </p:txBody>
      </p:sp>
      <p:sp>
        <p:nvSpPr>
          <p:cNvPr id="5" name="Title 1"/>
          <p:cNvSpPr>
            <a:spLocks noGrp="1"/>
          </p:cNvSpPr>
          <p:nvPr>
            <p:ph type="title"/>
          </p:nvPr>
        </p:nvSpPr>
        <p:spPr/>
        <p:txBody>
          <a:bodyPr>
            <a:noAutofit/>
          </a:bodyPr>
          <a:lstStyle/>
          <a:p>
            <a:r>
              <a:rPr lang="en-US" sz="3200" dirty="0"/>
              <a:t/>
            </a:r>
            <a:br>
              <a:rPr lang="en-US" sz="3200" dirty="0"/>
            </a:br>
            <a:r>
              <a:rPr lang="en-US" sz="3200" dirty="0" smtClean="0"/>
              <a:t>Researching </a:t>
            </a:r>
            <a:r>
              <a:rPr lang="en-US" sz="3200" dirty="0"/>
              <a:t>your Records and Requesting Copies</a:t>
            </a:r>
            <a:br>
              <a:rPr lang="en-US" sz="3200" dirty="0"/>
            </a:br>
            <a:endParaRPr lang="en-US" sz="3200" dirty="0"/>
          </a:p>
        </p:txBody>
      </p:sp>
      <p:sp>
        <p:nvSpPr>
          <p:cNvPr id="6" name="Content Placeholder 2"/>
          <p:cNvSpPr txBox="1">
            <a:spLocks/>
          </p:cNvSpPr>
          <p:nvPr/>
        </p:nvSpPr>
        <p:spPr>
          <a:xfrm>
            <a:off x="381000" y="1828800"/>
            <a:ext cx="8229600" cy="19050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285750" indent="-285750"/>
            <a:r>
              <a:rPr lang="en-US" dirty="0" smtClean="0"/>
              <a:t>Do </a:t>
            </a:r>
            <a:r>
              <a:rPr lang="en-US" dirty="0"/>
              <a:t>you look for </a:t>
            </a:r>
            <a:r>
              <a:rPr lang="en-US" dirty="0" smtClean="0"/>
              <a:t>old documents?</a:t>
            </a:r>
            <a:endParaRPr lang="en-US" dirty="0"/>
          </a:p>
          <a:p>
            <a:pPr marL="285750" indent="-285750"/>
            <a:r>
              <a:rPr lang="en-US" dirty="0"/>
              <a:t>The following slides provide options to consider for researching or retrieving copies of your records.</a:t>
            </a:r>
          </a:p>
          <a:p>
            <a:pPr marL="411480" lvl="1" indent="0">
              <a:lnSpc>
                <a:spcPct val="120000"/>
              </a:lnSpc>
              <a:spcBef>
                <a:spcPts val="0"/>
              </a:spcBef>
              <a:buFont typeface="Arial" pitchFamily="34" charset="0"/>
              <a:buNone/>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4333571"/>
            <a:ext cx="2446317" cy="1954197"/>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84" t="24367" r="36838" b="12722"/>
          <a:stretch/>
        </p:blipFill>
        <p:spPr bwMode="auto">
          <a:xfrm>
            <a:off x="2295030" y="3733800"/>
            <a:ext cx="1447800" cy="203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531777"/>
            <a:ext cx="1428750" cy="1219200"/>
          </a:xfrm>
          <a:prstGeom prst="rect">
            <a:avLst/>
          </a:prstGeom>
          <a:ln>
            <a:noFill/>
          </a:ln>
          <a:effectLst>
            <a:outerShdw blurRad="292100" dist="139700" dir="2700000" algn="tl" rotWithShape="0">
              <a:srgbClr val="333333">
                <a:alpha val="65000"/>
              </a:srgbClr>
            </a:outerShdw>
          </a:effectLst>
        </p:spPr>
      </p:pic>
      <p:pic>
        <p:nvPicPr>
          <p:cNvPr id="11" name="Picture 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010"/>
          <a:stretch/>
        </p:blipFill>
        <p:spPr bwMode="auto">
          <a:xfrm>
            <a:off x="4430486" y="4587995"/>
            <a:ext cx="1614055" cy="1867706"/>
          </a:xfrm>
          <a:prstGeom prst="rect">
            <a:avLst/>
          </a:prstGeom>
          <a:ln>
            <a:noFill/>
          </a:ln>
          <a:effectLst>
            <a:outerShdw blurRad="292100" dist="139700" dir="2700000" algn="tl" rotWithShape="0">
              <a:srgbClr val="333333">
                <a:alpha val="65000"/>
              </a:srgbClr>
            </a:outerShdw>
          </a:effectLs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3418518"/>
            <a:ext cx="2743200" cy="183010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5105400"/>
            <a:ext cx="1428750" cy="1104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920211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9144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defRPr/>
            </a:pPr>
            <a:r>
              <a:rPr lang="en-US" sz="3200" dirty="0" smtClean="0"/>
              <a:t>Research Requests under</a:t>
            </a:r>
            <a:br>
              <a:rPr lang="en-US" sz="3200" dirty="0" smtClean="0"/>
            </a:br>
            <a:r>
              <a:rPr lang="en-US" sz="3200" dirty="0" smtClean="0"/>
              <a:t>Option: 1</a:t>
            </a:r>
            <a:endParaRPr lang="en-US" sz="3200" dirty="0"/>
          </a:p>
        </p:txBody>
      </p:sp>
      <p:sp>
        <p:nvSpPr>
          <p:cNvPr id="46083" name="Content Placeholder 2"/>
          <p:cNvSpPr>
            <a:spLocks noGrp="1"/>
          </p:cNvSpPr>
          <p:nvPr>
            <p:ph idx="1"/>
          </p:nvPr>
        </p:nvSpPr>
        <p:spPr>
          <a:xfrm>
            <a:off x="391886" y="1575025"/>
            <a:ext cx="8229600" cy="5146449"/>
          </a:xfrm>
        </p:spPr>
        <p:txBody>
          <a:bodyPr>
            <a:normAutofit lnSpcReduction="10000"/>
          </a:bodyPr>
          <a:lstStyle/>
          <a:p>
            <a:pPr marL="0" lvl="1" indent="0" algn="ctr">
              <a:lnSpc>
                <a:spcPct val="120000"/>
              </a:lnSpc>
              <a:spcBef>
                <a:spcPts val="0"/>
              </a:spcBef>
              <a:buNone/>
            </a:pPr>
            <a:endParaRPr lang="en-US" sz="2400" dirty="0" smtClean="0"/>
          </a:p>
          <a:p>
            <a:pPr marL="0" lvl="1" indent="0" algn="ctr">
              <a:lnSpc>
                <a:spcPct val="120000"/>
              </a:lnSpc>
              <a:spcBef>
                <a:spcPts val="0"/>
              </a:spcBef>
              <a:buNone/>
            </a:pPr>
            <a:r>
              <a:rPr lang="en-US" sz="2400" dirty="0" smtClean="0"/>
              <a:t>Option 1</a:t>
            </a:r>
            <a:r>
              <a:rPr lang="en-US" sz="2400" dirty="0"/>
              <a:t>: </a:t>
            </a:r>
            <a:r>
              <a:rPr lang="en-US" sz="2400" dirty="0" smtClean="0"/>
              <a:t>When you choose to transfer </a:t>
            </a:r>
            <a:r>
              <a:rPr lang="en-US" sz="2400" dirty="0"/>
              <a:t>records to tribal storage </a:t>
            </a:r>
            <a:r>
              <a:rPr lang="en-US" sz="2400" dirty="0" smtClean="0"/>
              <a:t>facility</a:t>
            </a:r>
          </a:p>
          <a:p>
            <a:pPr marL="0" lvl="1" indent="0" algn="ctr">
              <a:lnSpc>
                <a:spcPct val="120000"/>
              </a:lnSpc>
              <a:spcBef>
                <a:spcPts val="0"/>
              </a:spcBef>
              <a:buNone/>
            </a:pPr>
            <a:endParaRPr lang="en-US" sz="2400" dirty="0" smtClean="0"/>
          </a:p>
          <a:p>
            <a:pPr lvl="1">
              <a:lnSpc>
                <a:spcPct val="120000"/>
              </a:lnSpc>
              <a:spcBef>
                <a:spcPts val="0"/>
              </a:spcBef>
            </a:pPr>
            <a:r>
              <a:rPr lang="en-US" sz="2400" dirty="0" smtClean="0"/>
              <a:t>Research request forms and procedures will need to be developed </a:t>
            </a:r>
            <a:endParaRPr lang="en-US" sz="2400" dirty="0"/>
          </a:p>
          <a:p>
            <a:pPr lvl="1">
              <a:lnSpc>
                <a:spcPct val="120000"/>
              </a:lnSpc>
              <a:spcBef>
                <a:spcPts val="0"/>
              </a:spcBef>
            </a:pPr>
            <a:r>
              <a:rPr lang="en-US" sz="2400" dirty="0" smtClean="0"/>
              <a:t>Employee costs for manually retrieving and refiling information</a:t>
            </a:r>
            <a:endParaRPr lang="en-US" sz="2400" dirty="0"/>
          </a:p>
          <a:p>
            <a:pPr marL="411480" lvl="1" indent="0">
              <a:lnSpc>
                <a:spcPct val="120000"/>
              </a:lnSpc>
              <a:spcBef>
                <a:spcPts val="0"/>
              </a:spcBef>
              <a:buNone/>
            </a:pPr>
            <a:endParaRPr lang="en-US" sz="2400" dirty="0"/>
          </a:p>
          <a:p>
            <a:pPr marL="411480" lvl="1" indent="0">
              <a:lnSpc>
                <a:spcPct val="120000"/>
              </a:lnSpc>
              <a:spcBef>
                <a:spcPts val="0"/>
              </a:spcBef>
              <a:buNone/>
            </a:pPr>
            <a:endParaRPr lang="en-US" sz="2400" dirty="0"/>
          </a:p>
          <a:p>
            <a:pPr marL="411480" lvl="1" indent="0">
              <a:lnSpc>
                <a:spcPct val="120000"/>
              </a:lnSpc>
              <a:spcBef>
                <a:spcPts val="0"/>
              </a:spcBef>
              <a:buNone/>
            </a:pPr>
            <a:r>
              <a:rPr lang="en-US" sz="2400" dirty="0" smtClean="0"/>
              <a:t>Note: Response/retrieval time dependent on the organization of stored records</a:t>
            </a:r>
          </a:p>
          <a:p>
            <a:pPr marL="411480" lvl="1" indent="0">
              <a:lnSpc>
                <a:spcPct val="120000"/>
              </a:lnSpc>
              <a:spcBef>
                <a:spcPts val="0"/>
              </a:spcBef>
              <a:buNone/>
            </a:pPr>
            <a:endParaRPr lang="en-US" sz="2400" dirty="0"/>
          </a:p>
        </p:txBody>
      </p:sp>
      <p:sp>
        <p:nvSpPr>
          <p:cNvPr id="5" name="Slide Number Placeholder 4"/>
          <p:cNvSpPr>
            <a:spLocks noGrp="1"/>
          </p:cNvSpPr>
          <p:nvPr>
            <p:ph type="sldNum" sz="quarter" idx="12"/>
          </p:nvPr>
        </p:nvSpPr>
        <p:spPr/>
        <p:txBody>
          <a:bodyPr/>
          <a:lstStyle/>
          <a:p>
            <a:pPr>
              <a:defRPr/>
            </a:pPr>
            <a:fld id="{66289C14-C8DA-4572-BF92-93DEC3BEAAFE}" type="slidenum">
              <a:rPr lang="en-US" smtClean="0"/>
              <a:pPr>
                <a:defRPr/>
              </a:pPr>
              <a:t>29</a:t>
            </a:fld>
            <a:endParaRPr lang="en-US"/>
          </a:p>
        </p:txBody>
      </p:sp>
    </p:spTree>
    <p:extLst>
      <p:ext uri="{BB962C8B-B14F-4D97-AF65-F5344CB8AC3E}">
        <p14:creationId xmlns:p14="http://schemas.microsoft.com/office/powerpoint/2010/main" val="231102989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 y="13648"/>
            <a:ext cx="9144000" cy="6794500"/>
          </a:xfrm>
          <a:prstGeom prst="rect">
            <a:avLst/>
          </a:prstGeom>
        </p:spPr>
      </p:pic>
      <p:sp>
        <p:nvSpPr>
          <p:cNvPr id="17411" name="Rectangle 3"/>
          <p:cNvSpPr>
            <a:spLocks noGrp="1" noChangeArrowheads="1"/>
          </p:cNvSpPr>
          <p:nvPr>
            <p:ph idx="1"/>
          </p:nvPr>
        </p:nvSpPr>
        <p:spPr>
          <a:xfrm>
            <a:off x="4800600" y="1524000"/>
            <a:ext cx="4186450" cy="4648200"/>
          </a:xfrm>
        </p:spPr>
        <p:txBody>
          <a:bodyPr>
            <a:normAutofit/>
          </a:bodyPr>
          <a:lstStyle/>
          <a:p>
            <a:pPr marL="0" indent="0">
              <a:spcBef>
                <a:spcPts val="0"/>
              </a:spcBef>
              <a:buNone/>
              <a:defRPr/>
            </a:pPr>
            <a:r>
              <a:rPr lang="en-US" dirty="0" smtClean="0">
                <a:solidFill>
                  <a:schemeClr val="tx1"/>
                </a:solidFill>
              </a:rPr>
              <a:t>Office of Trust Records (OTR) established in 1999:</a:t>
            </a:r>
          </a:p>
          <a:p>
            <a:pPr marL="598932" lvl="1" indent="-342900">
              <a:defRPr/>
            </a:pPr>
            <a:r>
              <a:rPr lang="en-US" dirty="0" smtClean="0">
                <a:solidFill>
                  <a:schemeClr val="tx1"/>
                </a:solidFill>
              </a:rPr>
              <a:t>To develop and implement a program for the economical and efficient management of Indian fiduciary trust records</a:t>
            </a:r>
          </a:p>
          <a:p>
            <a:pPr marL="598932" lvl="1" indent="-342900">
              <a:defRPr/>
            </a:pPr>
            <a:r>
              <a:rPr lang="en-US" dirty="0" smtClean="0">
                <a:solidFill>
                  <a:schemeClr val="tx1"/>
                </a:solidFill>
              </a:rPr>
              <a:t>Directives: 1994 American Indian Trust Reform Act, the Federal Records Act and other statutes and regulations</a:t>
            </a:r>
          </a:p>
          <a:p>
            <a:pPr marL="469900" indent="-469900">
              <a:defRPr/>
            </a:pPr>
            <a:endParaRPr lang="en-US" sz="2800" dirty="0" smtClean="0"/>
          </a:p>
        </p:txBody>
      </p:sp>
    </p:spTree>
    <p:extLst>
      <p:ext uri="{BB962C8B-B14F-4D97-AF65-F5344CB8AC3E}">
        <p14:creationId xmlns:p14="http://schemas.microsoft.com/office/powerpoint/2010/main" val="96592863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228600"/>
            <a:ext cx="8382000" cy="1143000"/>
          </a:xfrm>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en-US" sz="3200" dirty="0" smtClean="0"/>
              <a:t>Research Requests under</a:t>
            </a:r>
            <a:br>
              <a:rPr lang="en-US" sz="3200" dirty="0" smtClean="0"/>
            </a:br>
            <a:r>
              <a:rPr lang="en-US" sz="3200" dirty="0" smtClean="0"/>
              <a:t>Option: 2</a:t>
            </a:r>
            <a:endParaRPr lang="en-US" sz="3200" dirty="0"/>
          </a:p>
        </p:txBody>
      </p:sp>
      <p:sp>
        <p:nvSpPr>
          <p:cNvPr id="46083" name="Content Placeholder 2"/>
          <p:cNvSpPr>
            <a:spLocks noGrp="1"/>
          </p:cNvSpPr>
          <p:nvPr>
            <p:ph idx="1"/>
          </p:nvPr>
        </p:nvSpPr>
        <p:spPr>
          <a:xfrm>
            <a:off x="381000" y="1447800"/>
            <a:ext cx="8229600" cy="5257800"/>
          </a:xfrm>
        </p:spPr>
        <p:txBody>
          <a:bodyPr>
            <a:normAutofit lnSpcReduction="10000"/>
          </a:bodyPr>
          <a:lstStyle/>
          <a:p>
            <a:pPr marL="0" lvl="1" indent="0" algn="ctr">
              <a:lnSpc>
                <a:spcPct val="120000"/>
              </a:lnSpc>
              <a:spcBef>
                <a:spcPts val="0"/>
              </a:spcBef>
              <a:buNone/>
            </a:pPr>
            <a:endParaRPr lang="en-US" sz="2400" dirty="0" smtClean="0"/>
          </a:p>
          <a:p>
            <a:pPr marL="0" lvl="1" indent="0" algn="ctr">
              <a:lnSpc>
                <a:spcPct val="120000"/>
              </a:lnSpc>
              <a:spcBef>
                <a:spcPts val="0"/>
              </a:spcBef>
              <a:buNone/>
            </a:pPr>
            <a:r>
              <a:rPr lang="en-US" sz="2400" dirty="0" smtClean="0"/>
              <a:t>Option </a:t>
            </a:r>
            <a:r>
              <a:rPr lang="en-US" sz="2400" dirty="0"/>
              <a:t>2: Compact/Contract Tribe Relinquishes Records to </a:t>
            </a:r>
            <a:r>
              <a:rPr lang="en-US" sz="2400" dirty="0" smtClean="0"/>
              <a:t>BIA/OST/BIE (stored at AIRR)</a:t>
            </a:r>
          </a:p>
          <a:p>
            <a:pPr marL="0" lvl="1" indent="0" algn="ctr">
              <a:lnSpc>
                <a:spcPct val="120000"/>
              </a:lnSpc>
              <a:spcBef>
                <a:spcPts val="0"/>
              </a:spcBef>
              <a:buNone/>
            </a:pPr>
            <a:endParaRPr lang="en-US" sz="2400" dirty="0"/>
          </a:p>
          <a:p>
            <a:pPr lvl="1">
              <a:lnSpc>
                <a:spcPct val="120000"/>
              </a:lnSpc>
              <a:spcBef>
                <a:spcPts val="0"/>
              </a:spcBef>
            </a:pPr>
            <a:r>
              <a:rPr lang="en-US" sz="2400" dirty="0" smtClean="0"/>
              <a:t>BIA/OST/BIE requests records from AIRR on behalf of Tribe </a:t>
            </a:r>
            <a:endParaRPr lang="en-US" sz="2400" dirty="0"/>
          </a:p>
          <a:p>
            <a:pPr lvl="1">
              <a:lnSpc>
                <a:spcPct val="120000"/>
              </a:lnSpc>
              <a:spcBef>
                <a:spcPts val="0"/>
              </a:spcBef>
            </a:pPr>
            <a:r>
              <a:rPr lang="en-US" sz="2400" dirty="0" smtClean="0"/>
              <a:t>Only </a:t>
            </a:r>
            <a:r>
              <a:rPr lang="en-US" sz="2400" dirty="0"/>
              <a:t>copies of original documents are available</a:t>
            </a:r>
          </a:p>
          <a:p>
            <a:pPr lvl="1">
              <a:lnSpc>
                <a:spcPct val="120000"/>
              </a:lnSpc>
              <a:spcBef>
                <a:spcPts val="0"/>
              </a:spcBef>
            </a:pPr>
            <a:r>
              <a:rPr lang="en-US" sz="2400" dirty="0" smtClean="0"/>
              <a:t>Response </a:t>
            </a:r>
            <a:r>
              <a:rPr lang="en-US" sz="2400" dirty="0"/>
              <a:t>time </a:t>
            </a:r>
            <a:r>
              <a:rPr lang="en-US" sz="2400" dirty="0" smtClean="0"/>
              <a:t>to requestor with the requested information is </a:t>
            </a:r>
            <a:r>
              <a:rPr lang="en-US" sz="2400" dirty="0"/>
              <a:t>approximately 2-3 </a:t>
            </a:r>
            <a:r>
              <a:rPr lang="en-US" sz="2400" dirty="0" smtClean="0"/>
              <a:t>days depending on the volume</a:t>
            </a:r>
          </a:p>
          <a:p>
            <a:pPr lvl="1">
              <a:lnSpc>
                <a:spcPct val="120000"/>
              </a:lnSpc>
              <a:spcBef>
                <a:spcPts val="0"/>
              </a:spcBef>
            </a:pPr>
            <a:r>
              <a:rPr lang="en-US" sz="2400" dirty="0"/>
              <a:t>BIA/OST/BIE provides to the </a:t>
            </a:r>
            <a:r>
              <a:rPr lang="en-US" sz="2400" dirty="0" smtClean="0"/>
              <a:t>tribe the requested information</a:t>
            </a:r>
          </a:p>
          <a:p>
            <a:pPr marL="411480" lvl="1" indent="0">
              <a:lnSpc>
                <a:spcPct val="120000"/>
              </a:lnSpc>
              <a:spcBef>
                <a:spcPts val="0"/>
              </a:spcBef>
              <a:buNone/>
            </a:pPr>
            <a:endParaRPr lang="en-US" dirty="0"/>
          </a:p>
        </p:txBody>
      </p:sp>
      <p:sp>
        <p:nvSpPr>
          <p:cNvPr id="5" name="Slide Number Placeholder 4"/>
          <p:cNvSpPr>
            <a:spLocks noGrp="1"/>
          </p:cNvSpPr>
          <p:nvPr>
            <p:ph type="sldNum" sz="quarter" idx="12"/>
          </p:nvPr>
        </p:nvSpPr>
        <p:spPr/>
        <p:txBody>
          <a:bodyPr/>
          <a:lstStyle/>
          <a:p>
            <a:pPr>
              <a:defRPr/>
            </a:pPr>
            <a:fld id="{66289C14-C8DA-4572-BF92-93DEC3BEAAFE}" type="slidenum">
              <a:rPr lang="en-US" smtClean="0"/>
              <a:pPr>
                <a:defRPr/>
              </a:pPr>
              <a:t>30</a:t>
            </a:fld>
            <a:endParaRPr lang="en-US"/>
          </a:p>
        </p:txBody>
      </p:sp>
    </p:spTree>
    <p:extLst>
      <p:ext uri="{BB962C8B-B14F-4D97-AF65-F5344CB8AC3E}">
        <p14:creationId xmlns:p14="http://schemas.microsoft.com/office/powerpoint/2010/main" val="390898342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143000"/>
          </a:xfrm>
        </p:spPr>
        <p:style>
          <a:lnRef idx="0">
            <a:schemeClr val="accent5"/>
          </a:lnRef>
          <a:fillRef idx="3">
            <a:schemeClr val="accent5"/>
          </a:fillRef>
          <a:effectRef idx="3">
            <a:schemeClr val="accent5"/>
          </a:effectRef>
          <a:fontRef idx="minor">
            <a:schemeClr val="lt1"/>
          </a:fontRef>
        </p:style>
        <p:txBody>
          <a:bodyPr>
            <a:normAutofit/>
          </a:bodyPr>
          <a:lstStyle/>
          <a:p>
            <a:pPr>
              <a:defRPr/>
            </a:pPr>
            <a:r>
              <a:rPr lang="en-US" sz="3200" dirty="0" smtClean="0"/>
              <a:t>Research Requests under</a:t>
            </a:r>
            <a:br>
              <a:rPr lang="en-US" sz="3200" dirty="0" smtClean="0"/>
            </a:br>
            <a:r>
              <a:rPr lang="en-US" sz="3200" dirty="0" smtClean="0"/>
              <a:t>Option 3:</a:t>
            </a:r>
            <a:endParaRPr lang="en-US" sz="3200" dirty="0"/>
          </a:p>
        </p:txBody>
      </p:sp>
      <p:sp>
        <p:nvSpPr>
          <p:cNvPr id="46083" name="Content Placeholder 2"/>
          <p:cNvSpPr>
            <a:spLocks noGrp="1"/>
          </p:cNvSpPr>
          <p:nvPr>
            <p:ph idx="1"/>
          </p:nvPr>
        </p:nvSpPr>
        <p:spPr>
          <a:xfrm>
            <a:off x="381000" y="1752600"/>
            <a:ext cx="8229600" cy="4953000"/>
          </a:xfrm>
        </p:spPr>
        <p:txBody>
          <a:bodyPr>
            <a:normAutofit fontScale="92500" lnSpcReduction="20000"/>
          </a:bodyPr>
          <a:lstStyle/>
          <a:p>
            <a:pPr>
              <a:lnSpc>
                <a:spcPct val="120000"/>
              </a:lnSpc>
              <a:spcBef>
                <a:spcPts val="0"/>
              </a:spcBef>
            </a:pPr>
            <a:r>
              <a:rPr lang="en-US" dirty="0" smtClean="0"/>
              <a:t>Option </a:t>
            </a:r>
            <a:r>
              <a:rPr lang="en-US" dirty="0"/>
              <a:t>3</a:t>
            </a:r>
            <a:r>
              <a:rPr lang="en-US" dirty="0" smtClean="0"/>
              <a:t>: </a:t>
            </a:r>
            <a:r>
              <a:rPr lang="en-US" dirty="0"/>
              <a:t>Tribe/Consortium transfers </a:t>
            </a:r>
            <a:r>
              <a:rPr lang="en-US" dirty="0" smtClean="0"/>
              <a:t>trust records </a:t>
            </a:r>
            <a:r>
              <a:rPr lang="en-US" dirty="0"/>
              <a:t>in accordance with Annual Funding </a:t>
            </a:r>
            <a:r>
              <a:rPr lang="en-US" dirty="0" smtClean="0"/>
              <a:t>Agreement (stored at AIRR)</a:t>
            </a:r>
          </a:p>
          <a:p>
            <a:pPr marL="114300" indent="0">
              <a:lnSpc>
                <a:spcPct val="120000"/>
              </a:lnSpc>
              <a:spcBef>
                <a:spcPts val="0"/>
              </a:spcBef>
              <a:buNone/>
            </a:pPr>
            <a:endParaRPr lang="en-US" sz="2000" dirty="0" smtClean="0"/>
          </a:p>
          <a:p>
            <a:pPr lvl="1">
              <a:lnSpc>
                <a:spcPct val="120000"/>
              </a:lnSpc>
              <a:spcBef>
                <a:spcPts val="0"/>
              </a:spcBef>
            </a:pPr>
            <a:r>
              <a:rPr lang="en-US" sz="2400" dirty="0" smtClean="0"/>
              <a:t>Tribal Point of Contact requests records as established in the Memorandum </a:t>
            </a:r>
            <a:r>
              <a:rPr lang="en-US" sz="2400" dirty="0"/>
              <a:t>of </a:t>
            </a:r>
            <a:r>
              <a:rPr lang="en-US" sz="2400" dirty="0" smtClean="0"/>
              <a:t>Understanding (MOU). </a:t>
            </a:r>
          </a:p>
          <a:p>
            <a:pPr lvl="1">
              <a:lnSpc>
                <a:spcPct val="120000"/>
              </a:lnSpc>
              <a:spcBef>
                <a:spcPts val="0"/>
              </a:spcBef>
            </a:pPr>
            <a:r>
              <a:rPr lang="en-US" sz="2400" dirty="0" smtClean="0"/>
              <a:t>Research Request is faxed to AIRR: </a:t>
            </a:r>
            <a:r>
              <a:rPr lang="en-US" sz="2400" dirty="0"/>
              <a:t>(913) </a:t>
            </a:r>
            <a:r>
              <a:rPr lang="en-US" sz="2400" dirty="0" smtClean="0"/>
              <a:t>956-2685</a:t>
            </a:r>
          </a:p>
          <a:p>
            <a:pPr lvl="1">
              <a:lnSpc>
                <a:spcPct val="120000"/>
              </a:lnSpc>
              <a:spcBef>
                <a:spcPts val="0"/>
              </a:spcBef>
            </a:pPr>
            <a:r>
              <a:rPr lang="en-US" sz="2400" dirty="0" smtClean="0"/>
              <a:t>Tribal contact is </a:t>
            </a:r>
            <a:r>
              <a:rPr lang="en-US" sz="2400" dirty="0"/>
              <a:t>notified on </a:t>
            </a:r>
            <a:r>
              <a:rPr lang="en-US" sz="2400" dirty="0" smtClean="0"/>
              <a:t>status </a:t>
            </a:r>
            <a:r>
              <a:rPr lang="en-US" sz="2400" dirty="0"/>
              <a:t>of </a:t>
            </a:r>
            <a:r>
              <a:rPr lang="en-US" sz="2400" dirty="0" smtClean="0"/>
              <a:t>request </a:t>
            </a:r>
            <a:r>
              <a:rPr lang="en-US" sz="2400" dirty="0"/>
              <a:t>within 24 hours of </a:t>
            </a:r>
            <a:r>
              <a:rPr lang="en-US" sz="2400" dirty="0" smtClean="0"/>
              <a:t>AIRR receipt</a:t>
            </a:r>
            <a:endParaRPr lang="en-US" sz="2400" dirty="0"/>
          </a:p>
          <a:p>
            <a:pPr lvl="1">
              <a:lnSpc>
                <a:spcPct val="120000"/>
              </a:lnSpc>
              <a:spcBef>
                <a:spcPts val="0"/>
              </a:spcBef>
            </a:pPr>
            <a:r>
              <a:rPr lang="en-US" sz="2400" dirty="0"/>
              <a:t>Response time is approximately 2-3 </a:t>
            </a:r>
            <a:r>
              <a:rPr lang="en-US" sz="2400" dirty="0" smtClean="0"/>
              <a:t>days, depending on the volume</a:t>
            </a:r>
          </a:p>
          <a:p>
            <a:pPr lvl="1">
              <a:lnSpc>
                <a:spcPct val="120000"/>
              </a:lnSpc>
              <a:spcBef>
                <a:spcPts val="0"/>
              </a:spcBef>
            </a:pPr>
            <a:r>
              <a:rPr lang="en-US" sz="2400" dirty="0"/>
              <a:t>Request to Withdraw the Records. If withdrawal of </a:t>
            </a:r>
            <a:r>
              <a:rPr lang="en-US" sz="2400" dirty="0" smtClean="0"/>
              <a:t>box(s</a:t>
            </a:r>
            <a:r>
              <a:rPr lang="en-US" sz="2400" dirty="0"/>
              <a:t>) is requested in writing by an authorized individual, OTR DRMO will comply with the request and document the return of </a:t>
            </a:r>
            <a:r>
              <a:rPr lang="en-US" sz="2400" dirty="0" smtClean="0"/>
              <a:t>box(s</a:t>
            </a:r>
            <a:r>
              <a:rPr lang="en-US" sz="2400" dirty="0"/>
              <a:t>) to the Tribe/Consortium. </a:t>
            </a:r>
          </a:p>
        </p:txBody>
      </p:sp>
      <p:sp>
        <p:nvSpPr>
          <p:cNvPr id="5" name="Slide Number Placeholder 4"/>
          <p:cNvSpPr>
            <a:spLocks noGrp="1"/>
          </p:cNvSpPr>
          <p:nvPr>
            <p:ph type="sldNum" sz="quarter" idx="12"/>
          </p:nvPr>
        </p:nvSpPr>
        <p:spPr/>
        <p:txBody>
          <a:bodyPr/>
          <a:lstStyle/>
          <a:p>
            <a:pPr>
              <a:defRPr/>
            </a:pPr>
            <a:fld id="{66289C14-C8DA-4572-BF92-93DEC3BEAAFE}" type="slidenum">
              <a:rPr lang="en-US" smtClean="0"/>
              <a:pPr>
                <a:defRPr/>
              </a:pPr>
              <a:t>31</a:t>
            </a:fld>
            <a:endParaRPr lang="en-US"/>
          </a:p>
        </p:txBody>
      </p:sp>
    </p:spTree>
    <p:extLst>
      <p:ext uri="{BB962C8B-B14F-4D97-AF65-F5344CB8AC3E}">
        <p14:creationId xmlns:p14="http://schemas.microsoft.com/office/powerpoint/2010/main" val="279389303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52800" y="1678675"/>
            <a:ext cx="2514600" cy="1143000"/>
          </a:xfrm>
        </p:spPr>
        <p:style>
          <a:lnRef idx="0">
            <a:schemeClr val="accent3"/>
          </a:lnRef>
          <a:fillRef idx="3">
            <a:schemeClr val="accent3"/>
          </a:fillRef>
          <a:effectRef idx="3">
            <a:schemeClr val="accent3"/>
          </a:effectRef>
          <a:fontRef idx="minor">
            <a:schemeClr val="lt1"/>
          </a:fontRef>
        </p:style>
        <p:txBody>
          <a:bodyPr/>
          <a:lstStyle/>
          <a:p>
            <a:endParaRPr lang="en-US" sz="1600" dirty="0" smtClean="0">
              <a:solidFill>
                <a:schemeClr val="bg1"/>
              </a:solidFill>
            </a:endParaRPr>
          </a:p>
          <a:p>
            <a:r>
              <a:rPr lang="en-US" sz="1600" dirty="0" smtClean="0">
                <a:solidFill>
                  <a:schemeClr val="bg1"/>
                </a:solidFill>
              </a:rPr>
              <a:t>OPTION 2:</a:t>
            </a:r>
            <a:endParaRPr lang="en-US" sz="1400" dirty="0" smtClean="0">
              <a:solidFill>
                <a:schemeClr val="bg1"/>
              </a:solidFill>
            </a:endParaRPr>
          </a:p>
          <a:p>
            <a:r>
              <a:rPr lang="en-US" sz="1600" dirty="0" smtClean="0">
                <a:solidFill>
                  <a:schemeClr val="bg1"/>
                </a:solidFill>
              </a:rPr>
              <a:t>Research Request </a:t>
            </a:r>
            <a:r>
              <a:rPr lang="en-US" sz="1400" dirty="0" smtClean="0">
                <a:solidFill>
                  <a:schemeClr val="bg1"/>
                </a:solidFill>
              </a:rPr>
              <a:t>(Relinquished Trust and General  Trust Stored at AIRR)</a:t>
            </a:r>
            <a:endParaRPr lang="en-US" sz="1400" dirty="0">
              <a:solidFill>
                <a:schemeClr val="bg1"/>
              </a:solidFill>
            </a:endParaRPr>
          </a:p>
        </p:txBody>
      </p:sp>
      <p:sp>
        <p:nvSpPr>
          <p:cNvPr id="2" name="Title 1"/>
          <p:cNvSpPr>
            <a:spLocks noGrp="1"/>
          </p:cNvSpPr>
          <p:nvPr>
            <p:ph type="title"/>
          </p:nvPr>
        </p:nvSpPr>
        <p:spPr>
          <a:xfrm>
            <a:off x="426128" y="408373"/>
            <a:ext cx="8260672" cy="810828"/>
          </a:xfrm>
        </p:spPr>
        <p:txBody>
          <a:bodyPr>
            <a:normAutofit/>
          </a:bodyPr>
          <a:lstStyle/>
          <a:p>
            <a:r>
              <a:rPr lang="en-US" sz="3200" dirty="0" smtClean="0"/>
              <a:t>Research request options</a:t>
            </a:r>
            <a:endParaRPr lang="en-US" sz="4400" dirty="0"/>
          </a:p>
        </p:txBody>
      </p:sp>
      <p:sp>
        <p:nvSpPr>
          <p:cNvPr id="4" name="Content Placeholder 3"/>
          <p:cNvSpPr>
            <a:spLocks noGrp="1"/>
          </p:cNvSpPr>
          <p:nvPr>
            <p:ph sz="half" idx="2"/>
          </p:nvPr>
        </p:nvSpPr>
        <p:spPr>
          <a:xfrm>
            <a:off x="2963839" y="3048000"/>
            <a:ext cx="2848970" cy="3581401"/>
          </a:xfrm>
        </p:spPr>
        <p:txBody>
          <a:bodyPr>
            <a:normAutofit/>
          </a:bodyPr>
          <a:lstStyle/>
          <a:p>
            <a:pPr lvl="1">
              <a:lnSpc>
                <a:spcPct val="120000"/>
              </a:lnSpc>
              <a:spcBef>
                <a:spcPts val="0"/>
              </a:spcBef>
            </a:pPr>
            <a:r>
              <a:rPr lang="en-US" sz="1600" dirty="0" smtClean="0"/>
              <a:t>Tribal Point of Contact requests  information to BIA/OST/BIE---- BIA/OST/BIE submits the research request to AIRR</a:t>
            </a:r>
          </a:p>
          <a:p>
            <a:pPr lvl="1">
              <a:lnSpc>
                <a:spcPct val="120000"/>
              </a:lnSpc>
              <a:spcBef>
                <a:spcPts val="0"/>
              </a:spcBef>
            </a:pPr>
            <a:r>
              <a:rPr lang="en-US" sz="1600" dirty="0" smtClean="0"/>
              <a:t>Only </a:t>
            </a:r>
            <a:r>
              <a:rPr lang="en-US" sz="1600" dirty="0"/>
              <a:t>copies of original documents are available</a:t>
            </a:r>
          </a:p>
          <a:p>
            <a:pPr lvl="1">
              <a:lnSpc>
                <a:spcPct val="120000"/>
              </a:lnSpc>
              <a:spcBef>
                <a:spcPts val="0"/>
              </a:spcBef>
            </a:pPr>
            <a:r>
              <a:rPr lang="en-US" sz="1600" dirty="0" smtClean="0"/>
              <a:t>Response </a:t>
            </a:r>
            <a:r>
              <a:rPr lang="en-US" sz="1600" dirty="0"/>
              <a:t>time is approximately 2-3 </a:t>
            </a:r>
            <a:r>
              <a:rPr lang="en-US" sz="1600" dirty="0" smtClean="0"/>
              <a:t>days</a:t>
            </a:r>
          </a:p>
          <a:p>
            <a:pPr lvl="1">
              <a:lnSpc>
                <a:spcPct val="120000"/>
              </a:lnSpc>
              <a:spcBef>
                <a:spcPts val="0"/>
              </a:spcBef>
            </a:pPr>
            <a:endParaRPr lang="en-US" sz="2400" dirty="0"/>
          </a:p>
          <a:p>
            <a:pPr marL="411480" lvl="1" indent="0">
              <a:lnSpc>
                <a:spcPct val="120000"/>
              </a:lnSpc>
              <a:spcBef>
                <a:spcPts val="0"/>
              </a:spcBef>
              <a:buNone/>
            </a:pPr>
            <a:endParaRPr lang="en-US" dirty="0"/>
          </a:p>
        </p:txBody>
      </p:sp>
      <p:sp>
        <p:nvSpPr>
          <p:cNvPr id="6" name="Content Placeholder 5"/>
          <p:cNvSpPr>
            <a:spLocks noGrp="1"/>
          </p:cNvSpPr>
          <p:nvPr>
            <p:ph sz="quarter" idx="4"/>
          </p:nvPr>
        </p:nvSpPr>
        <p:spPr>
          <a:xfrm>
            <a:off x="5715000" y="2857499"/>
            <a:ext cx="3352800" cy="3962401"/>
          </a:xfrm>
        </p:spPr>
        <p:txBody>
          <a:bodyPr>
            <a:noAutofit/>
          </a:bodyPr>
          <a:lstStyle/>
          <a:p>
            <a:pPr lvl="1">
              <a:lnSpc>
                <a:spcPct val="120000"/>
              </a:lnSpc>
              <a:spcBef>
                <a:spcPts val="0"/>
              </a:spcBef>
            </a:pPr>
            <a:r>
              <a:rPr lang="en-US" sz="1600" dirty="0" smtClean="0"/>
              <a:t>Tribal Point </a:t>
            </a:r>
            <a:r>
              <a:rPr lang="en-US" sz="1600" dirty="0"/>
              <a:t>of Contact </a:t>
            </a:r>
            <a:r>
              <a:rPr lang="en-US" sz="1600" dirty="0" smtClean="0"/>
              <a:t>designated in MOU requests records by submitting written document. </a:t>
            </a:r>
          </a:p>
          <a:p>
            <a:pPr lvl="1">
              <a:lnSpc>
                <a:spcPct val="120000"/>
              </a:lnSpc>
              <a:spcBef>
                <a:spcPts val="0"/>
              </a:spcBef>
            </a:pPr>
            <a:r>
              <a:rPr lang="en-US" sz="1600" dirty="0" smtClean="0"/>
              <a:t>If requested, originals will be sent</a:t>
            </a:r>
          </a:p>
          <a:p>
            <a:pPr lvl="1">
              <a:lnSpc>
                <a:spcPct val="120000"/>
              </a:lnSpc>
              <a:spcBef>
                <a:spcPts val="0"/>
              </a:spcBef>
            </a:pPr>
            <a:r>
              <a:rPr lang="en-US" sz="1600" dirty="0" smtClean="0"/>
              <a:t>Response </a:t>
            </a:r>
            <a:r>
              <a:rPr lang="en-US" sz="1600" dirty="0"/>
              <a:t>time is approximately 2-3 days</a:t>
            </a:r>
          </a:p>
          <a:p>
            <a:pPr lvl="1">
              <a:lnSpc>
                <a:spcPct val="120000"/>
              </a:lnSpc>
              <a:spcBef>
                <a:spcPts val="0"/>
              </a:spcBef>
            </a:pPr>
            <a:r>
              <a:rPr lang="en-US" sz="1600" dirty="0" smtClean="0"/>
              <a:t>Tribe may withdraw </a:t>
            </a:r>
            <a:r>
              <a:rPr lang="en-US" sz="1600" dirty="0"/>
              <a:t>the </a:t>
            </a:r>
            <a:r>
              <a:rPr lang="en-US" sz="1600" dirty="0" smtClean="0"/>
              <a:t>records. </a:t>
            </a:r>
          </a:p>
          <a:p>
            <a:pPr lvl="2">
              <a:lnSpc>
                <a:spcPct val="120000"/>
              </a:lnSpc>
              <a:spcBef>
                <a:spcPts val="0"/>
              </a:spcBef>
            </a:pPr>
            <a:r>
              <a:rPr lang="en-US" sz="1400" dirty="0" smtClean="0"/>
              <a:t>Tribe pays cost to ship records back to tribe.</a:t>
            </a:r>
            <a:endParaRPr lang="en-US" sz="1400" dirty="0"/>
          </a:p>
        </p:txBody>
      </p:sp>
      <p:sp>
        <p:nvSpPr>
          <p:cNvPr id="7" name="Slide Number Placeholder 6"/>
          <p:cNvSpPr>
            <a:spLocks noGrp="1"/>
          </p:cNvSpPr>
          <p:nvPr>
            <p:ph type="sldNum" sz="quarter" idx="12"/>
          </p:nvPr>
        </p:nvSpPr>
        <p:spPr/>
        <p:txBody>
          <a:bodyPr/>
          <a:lstStyle/>
          <a:p>
            <a:pPr>
              <a:defRPr/>
            </a:pPr>
            <a:fld id="{EC604379-1441-45FE-9F20-E8AC7E677FF0}" type="slidenum">
              <a:rPr lang="en-US" smtClean="0"/>
              <a:pPr>
                <a:defRPr/>
              </a:pPr>
              <a:t>32</a:t>
            </a:fld>
            <a:endParaRPr lang="en-US" dirty="0"/>
          </a:p>
        </p:txBody>
      </p:sp>
      <p:sp>
        <p:nvSpPr>
          <p:cNvPr id="9" name="Content Placeholder 3"/>
          <p:cNvSpPr txBox="1">
            <a:spLocks/>
          </p:cNvSpPr>
          <p:nvPr/>
        </p:nvSpPr>
        <p:spPr>
          <a:xfrm>
            <a:off x="152400" y="2971800"/>
            <a:ext cx="2819400" cy="3581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a:lstStyle>
          <a:p>
            <a:pPr lvl="1">
              <a:lnSpc>
                <a:spcPct val="120000"/>
              </a:lnSpc>
              <a:spcBef>
                <a:spcPts val="0"/>
              </a:spcBef>
            </a:pPr>
            <a:r>
              <a:rPr lang="en-US" sz="1600" dirty="0" smtClean="0"/>
              <a:t>Tribe </a:t>
            </a:r>
            <a:r>
              <a:rPr lang="en-US" sz="1600" dirty="0"/>
              <a:t>stores locally, no Research Request necessary </a:t>
            </a:r>
          </a:p>
          <a:p>
            <a:pPr lvl="1">
              <a:lnSpc>
                <a:spcPct val="120000"/>
              </a:lnSpc>
              <a:spcBef>
                <a:spcPts val="0"/>
              </a:spcBef>
            </a:pPr>
            <a:r>
              <a:rPr lang="en-US" sz="1600" dirty="0"/>
              <a:t>Staff seek out files stored in </a:t>
            </a:r>
            <a:r>
              <a:rPr lang="en-US" sz="1600" dirty="0" smtClean="0"/>
              <a:t>local Tribal storage facility</a:t>
            </a:r>
            <a:endParaRPr lang="en-US" sz="1600" dirty="0"/>
          </a:p>
          <a:p>
            <a:pPr lvl="1">
              <a:lnSpc>
                <a:spcPct val="120000"/>
              </a:lnSpc>
              <a:spcBef>
                <a:spcPts val="0"/>
              </a:spcBef>
            </a:pPr>
            <a:r>
              <a:rPr lang="en-US" sz="1600" dirty="0"/>
              <a:t>No OTR </a:t>
            </a:r>
            <a:r>
              <a:rPr lang="en-US" sz="1600" dirty="0" smtClean="0"/>
              <a:t>involvement</a:t>
            </a:r>
            <a:endParaRPr lang="en-US" sz="1600" dirty="0"/>
          </a:p>
          <a:p>
            <a:pPr lvl="1">
              <a:lnSpc>
                <a:spcPct val="120000"/>
              </a:lnSpc>
              <a:spcBef>
                <a:spcPts val="0"/>
              </a:spcBef>
            </a:pPr>
            <a:r>
              <a:rPr lang="en-US" sz="1600" dirty="0"/>
              <a:t>Response/retrieval time dependent on organization of stored </a:t>
            </a:r>
            <a:r>
              <a:rPr lang="en-US" sz="1600" dirty="0" smtClean="0"/>
              <a:t>records</a:t>
            </a:r>
            <a:endParaRPr lang="en-US" sz="2400" dirty="0" smtClean="0"/>
          </a:p>
          <a:p>
            <a:pPr marL="411480" lvl="1" indent="0">
              <a:lnSpc>
                <a:spcPct val="120000"/>
              </a:lnSpc>
              <a:spcBef>
                <a:spcPts val="0"/>
              </a:spcBef>
              <a:buFont typeface="Arial" pitchFamily="34" charset="0"/>
              <a:buNone/>
            </a:pPr>
            <a:endParaRPr lang="en-US" dirty="0"/>
          </a:p>
        </p:txBody>
      </p:sp>
      <p:sp>
        <p:nvSpPr>
          <p:cNvPr id="10" name="Text Placeholder 2"/>
          <p:cNvSpPr txBox="1">
            <a:spLocks/>
          </p:cNvSpPr>
          <p:nvPr/>
        </p:nvSpPr>
        <p:spPr>
          <a:xfrm>
            <a:off x="449239" y="1676400"/>
            <a:ext cx="2514600" cy="1143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200" b="1" kern="1200">
                <a:solidFill>
                  <a:schemeClr val="lt1"/>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lt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lt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lt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lt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lt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lt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lt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lt1"/>
                </a:solidFill>
                <a:latin typeface="+mn-lt"/>
                <a:ea typeface="+mn-ea"/>
                <a:cs typeface="+mn-cs"/>
              </a:defRPr>
            </a:lvl9pPr>
          </a:lstStyle>
          <a:p>
            <a:r>
              <a:rPr lang="en-US" sz="1600" dirty="0" smtClean="0">
                <a:solidFill>
                  <a:schemeClr val="bg1"/>
                </a:solidFill>
              </a:rPr>
              <a:t>OPTION 1: Tribal </a:t>
            </a:r>
          </a:p>
          <a:p>
            <a:r>
              <a:rPr lang="en-US" sz="1600" dirty="0" smtClean="0">
                <a:solidFill>
                  <a:schemeClr val="bg1"/>
                </a:solidFill>
              </a:rPr>
              <a:t>Research Request</a:t>
            </a:r>
          </a:p>
          <a:p>
            <a:r>
              <a:rPr lang="en-US" sz="1600" dirty="0" smtClean="0">
                <a:solidFill>
                  <a:schemeClr val="bg1"/>
                </a:solidFill>
              </a:rPr>
              <a:t>(Tribal Storage)</a:t>
            </a:r>
            <a:endParaRPr lang="en-US" sz="1600" dirty="0">
              <a:solidFill>
                <a:schemeClr val="bg1"/>
              </a:solidFill>
            </a:endParaRPr>
          </a:p>
        </p:txBody>
      </p:sp>
      <p:sp>
        <p:nvSpPr>
          <p:cNvPr id="11" name="Text Placeholder 2"/>
          <p:cNvSpPr txBox="1">
            <a:spLocks/>
          </p:cNvSpPr>
          <p:nvPr/>
        </p:nvSpPr>
        <p:spPr>
          <a:xfrm>
            <a:off x="6248400" y="1677537"/>
            <a:ext cx="2514600" cy="11430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Autofit/>
          </a:bodyPr>
          <a:lstStyle>
            <a:lvl1pPr marL="0" indent="0" algn="ctr" defTabSz="914400" rtl="0" eaLnBrk="1" latinLnBrk="0" hangingPunct="1">
              <a:spcBef>
                <a:spcPct val="20000"/>
              </a:spcBef>
              <a:buClr>
                <a:schemeClr val="accent1"/>
              </a:buClr>
              <a:buFont typeface="Arial" pitchFamily="34" charset="0"/>
              <a:buNone/>
              <a:defRPr sz="2200" b="1" kern="1200">
                <a:solidFill>
                  <a:schemeClr val="lt1"/>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lt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lt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lt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lt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lt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lt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lt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lt1"/>
                </a:solidFill>
                <a:latin typeface="+mn-lt"/>
                <a:ea typeface="+mn-ea"/>
                <a:cs typeface="+mn-cs"/>
              </a:defRPr>
            </a:lvl9pPr>
          </a:lstStyle>
          <a:p>
            <a:r>
              <a:rPr lang="en-US" sz="1600" dirty="0">
                <a:solidFill>
                  <a:schemeClr val="bg1"/>
                </a:solidFill>
              </a:rPr>
              <a:t>OPTION </a:t>
            </a:r>
            <a:r>
              <a:rPr lang="en-US" sz="1600" dirty="0" smtClean="0">
                <a:solidFill>
                  <a:schemeClr val="bg1"/>
                </a:solidFill>
              </a:rPr>
              <a:t>3:</a:t>
            </a:r>
            <a:endParaRPr lang="en-US" sz="1600" dirty="0">
              <a:solidFill>
                <a:schemeClr val="bg1"/>
              </a:solidFill>
            </a:endParaRPr>
          </a:p>
          <a:p>
            <a:r>
              <a:rPr lang="en-US" sz="1600" dirty="0">
                <a:solidFill>
                  <a:schemeClr val="bg1"/>
                </a:solidFill>
              </a:rPr>
              <a:t>Research Request  </a:t>
            </a:r>
            <a:r>
              <a:rPr lang="en-US" sz="1600" dirty="0" smtClean="0">
                <a:solidFill>
                  <a:schemeClr val="bg1"/>
                </a:solidFill>
              </a:rPr>
              <a:t>     (Tribe retains custody of records stored at AIRR)</a:t>
            </a:r>
            <a:endParaRPr lang="en-US" sz="1600" dirty="0">
              <a:solidFill>
                <a:schemeClr val="bg1"/>
              </a:solidFill>
            </a:endParaRPr>
          </a:p>
        </p:txBody>
      </p:sp>
    </p:spTree>
    <p:extLst>
      <p:ext uri="{BB962C8B-B14F-4D97-AF65-F5344CB8AC3E}">
        <p14:creationId xmlns:p14="http://schemas.microsoft.com/office/powerpoint/2010/main" val="65586604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2B09ABF-E147-4546-BBE3-D3CFE668120B}" type="slidenum">
              <a:rPr lang="en-US" smtClean="0"/>
              <a:pPr>
                <a:defRPr/>
              </a:pPr>
              <a:t>33</a:t>
            </a:fld>
            <a:endParaRPr lang="en-US"/>
          </a:p>
        </p:txBody>
      </p:sp>
      <p:sp>
        <p:nvSpPr>
          <p:cNvPr id="2" name="Title 1"/>
          <p:cNvSpPr>
            <a:spLocks noGrp="1"/>
          </p:cNvSpPr>
          <p:nvPr>
            <p:ph type="title"/>
          </p:nvPr>
        </p:nvSpPr>
        <p:spPr>
          <a:xfrm>
            <a:off x="1295400" y="3276600"/>
            <a:ext cx="6577034" cy="1219200"/>
          </a:xfrm>
        </p:spPr>
        <p:txBody>
          <a:bodyPr>
            <a:normAutofit fontScale="90000"/>
          </a:bodyPr>
          <a:lstStyle/>
          <a:p>
            <a:pPr algn="ctr">
              <a:defRPr/>
            </a:pPr>
            <a:r>
              <a:rPr lang="en-US" dirty="0" smtClean="0"/>
              <a:t>Question &amp; answer</a:t>
            </a:r>
            <a:br>
              <a:rPr lang="en-US" dirty="0" smtClean="0"/>
            </a:br>
            <a:r>
              <a:rPr lang="en-US" dirty="0" smtClean="0"/>
              <a:t>session</a:t>
            </a:r>
            <a:endParaRPr lang="en-US" dirty="0"/>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Contact Information: </a:t>
            </a:r>
            <a:endParaRPr lang="en-US" sz="2800" dirty="0"/>
          </a:p>
        </p:txBody>
      </p:sp>
      <p:sp>
        <p:nvSpPr>
          <p:cNvPr id="6" name="Content Placeholder 5"/>
          <p:cNvSpPr>
            <a:spLocks noGrp="1"/>
          </p:cNvSpPr>
          <p:nvPr>
            <p:ph sz="quarter" idx="4"/>
          </p:nvPr>
        </p:nvSpPr>
        <p:spPr>
          <a:xfrm>
            <a:off x="685800" y="2209800"/>
            <a:ext cx="8001000" cy="3048000"/>
          </a:xfrm>
        </p:spPr>
        <p:txBody>
          <a:bodyPr>
            <a:normAutofit lnSpcReduction="10000"/>
          </a:bodyPr>
          <a:lstStyle/>
          <a:p>
            <a:pPr marL="114300" indent="0">
              <a:buNone/>
            </a:pPr>
            <a:r>
              <a:rPr lang="en-US" dirty="0" smtClean="0"/>
              <a:t>Kevin McNulty, Records Management Specialist</a:t>
            </a:r>
          </a:p>
          <a:p>
            <a:pPr marL="114300" indent="0">
              <a:buNone/>
            </a:pPr>
            <a:r>
              <a:rPr lang="en-US" dirty="0" smtClean="0"/>
              <a:t>Office of Trust Records (OTR)</a:t>
            </a:r>
          </a:p>
          <a:p>
            <a:pPr marL="114300" indent="0">
              <a:buNone/>
            </a:pPr>
            <a:r>
              <a:rPr lang="en-US" dirty="0" smtClean="0"/>
              <a:t>115 Fourth Avenue SE., Suite 500</a:t>
            </a:r>
          </a:p>
          <a:p>
            <a:pPr marL="114300" indent="0">
              <a:buNone/>
            </a:pPr>
            <a:r>
              <a:rPr lang="en-US" dirty="0" smtClean="0"/>
              <a:t>Aberdeen, South Dakota 57401</a:t>
            </a:r>
            <a:endParaRPr lang="en-US" dirty="0"/>
          </a:p>
          <a:p>
            <a:pPr marL="114300" indent="0">
              <a:buNone/>
            </a:pPr>
            <a:r>
              <a:rPr lang="en-US" dirty="0"/>
              <a:t/>
            </a:r>
            <a:br>
              <a:rPr lang="en-US" dirty="0"/>
            </a:br>
            <a:r>
              <a:rPr lang="en-US" dirty="0"/>
              <a:t>Call: </a:t>
            </a:r>
            <a:r>
              <a:rPr lang="en-US" dirty="0" smtClean="0"/>
              <a:t>(605</a:t>
            </a:r>
            <a:r>
              <a:rPr lang="en-US" dirty="0"/>
              <a:t>) </a:t>
            </a:r>
            <a:r>
              <a:rPr lang="en-US" dirty="0" smtClean="0"/>
              <a:t>226-7421</a:t>
            </a:r>
            <a:r>
              <a:rPr lang="en-US" dirty="0"/>
              <a:t/>
            </a:r>
            <a:br>
              <a:rPr lang="en-US" dirty="0"/>
            </a:br>
            <a:r>
              <a:rPr lang="en-US" dirty="0" smtClean="0"/>
              <a:t>Email</a:t>
            </a:r>
            <a:r>
              <a:rPr lang="en-US"/>
              <a:t>: </a:t>
            </a:r>
            <a:r>
              <a:rPr lang="en-US" smtClean="0"/>
              <a:t>kevin_mcnulty@ost.doi.gov</a:t>
            </a:r>
            <a:r>
              <a:rPr lang="en-US" dirty="0"/>
              <a:t/>
            </a:r>
            <a:br>
              <a:rPr lang="en-US" dirty="0"/>
            </a:br>
            <a:endParaRPr lang="en-US" dirty="0" smtClean="0"/>
          </a:p>
          <a:p>
            <a:pPr marL="114300" indent="0">
              <a:buNone/>
            </a:pPr>
            <a:endParaRPr lang="en-US" dirty="0"/>
          </a:p>
        </p:txBody>
      </p:sp>
      <p:sp>
        <p:nvSpPr>
          <p:cNvPr id="7" name="Slide Number Placeholder 6"/>
          <p:cNvSpPr>
            <a:spLocks noGrp="1"/>
          </p:cNvSpPr>
          <p:nvPr>
            <p:ph type="sldNum" sz="quarter" idx="12"/>
          </p:nvPr>
        </p:nvSpPr>
        <p:spPr/>
        <p:txBody>
          <a:bodyPr/>
          <a:lstStyle/>
          <a:p>
            <a:pPr>
              <a:defRPr/>
            </a:pPr>
            <a:fld id="{EC604379-1441-45FE-9F20-E8AC7E677FF0}" type="slidenum">
              <a:rPr lang="en-US" smtClean="0"/>
              <a:pPr>
                <a:defRPr/>
              </a:pPr>
              <a:t>34</a:t>
            </a:fld>
            <a:endParaRPr lang="en-US"/>
          </a:p>
        </p:txBody>
      </p:sp>
      <p:pic>
        <p:nvPicPr>
          <p:cNvPr id="1026" name="Picture 2" descr="Records_Contact_Training_[1].pp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1253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752601"/>
            <a:ext cx="8686800" cy="1066799"/>
          </a:xfrm>
        </p:spPr>
        <p:txBody>
          <a:bodyPr>
            <a:noAutofit/>
          </a:bodyPr>
          <a:lstStyle/>
          <a:p>
            <a:pPr marL="0" indent="0" eaLnBrk="1" hangingPunct="1">
              <a:lnSpc>
                <a:spcPct val="90000"/>
              </a:lnSpc>
              <a:buNone/>
              <a:defRPr/>
            </a:pPr>
            <a:r>
              <a:rPr lang="en-US" dirty="0" smtClean="0"/>
              <a:t>A  planned set of policies, procedures, and activities developed for the management of recorded information throughout the records lifecycle:</a:t>
            </a:r>
          </a:p>
          <a:p>
            <a:pPr marL="0" indent="0" eaLnBrk="1" hangingPunct="1">
              <a:lnSpc>
                <a:spcPct val="90000"/>
              </a:lnSpc>
              <a:buNone/>
              <a:defRPr/>
            </a:pPr>
            <a:endParaRPr lang="en-US" dirty="0" smtClean="0"/>
          </a:p>
          <a:p>
            <a:pPr marL="0" indent="0">
              <a:lnSpc>
                <a:spcPct val="90000"/>
              </a:lnSpc>
              <a:buNone/>
              <a:defRPr/>
            </a:pPr>
            <a:r>
              <a:rPr lang="en-US" dirty="0"/>
              <a:t> </a:t>
            </a:r>
            <a:r>
              <a:rPr lang="en-US" dirty="0" smtClean="0"/>
              <a:t>                                        </a:t>
            </a:r>
          </a:p>
          <a:p>
            <a:pPr marL="0" indent="0">
              <a:lnSpc>
                <a:spcPct val="90000"/>
              </a:lnSpc>
              <a:buNone/>
              <a:defRPr/>
            </a:pPr>
            <a:r>
              <a:rPr lang="en-US" dirty="0" smtClean="0"/>
              <a:t>                                         </a:t>
            </a:r>
          </a:p>
        </p:txBody>
      </p:sp>
      <p:sp>
        <p:nvSpPr>
          <p:cNvPr id="20482" name="Rectangle 2"/>
          <p:cNvSpPr>
            <a:spLocks noGrp="1" noChangeArrowheads="1"/>
          </p:cNvSpPr>
          <p:nvPr>
            <p:ph type="title"/>
          </p:nvPr>
        </p:nvSpPr>
        <p:spPr>
          <a:xfrm>
            <a:off x="533400" y="304800"/>
            <a:ext cx="8153400" cy="914400"/>
          </a:xfrm>
        </p:spPr>
        <p:txBody>
          <a:bodyPr>
            <a:normAutofit fontScale="90000"/>
          </a:bodyPr>
          <a:lstStyle/>
          <a:p>
            <a:pPr eaLnBrk="1" hangingPunct="1">
              <a:defRPr/>
            </a:pPr>
            <a:r>
              <a:rPr lang="en-US" sz="3200" dirty="0" smtClean="0"/>
              <a:t/>
            </a:r>
            <a:br>
              <a:rPr lang="en-US" sz="3200" dirty="0" smtClean="0"/>
            </a:br>
            <a:r>
              <a:rPr lang="en-US" sz="3600" dirty="0" smtClean="0"/>
              <a:t>What is Records Management?</a:t>
            </a:r>
          </a:p>
        </p:txBody>
      </p:sp>
      <p:sp>
        <p:nvSpPr>
          <p:cNvPr id="12" name="_s104455"/>
          <p:cNvSpPr>
            <a:spLocks noChangeArrowheads="1"/>
          </p:cNvSpPr>
          <p:nvPr/>
        </p:nvSpPr>
        <p:spPr bwMode="auto">
          <a:xfrm>
            <a:off x="3124200" y="2680441"/>
            <a:ext cx="2971800" cy="43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sng" strike="noStrike" cap="none" normalizeH="0" baseline="0" dirty="0" smtClean="0">
                <a:ln>
                  <a:noFill/>
                </a:ln>
                <a:solidFill>
                  <a:schemeClr val="tx2"/>
                </a:solidFill>
                <a:effectLst/>
                <a:latin typeface="Franklin Gothic Book" pitchFamily="34" charset="0"/>
              </a:rPr>
              <a:t>Records</a:t>
            </a:r>
            <a:r>
              <a:rPr kumimoji="0" lang="en-US" sz="2800" b="1" i="0" u="sng" strike="noStrike" cap="none" normalizeH="0" dirty="0" smtClean="0">
                <a:ln>
                  <a:noFill/>
                </a:ln>
                <a:solidFill>
                  <a:schemeClr val="tx2"/>
                </a:solidFill>
                <a:effectLst/>
                <a:latin typeface="Franklin Gothic Book" pitchFamily="34" charset="0"/>
              </a:rPr>
              <a:t> Lifecycle</a:t>
            </a:r>
            <a:endParaRPr kumimoji="0" lang="en-US" sz="2800" i="0" u="sng" strike="noStrike" cap="none" normalizeH="0" baseline="0" dirty="0" smtClean="0">
              <a:ln>
                <a:noFill/>
              </a:ln>
              <a:solidFill>
                <a:schemeClr val="tx2"/>
              </a:solidFill>
              <a:effectLst/>
              <a:latin typeface="Franklin Gothic Book" pitchFamily="34" charset="0"/>
            </a:endParaRPr>
          </a:p>
        </p:txBody>
      </p:sp>
      <p:sp>
        <p:nvSpPr>
          <p:cNvPr id="21" name="Pentagon 20"/>
          <p:cNvSpPr/>
          <p:nvPr/>
        </p:nvSpPr>
        <p:spPr>
          <a:xfrm>
            <a:off x="289560" y="3294802"/>
            <a:ext cx="2362200" cy="81999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t>CREATION</a:t>
            </a:r>
            <a:endParaRPr lang="en-US" sz="2400" dirty="0"/>
          </a:p>
        </p:txBody>
      </p:sp>
      <p:sp>
        <p:nvSpPr>
          <p:cNvPr id="22" name="Pentagon 21"/>
          <p:cNvSpPr/>
          <p:nvPr/>
        </p:nvSpPr>
        <p:spPr>
          <a:xfrm>
            <a:off x="304800" y="4114800"/>
            <a:ext cx="2362200" cy="92371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MAINTENANCE AND USE</a:t>
            </a:r>
            <a:endParaRPr lang="en-US" sz="2400" dirty="0"/>
          </a:p>
        </p:txBody>
      </p:sp>
      <p:sp>
        <p:nvSpPr>
          <p:cNvPr id="23" name="Pentagon 22"/>
          <p:cNvSpPr/>
          <p:nvPr/>
        </p:nvSpPr>
        <p:spPr>
          <a:xfrm>
            <a:off x="289560" y="5068996"/>
            <a:ext cx="2362200" cy="9144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DISPOSITION </a:t>
            </a:r>
            <a:endParaRPr lang="en-US" sz="2400" dirty="0"/>
          </a:p>
        </p:txBody>
      </p:sp>
      <p:sp>
        <p:nvSpPr>
          <p:cNvPr id="4" name="TextBox 3"/>
          <p:cNvSpPr txBox="1"/>
          <p:nvPr/>
        </p:nvSpPr>
        <p:spPr>
          <a:xfrm>
            <a:off x="2667000" y="3109281"/>
            <a:ext cx="6278880" cy="3748719"/>
          </a:xfrm>
          <a:prstGeom prst="rect">
            <a:avLst/>
          </a:prstGeom>
          <a:noFill/>
        </p:spPr>
        <p:txBody>
          <a:bodyPr wrap="square" rtlCol="0">
            <a:spAutoFit/>
          </a:bodyPr>
          <a:lstStyle/>
          <a:p>
            <a:pPr>
              <a:lnSpc>
                <a:spcPct val="90000"/>
              </a:lnSpc>
              <a:defRPr/>
            </a:pPr>
            <a:endParaRPr lang="en-US" sz="2400" dirty="0" smtClean="0">
              <a:solidFill>
                <a:schemeClr val="tx2"/>
              </a:solidFill>
            </a:endParaRPr>
          </a:p>
          <a:p>
            <a:pPr marL="342900" indent="-342900">
              <a:lnSpc>
                <a:spcPct val="90000"/>
              </a:lnSpc>
              <a:buFont typeface="Arial" panose="020B0604020202020204" pitchFamily="34" charset="0"/>
              <a:buChar char="•"/>
              <a:defRPr/>
            </a:pPr>
            <a:r>
              <a:rPr lang="en-US" sz="2400" dirty="0" smtClean="0">
                <a:solidFill>
                  <a:schemeClr val="tx2"/>
                </a:solidFill>
              </a:rPr>
              <a:t>creation </a:t>
            </a:r>
            <a:r>
              <a:rPr lang="en-US" sz="2400" dirty="0">
                <a:solidFill>
                  <a:schemeClr val="tx2"/>
                </a:solidFill>
              </a:rPr>
              <a:t>and/or receipt of records</a:t>
            </a:r>
          </a:p>
          <a:p>
            <a:pPr marL="0" indent="0">
              <a:lnSpc>
                <a:spcPct val="90000"/>
              </a:lnSpc>
              <a:buNone/>
              <a:defRPr/>
            </a:pPr>
            <a:r>
              <a:rPr lang="en-US" sz="2400" dirty="0">
                <a:solidFill>
                  <a:schemeClr val="tx2"/>
                </a:solidFill>
              </a:rPr>
              <a:t>										</a:t>
            </a:r>
            <a:endParaRPr lang="en-US" sz="2400" dirty="0" smtClean="0">
              <a:solidFill>
                <a:schemeClr val="tx2"/>
              </a:solidFill>
            </a:endParaRPr>
          </a:p>
          <a:p>
            <a:pPr marL="342900" indent="-342900">
              <a:lnSpc>
                <a:spcPct val="90000"/>
              </a:lnSpc>
              <a:buFont typeface="Arial" panose="020B0604020202020204" pitchFamily="34" charset="0"/>
              <a:buChar char="•"/>
              <a:defRPr/>
            </a:pPr>
            <a:r>
              <a:rPr lang="en-US" sz="2400" dirty="0" smtClean="0">
                <a:solidFill>
                  <a:schemeClr val="tx2"/>
                </a:solidFill>
              </a:rPr>
              <a:t>Office filing, </a:t>
            </a:r>
            <a:r>
              <a:rPr lang="en-US" sz="2400" dirty="0">
                <a:solidFill>
                  <a:schemeClr val="tx2"/>
                </a:solidFill>
              </a:rPr>
              <a:t>retrieval and handling </a:t>
            </a:r>
            <a:r>
              <a:rPr lang="en-US" sz="2400" dirty="0" smtClean="0">
                <a:solidFill>
                  <a:schemeClr val="tx2"/>
                </a:solidFill>
              </a:rPr>
              <a:t>of </a:t>
            </a:r>
            <a:r>
              <a:rPr lang="en-US" sz="2400" dirty="0">
                <a:solidFill>
                  <a:schemeClr val="tx2"/>
                </a:solidFill>
              </a:rPr>
              <a:t>records</a:t>
            </a:r>
          </a:p>
          <a:p>
            <a:pPr marL="0" indent="0">
              <a:lnSpc>
                <a:spcPct val="90000"/>
              </a:lnSpc>
              <a:buNone/>
              <a:defRPr/>
            </a:pPr>
            <a:r>
              <a:rPr lang="en-US" sz="2400" dirty="0">
                <a:solidFill>
                  <a:schemeClr val="tx2"/>
                </a:solidFill>
              </a:rPr>
              <a:t>                                 </a:t>
            </a:r>
          </a:p>
          <a:p>
            <a:pPr marL="342900" indent="-342900">
              <a:lnSpc>
                <a:spcPct val="90000"/>
              </a:lnSpc>
              <a:buFont typeface="Arial" panose="020B0604020202020204" pitchFamily="34" charset="0"/>
              <a:buChar char="•"/>
              <a:defRPr/>
            </a:pPr>
            <a:r>
              <a:rPr lang="en-US" sz="2400" u="sng" dirty="0" smtClean="0">
                <a:solidFill>
                  <a:schemeClr val="tx2"/>
                </a:solidFill>
              </a:rPr>
              <a:t>storage </a:t>
            </a:r>
            <a:r>
              <a:rPr lang="en-US" sz="2400" u="sng" dirty="0">
                <a:solidFill>
                  <a:schemeClr val="tx2"/>
                </a:solidFill>
              </a:rPr>
              <a:t>of </a:t>
            </a:r>
            <a:r>
              <a:rPr lang="en-US" sz="2400" u="sng" dirty="0" smtClean="0">
                <a:solidFill>
                  <a:schemeClr val="tx2"/>
                </a:solidFill>
              </a:rPr>
              <a:t>permanent </a:t>
            </a:r>
            <a:r>
              <a:rPr lang="en-US" sz="2400" dirty="0" smtClean="0">
                <a:solidFill>
                  <a:schemeClr val="tx2"/>
                </a:solidFill>
              </a:rPr>
              <a:t>inactive records of historical, financial </a:t>
            </a:r>
            <a:r>
              <a:rPr lang="en-US" sz="2400" dirty="0">
                <a:solidFill>
                  <a:schemeClr val="tx2"/>
                </a:solidFill>
              </a:rPr>
              <a:t>and </a:t>
            </a:r>
            <a:r>
              <a:rPr lang="en-US" sz="2400" dirty="0" smtClean="0">
                <a:solidFill>
                  <a:schemeClr val="tx2"/>
                </a:solidFill>
              </a:rPr>
              <a:t>cultural value  </a:t>
            </a:r>
            <a:endParaRPr lang="en-US" sz="2400" dirty="0">
              <a:solidFill>
                <a:schemeClr val="tx2"/>
              </a:solidFill>
            </a:endParaRPr>
          </a:p>
          <a:p>
            <a:pPr marL="342900" indent="-342900">
              <a:lnSpc>
                <a:spcPct val="90000"/>
              </a:lnSpc>
              <a:buFont typeface="Arial" panose="020B0604020202020204" pitchFamily="34" charset="0"/>
              <a:buChar char="•"/>
              <a:defRPr/>
            </a:pPr>
            <a:r>
              <a:rPr lang="en-US" sz="2400" u="sng" dirty="0" smtClean="0">
                <a:solidFill>
                  <a:schemeClr val="tx2"/>
                </a:solidFill>
              </a:rPr>
              <a:t>destruction of temporary </a:t>
            </a:r>
            <a:r>
              <a:rPr lang="en-US" sz="2400" dirty="0" smtClean="0">
                <a:solidFill>
                  <a:schemeClr val="tx2"/>
                </a:solidFill>
              </a:rPr>
              <a:t>inactive </a:t>
            </a:r>
            <a:r>
              <a:rPr lang="en-US" sz="2400" dirty="0">
                <a:solidFill>
                  <a:schemeClr val="tx2"/>
                </a:solidFill>
              </a:rPr>
              <a:t>records </a:t>
            </a:r>
            <a:r>
              <a:rPr lang="en-US" sz="2400" dirty="0" smtClean="0">
                <a:solidFill>
                  <a:schemeClr val="tx2"/>
                </a:solidFill>
              </a:rPr>
              <a:t>that are no </a:t>
            </a:r>
            <a:r>
              <a:rPr lang="en-US" sz="2400" dirty="0">
                <a:solidFill>
                  <a:schemeClr val="tx2"/>
                </a:solidFill>
              </a:rPr>
              <a:t>longer needed </a:t>
            </a:r>
          </a:p>
        </p:txBody>
      </p:sp>
    </p:spTree>
    <p:extLst>
      <p:ext uri="{BB962C8B-B14F-4D97-AF65-F5344CB8AC3E}">
        <p14:creationId xmlns:p14="http://schemas.microsoft.com/office/powerpoint/2010/main" val="2291132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304800" y="2362200"/>
            <a:ext cx="4572000" cy="4191000"/>
          </a:xfrm>
        </p:spPr>
        <p:txBody>
          <a:bodyPr>
            <a:normAutofit/>
          </a:bodyPr>
          <a:lstStyle/>
          <a:p>
            <a:pPr marL="469900" indent="-469900" eaLnBrk="1" hangingPunct="1">
              <a:defRPr/>
            </a:pPr>
            <a:r>
              <a:rPr lang="en-US" dirty="0" smtClean="0"/>
              <a:t>Preserves Historical Documents</a:t>
            </a:r>
          </a:p>
          <a:p>
            <a:pPr marL="469900" indent="-469900" eaLnBrk="1" hangingPunct="1">
              <a:defRPr/>
            </a:pPr>
            <a:r>
              <a:rPr lang="en-US" dirty="0" smtClean="0"/>
              <a:t>Aids management in the decision-making process </a:t>
            </a:r>
          </a:p>
          <a:p>
            <a:pPr marL="469900" indent="-469900" eaLnBrk="1" hangingPunct="1">
              <a:defRPr/>
            </a:pPr>
            <a:r>
              <a:rPr lang="en-US" dirty="0" smtClean="0"/>
              <a:t>Supports Litigation</a:t>
            </a:r>
          </a:p>
          <a:p>
            <a:pPr marL="469900" indent="-469900" eaLnBrk="1" hangingPunct="1">
              <a:defRPr/>
            </a:pPr>
            <a:r>
              <a:rPr lang="en-US" dirty="0" smtClean="0"/>
              <a:t>Provides timely, complete and accurate information</a:t>
            </a:r>
          </a:p>
          <a:p>
            <a:pPr marL="469900" indent="-469900">
              <a:defRPr/>
            </a:pPr>
            <a:endParaRPr lang="en-US" dirty="0"/>
          </a:p>
          <a:p>
            <a:pPr marL="469900" indent="-469900" eaLnBrk="1" hangingPunct="1">
              <a:defRPr/>
            </a:pPr>
            <a:endParaRPr lang="en-US" dirty="0" smtClean="0"/>
          </a:p>
        </p:txBody>
      </p:sp>
      <p:sp>
        <p:nvSpPr>
          <p:cNvPr id="21506" name="Rectangle 2"/>
          <p:cNvSpPr>
            <a:spLocks noGrp="1" noChangeArrowheads="1"/>
          </p:cNvSpPr>
          <p:nvPr>
            <p:ph type="title"/>
          </p:nvPr>
        </p:nvSpPr>
        <p:spPr>
          <a:xfrm>
            <a:off x="457200" y="381000"/>
            <a:ext cx="8229600" cy="1143000"/>
          </a:xfrm>
        </p:spPr>
        <p:txBody>
          <a:bodyPr>
            <a:normAutofit fontScale="90000"/>
          </a:bodyPr>
          <a:lstStyle/>
          <a:p>
            <a:pPr eaLnBrk="1" hangingPunct="1">
              <a:defRPr/>
            </a:pPr>
            <a:r>
              <a:rPr lang="en-US" sz="3200" dirty="0" smtClean="0"/>
              <a:t/>
            </a:r>
            <a:br>
              <a:rPr lang="en-US" sz="3200" dirty="0" smtClean="0"/>
            </a:br>
            <a:r>
              <a:rPr lang="en-US" sz="3600" dirty="0" smtClean="0"/>
              <a:t>Importance of a Records Management Program</a:t>
            </a:r>
            <a:r>
              <a:rPr lang="en-US" sz="2200" dirty="0" smtClean="0"/>
              <a:t/>
            </a:r>
            <a:br>
              <a:rPr lang="en-US" sz="2200" dirty="0" smtClean="0"/>
            </a:br>
            <a:endParaRPr lang="en-US" sz="2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57400"/>
            <a:ext cx="2514600" cy="170403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114800"/>
            <a:ext cx="1659225" cy="110013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503548"/>
            <a:ext cx="1524000" cy="114152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5260" y="4876800"/>
            <a:ext cx="2041072"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215444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half" idx="1"/>
          </p:nvPr>
        </p:nvSpPr>
        <p:spPr>
          <a:xfrm>
            <a:off x="457200" y="1990494"/>
            <a:ext cx="5029200" cy="4495800"/>
          </a:xfrm>
        </p:spPr>
        <p:txBody>
          <a:bodyPr>
            <a:normAutofit/>
          </a:bodyPr>
          <a:lstStyle/>
          <a:p>
            <a:pPr marL="469900" indent="-469900">
              <a:lnSpc>
                <a:spcPct val="90000"/>
              </a:lnSpc>
              <a:defRPr/>
            </a:pPr>
            <a:r>
              <a:rPr lang="en-US" dirty="0"/>
              <a:t>Ensures legal and regulatory requirements for audits and assessments</a:t>
            </a:r>
          </a:p>
          <a:p>
            <a:pPr marL="469900" indent="-469900">
              <a:lnSpc>
                <a:spcPct val="90000"/>
              </a:lnSpc>
              <a:defRPr/>
            </a:pPr>
            <a:r>
              <a:rPr lang="en-US" dirty="0" smtClean="0"/>
              <a:t>Supports disaster recovery</a:t>
            </a:r>
          </a:p>
          <a:p>
            <a:pPr marL="469900" indent="-469900">
              <a:lnSpc>
                <a:spcPct val="90000"/>
              </a:lnSpc>
              <a:defRPr/>
            </a:pPr>
            <a:r>
              <a:rPr lang="en-US" dirty="0" smtClean="0"/>
              <a:t>Protects sensitive information</a:t>
            </a:r>
            <a:endParaRPr lang="en-US" dirty="0"/>
          </a:p>
          <a:p>
            <a:pPr marL="469900" indent="-469900">
              <a:defRPr/>
            </a:pPr>
            <a:r>
              <a:rPr lang="en-US" dirty="0" smtClean="0"/>
              <a:t>Protects rights</a:t>
            </a:r>
            <a:endParaRPr lang="en-US" dirty="0"/>
          </a:p>
          <a:p>
            <a:pPr marL="469900" indent="-469900">
              <a:defRPr/>
            </a:pPr>
            <a:r>
              <a:rPr lang="en-US" dirty="0" smtClean="0"/>
              <a:t>Conserves </a:t>
            </a:r>
            <a:r>
              <a:rPr lang="en-US" dirty="0"/>
              <a:t>space, money and time</a:t>
            </a:r>
          </a:p>
          <a:p>
            <a:pPr marL="469900" indent="-469900">
              <a:defRPr/>
            </a:pPr>
            <a:endParaRPr lang="en-US" sz="2400" dirty="0"/>
          </a:p>
          <a:p>
            <a:pPr marL="469900" indent="-469900">
              <a:lnSpc>
                <a:spcPct val="90000"/>
              </a:lnSpc>
              <a:defRPr/>
            </a:pPr>
            <a:endParaRPr lang="en-US" dirty="0"/>
          </a:p>
          <a:p>
            <a:pPr marL="469900" indent="-469900" eaLnBrk="1" hangingPunct="1">
              <a:lnSpc>
                <a:spcPct val="90000"/>
              </a:lnSpc>
              <a:defRPr/>
            </a:pPr>
            <a:endParaRPr lang="en-US" dirty="0" smtClean="0"/>
          </a:p>
          <a:p>
            <a:pPr marL="469900" indent="-469900" eaLnBrk="1" hangingPunct="1">
              <a:lnSpc>
                <a:spcPct val="90000"/>
              </a:lnSpc>
              <a:buFont typeface="Wingdings" pitchFamily="2" charset="2"/>
              <a:buNone/>
              <a:defRPr/>
            </a:pPr>
            <a:endParaRPr lang="en-US" dirty="0" smtClean="0"/>
          </a:p>
        </p:txBody>
      </p:sp>
      <p:sp>
        <p:nvSpPr>
          <p:cNvPr id="22530" name="Rectangle 2"/>
          <p:cNvSpPr>
            <a:spLocks noGrp="1" noChangeArrowheads="1"/>
          </p:cNvSpPr>
          <p:nvPr>
            <p:ph type="title"/>
          </p:nvPr>
        </p:nvSpPr>
        <p:spPr>
          <a:xfrm>
            <a:off x="426128" y="408373"/>
            <a:ext cx="8260672" cy="1115628"/>
          </a:xfrm>
        </p:spPr>
        <p:txBody>
          <a:bodyPr>
            <a:normAutofit/>
          </a:bodyPr>
          <a:lstStyle/>
          <a:p>
            <a:pPr>
              <a:defRPr/>
            </a:pPr>
            <a:r>
              <a:rPr lang="en-US" sz="3200" dirty="0" smtClean="0"/>
              <a:t>Importance </a:t>
            </a:r>
            <a:r>
              <a:rPr lang="en-US" sz="3200" dirty="0"/>
              <a:t>of a Records Management </a:t>
            </a:r>
            <a:r>
              <a:rPr lang="en-US" sz="3200" dirty="0" smtClean="0"/>
              <a:t>Program </a:t>
            </a:r>
            <a:r>
              <a:rPr lang="en-US" sz="1800" dirty="0" smtClean="0"/>
              <a:t>(</a:t>
            </a:r>
            <a:r>
              <a:rPr lang="en-US" sz="1800" dirty="0"/>
              <a:t>Cont.) </a:t>
            </a:r>
            <a:endParaRPr lang="en-US" sz="18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336" y="2316677"/>
            <a:ext cx="1637397" cy="163739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792" y="4495800"/>
            <a:ext cx="1784483" cy="178448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505200"/>
            <a:ext cx="1758724" cy="1159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76509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60672" cy="734628"/>
          </a:xfrm>
        </p:spPr>
        <p:txBody>
          <a:bodyPr>
            <a:normAutofit/>
          </a:bodyPr>
          <a:lstStyle/>
          <a:p>
            <a:r>
              <a:rPr lang="en-US" sz="3200" dirty="0" smtClean="0"/>
              <a:t>Definitions </a:t>
            </a:r>
            <a:endParaRPr lang="en-US" sz="3200" dirty="0"/>
          </a:p>
        </p:txBody>
      </p:sp>
      <p:sp>
        <p:nvSpPr>
          <p:cNvPr id="3" name="Content Placeholder 2"/>
          <p:cNvSpPr>
            <a:spLocks noGrp="1"/>
          </p:cNvSpPr>
          <p:nvPr>
            <p:ph sz="half" idx="1"/>
          </p:nvPr>
        </p:nvSpPr>
        <p:spPr>
          <a:xfrm>
            <a:off x="426128" y="1524000"/>
            <a:ext cx="8413072" cy="5105400"/>
          </a:xfrm>
        </p:spPr>
        <p:txBody>
          <a:bodyPr>
            <a:normAutofit fontScale="25000" lnSpcReduction="20000"/>
          </a:bodyPr>
          <a:lstStyle/>
          <a:p>
            <a:endParaRPr lang="en-US" b="1" dirty="0" smtClean="0"/>
          </a:p>
          <a:p>
            <a:pPr marL="114300" indent="0">
              <a:buNone/>
            </a:pPr>
            <a:endParaRPr lang="en-US" b="1" dirty="0" smtClean="0"/>
          </a:p>
          <a:p>
            <a:r>
              <a:rPr lang="en-US" sz="9600" b="1" dirty="0" smtClean="0"/>
              <a:t>Indian </a:t>
            </a:r>
            <a:r>
              <a:rPr lang="en-US" sz="9600" b="1" dirty="0"/>
              <a:t>Fiduciary Trust </a:t>
            </a:r>
            <a:r>
              <a:rPr lang="en-US" sz="9600" b="1" dirty="0" smtClean="0"/>
              <a:t>Records </a:t>
            </a:r>
            <a:r>
              <a:rPr lang="en-US" sz="9600" b="1" dirty="0"/>
              <a:t>(</a:t>
            </a:r>
            <a:r>
              <a:rPr lang="en-US" sz="9600" b="1" dirty="0" smtClean="0"/>
              <a:t>IFTR) </a:t>
            </a:r>
            <a:r>
              <a:rPr lang="en-US" sz="9600" dirty="0" smtClean="0"/>
              <a:t>also referred </a:t>
            </a:r>
            <a:r>
              <a:rPr lang="en-US" sz="9600" dirty="0"/>
              <a:t>to as </a:t>
            </a:r>
            <a:r>
              <a:rPr lang="en-US" sz="9600" b="1" u="sng" dirty="0" smtClean="0"/>
              <a:t>Trust Records</a:t>
            </a:r>
            <a:r>
              <a:rPr lang="en-US" sz="9600" dirty="0" smtClean="0"/>
              <a:t>. Trust records document </a:t>
            </a:r>
            <a:r>
              <a:rPr lang="en-US" sz="9600" dirty="0"/>
              <a:t>the existence of particular lands, natural resources, monies, or other assets held in trust at a particular time by the federal government for an Indian tribe, Alaska native or individual </a:t>
            </a:r>
            <a:r>
              <a:rPr lang="en-US" sz="9600" dirty="0" smtClean="0"/>
              <a:t>Indian. </a:t>
            </a:r>
          </a:p>
          <a:p>
            <a:pPr lvl="1"/>
            <a:r>
              <a:rPr lang="en-US" sz="9200" dirty="0" smtClean="0"/>
              <a:t>Examples of programs that create trust records are Real Estate, Natural Resources, Probate, Forestry, Appraisals, Field Operations (IIM) and Tribal Accounts</a:t>
            </a:r>
            <a:r>
              <a:rPr lang="en-US" sz="6600" dirty="0" smtClean="0"/>
              <a:t>.</a:t>
            </a:r>
          </a:p>
          <a:p>
            <a:endParaRPr lang="en-US" sz="5100" dirty="0" smtClean="0"/>
          </a:p>
          <a:p>
            <a:pPr marL="114300" indent="0">
              <a:buNone/>
            </a:pPr>
            <a:r>
              <a:rPr lang="en-US" sz="5100" dirty="0" smtClean="0"/>
              <a:t>      </a:t>
            </a:r>
          </a:p>
          <a:p>
            <a:r>
              <a:rPr lang="en-US" sz="9600" b="1" dirty="0" smtClean="0"/>
              <a:t>General Trust Records</a:t>
            </a:r>
            <a:r>
              <a:rPr lang="en-US" sz="9600" dirty="0" smtClean="0"/>
              <a:t>: Does not meet the definition of a trust records but documents business activities related to program functions.</a:t>
            </a:r>
          </a:p>
          <a:p>
            <a:pPr lvl="1"/>
            <a:r>
              <a:rPr lang="en-US" sz="9200" dirty="0" smtClean="0"/>
              <a:t>Examples of programs that create general trust records are Social Services, Tribal Court, Law Enforcement and Education.  </a:t>
            </a:r>
          </a:p>
          <a:p>
            <a:endParaRPr lang="en-US" sz="5100" dirty="0" smtClean="0">
              <a:solidFill>
                <a:schemeClr val="tx1"/>
              </a:solidFill>
            </a:endParaRPr>
          </a:p>
          <a:p>
            <a:pPr marL="114300" indent="0">
              <a:buNone/>
            </a:pPr>
            <a:r>
              <a:rPr lang="en-US" sz="5100" b="1" dirty="0" smtClean="0">
                <a:solidFill>
                  <a:schemeClr val="tx1"/>
                </a:solidFill>
              </a:rPr>
              <a:t> </a:t>
            </a:r>
          </a:p>
          <a:p>
            <a:endParaRPr lang="en-US" dirty="0" smtClean="0">
              <a:solidFill>
                <a:schemeClr val="tx1"/>
              </a:solidFill>
            </a:endParaRPr>
          </a:p>
          <a:p>
            <a:endParaRPr lang="en-US"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B13DA482-2744-4C24-B9EA-7C5C31BACA32}" type="slidenum">
              <a:rPr lang="en-US" smtClean="0"/>
              <a:pPr>
                <a:defRPr/>
              </a:pPr>
              <a:t>7</a:t>
            </a:fld>
            <a:endParaRPr lang="en-US"/>
          </a:p>
        </p:txBody>
      </p:sp>
    </p:spTree>
    <p:extLst>
      <p:ext uri="{BB962C8B-B14F-4D97-AF65-F5344CB8AC3E}">
        <p14:creationId xmlns:p14="http://schemas.microsoft.com/office/powerpoint/2010/main" val="78332112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half" idx="1"/>
          </p:nvPr>
        </p:nvSpPr>
        <p:spPr>
          <a:xfrm>
            <a:off x="152400" y="1752600"/>
            <a:ext cx="8731927" cy="4953000"/>
          </a:xfrm>
        </p:spPr>
        <p:txBody>
          <a:bodyPr>
            <a:normAutofit fontScale="92500" lnSpcReduction="20000"/>
          </a:bodyPr>
          <a:lstStyle/>
          <a:p>
            <a:pPr marL="114300" indent="0">
              <a:buNone/>
            </a:pPr>
            <a:r>
              <a:rPr lang="en-US" sz="2600" b="1" dirty="0"/>
              <a:t>Record </a:t>
            </a:r>
            <a:r>
              <a:rPr lang="en-US" sz="2600" b="1" dirty="0" smtClean="0"/>
              <a:t>Schedules</a:t>
            </a:r>
            <a:r>
              <a:rPr lang="en-US" sz="2600" dirty="0" smtClean="0"/>
              <a:t>: Identifies records as temporary or permanent. Written </a:t>
            </a:r>
            <a:r>
              <a:rPr lang="en-US" sz="2600" dirty="0"/>
              <a:t>guidance </a:t>
            </a:r>
            <a:r>
              <a:rPr lang="en-US" sz="2600" dirty="0" smtClean="0"/>
              <a:t>providing </a:t>
            </a:r>
            <a:r>
              <a:rPr lang="en-US" sz="2600" dirty="0"/>
              <a:t>specific and mandatory instructions for what to do with records that are no longer needed for current </a:t>
            </a:r>
            <a:r>
              <a:rPr lang="en-US" sz="2600" dirty="0" smtClean="0"/>
              <a:t>business.</a:t>
            </a:r>
          </a:p>
          <a:p>
            <a:pPr marL="114300" indent="0">
              <a:buNone/>
            </a:pPr>
            <a:endParaRPr lang="en-US" sz="2600" dirty="0"/>
          </a:p>
          <a:p>
            <a:pPr marL="114300" indent="0">
              <a:buNone/>
            </a:pPr>
            <a:r>
              <a:rPr lang="en-US" sz="2600" u="sng" dirty="0" smtClean="0"/>
              <a:t>Schedules used by Indian Affairs:</a:t>
            </a:r>
          </a:p>
          <a:p>
            <a:pPr marL="114300" indent="0">
              <a:buNone/>
            </a:pPr>
            <a:r>
              <a:rPr lang="en-US" dirty="0" smtClean="0"/>
              <a:t>	General Records </a:t>
            </a:r>
            <a:r>
              <a:rPr lang="en-US" dirty="0"/>
              <a:t>Schedule (</a:t>
            </a:r>
            <a:r>
              <a:rPr lang="en-US" dirty="0" smtClean="0"/>
              <a:t>GRS)</a:t>
            </a:r>
            <a:endParaRPr lang="en-US" dirty="0"/>
          </a:p>
          <a:p>
            <a:pPr marL="1199833" lvl="2" indent="-514350"/>
            <a:r>
              <a:rPr lang="en-US" dirty="0" smtClean="0"/>
              <a:t>Administrative Support (i.e. travel, time and attendance) </a:t>
            </a:r>
          </a:p>
          <a:p>
            <a:pPr marL="1199833" lvl="2" indent="-514350"/>
            <a:r>
              <a:rPr lang="en-US" dirty="0" smtClean="0"/>
              <a:t>Addresses Temporary </a:t>
            </a:r>
            <a:r>
              <a:rPr lang="en-US" dirty="0"/>
              <a:t>records</a:t>
            </a:r>
          </a:p>
          <a:p>
            <a:pPr marL="1199833" lvl="2" indent="-514350"/>
            <a:r>
              <a:rPr lang="en-US" dirty="0"/>
              <a:t>Used by most Federal </a:t>
            </a:r>
            <a:r>
              <a:rPr lang="en-US" dirty="0" smtClean="0"/>
              <a:t>organizations</a:t>
            </a:r>
            <a:endParaRPr lang="en-US" dirty="0"/>
          </a:p>
          <a:p>
            <a:pPr marL="114300" indent="0">
              <a:buNone/>
            </a:pPr>
            <a:r>
              <a:rPr lang="en-US" dirty="0" smtClean="0"/>
              <a:t>	Indian </a:t>
            </a:r>
            <a:r>
              <a:rPr lang="en-US" dirty="0"/>
              <a:t>Affairs Records </a:t>
            </a:r>
            <a:r>
              <a:rPr lang="en-US" dirty="0" smtClean="0"/>
              <a:t>Schedule</a:t>
            </a:r>
            <a:endParaRPr lang="en-US" dirty="0"/>
          </a:p>
          <a:p>
            <a:pPr marL="1199833" lvl="2" indent="-514350"/>
            <a:r>
              <a:rPr lang="en-US" dirty="0" smtClean="0"/>
              <a:t>Supports Programs  (i.e. Realty, Natural Resources, </a:t>
            </a:r>
          </a:p>
          <a:p>
            <a:pPr marL="685483" lvl="2" indent="0">
              <a:buNone/>
            </a:pPr>
            <a:r>
              <a:rPr lang="en-US" dirty="0"/>
              <a:t> </a:t>
            </a:r>
            <a:r>
              <a:rPr lang="en-US" dirty="0" smtClean="0"/>
              <a:t>        Law Enforcement, Education, Social Services, etc.)</a:t>
            </a:r>
          </a:p>
          <a:p>
            <a:pPr marL="1199833" lvl="2" indent="-514350"/>
            <a:r>
              <a:rPr lang="en-US" dirty="0" smtClean="0"/>
              <a:t>Addresses Permanent </a:t>
            </a:r>
            <a:r>
              <a:rPr lang="en-US" dirty="0"/>
              <a:t>records</a:t>
            </a:r>
          </a:p>
          <a:p>
            <a:pPr marL="1199833" lvl="2" indent="-514350"/>
            <a:r>
              <a:rPr lang="en-US" dirty="0"/>
              <a:t>Used by Indian </a:t>
            </a:r>
            <a:r>
              <a:rPr lang="en-US" dirty="0" smtClean="0"/>
              <a:t>Affairs, and Office of the Special Trustee</a:t>
            </a:r>
            <a:endParaRPr lang="en-US" dirty="0"/>
          </a:p>
          <a:p>
            <a:pPr marL="767080" lvl="1" indent="-469900">
              <a:lnSpc>
                <a:spcPct val="90000"/>
              </a:lnSpc>
              <a:defRPr/>
            </a:pPr>
            <a:endParaRPr lang="en-US" dirty="0"/>
          </a:p>
          <a:p>
            <a:pPr marL="469900" indent="-469900" eaLnBrk="1" hangingPunct="1">
              <a:lnSpc>
                <a:spcPct val="90000"/>
              </a:lnSpc>
              <a:defRPr/>
            </a:pPr>
            <a:endParaRPr lang="en-US" dirty="0" smtClean="0"/>
          </a:p>
          <a:p>
            <a:pPr marL="469900" indent="-469900" eaLnBrk="1" hangingPunct="1">
              <a:lnSpc>
                <a:spcPct val="90000"/>
              </a:lnSpc>
              <a:buFont typeface="Wingdings" pitchFamily="2" charset="2"/>
              <a:buNone/>
              <a:defRPr/>
            </a:pPr>
            <a:endParaRPr lang="en-US" dirty="0" smtClean="0"/>
          </a:p>
        </p:txBody>
      </p:sp>
      <p:sp>
        <p:nvSpPr>
          <p:cNvPr id="22530" name="Rectangle 2"/>
          <p:cNvSpPr>
            <a:spLocks noGrp="1" noChangeArrowheads="1"/>
          </p:cNvSpPr>
          <p:nvPr>
            <p:ph type="title"/>
          </p:nvPr>
        </p:nvSpPr>
        <p:spPr>
          <a:xfrm>
            <a:off x="439905" y="533400"/>
            <a:ext cx="8260672" cy="810827"/>
          </a:xfrm>
        </p:spPr>
        <p:txBody>
          <a:bodyPr>
            <a:normAutofit/>
          </a:bodyPr>
          <a:lstStyle/>
          <a:p>
            <a:pPr>
              <a:defRPr/>
            </a:pPr>
            <a:r>
              <a:rPr lang="en-US" sz="3200" dirty="0" smtClean="0"/>
              <a:t>Definitions </a:t>
            </a:r>
            <a:r>
              <a:rPr lang="en-US" sz="2000" dirty="0" smtClean="0"/>
              <a:t>(c0nt</a:t>
            </a:r>
            <a:r>
              <a:rPr lang="en-US" sz="2000" dirty="0"/>
              <a:t>.) </a:t>
            </a:r>
            <a:endParaRPr lang="en-US" sz="2000" dirty="0" smtClean="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8748" y="4724400"/>
            <a:ext cx="1105038" cy="1429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9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9548" y="2895600"/>
            <a:ext cx="2438400" cy="1096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590043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914400"/>
          </a:xfrm>
        </p:spPr>
        <p:txBody>
          <a:bodyPr>
            <a:noAutofit/>
          </a:bodyPr>
          <a:lstStyle/>
          <a:p>
            <a:r>
              <a:rPr lang="en-US" sz="3200" dirty="0"/>
              <a:t>Tribal </a:t>
            </a:r>
            <a:r>
              <a:rPr lang="en-US" sz="3200" dirty="0" smtClean="0"/>
              <a:t>Records </a:t>
            </a:r>
            <a:r>
              <a:rPr lang="en-US" sz="3200" dirty="0"/>
              <a:t>Management </a:t>
            </a:r>
            <a:r>
              <a:rPr lang="en-US" sz="3200" dirty="0" smtClean="0"/>
              <a:t>Options for tribal Trust records</a:t>
            </a:r>
            <a:endParaRPr lang="en-US" sz="3200" dirty="0"/>
          </a:p>
        </p:txBody>
      </p:sp>
      <p:sp>
        <p:nvSpPr>
          <p:cNvPr id="3" name="Content Placeholder 2"/>
          <p:cNvSpPr>
            <a:spLocks noGrp="1"/>
          </p:cNvSpPr>
          <p:nvPr>
            <p:ph idx="1"/>
          </p:nvPr>
        </p:nvSpPr>
        <p:spPr>
          <a:xfrm>
            <a:off x="4038600" y="2286000"/>
            <a:ext cx="4572000" cy="3886200"/>
          </a:xfrm>
        </p:spPr>
        <p:txBody>
          <a:bodyPr>
            <a:normAutofit/>
          </a:bodyPr>
          <a:lstStyle/>
          <a:p>
            <a:r>
              <a:rPr lang="en-US" dirty="0"/>
              <a:t>Option 1</a:t>
            </a:r>
            <a:r>
              <a:rPr lang="en-US" dirty="0" smtClean="0"/>
              <a:t>: The Tribe may use the Indian </a:t>
            </a:r>
            <a:r>
              <a:rPr lang="en-US" dirty="0"/>
              <a:t>Affairs Records Management </a:t>
            </a:r>
            <a:r>
              <a:rPr lang="en-US" dirty="0" smtClean="0"/>
              <a:t>policy </a:t>
            </a:r>
            <a:r>
              <a:rPr lang="en-US" dirty="0"/>
              <a:t>or </a:t>
            </a:r>
            <a:r>
              <a:rPr lang="en-US" dirty="0" smtClean="0"/>
              <a:t>revise it </a:t>
            </a:r>
            <a:r>
              <a:rPr lang="en-US" dirty="0"/>
              <a:t>to fit Tribal needs. </a:t>
            </a:r>
            <a:endParaRPr lang="en-US" dirty="0" smtClean="0"/>
          </a:p>
          <a:p>
            <a:endParaRPr lang="en-US" dirty="0"/>
          </a:p>
          <a:p>
            <a:r>
              <a:rPr lang="en-US" dirty="0" smtClean="0"/>
              <a:t>Option 2: Tribes may create </a:t>
            </a:r>
            <a:r>
              <a:rPr lang="en-US" dirty="0"/>
              <a:t>their own records management </a:t>
            </a:r>
            <a:r>
              <a:rPr lang="en-US" dirty="0" smtClean="0"/>
              <a:t>policy.</a:t>
            </a:r>
            <a:endParaRPr lang="en-US" dirty="0"/>
          </a:p>
          <a:p>
            <a:endParaRPr lang="en-US" dirty="0" smtClean="0"/>
          </a:p>
          <a:p>
            <a:endParaRPr lang="en-US" dirty="0"/>
          </a:p>
          <a:p>
            <a:endParaRPr lang="en-US" dirty="0" smtClean="0"/>
          </a:p>
          <a:p>
            <a:pPr marL="411480" lvl="1" indent="0">
              <a:buNone/>
            </a:pPr>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66289C14-C8DA-4572-BF92-93DEC3BEAAFE}" type="slidenum">
              <a:rPr lang="en-US" smtClean="0"/>
              <a:pPr>
                <a:defRPr/>
              </a:pPr>
              <a:t>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38400"/>
            <a:ext cx="2630905"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917694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28">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0070C0"/>
      </a:hlink>
      <a:folHlink>
        <a:srgbClr val="CF543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F7DB9D1D2BEF41B97B1B2300B567D7" ma:contentTypeVersion="0" ma:contentTypeDescription="Create a new document." ma:contentTypeScope="" ma:versionID="27027e7c99bb7c0e22062f0355bf63a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F5335-6984-4DEB-A786-57FFB2330E51}">
  <ds:schemaRefs>
    <ds:schemaRef ds:uri="http://schemas.microsoft.com/sharepoint/v3/contenttype/forms"/>
  </ds:schemaRefs>
</ds:datastoreItem>
</file>

<file path=customXml/itemProps2.xml><?xml version="1.0" encoding="utf-8"?>
<ds:datastoreItem xmlns:ds="http://schemas.openxmlformats.org/officeDocument/2006/customXml" ds:itemID="{3DCBBA39-FDC1-44C6-A7B2-117FC3C17E7C}">
  <ds:schemaRef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772D9503-966D-478F-AA6D-5A63CBC62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Aspect</Template>
  <TotalTime>12776</TotalTime>
  <Words>2257</Words>
  <Application>Microsoft Office PowerPoint</Application>
  <PresentationFormat>On-screen Show (4:3)</PresentationFormat>
  <Paragraphs>350</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Apothecary</vt:lpstr>
      <vt:lpstr>    Tribal Records Briefing  2015 Conferences   Presented by Office of Trust Records   </vt:lpstr>
      <vt:lpstr>Agenda</vt:lpstr>
      <vt:lpstr>PowerPoint Presentation</vt:lpstr>
      <vt:lpstr> What is Records Management?</vt:lpstr>
      <vt:lpstr> Importance of a Records Management Program </vt:lpstr>
      <vt:lpstr>Importance of a Records Management Program (Cont.) </vt:lpstr>
      <vt:lpstr>Definitions </vt:lpstr>
      <vt:lpstr>Definitions (c0nt.) </vt:lpstr>
      <vt:lpstr>Tribal Records Management Options for tribal Trust records</vt:lpstr>
      <vt:lpstr>Option 1: Integrate Indian affairs RM Program</vt:lpstr>
      <vt:lpstr> OPTION 2: create a tribal RM Program</vt:lpstr>
      <vt:lpstr> OPTION 2: (Cont) Develop a tribal RM Program</vt:lpstr>
      <vt:lpstr>Comparison of RM options</vt:lpstr>
      <vt:lpstr>Transfer and storage options for inactive records</vt:lpstr>
      <vt:lpstr>Transfer and storage options for inactive records</vt:lpstr>
      <vt:lpstr>OPTION 1- Store records at local Tribal Records Facility</vt:lpstr>
      <vt:lpstr>Option 1: Store records at local Tribal Records Facility</vt:lpstr>
      <vt:lpstr>PowerPoint Presentation</vt:lpstr>
      <vt:lpstr>PowerPoint Presentation</vt:lpstr>
      <vt:lpstr>Option 3: Tribe/Consortium transfers trust records in accordance with Annual Funding Agreement</vt:lpstr>
      <vt:lpstr>Option 3: Tribe/Consortium transfers records in accordance with Annual Funding Agreement</vt:lpstr>
      <vt:lpstr>Option 3: Tribe/Consortium transfers trust records in accordance with Annual Funding Agreement</vt:lpstr>
      <vt:lpstr>Option 3: Tribe/Consortium transfers trust records in accordance with Annual Funding Agreement</vt:lpstr>
      <vt:lpstr>Which Records Storage Option should  your tribe choose?</vt:lpstr>
      <vt:lpstr>American Indian Records Repository (AIRR) Lenexa, Kansas</vt:lpstr>
      <vt:lpstr>PowerPoint Presentation</vt:lpstr>
      <vt:lpstr>PowerPoint Presentation</vt:lpstr>
      <vt:lpstr> Researching your Records and Requesting Copies </vt:lpstr>
      <vt:lpstr>Research Requests under Option: 1</vt:lpstr>
      <vt:lpstr>Research Requests under Option: 2</vt:lpstr>
      <vt:lpstr>Research Requests under Option 3:</vt:lpstr>
      <vt:lpstr>Research request options</vt:lpstr>
      <vt:lpstr>Question &amp; answer session</vt:lpstr>
      <vt:lpstr>Contact Information: </vt:lpstr>
    </vt:vector>
  </TitlesOfParts>
  <Company>Office of the Special Trustee for American Indians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Affairs Records Contact Training</dc:title>
  <dc:subject>OST Workshop: Shipping Records to the AIRR</dc:subject>
  <dc:creator>DLeftwich</dc:creator>
  <cp:lastModifiedBy>McNulty, Kevin P.</cp:lastModifiedBy>
  <cp:revision>1483</cp:revision>
  <cp:lastPrinted>2013-04-05T21:44:57Z</cp:lastPrinted>
  <dcterms:created xsi:type="dcterms:W3CDTF">2010-02-04T17:51:20Z</dcterms:created>
  <dcterms:modified xsi:type="dcterms:W3CDTF">2015-05-12T15:40:45Z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0x01010045F7DB9D1D2BEF41B97B1B2300B567D7</vt:lpwstr>
  </property>
</Properties>
</file>