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9"/>
  </p:notesMasterIdLst>
  <p:handoutMasterIdLst>
    <p:handoutMasterId r:id="rId30"/>
  </p:handoutMasterIdLst>
  <p:sldIdLst>
    <p:sldId id="256" r:id="rId2"/>
    <p:sldId id="311" r:id="rId3"/>
    <p:sldId id="312" r:id="rId4"/>
    <p:sldId id="313" r:id="rId5"/>
    <p:sldId id="257" r:id="rId6"/>
    <p:sldId id="286" r:id="rId7"/>
    <p:sldId id="261" r:id="rId8"/>
    <p:sldId id="283" r:id="rId9"/>
    <p:sldId id="258" r:id="rId10"/>
    <p:sldId id="285" r:id="rId11"/>
    <p:sldId id="262" r:id="rId12"/>
    <p:sldId id="260" r:id="rId13"/>
    <p:sldId id="305" r:id="rId14"/>
    <p:sldId id="263" r:id="rId15"/>
    <p:sldId id="282" r:id="rId16"/>
    <p:sldId id="304" r:id="rId17"/>
    <p:sldId id="277" r:id="rId18"/>
    <p:sldId id="306" r:id="rId19"/>
    <p:sldId id="290" r:id="rId20"/>
    <p:sldId id="274" r:id="rId21"/>
    <p:sldId id="278" r:id="rId22"/>
    <p:sldId id="287" r:id="rId23"/>
    <p:sldId id="307" r:id="rId24"/>
    <p:sldId id="309" r:id="rId25"/>
    <p:sldId id="308" r:id="rId26"/>
    <p:sldId id="310" r:id="rId27"/>
    <p:sldId id="265" r:id="rId28"/>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0" autoAdjust="0"/>
    <p:restoredTop sz="83453" autoAdjust="0"/>
  </p:normalViewPr>
  <p:slideViewPr>
    <p:cSldViewPr>
      <p:cViewPr varScale="1">
        <p:scale>
          <a:sx n="76" d="100"/>
          <a:sy n="76" d="100"/>
        </p:scale>
        <p:origin x="-13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329" cy="462120"/>
          </a:xfrm>
          <a:prstGeom prst="rect">
            <a:avLst/>
          </a:prstGeom>
        </p:spPr>
        <p:txBody>
          <a:bodyPr vert="horz" lIns="90763" tIns="45382" rIns="90763" bIns="45382" rtlCol="0"/>
          <a:lstStyle>
            <a:lvl1pPr algn="l">
              <a:defRPr sz="1200"/>
            </a:lvl1pPr>
          </a:lstStyle>
          <a:p>
            <a:pPr>
              <a:defRPr/>
            </a:pPr>
            <a:endParaRPr lang="en-US"/>
          </a:p>
        </p:txBody>
      </p:sp>
      <p:sp>
        <p:nvSpPr>
          <p:cNvPr id="3" name="Date Placeholder 2"/>
          <p:cNvSpPr>
            <a:spLocks noGrp="1"/>
          </p:cNvSpPr>
          <p:nvPr>
            <p:ph type="dt" sz="quarter" idx="1"/>
          </p:nvPr>
        </p:nvSpPr>
        <p:spPr>
          <a:xfrm>
            <a:off x="3936173" y="0"/>
            <a:ext cx="3012329" cy="462120"/>
          </a:xfrm>
          <a:prstGeom prst="rect">
            <a:avLst/>
          </a:prstGeom>
        </p:spPr>
        <p:txBody>
          <a:bodyPr vert="horz" lIns="90763" tIns="45382" rIns="90763" bIns="45382" rtlCol="0"/>
          <a:lstStyle>
            <a:lvl1pPr algn="r">
              <a:defRPr sz="1200"/>
            </a:lvl1pPr>
          </a:lstStyle>
          <a:p>
            <a:pPr>
              <a:defRPr/>
            </a:pPr>
            <a:fld id="{DF8C9FD8-DA07-48E6-8D2E-A31A2EFA3DE8}" type="datetimeFigureOut">
              <a:rPr lang="en-US"/>
              <a:pPr>
                <a:defRPr/>
              </a:pPr>
              <a:t>7/24/2014</a:t>
            </a:fld>
            <a:endParaRPr lang="en-US"/>
          </a:p>
        </p:txBody>
      </p:sp>
      <p:sp>
        <p:nvSpPr>
          <p:cNvPr id="4" name="Footer Placeholder 3"/>
          <p:cNvSpPr>
            <a:spLocks noGrp="1"/>
          </p:cNvSpPr>
          <p:nvPr>
            <p:ph type="ftr" sz="quarter" idx="2"/>
          </p:nvPr>
        </p:nvSpPr>
        <p:spPr>
          <a:xfrm>
            <a:off x="0" y="8772378"/>
            <a:ext cx="3012329" cy="462120"/>
          </a:xfrm>
          <a:prstGeom prst="rect">
            <a:avLst/>
          </a:prstGeom>
        </p:spPr>
        <p:txBody>
          <a:bodyPr vert="horz" lIns="90763" tIns="45382" rIns="90763" bIns="45382"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36173" y="8772378"/>
            <a:ext cx="3012329" cy="462120"/>
          </a:xfrm>
          <a:prstGeom prst="rect">
            <a:avLst/>
          </a:prstGeom>
        </p:spPr>
        <p:txBody>
          <a:bodyPr vert="horz" lIns="90763" tIns="45382" rIns="90763" bIns="45382" rtlCol="0" anchor="b"/>
          <a:lstStyle>
            <a:lvl1pPr algn="r">
              <a:defRPr sz="1200"/>
            </a:lvl1pPr>
          </a:lstStyle>
          <a:p>
            <a:pPr>
              <a:defRPr/>
            </a:pPr>
            <a:fld id="{4B50C0EB-2898-4DC7-8C0D-644EB9D9F1B2}" type="slidenum">
              <a:rPr lang="en-US"/>
              <a:pPr>
                <a:defRPr/>
              </a:pPr>
              <a:t>‹#›</a:t>
            </a:fld>
            <a:endParaRPr lang="en-US"/>
          </a:p>
        </p:txBody>
      </p:sp>
    </p:spTree>
    <p:extLst>
      <p:ext uri="{BB962C8B-B14F-4D97-AF65-F5344CB8AC3E}">
        <p14:creationId xmlns:p14="http://schemas.microsoft.com/office/powerpoint/2010/main" val="41578911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12329" cy="4621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36173" y="0"/>
            <a:ext cx="3012329" cy="462120"/>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95637" y="4387767"/>
            <a:ext cx="5558801" cy="4155919"/>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772378"/>
            <a:ext cx="3012329" cy="462120"/>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36173" y="8772378"/>
            <a:ext cx="3012329" cy="462120"/>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lgn="r">
              <a:defRPr sz="1200"/>
            </a:lvl1pPr>
          </a:lstStyle>
          <a:p>
            <a:pPr>
              <a:defRPr/>
            </a:pPr>
            <a:fld id="{F686783D-E021-49C2-91F5-F29AC41E128C}" type="slidenum">
              <a:rPr lang="en-US"/>
              <a:pPr>
                <a:defRPr/>
              </a:pPr>
              <a:t>‹#›</a:t>
            </a:fld>
            <a:endParaRPr lang="en-US" dirty="0"/>
          </a:p>
        </p:txBody>
      </p:sp>
    </p:spTree>
    <p:extLst>
      <p:ext uri="{BB962C8B-B14F-4D97-AF65-F5344CB8AC3E}">
        <p14:creationId xmlns:p14="http://schemas.microsoft.com/office/powerpoint/2010/main" val="88680315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eaLnBrk="1" hangingPunct="1">
              <a:lnSpc>
                <a:spcPct val="80000"/>
              </a:lnSpc>
            </a:pPr>
            <a:endParaRPr lang="en-US" sz="10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marL="230060" indent="-230060" eaLnBrk="1" hangingPunct="1">
              <a:lnSpc>
                <a:spcPct val="90000"/>
              </a:lnSpc>
            </a:pPr>
            <a:endParaRPr lang="en-US" sz="1000" dirty="0"/>
          </a:p>
          <a:p>
            <a:pPr marL="230060" indent="-230060" eaLnBrk="1" hangingPunct="1">
              <a:lnSpc>
                <a:spcPct val="90000"/>
              </a:lnSpc>
            </a:pPr>
            <a:r>
              <a:rPr lang="en-US" sz="1000" dirty="0"/>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231219" indent="-231219" eaLnBrk="1" hangingPunct="1">
              <a:lnSpc>
                <a:spcPct val="90000"/>
              </a:lnSpc>
              <a:defRPr/>
            </a:pPr>
            <a:endParaRPr lang="en-US" dirty="0" smtClean="0"/>
          </a:p>
          <a:p>
            <a:pPr>
              <a:defRPr/>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pPr fontAlgn="base"/>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0999706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pPr eaLnBrk="1" hangingPunct="1"/>
            <a:endParaRPr lang="en-US" dirty="0" smtClean="0"/>
          </a:p>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605625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334088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588406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baseline="0" dirty="0" smtClean="0"/>
          </a:p>
          <a:p>
            <a:pPr eaLnBrk="1" hangingPunct="1"/>
            <a:endParaRPr lang="en-US" dirty="0" smtClean="0"/>
          </a:p>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43678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07540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47500" lnSpcReduction="20000"/>
          </a:bodyPr>
          <a:lstStyle/>
          <a:p>
            <a:pPr eaLnBrk="1" hangingPunct="1">
              <a:lnSpc>
                <a:spcPct val="90000"/>
              </a:lnSpc>
              <a:defRPr/>
            </a:pPr>
            <a:endParaRPr lang="en-US" sz="6100" dirty="0"/>
          </a:p>
          <a:p>
            <a:pPr eaLnBrk="1" hangingPunct="1">
              <a:lnSpc>
                <a:spcPct val="90000"/>
              </a:lnSpc>
              <a:defRPr/>
            </a:pPr>
            <a:endParaRPr lang="en-US" sz="6100" dirty="0"/>
          </a:p>
          <a:p>
            <a:pPr>
              <a:defRPr/>
            </a:pPr>
            <a:endParaRPr lang="en-US" sz="14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lnSpc>
                <a:spcPct val="90000"/>
              </a:lnSpc>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9774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68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668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284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59484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99721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600200"/>
            <a:ext cx="3657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00200"/>
            <a:ext cx="3657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5247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6908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66064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467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0497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0010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219200" y="1600200"/>
            <a:ext cx="7467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990600" y="1752600"/>
            <a:ext cx="7162800" cy="1523999"/>
          </a:xfrm>
        </p:spPr>
        <p:txBody>
          <a:bodyPr/>
          <a:lstStyle/>
          <a:p>
            <a:r>
              <a:rPr lang="en-US" sz="6600" b="1" dirty="0" smtClean="0">
                <a:latin typeface="Baskerville Old Face" panose="02020602080505020303" pitchFamily="18" charset="0"/>
              </a:rPr>
              <a:t>BIA History</a:t>
            </a:r>
            <a:endParaRPr lang="en-US" b="1" dirty="0">
              <a:latin typeface="Baskerville Old Face" panose="02020602080505020303" pitchFamily="18" charset="0"/>
            </a:endParaRPr>
          </a:p>
        </p:txBody>
      </p:sp>
      <p:sp>
        <p:nvSpPr>
          <p:cNvPr id="9" name="TextBox 8"/>
          <p:cNvSpPr txBox="1"/>
          <p:nvPr/>
        </p:nvSpPr>
        <p:spPr>
          <a:xfrm>
            <a:off x="3733800" y="3200400"/>
            <a:ext cx="4572000" cy="461665"/>
          </a:xfrm>
          <a:prstGeom prst="rect">
            <a:avLst/>
          </a:prstGeom>
          <a:noFill/>
        </p:spPr>
        <p:txBody>
          <a:bodyPr wrap="square" rtlCol="0">
            <a:spAutoFit/>
          </a:bodyPr>
          <a:lstStyle/>
          <a:p>
            <a:r>
              <a:rPr lang="en-US" sz="2400" dirty="0" smtClean="0">
                <a:latin typeface="Baskerville Old Face" panose="02020602080505020303" pitchFamily="18" charset="0"/>
              </a:rPr>
              <a:t>Presented by:  Patricia L. </a:t>
            </a:r>
            <a:r>
              <a:rPr lang="en-US" sz="2400" dirty="0" err="1" smtClean="0">
                <a:latin typeface="Baskerville Old Face" panose="02020602080505020303" pitchFamily="18" charset="0"/>
              </a:rPr>
              <a:t>Olby</a:t>
            </a:r>
            <a:endParaRPr lang="en-US" sz="2400" dirty="0">
              <a:latin typeface="Baskerville Old Face" panose="02020602080505020303"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Content Placeholder 5" descr="indianland.jpg"/>
          <p:cNvPicPr>
            <a:picLocks noGrp="1" noChangeAspect="1"/>
          </p:cNvPicPr>
          <p:nvPr>
            <p:ph idx="1"/>
          </p:nvPr>
        </p:nvPicPr>
        <p:blipFill>
          <a:blip r:embed="rId3" cstate="print"/>
          <a:srcRect/>
          <a:stretch>
            <a:fillRect/>
          </a:stretch>
        </p:blipFill>
        <p:spPr>
          <a:xfrm>
            <a:off x="2209800" y="381000"/>
            <a:ext cx="4648200" cy="6061075"/>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latin typeface="Baskerville Old Face" panose="02020602080505020303" pitchFamily="18" charset="0"/>
              </a:rPr>
              <a:t>Results of Allotment</a:t>
            </a:r>
          </a:p>
        </p:txBody>
      </p:sp>
      <p:sp>
        <p:nvSpPr>
          <p:cNvPr id="9219" name="Rectangle 3"/>
          <p:cNvSpPr>
            <a:spLocks noGrp="1" noChangeArrowheads="1"/>
          </p:cNvSpPr>
          <p:nvPr>
            <p:ph idx="1"/>
          </p:nvPr>
        </p:nvSpPr>
        <p:spPr/>
        <p:txBody>
          <a:bodyPr/>
          <a:lstStyle/>
          <a:p>
            <a:pPr eaLnBrk="1" hangingPunct="1"/>
            <a:r>
              <a:rPr lang="en-US" dirty="0" smtClean="0">
                <a:latin typeface="Baskerville Old Face" panose="02020602080505020303" pitchFamily="18" charset="0"/>
              </a:rPr>
              <a:t>severe reduction in the quantity of Indian landholdings </a:t>
            </a:r>
          </a:p>
          <a:p>
            <a:pPr lvl="1" eaLnBrk="1" hangingPunct="1"/>
            <a:r>
              <a:rPr lang="en-US" dirty="0" smtClean="0">
                <a:latin typeface="Baskerville Old Face" panose="02020602080505020303" pitchFamily="18" charset="0"/>
              </a:rPr>
              <a:t>from 138 million acres in 1887 to 48 million acres in 1934</a:t>
            </a:r>
          </a:p>
          <a:p>
            <a:pPr eaLnBrk="1" hangingPunct="1"/>
            <a:r>
              <a:rPr lang="en-US" dirty="0" smtClean="0">
                <a:latin typeface="Baskerville Old Face" panose="02020602080505020303" pitchFamily="18" charset="0"/>
              </a:rPr>
              <a:t>division of allotments among the many heirs of original </a:t>
            </a:r>
            <a:r>
              <a:rPr lang="en-US" dirty="0" err="1" smtClean="0">
                <a:latin typeface="Baskerville Old Face" panose="02020602080505020303" pitchFamily="18" charset="0"/>
              </a:rPr>
              <a:t>allottees</a:t>
            </a:r>
            <a:endParaRPr lang="en-US" dirty="0" smtClean="0">
              <a:latin typeface="Baskerville Old Face" panose="02020602080505020303" pitchFamily="18" charset="0"/>
            </a:endParaRPr>
          </a:p>
          <a:p>
            <a:pPr lvl="1" eaLnBrk="1" hangingPunct="1"/>
            <a:r>
              <a:rPr lang="en-US" dirty="0" smtClean="0">
                <a:latin typeface="Baskerville Old Face" panose="02020602080505020303" pitchFamily="18" charset="0"/>
              </a:rPr>
              <a:t>Inherited shares are often less than one-hundredth of a single allotment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28600"/>
            <a:ext cx="8229600" cy="838200"/>
          </a:xfrm>
        </p:spPr>
        <p:txBody>
          <a:bodyPr/>
          <a:lstStyle/>
          <a:p>
            <a:pPr eaLnBrk="1" hangingPunct="1"/>
            <a:r>
              <a:rPr lang="en-US" dirty="0" err="1" smtClean="0">
                <a:latin typeface="Baskerville Old Face" panose="02020602080505020303" pitchFamily="18" charset="0"/>
              </a:rPr>
              <a:t>Meriam</a:t>
            </a:r>
            <a:r>
              <a:rPr lang="en-US" dirty="0" smtClean="0">
                <a:latin typeface="Baskerville Old Face" panose="02020602080505020303" pitchFamily="18" charset="0"/>
              </a:rPr>
              <a:t> Report</a:t>
            </a:r>
          </a:p>
        </p:txBody>
      </p:sp>
      <p:sp>
        <p:nvSpPr>
          <p:cNvPr id="10243" name="Rectangle 3"/>
          <p:cNvSpPr>
            <a:spLocks noGrp="1" noChangeArrowheads="1"/>
          </p:cNvSpPr>
          <p:nvPr>
            <p:ph idx="1"/>
          </p:nvPr>
        </p:nvSpPr>
        <p:spPr>
          <a:xfrm>
            <a:off x="2362200" y="5715000"/>
            <a:ext cx="5638799" cy="838200"/>
          </a:xfrm>
        </p:spPr>
        <p:txBody>
          <a:bodyPr>
            <a:normAutofit lnSpcReduction="10000"/>
          </a:bodyPr>
          <a:lstStyle/>
          <a:p>
            <a:pPr>
              <a:lnSpc>
                <a:spcPct val="80000"/>
              </a:lnSpc>
              <a:buFontTx/>
              <a:buNone/>
            </a:pPr>
            <a:r>
              <a:rPr lang="en-US" sz="1800" dirty="0" smtClean="0">
                <a:latin typeface="Baskerville Old Face" panose="02020602080505020303" pitchFamily="18" charset="0"/>
              </a:rPr>
              <a:t>1883 - St. Mary's Boarding School, on the Chippewa </a:t>
            </a:r>
          </a:p>
          <a:p>
            <a:pPr>
              <a:lnSpc>
                <a:spcPct val="80000"/>
              </a:lnSpc>
              <a:buFontTx/>
              <a:buNone/>
            </a:pPr>
            <a:r>
              <a:rPr lang="en-US" sz="1800" dirty="0" smtClean="0">
                <a:latin typeface="Baskerville Old Face" panose="02020602080505020303" pitchFamily="18" charset="0"/>
              </a:rPr>
              <a:t>[Bad River] Indian Reservation, </a:t>
            </a:r>
            <a:r>
              <a:rPr lang="en-US" sz="1800" dirty="0" err="1" smtClean="0">
                <a:latin typeface="Baskerville Old Face" panose="02020602080505020303" pitchFamily="18" charset="0"/>
              </a:rPr>
              <a:t>Odanah</a:t>
            </a:r>
            <a:r>
              <a:rPr lang="en-US" sz="1800" dirty="0" smtClean="0">
                <a:latin typeface="Baskerville Old Face" panose="02020602080505020303" pitchFamily="18" charset="0"/>
              </a:rPr>
              <a:t>, Wis. </a:t>
            </a:r>
          </a:p>
          <a:p>
            <a:pPr>
              <a:lnSpc>
                <a:spcPct val="80000"/>
              </a:lnSpc>
              <a:buFontTx/>
              <a:buNone/>
            </a:pPr>
            <a:r>
              <a:rPr lang="en-US" sz="1800" dirty="0" smtClean="0">
                <a:latin typeface="Baskerville Old Face" panose="02020602080505020303" pitchFamily="18" charset="0"/>
              </a:rPr>
              <a:t>The mission closed in 1969.</a:t>
            </a:r>
          </a:p>
        </p:txBody>
      </p:sp>
      <p:pic>
        <p:nvPicPr>
          <p:cNvPr id="10244" name="Picture 3" descr="St. Mary's Boarding School Odanah.jpg"/>
          <p:cNvPicPr>
            <a:picLocks noChangeAspect="1"/>
          </p:cNvPicPr>
          <p:nvPr/>
        </p:nvPicPr>
        <p:blipFill>
          <a:blip r:embed="rId3" cstate="print"/>
          <a:srcRect/>
          <a:stretch>
            <a:fillRect/>
          </a:stretch>
        </p:blipFill>
        <p:spPr bwMode="auto">
          <a:xfrm>
            <a:off x="2666999" y="1219200"/>
            <a:ext cx="3698875"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b="1" dirty="0" err="1" smtClean="0">
                <a:latin typeface="Baskerville Old Face" panose="02020602080505020303" pitchFamily="18" charset="0"/>
              </a:rPr>
              <a:t>Meriam</a:t>
            </a:r>
            <a:r>
              <a:rPr lang="en-US" b="1" dirty="0" smtClean="0">
                <a:latin typeface="Baskerville Old Face" panose="02020602080505020303" pitchFamily="18" charset="0"/>
              </a:rPr>
              <a:t> Report</a:t>
            </a:r>
          </a:p>
        </p:txBody>
      </p:sp>
      <p:pic>
        <p:nvPicPr>
          <p:cNvPr id="11267" name="Content Placeholder 3" descr="carlislebeforeafterpi5.jpg"/>
          <p:cNvPicPr>
            <a:picLocks noGrp="1" noChangeAspect="1"/>
          </p:cNvPicPr>
          <p:nvPr>
            <p:ph idx="1"/>
          </p:nvPr>
        </p:nvPicPr>
        <p:blipFill>
          <a:blip r:embed="rId3" cstate="print"/>
          <a:srcRect/>
          <a:stretch>
            <a:fillRect/>
          </a:stretch>
        </p:blipFill>
        <p:spPr>
          <a:xfrm>
            <a:off x="1219200" y="1295400"/>
            <a:ext cx="6408738" cy="44958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000" b="1" dirty="0" smtClean="0">
                <a:latin typeface="Baskerville Old Face" panose="02020602080505020303" pitchFamily="18" charset="0"/>
              </a:rPr>
              <a:t>Indian Reorganization Act of 1934</a:t>
            </a:r>
          </a:p>
        </p:txBody>
      </p:sp>
      <p:sp>
        <p:nvSpPr>
          <p:cNvPr id="12291" name="Rectangle 3"/>
          <p:cNvSpPr>
            <a:spLocks noGrp="1" noChangeArrowheads="1"/>
          </p:cNvSpPr>
          <p:nvPr>
            <p:ph idx="1"/>
          </p:nvPr>
        </p:nvSpPr>
        <p:spPr/>
        <p:txBody>
          <a:bodyPr>
            <a:normAutofit lnSpcReduction="10000"/>
          </a:bodyPr>
          <a:lstStyle/>
          <a:p>
            <a:pPr lvl="1">
              <a:buFont typeface="Arial" charset="0"/>
              <a:buChar char="•"/>
            </a:pPr>
            <a:r>
              <a:rPr lang="en-US" sz="2400" dirty="0" smtClean="0">
                <a:latin typeface="Baskerville Old Face" panose="02020602080505020303" pitchFamily="18" charset="0"/>
              </a:rPr>
              <a:t>Enacted in response to the </a:t>
            </a:r>
            <a:r>
              <a:rPr lang="en-US" sz="2400" i="1" dirty="0" err="1" smtClean="0">
                <a:latin typeface="Baskerville Old Face" panose="02020602080505020303" pitchFamily="18" charset="0"/>
              </a:rPr>
              <a:t>Meriam</a:t>
            </a:r>
            <a:r>
              <a:rPr lang="en-US" sz="2400" i="1" dirty="0" smtClean="0">
                <a:latin typeface="Baskerville Old Face" panose="02020602080505020303" pitchFamily="18" charset="0"/>
              </a:rPr>
              <a:t> Report</a:t>
            </a:r>
            <a:r>
              <a:rPr lang="en-US" sz="2400" dirty="0" smtClean="0">
                <a:latin typeface="Baskerville Old Face" panose="02020602080505020303" pitchFamily="18" charset="0"/>
              </a:rPr>
              <a:t> (1928) which described an array of Indian social and economic hardships – including failure of the allotment system</a:t>
            </a:r>
          </a:p>
          <a:p>
            <a:pPr lvl="1">
              <a:buFont typeface="Arial" charset="0"/>
              <a:buChar char="•"/>
            </a:pPr>
            <a:r>
              <a:rPr lang="en-US" sz="2400" dirty="0" smtClean="0">
                <a:latin typeface="Baskerville Old Face" panose="02020602080505020303" pitchFamily="18" charset="0"/>
              </a:rPr>
              <a:t>Repeal of the General Allotment Act of 1887 and halt to any further allotments</a:t>
            </a:r>
          </a:p>
          <a:p>
            <a:pPr lvl="1">
              <a:buFont typeface="Arial" charset="0"/>
              <a:buChar char="•"/>
            </a:pPr>
            <a:r>
              <a:rPr lang="en-US" sz="2400" dirty="0" smtClean="0">
                <a:latin typeface="Baskerville Old Face" panose="02020602080505020303" pitchFamily="18" charset="0"/>
              </a:rPr>
              <a:t>Any non-allotted surplus lands became available to tribes organized under the IRA</a:t>
            </a:r>
          </a:p>
          <a:p>
            <a:pPr lvl="1">
              <a:buFont typeface="Arial" charset="0"/>
              <a:buChar char="•"/>
            </a:pPr>
            <a:r>
              <a:rPr lang="en-US" sz="2400" dirty="0" smtClean="0">
                <a:latin typeface="Baskerville Old Face" panose="02020602080505020303" pitchFamily="18" charset="0"/>
              </a:rPr>
              <a:t>Trust period on Indian allotments was extended indefinitely</a:t>
            </a:r>
          </a:p>
          <a:p>
            <a:pPr lvl="1">
              <a:buFont typeface="Arial" charset="0"/>
              <a:buChar char="•"/>
            </a:pPr>
            <a:r>
              <a:rPr lang="en-US" sz="2400" dirty="0" smtClean="0">
                <a:latin typeface="Baskerville Old Face" panose="02020602080505020303" pitchFamily="18" charset="0"/>
              </a:rPr>
              <a:t>Taxation on allotments was eliminated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b="1" dirty="0" smtClean="0">
                <a:latin typeface="Baskerville Old Face" panose="02020602080505020303" pitchFamily="18" charset="0"/>
              </a:rPr>
              <a:t>Indian Reorganization Act</a:t>
            </a:r>
          </a:p>
        </p:txBody>
      </p:sp>
      <p:pic>
        <p:nvPicPr>
          <p:cNvPr id="13315" name="Content Placeholder 3" descr="AIPRA IRA.jpg"/>
          <p:cNvPicPr>
            <a:picLocks noGrp="1" noChangeAspect="1"/>
          </p:cNvPicPr>
          <p:nvPr>
            <p:ph idx="1"/>
          </p:nvPr>
        </p:nvPicPr>
        <p:blipFill>
          <a:blip r:embed="rId3" cstate="print"/>
          <a:srcRect/>
          <a:stretch>
            <a:fillRect/>
          </a:stretch>
        </p:blipFill>
        <p:spPr>
          <a:xfrm>
            <a:off x="1981200" y="1371600"/>
            <a:ext cx="5106988" cy="3698875"/>
          </a:xfrm>
        </p:spPr>
      </p:pic>
      <p:sp>
        <p:nvSpPr>
          <p:cNvPr id="13316" name="TextBox 4"/>
          <p:cNvSpPr txBox="1">
            <a:spLocks noChangeArrowheads="1"/>
          </p:cNvSpPr>
          <p:nvPr/>
        </p:nvSpPr>
        <p:spPr bwMode="auto">
          <a:xfrm>
            <a:off x="1752600" y="5181600"/>
            <a:ext cx="5638800" cy="954107"/>
          </a:xfrm>
          <a:prstGeom prst="rect">
            <a:avLst/>
          </a:prstGeom>
          <a:noFill/>
          <a:ln w="9525">
            <a:noFill/>
            <a:miter lim="800000"/>
            <a:headEnd/>
            <a:tailEnd/>
          </a:ln>
        </p:spPr>
        <p:txBody>
          <a:bodyPr>
            <a:spAutoFit/>
          </a:bodyPr>
          <a:lstStyle/>
          <a:p>
            <a:r>
              <a:rPr lang="en-US" sz="1400" i="1" dirty="0">
                <a:latin typeface="Baskerville Old Face" panose="02020602080505020303" pitchFamily="18" charset="0"/>
              </a:rPr>
              <a:t>Secretary of the Interior Harold L. Ickes hands the first constitution issued under the Indian Reorganization Act to delegates of the Confederated Tribes of the Flathead Indian Reservation (Montana), 1935.</a:t>
            </a:r>
            <a:r>
              <a:rPr lang="en-US" sz="1400" dirty="0">
                <a:latin typeface="Baskerville Old Face" panose="02020602080505020303" pitchFamily="18" charset="0"/>
              </a:rPr>
              <a:t> (LIBRARY OF CONGRESS, PRINTS AND PHOTOGRAPHS DIVISION)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b="1" dirty="0" smtClean="0">
                <a:latin typeface="Baskerville Old Face" panose="02020602080505020303" pitchFamily="18" charset="0"/>
              </a:rPr>
              <a:t>A New Government</a:t>
            </a:r>
          </a:p>
        </p:txBody>
      </p:sp>
      <p:sp>
        <p:nvSpPr>
          <p:cNvPr id="14339" name="Content Placeholder 2"/>
          <p:cNvSpPr>
            <a:spLocks noGrp="1"/>
          </p:cNvSpPr>
          <p:nvPr>
            <p:ph idx="1"/>
          </p:nvPr>
        </p:nvSpPr>
        <p:spPr>
          <a:xfrm>
            <a:off x="762000" y="1981200"/>
            <a:ext cx="4114800" cy="2362200"/>
          </a:xfrm>
        </p:spPr>
        <p:txBody>
          <a:bodyPr/>
          <a:lstStyle/>
          <a:p>
            <a:r>
              <a:rPr lang="en-US" dirty="0" smtClean="0">
                <a:latin typeface="Baskerville Old Face" panose="02020602080505020303" pitchFamily="18" charset="0"/>
              </a:rPr>
              <a:t>Indian Preference</a:t>
            </a:r>
          </a:p>
          <a:p>
            <a:r>
              <a:rPr lang="en-US" dirty="0" smtClean="0">
                <a:latin typeface="Baskerville Old Face" panose="02020602080505020303" pitchFamily="18" charset="0"/>
              </a:rPr>
              <a:t>Self-Determination</a:t>
            </a:r>
          </a:p>
          <a:p>
            <a:r>
              <a:rPr lang="en-US" dirty="0" smtClean="0">
                <a:latin typeface="Baskerville Old Face" panose="02020602080505020303" pitchFamily="18" charset="0"/>
              </a:rPr>
              <a:t>Self Governance</a:t>
            </a:r>
          </a:p>
          <a:p>
            <a:r>
              <a:rPr lang="en-US" dirty="0" smtClean="0">
                <a:latin typeface="Baskerville Old Face" panose="02020602080505020303" pitchFamily="18" charset="0"/>
              </a:rPr>
              <a:t>Trust Reform</a:t>
            </a:r>
          </a:p>
        </p:txBody>
      </p:sp>
      <p:pic>
        <p:nvPicPr>
          <p:cNvPr id="14340"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724400" y="1600200"/>
            <a:ext cx="3467100" cy="462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sz="3600" b="1" dirty="0" smtClean="0">
                <a:solidFill>
                  <a:schemeClr val="tx1"/>
                </a:solidFill>
                <a:latin typeface="Baskerville Old Face" panose="02020602080505020303" pitchFamily="18" charset="0"/>
                <a:cs typeface="Arial" charset="0"/>
              </a:rPr>
              <a:t>Missions of Interior Organizations </a:t>
            </a:r>
            <a:br>
              <a:rPr lang="en-US" sz="3600" b="1" dirty="0" smtClean="0">
                <a:solidFill>
                  <a:schemeClr val="tx1"/>
                </a:solidFill>
                <a:latin typeface="Baskerville Old Face" panose="02020602080505020303" pitchFamily="18" charset="0"/>
                <a:cs typeface="Arial" charset="0"/>
              </a:rPr>
            </a:br>
            <a:r>
              <a:rPr lang="en-US" sz="3600" b="1" dirty="0" smtClean="0">
                <a:solidFill>
                  <a:schemeClr val="tx1"/>
                </a:solidFill>
                <a:latin typeface="Baskerville Old Face" panose="02020602080505020303" pitchFamily="18" charset="0"/>
                <a:cs typeface="Arial" charset="0"/>
              </a:rPr>
              <a:t>with Trust Responsibilities</a:t>
            </a:r>
            <a:endParaRPr lang="en-US" sz="3600" dirty="0" smtClean="0">
              <a:solidFill>
                <a:schemeClr val="tx1"/>
              </a:solidFill>
              <a:latin typeface="Baskerville Old Face" panose="02020602080505020303" pitchFamily="18" charset="0"/>
              <a:cs typeface="Arial" charset="0"/>
            </a:endParaRPr>
          </a:p>
        </p:txBody>
      </p:sp>
      <p:sp>
        <p:nvSpPr>
          <p:cNvPr id="15363" name="Rectangle 3"/>
          <p:cNvSpPr>
            <a:spLocks noGrp="1" noChangeArrowheads="1"/>
          </p:cNvSpPr>
          <p:nvPr>
            <p:ph idx="1"/>
          </p:nvPr>
        </p:nvSpPr>
        <p:spPr>
          <a:xfrm>
            <a:off x="914400" y="1905000"/>
            <a:ext cx="7620000" cy="3429000"/>
          </a:xfrm>
        </p:spPr>
        <p:txBody>
          <a:bodyPr>
            <a:normAutofit/>
          </a:bodyPr>
          <a:lstStyle/>
          <a:p>
            <a:pPr>
              <a:lnSpc>
                <a:spcPct val="80000"/>
              </a:lnSpc>
              <a:buFontTx/>
              <a:buNone/>
            </a:pPr>
            <a:r>
              <a:rPr lang="en-US" sz="2400" dirty="0" smtClean="0">
                <a:latin typeface="Baskerville Old Face" panose="02020602080505020303" pitchFamily="18" charset="0"/>
              </a:rPr>
              <a:t>	BIA:  to enhance the quality of life, to promote economic opportunity, and to carry out the responsibility to protect and improve the trust assets of American Indians, Indian tribes and Alaska Natives. </a:t>
            </a:r>
          </a:p>
          <a:p>
            <a:pPr>
              <a:lnSpc>
                <a:spcPct val="80000"/>
              </a:lnSpc>
              <a:buFontTx/>
              <a:buNone/>
            </a:pPr>
            <a:endParaRPr lang="en-US" sz="2400" dirty="0" smtClean="0">
              <a:latin typeface="Baskerville Old Face" panose="02020602080505020303" pitchFamily="18" charset="0"/>
            </a:endParaRPr>
          </a:p>
          <a:p>
            <a:pPr>
              <a:lnSpc>
                <a:spcPct val="80000"/>
              </a:lnSpc>
              <a:buFontTx/>
              <a:buNone/>
            </a:pPr>
            <a:r>
              <a:rPr lang="en-US" sz="2400" dirty="0" smtClean="0">
                <a:latin typeface="Baskerville Old Face" panose="02020602080505020303" pitchFamily="18" charset="0"/>
              </a:rPr>
              <a:t>	OST:  to perform our fiduciary trust responsibilities to American Indian tribes, individual Indians, and Alaska Natives by incorporating a beneficiary focus and beneficiary participation while providing effective, competent stewardship and management of trust assets. </a:t>
            </a:r>
          </a:p>
          <a:p>
            <a:pPr>
              <a:lnSpc>
                <a:spcPct val="80000"/>
              </a:lnSpc>
              <a:buFontTx/>
              <a:buNone/>
            </a:pPr>
            <a:endParaRPr lang="en-US" sz="2800" dirty="0" smtClean="0">
              <a:solidFill>
                <a:schemeClr val="folHlink"/>
              </a:solidFill>
              <a:latin typeface="Baskerville Old Face" panose="02020602080505020303"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en-US" sz="3600" b="1" dirty="0" smtClean="0">
                <a:solidFill>
                  <a:schemeClr val="tx1"/>
                </a:solidFill>
                <a:latin typeface="Baskerville Old Face" panose="02020602080505020303" pitchFamily="18" charset="0"/>
                <a:cs typeface="Arial" charset="0"/>
              </a:rPr>
              <a:t>Missions of Interior Organizations </a:t>
            </a:r>
            <a:br>
              <a:rPr lang="en-US" sz="3600" b="1" dirty="0" smtClean="0">
                <a:solidFill>
                  <a:schemeClr val="tx1"/>
                </a:solidFill>
                <a:latin typeface="Baskerville Old Face" panose="02020602080505020303" pitchFamily="18" charset="0"/>
                <a:cs typeface="Arial" charset="0"/>
              </a:rPr>
            </a:br>
            <a:r>
              <a:rPr lang="en-US" sz="3600" b="1" dirty="0" smtClean="0">
                <a:solidFill>
                  <a:schemeClr val="tx1"/>
                </a:solidFill>
                <a:latin typeface="Baskerville Old Face" panose="02020602080505020303" pitchFamily="18" charset="0"/>
                <a:cs typeface="Arial" charset="0"/>
              </a:rPr>
              <a:t>with Trust Responsibilities</a:t>
            </a:r>
            <a:endParaRPr lang="en-US" sz="3600" dirty="0" smtClean="0">
              <a:solidFill>
                <a:schemeClr val="tx1"/>
              </a:solidFill>
              <a:latin typeface="Baskerville Old Face" panose="02020602080505020303" pitchFamily="18" charset="0"/>
              <a:cs typeface="Arial" charset="0"/>
            </a:endParaRPr>
          </a:p>
        </p:txBody>
      </p:sp>
      <p:sp>
        <p:nvSpPr>
          <p:cNvPr id="16387" name="Rectangle 3"/>
          <p:cNvSpPr>
            <a:spLocks noGrp="1" noChangeArrowheads="1"/>
          </p:cNvSpPr>
          <p:nvPr>
            <p:ph idx="1"/>
          </p:nvPr>
        </p:nvSpPr>
        <p:spPr>
          <a:xfrm>
            <a:off x="1219200" y="2209800"/>
            <a:ext cx="7010400" cy="2362200"/>
          </a:xfrm>
        </p:spPr>
        <p:txBody>
          <a:bodyPr/>
          <a:lstStyle/>
          <a:p>
            <a:pPr marL="0" indent="0">
              <a:buFontTx/>
              <a:buNone/>
            </a:pPr>
            <a:r>
              <a:rPr lang="en-US" sz="2400" dirty="0" smtClean="0">
                <a:latin typeface="Baskerville Old Face" panose="02020602080505020303" pitchFamily="18" charset="0"/>
              </a:rPr>
              <a:t>OAS:  To provide our clients with quality appraisal services in accordance with professional and federal appraisal standards and ensure that our appraisal services are independent, reliable and credible for sound business decisions made by or on behalf of trust beneficiaries.</a:t>
            </a:r>
          </a:p>
          <a:p>
            <a:pPr marL="0" indent="0">
              <a:lnSpc>
                <a:spcPct val="80000"/>
              </a:lnSpc>
              <a:buFontTx/>
              <a:buNone/>
            </a:pPr>
            <a:endParaRPr lang="en-US" sz="2800" dirty="0" smtClean="0">
              <a:solidFill>
                <a:schemeClr val="folHlink"/>
              </a:solidFill>
              <a:latin typeface="Baskerville Old Face" panose="02020602080505020303"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b="1" dirty="0" smtClean="0">
                <a:solidFill>
                  <a:schemeClr val="tx1"/>
                </a:solidFill>
                <a:latin typeface="Baskerville Old Face" panose="02020602080505020303" pitchFamily="18" charset="0"/>
              </a:rPr>
              <a:t>The Indian Trust</a:t>
            </a:r>
            <a:endParaRPr lang="en-US" dirty="0" smtClean="0">
              <a:solidFill>
                <a:schemeClr val="tx1"/>
              </a:solidFill>
              <a:latin typeface="Baskerville Old Face" panose="02020602080505020303" pitchFamily="18" charset="0"/>
            </a:endParaRPr>
          </a:p>
        </p:txBody>
      </p:sp>
      <p:sp>
        <p:nvSpPr>
          <p:cNvPr id="32771" name="Rectangle 3"/>
          <p:cNvSpPr>
            <a:spLocks noGrp="1" noChangeArrowheads="1"/>
          </p:cNvSpPr>
          <p:nvPr>
            <p:ph idx="1"/>
          </p:nvPr>
        </p:nvSpPr>
        <p:spPr/>
        <p:txBody>
          <a:bodyPr>
            <a:normAutofit/>
          </a:bodyPr>
          <a:lstStyle/>
          <a:p>
            <a:pPr>
              <a:lnSpc>
                <a:spcPct val="90000"/>
              </a:lnSpc>
              <a:buClr>
                <a:schemeClr val="bg2"/>
              </a:buClr>
              <a:defRPr/>
            </a:pPr>
            <a:r>
              <a:rPr lang="en-US" sz="2200" dirty="0" smtClean="0">
                <a:latin typeface="Baskerville Old Face" panose="02020602080505020303" pitchFamily="18" charset="0"/>
              </a:rPr>
              <a:t>The Indian trust represents the largest land trust in the U.S. and encompasses approximately 56 million acres of land. </a:t>
            </a:r>
          </a:p>
          <a:p>
            <a:pPr>
              <a:lnSpc>
                <a:spcPct val="90000"/>
              </a:lnSpc>
              <a:buClr>
                <a:schemeClr val="bg2"/>
              </a:buClr>
              <a:defRPr/>
            </a:pPr>
            <a:endParaRPr lang="en-US" sz="2200" dirty="0" smtClean="0">
              <a:latin typeface="Baskerville Old Face" panose="02020602080505020303" pitchFamily="18" charset="0"/>
            </a:endParaRPr>
          </a:p>
          <a:p>
            <a:pPr>
              <a:lnSpc>
                <a:spcPct val="90000"/>
              </a:lnSpc>
              <a:buClr>
                <a:schemeClr val="bg2"/>
              </a:buClr>
              <a:defRPr/>
            </a:pPr>
            <a:r>
              <a:rPr lang="en-US" sz="2200" dirty="0" smtClean="0">
                <a:latin typeface="Baskerville Old Face" panose="02020602080505020303" pitchFamily="18" charset="0"/>
              </a:rPr>
              <a:t>Interior manages more than 100,000 leases on these lands.</a:t>
            </a:r>
          </a:p>
          <a:p>
            <a:pPr>
              <a:lnSpc>
                <a:spcPct val="90000"/>
              </a:lnSpc>
              <a:buClr>
                <a:schemeClr val="bg2"/>
              </a:buClr>
              <a:defRPr/>
            </a:pPr>
            <a:endParaRPr lang="en-US" sz="2200" dirty="0" smtClean="0">
              <a:latin typeface="Baskerville Old Face" panose="02020602080505020303" pitchFamily="18" charset="0"/>
            </a:endParaRPr>
          </a:p>
          <a:p>
            <a:pPr>
              <a:lnSpc>
                <a:spcPct val="90000"/>
              </a:lnSpc>
              <a:buClr>
                <a:schemeClr val="bg2"/>
              </a:buClr>
              <a:defRPr/>
            </a:pPr>
            <a:r>
              <a:rPr lang="en-US" sz="2200" dirty="0" smtClean="0">
                <a:latin typeface="Baskerville Old Face" panose="02020602080505020303" pitchFamily="18" charset="0"/>
              </a:rPr>
              <a:t>Funds from leasing, use permits, land sales, and interest totaling approximately $300 million per year, are collected for about 323,000 open IIM accounts.  </a:t>
            </a:r>
          </a:p>
          <a:p>
            <a:pPr>
              <a:lnSpc>
                <a:spcPct val="90000"/>
              </a:lnSpc>
              <a:buClr>
                <a:schemeClr val="bg2"/>
              </a:buClr>
              <a:defRPr/>
            </a:pPr>
            <a:endParaRPr lang="en-US" sz="2200" dirty="0" smtClean="0">
              <a:latin typeface="Baskerville Old Face" panose="02020602080505020303" pitchFamily="18" charset="0"/>
            </a:endParaRPr>
          </a:p>
          <a:p>
            <a:pPr>
              <a:lnSpc>
                <a:spcPct val="90000"/>
              </a:lnSpc>
              <a:buClr>
                <a:schemeClr val="bg2"/>
              </a:buClr>
              <a:defRPr/>
            </a:pPr>
            <a:r>
              <a:rPr lang="en-US" sz="2200" dirty="0" smtClean="0">
                <a:latin typeface="Baskerville Old Face" panose="02020602080505020303" pitchFamily="18" charset="0"/>
              </a:rPr>
              <a:t>Approximately $500 million is collected each year in 1,450 tribal accounts for over 250 tribes.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Baskerville Old Face" panose="02020602080505020303" pitchFamily="18" charset="0"/>
              </a:rPr>
              <a:t>Background</a:t>
            </a:r>
            <a:endParaRPr lang="en-US" b="1" dirty="0">
              <a:latin typeface="Baskerville Old Face" panose="02020602080505020303" pitchFamily="18" charset="0"/>
            </a:endParaRPr>
          </a:p>
        </p:txBody>
      </p:sp>
      <p:sp>
        <p:nvSpPr>
          <p:cNvPr id="3" name="Content Placeholder 2"/>
          <p:cNvSpPr>
            <a:spLocks noGrp="1"/>
          </p:cNvSpPr>
          <p:nvPr>
            <p:ph idx="1"/>
          </p:nvPr>
        </p:nvSpPr>
        <p:spPr>
          <a:xfrm>
            <a:off x="685800" y="1295400"/>
            <a:ext cx="7772400" cy="2895600"/>
          </a:xfrm>
        </p:spPr>
        <p:txBody>
          <a:bodyPr/>
          <a:lstStyle/>
          <a:p>
            <a:pPr marL="0" indent="0">
              <a:buNone/>
            </a:pPr>
            <a:r>
              <a:rPr lang="en-US" sz="2000" dirty="0" smtClean="0">
                <a:latin typeface="Baskerville Old Face" panose="02020602080505020303" pitchFamily="18" charset="0"/>
              </a:rPr>
              <a:t>1755 - The British Crown establishes an Indian Department.</a:t>
            </a:r>
          </a:p>
          <a:p>
            <a:pPr marL="0" indent="0">
              <a:buNone/>
            </a:pPr>
            <a:endParaRPr lang="en-US" sz="2000" dirty="0" smtClean="0">
              <a:latin typeface="Baskerville Old Face" panose="02020602080505020303" pitchFamily="18" charset="0"/>
            </a:endParaRPr>
          </a:p>
          <a:p>
            <a:pPr marL="0" indent="0">
              <a:buNone/>
            </a:pPr>
            <a:r>
              <a:rPr lang="en-US" sz="2000" dirty="0" smtClean="0">
                <a:latin typeface="Baskerville Old Face" panose="02020602080505020303" pitchFamily="18" charset="0"/>
              </a:rPr>
              <a:t>1774 – A committee is established for Indian Affairs</a:t>
            </a:r>
          </a:p>
          <a:p>
            <a:pPr marL="0" indent="0">
              <a:buNone/>
            </a:pPr>
            <a:endParaRPr lang="en-US" sz="2000" dirty="0" smtClean="0">
              <a:latin typeface="Baskerville Old Face" panose="02020602080505020303" pitchFamily="18" charset="0"/>
            </a:endParaRPr>
          </a:p>
          <a:p>
            <a:pPr marL="0" indent="0">
              <a:buNone/>
            </a:pPr>
            <a:r>
              <a:rPr lang="en-US" sz="2000" dirty="0" smtClean="0">
                <a:latin typeface="Baskerville Old Face" panose="02020602080505020303" pitchFamily="18" charset="0"/>
              </a:rPr>
              <a:t>1775 through 1783 – Revolutionary War</a:t>
            </a:r>
          </a:p>
          <a:p>
            <a:pPr marL="0" indent="0">
              <a:buNone/>
            </a:pPr>
            <a:endParaRPr lang="en-US" sz="2000" dirty="0" smtClean="0">
              <a:latin typeface="Baskerville Old Face" panose="02020602080505020303" pitchFamily="18" charset="0"/>
            </a:endParaRPr>
          </a:p>
          <a:p>
            <a:pPr marL="0" indent="0">
              <a:buNone/>
            </a:pPr>
            <a:r>
              <a:rPr lang="en-US" sz="2000" dirty="0" smtClean="0">
                <a:latin typeface="Baskerville Old Face" panose="02020602080505020303" pitchFamily="18" charset="0"/>
              </a:rPr>
              <a:t>1786 – The Secretary of War assumes supervision of the Indian Affairs.</a:t>
            </a:r>
          </a:p>
          <a:p>
            <a:pPr marL="0" indent="0">
              <a:buNone/>
            </a:pPr>
            <a:endParaRPr lang="en-US" sz="2000" dirty="0" smtClean="0">
              <a:latin typeface="Baskerville Old Face" panose="02020602080505020303" pitchFamily="18" charset="0"/>
            </a:endParaRPr>
          </a:p>
          <a:p>
            <a:pPr marL="0" indent="0">
              <a:buNone/>
            </a:pPr>
            <a:endParaRPr lang="en-US" sz="2000" dirty="0" smtClean="0">
              <a:latin typeface="Baskerville Old Face" panose="02020602080505020303" pitchFamily="18" charset="0"/>
            </a:endParaRPr>
          </a:p>
        </p:txBody>
      </p:sp>
      <p:sp>
        <p:nvSpPr>
          <p:cNvPr id="4" name="TextBox 3"/>
          <p:cNvSpPr txBox="1"/>
          <p:nvPr/>
        </p:nvSpPr>
        <p:spPr>
          <a:xfrm>
            <a:off x="1600200" y="4419600"/>
            <a:ext cx="6553200" cy="1323439"/>
          </a:xfrm>
          <a:prstGeom prst="rect">
            <a:avLst/>
          </a:prstGeom>
          <a:noFill/>
        </p:spPr>
        <p:txBody>
          <a:bodyPr wrap="square" rtlCol="0">
            <a:spAutoFit/>
          </a:bodyPr>
          <a:lstStyle/>
          <a:p>
            <a:pPr marL="0" indent="0">
              <a:buNone/>
            </a:pPr>
            <a:r>
              <a:rPr lang="en-US" sz="2000" dirty="0">
                <a:latin typeface="Baskerville Old Face" panose="02020602080505020303" pitchFamily="18" charset="0"/>
              </a:rPr>
              <a:t>1789 – The United States creates the War Department because many Native American nations are still allied with the British and Spanish, Indian Affairs is moved to the newly developed War Department.</a:t>
            </a:r>
          </a:p>
        </p:txBody>
      </p:sp>
    </p:spTree>
    <p:extLst>
      <p:ext uri="{BB962C8B-B14F-4D97-AF65-F5344CB8AC3E}">
        <p14:creationId xmlns:p14="http://schemas.microsoft.com/office/powerpoint/2010/main" val="6309219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dirty="0" smtClean="0">
                <a:latin typeface="Baskerville Old Face" panose="02020602080505020303" pitchFamily="18" charset="0"/>
              </a:rPr>
              <a:t>Sources of Revenue</a:t>
            </a:r>
          </a:p>
        </p:txBody>
      </p:sp>
      <p:sp>
        <p:nvSpPr>
          <p:cNvPr id="18435" name="Rectangle 3"/>
          <p:cNvSpPr>
            <a:spLocks noGrp="1" noChangeArrowheads="1"/>
          </p:cNvSpPr>
          <p:nvPr>
            <p:ph idx="1"/>
          </p:nvPr>
        </p:nvSpPr>
        <p:spPr>
          <a:xfrm>
            <a:off x="457200" y="1447800"/>
            <a:ext cx="7391400" cy="4473575"/>
          </a:xfrm>
        </p:spPr>
        <p:txBody>
          <a:bodyPr>
            <a:normAutofit/>
          </a:bodyPr>
          <a:lstStyle/>
          <a:p>
            <a:pPr eaLnBrk="1" hangingPunct="1"/>
            <a:r>
              <a:rPr lang="en-US" sz="2400" dirty="0" smtClean="0">
                <a:latin typeface="Baskerville Old Face" panose="02020602080505020303" pitchFamily="18" charset="0"/>
              </a:rPr>
              <a:t>Includes a variety of encumbrances.</a:t>
            </a:r>
          </a:p>
          <a:p>
            <a:pPr lvl="1" eaLnBrk="1" hangingPunct="1"/>
            <a:r>
              <a:rPr lang="en-US" sz="2400" dirty="0" smtClean="0">
                <a:latin typeface="Baskerville Old Face" panose="02020602080505020303" pitchFamily="18" charset="0"/>
              </a:rPr>
              <a:t>Road or Utility Rights-of-Way generate revenue that is usually a one time payment unless otherwise specified within the Right-of-Way document.</a:t>
            </a:r>
          </a:p>
          <a:p>
            <a:pPr lvl="1" eaLnBrk="1" hangingPunct="1"/>
            <a:r>
              <a:rPr lang="en-US" sz="2400" dirty="0" smtClean="0">
                <a:latin typeface="Baskerville Old Face" panose="02020602080505020303" pitchFamily="18" charset="0"/>
              </a:rPr>
              <a:t>Timber Sales revenue generates multiple payments that are identified within the timber sale contract. </a:t>
            </a:r>
          </a:p>
          <a:p>
            <a:pPr lvl="1" eaLnBrk="1" hangingPunct="1"/>
            <a:r>
              <a:rPr lang="en-US" sz="2400" dirty="0" smtClean="0">
                <a:latin typeface="Baskerville Old Face" panose="02020602080505020303" pitchFamily="18" charset="0"/>
              </a:rPr>
              <a:t>Residential, business, agricultural and recreational leases are another source of revenue.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eaLnBrk="1" hangingPunct="1"/>
            <a:r>
              <a:rPr lang="en-US" b="1" dirty="0" smtClean="0">
                <a:latin typeface="Baskerville Old Face" panose="02020602080505020303" pitchFamily="18" charset="0"/>
              </a:rPr>
              <a:t>Indian Land Consolidation Act</a:t>
            </a:r>
            <a:br>
              <a:rPr lang="en-US" b="1" dirty="0" smtClean="0">
                <a:latin typeface="Baskerville Old Face" panose="02020602080505020303" pitchFamily="18" charset="0"/>
              </a:rPr>
            </a:br>
            <a:r>
              <a:rPr lang="en-US" b="1" dirty="0" smtClean="0">
                <a:latin typeface="Baskerville Old Face" panose="02020602080505020303" pitchFamily="18" charset="0"/>
              </a:rPr>
              <a:t>(ILCA) 1983</a:t>
            </a:r>
          </a:p>
        </p:txBody>
      </p:sp>
      <p:sp>
        <p:nvSpPr>
          <p:cNvPr id="20483" name="Rectangle 3"/>
          <p:cNvSpPr>
            <a:spLocks noGrp="1" noChangeArrowheads="1"/>
          </p:cNvSpPr>
          <p:nvPr>
            <p:ph idx="1"/>
          </p:nvPr>
        </p:nvSpPr>
        <p:spPr>
          <a:xfrm>
            <a:off x="762000" y="1600200"/>
            <a:ext cx="7924800" cy="4343400"/>
          </a:xfrm>
        </p:spPr>
        <p:txBody>
          <a:bodyPr>
            <a:normAutofit/>
          </a:bodyPr>
          <a:lstStyle/>
          <a:p>
            <a:pPr lvl="1">
              <a:buFont typeface="Arial" charset="0"/>
              <a:buChar char="•"/>
            </a:pPr>
            <a:r>
              <a:rPr lang="en-US" sz="2400" dirty="0" smtClean="0">
                <a:latin typeface="Baskerville Old Face" panose="02020602080505020303" pitchFamily="18" charset="0"/>
              </a:rPr>
              <a:t>Intended to limit fractionation by consolidating Tribal lands through sales and exchanges</a:t>
            </a:r>
          </a:p>
          <a:p>
            <a:pPr lvl="1">
              <a:buFont typeface="Arial" charset="0"/>
              <a:buChar char="•"/>
            </a:pPr>
            <a:r>
              <a:rPr lang="en-US" sz="2400" dirty="0" smtClean="0">
                <a:latin typeface="Baskerville Old Face" panose="02020602080505020303" pitchFamily="18" charset="0"/>
              </a:rPr>
              <a:t>Largely dependent on Tribes to implement – very few Tribes initiated any actions under the statute</a:t>
            </a:r>
          </a:p>
          <a:p>
            <a:pPr lvl="2"/>
            <a:r>
              <a:rPr lang="en-US" dirty="0" smtClean="0">
                <a:latin typeface="Baskerville Old Face" panose="02020602080505020303" pitchFamily="18" charset="0"/>
              </a:rPr>
              <a:t>Only two (2) Tribal Probate Codes approved to date (5 other tribal probate codes established under separate special statutes) </a:t>
            </a:r>
          </a:p>
          <a:p>
            <a:pPr lvl="1">
              <a:buFont typeface="Arial" charset="0"/>
              <a:buChar char="•"/>
            </a:pPr>
            <a:r>
              <a:rPr lang="en-US" sz="2400" dirty="0" smtClean="0">
                <a:latin typeface="Baskerville Old Face" panose="02020602080505020303" pitchFamily="18" charset="0"/>
              </a:rPr>
              <a:t>Self-executing “2% Rule” which was held unconstitutional by U.S. Supreme Court in </a:t>
            </a:r>
            <a:r>
              <a:rPr lang="en-US" sz="2400" i="1" dirty="0" smtClean="0">
                <a:latin typeface="Baskerville Old Face" panose="02020602080505020303" pitchFamily="18" charset="0"/>
              </a:rPr>
              <a:t>Irving</a:t>
            </a:r>
            <a:r>
              <a:rPr lang="en-US" sz="2400" dirty="0" smtClean="0">
                <a:latin typeface="Baskerville Old Face" panose="02020602080505020303" pitchFamily="18" charset="0"/>
              </a:rPr>
              <a:t> (1987) and </a:t>
            </a:r>
            <a:r>
              <a:rPr lang="en-US" sz="2400" i="1" dirty="0" err="1" smtClean="0">
                <a:latin typeface="Baskerville Old Face" panose="02020602080505020303" pitchFamily="18" charset="0"/>
              </a:rPr>
              <a:t>Youpee</a:t>
            </a:r>
            <a:r>
              <a:rPr lang="en-US" sz="2400" dirty="0" smtClean="0">
                <a:latin typeface="Baskerville Old Face" panose="02020602080505020303" pitchFamily="18" charset="0"/>
              </a:rPr>
              <a:t> (1997) </a:t>
            </a:r>
          </a:p>
          <a:p>
            <a:pPr lvl="1"/>
            <a:endParaRPr lang="en-US" sz="2000" dirty="0" smtClean="0">
              <a:latin typeface="Baskerville Old Face" panose="02020602080505020303" pitchFamily="18" charset="0"/>
            </a:endParaRPr>
          </a:p>
          <a:p>
            <a:pPr eaLnBrk="1" hangingPunct="1"/>
            <a:endParaRPr lang="en-US" dirty="0" smtClean="0">
              <a:latin typeface="Baskerville Old Face" panose="02020602080505020303"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b="1" dirty="0" smtClean="0">
                <a:latin typeface="Baskerville Old Face" panose="02020602080505020303" pitchFamily="18" charset="0"/>
              </a:rPr>
              <a:t>ILCA – 2000 Amendments</a:t>
            </a:r>
          </a:p>
        </p:txBody>
      </p:sp>
      <p:sp>
        <p:nvSpPr>
          <p:cNvPr id="21507" name="Content Placeholder 2"/>
          <p:cNvSpPr>
            <a:spLocks noGrp="1"/>
          </p:cNvSpPr>
          <p:nvPr>
            <p:ph idx="1"/>
          </p:nvPr>
        </p:nvSpPr>
        <p:spPr>
          <a:xfrm>
            <a:off x="457200" y="1447800"/>
            <a:ext cx="7391400" cy="5029200"/>
          </a:xfrm>
        </p:spPr>
        <p:txBody>
          <a:bodyPr>
            <a:normAutofit/>
          </a:bodyPr>
          <a:lstStyle/>
          <a:p>
            <a:pPr lvl="1"/>
            <a:r>
              <a:rPr lang="en-US" sz="2200" smtClean="0">
                <a:latin typeface="Baskerville Old Face" panose="02020602080505020303" pitchFamily="18" charset="0"/>
              </a:rPr>
              <a:t>Purported to establish sweeping inheritance restrictions</a:t>
            </a:r>
          </a:p>
          <a:p>
            <a:pPr lvl="2"/>
            <a:r>
              <a:rPr lang="en-US" sz="2200" smtClean="0">
                <a:latin typeface="Baskerville Old Face" panose="02020602080505020303" pitchFamily="18" charset="0"/>
              </a:rPr>
              <a:t>Narrow definition of “Indian” </a:t>
            </a:r>
          </a:p>
          <a:p>
            <a:pPr lvl="2"/>
            <a:r>
              <a:rPr lang="en-US" sz="2200" smtClean="0">
                <a:latin typeface="Baskerville Old Face" panose="02020602080505020303" pitchFamily="18" charset="0"/>
              </a:rPr>
              <a:t>Restricted inheritance for non-Indians (life estate)</a:t>
            </a:r>
          </a:p>
          <a:p>
            <a:pPr lvl="2"/>
            <a:r>
              <a:rPr lang="en-US" sz="2200" smtClean="0">
                <a:latin typeface="Baskerville Old Face" panose="02020602080505020303" pitchFamily="18" charset="0"/>
              </a:rPr>
              <a:t>Restricted inheritance rights for collateral heirs</a:t>
            </a:r>
          </a:p>
          <a:p>
            <a:pPr lvl="1"/>
            <a:r>
              <a:rPr lang="en-US" sz="2200" smtClean="0">
                <a:latin typeface="Baskerville Old Face" panose="02020602080505020303" pitchFamily="18" charset="0"/>
              </a:rPr>
              <a:t>Significant objects raised by Tribes and Indian landowners with respect to inheritance restrictions</a:t>
            </a:r>
          </a:p>
          <a:p>
            <a:pPr lvl="1"/>
            <a:r>
              <a:rPr lang="en-US" sz="2200" smtClean="0">
                <a:latin typeface="Baskerville Old Face" panose="02020602080505020303" pitchFamily="18" charset="0"/>
              </a:rPr>
              <a:t>Secretary never certified the provisions – probate amendments never became effective</a:t>
            </a:r>
          </a:p>
          <a:p>
            <a:pPr lvl="1"/>
            <a:r>
              <a:rPr lang="en-US" sz="2200" smtClean="0">
                <a:latin typeface="Baskerville Old Face" panose="02020602080505020303" pitchFamily="18" charset="0"/>
              </a:rPr>
              <a:t>Indian Land Consolidation Project (Pilot) – Federal funds used to “buyback” highly fractionated interests on behalf of Tribes</a:t>
            </a:r>
          </a:p>
          <a:p>
            <a:endParaRPr lang="en-US" smtClean="0">
              <a:latin typeface="Baskerville Old Face" panose="02020602080505020303"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n-US" sz="4000" b="1" dirty="0" smtClean="0">
                <a:latin typeface="Baskerville Old Face" panose="02020602080505020303" pitchFamily="18" charset="0"/>
              </a:rPr>
              <a:t>The American Indian Probate Reform Act 2004</a:t>
            </a:r>
          </a:p>
        </p:txBody>
      </p:sp>
      <p:sp>
        <p:nvSpPr>
          <p:cNvPr id="22531" name="Rectangle 3"/>
          <p:cNvSpPr>
            <a:spLocks noGrp="1" noChangeArrowheads="1"/>
          </p:cNvSpPr>
          <p:nvPr>
            <p:ph idx="1"/>
          </p:nvPr>
        </p:nvSpPr>
        <p:spPr>
          <a:xfrm>
            <a:off x="1219200" y="1752600"/>
            <a:ext cx="7467600" cy="4191000"/>
          </a:xfrm>
        </p:spPr>
        <p:txBody>
          <a:bodyPr>
            <a:normAutofit/>
          </a:bodyPr>
          <a:lstStyle/>
          <a:p>
            <a:r>
              <a:rPr lang="en-US" sz="2400" dirty="0" smtClean="0">
                <a:latin typeface="Baskerville Old Face" panose="02020602080505020303" pitchFamily="18" charset="0"/>
              </a:rPr>
              <a:t>Establish a Federal Indian Probate Code</a:t>
            </a:r>
          </a:p>
          <a:p>
            <a:pPr lvl="1"/>
            <a:r>
              <a:rPr lang="en-US" sz="2000" dirty="0" smtClean="0">
                <a:latin typeface="Baskerville Old Face" panose="02020602080505020303" pitchFamily="18" charset="0"/>
              </a:rPr>
              <a:t>Effective Date for most provisions will be May, 2006</a:t>
            </a:r>
          </a:p>
          <a:p>
            <a:pPr lvl="1"/>
            <a:r>
              <a:rPr lang="en-US" sz="2000" dirty="0" smtClean="0">
                <a:latin typeface="Baskerville Old Face" panose="02020602080505020303" pitchFamily="18" charset="0"/>
              </a:rPr>
              <a:t>Replaces State Probate Codes</a:t>
            </a:r>
          </a:p>
          <a:p>
            <a:pPr lvl="1"/>
            <a:r>
              <a:rPr lang="en-US" sz="2000" dirty="0" smtClean="0">
                <a:latin typeface="Baskerville Old Face" panose="02020602080505020303" pitchFamily="18" charset="0"/>
              </a:rPr>
              <a:t>Tribes may develop their own probate codes</a:t>
            </a:r>
          </a:p>
          <a:p>
            <a:r>
              <a:rPr lang="en-US" sz="2400" dirty="0" smtClean="0">
                <a:latin typeface="Baskerville Old Face" panose="02020602080505020303" pitchFamily="18" charset="0"/>
              </a:rPr>
              <a:t>Limit Fractionation</a:t>
            </a:r>
          </a:p>
          <a:p>
            <a:r>
              <a:rPr lang="en-US" sz="2400" dirty="0" smtClean="0">
                <a:latin typeface="Baskerville Old Face" panose="02020602080505020303" pitchFamily="18" charset="0"/>
              </a:rPr>
              <a:t>Prevent Loss of Trust Land</a:t>
            </a:r>
          </a:p>
          <a:p>
            <a:r>
              <a:rPr lang="en-US" sz="2400" dirty="0" smtClean="0">
                <a:latin typeface="Baskerville Old Face" panose="02020602080505020303" pitchFamily="18" charset="0"/>
              </a:rPr>
              <a:t>Promote Land Consolidation</a:t>
            </a:r>
          </a:p>
          <a:p>
            <a:r>
              <a:rPr lang="en-US" sz="2400" dirty="0" smtClean="0">
                <a:latin typeface="Baskerville Old Face" panose="02020602080505020303" pitchFamily="18" charset="0"/>
              </a:rPr>
              <a:t>Allow Owner Management</a:t>
            </a:r>
          </a:p>
          <a:p>
            <a:pPr lvl="1" eaLnBrk="1" hangingPunct="1"/>
            <a:endParaRPr lang="en-US" dirty="0" smtClean="0">
              <a:latin typeface="Baskerville Old Face" panose="02020602080505020303" pitchFamily="18" charset="0"/>
            </a:endParaRPr>
          </a:p>
          <a:p>
            <a:pPr lvl="1" eaLnBrk="1" hangingPunct="1"/>
            <a:endParaRPr lang="en-US" dirty="0" smtClean="0">
              <a:latin typeface="Baskerville Old Face" panose="02020602080505020303" pitchFamily="18" charset="0"/>
            </a:endParaRPr>
          </a:p>
          <a:p>
            <a:pPr eaLnBrk="1" hangingPunct="1"/>
            <a:endParaRPr lang="en-US" dirty="0" smtClean="0">
              <a:latin typeface="Baskerville Old Face" panose="02020602080505020303" pitchFamily="18" charset="0"/>
            </a:endParaRPr>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Baskerville Old Face" panose="02020602080505020303" pitchFamily="18" charset="0"/>
              </a:rPr>
              <a:t>Cobell</a:t>
            </a:r>
            <a:r>
              <a:rPr lang="en-US" b="1" dirty="0" smtClean="0">
                <a:latin typeface="Baskerville Old Face" panose="02020602080505020303" pitchFamily="18" charset="0"/>
              </a:rPr>
              <a:t> Settlement</a:t>
            </a:r>
            <a:endParaRPr lang="en-US" b="1" dirty="0">
              <a:latin typeface="Baskerville Old Face" panose="02020602080505020303" pitchFamily="18" charset="0"/>
            </a:endParaRPr>
          </a:p>
        </p:txBody>
      </p:sp>
      <p:sp>
        <p:nvSpPr>
          <p:cNvPr id="3" name="Content Placeholder 2"/>
          <p:cNvSpPr>
            <a:spLocks noGrp="1"/>
          </p:cNvSpPr>
          <p:nvPr>
            <p:ph idx="1"/>
          </p:nvPr>
        </p:nvSpPr>
        <p:spPr>
          <a:xfrm>
            <a:off x="533400" y="1600200"/>
            <a:ext cx="8153400" cy="3429000"/>
          </a:xfrm>
        </p:spPr>
        <p:txBody>
          <a:bodyPr/>
          <a:lstStyle/>
          <a:p>
            <a:pPr marL="0" indent="0">
              <a:buNone/>
            </a:pPr>
            <a:r>
              <a:rPr lang="en-US" sz="2800" dirty="0">
                <a:solidFill>
                  <a:schemeClr val="tx1"/>
                </a:solidFill>
                <a:latin typeface="Baskerville Old Face" panose="02020602080505020303" pitchFamily="18" charset="0"/>
              </a:rPr>
              <a:t>The </a:t>
            </a:r>
            <a:r>
              <a:rPr lang="en-US" sz="2800" dirty="0" err="1">
                <a:solidFill>
                  <a:schemeClr val="tx1"/>
                </a:solidFill>
                <a:latin typeface="Baskerville Old Face" panose="02020602080505020303" pitchFamily="18" charset="0"/>
              </a:rPr>
              <a:t>Cobell</a:t>
            </a:r>
            <a:r>
              <a:rPr lang="en-US" sz="2800" dirty="0">
                <a:solidFill>
                  <a:schemeClr val="tx1"/>
                </a:solidFill>
                <a:latin typeface="Baskerville Old Face" panose="02020602080505020303" pitchFamily="18" charset="0"/>
              </a:rPr>
              <a:t> settlement was approved by Congress on November 30, 2010 (Claims Resolution Act of 2010) and signed by President Obama on December 8, 2010. The $3.4 billion </a:t>
            </a:r>
            <a:r>
              <a:rPr lang="en-US" sz="2800" dirty="0" err="1">
                <a:solidFill>
                  <a:schemeClr val="tx1"/>
                </a:solidFill>
                <a:latin typeface="Baskerville Old Face" panose="02020602080505020303" pitchFamily="18" charset="0"/>
              </a:rPr>
              <a:t>Cobell</a:t>
            </a:r>
            <a:r>
              <a:rPr lang="en-US" sz="2800" dirty="0">
                <a:solidFill>
                  <a:schemeClr val="tx1"/>
                </a:solidFill>
                <a:latin typeface="Baskerville Old Face" panose="02020602080505020303" pitchFamily="18" charset="0"/>
              </a:rPr>
              <a:t> Settlement includes a $1.9 billion Trust Land Consolidation Fund  and $1.5 billion in direct payments to class members. </a:t>
            </a:r>
            <a:endParaRPr lang="en-US" sz="2800" dirty="0">
              <a:latin typeface="Baskerville Old Face" panose="02020602080505020303" pitchFamily="18" charset="0"/>
            </a:endParaRPr>
          </a:p>
        </p:txBody>
      </p:sp>
    </p:spTree>
    <p:extLst>
      <p:ext uri="{BB962C8B-B14F-4D97-AF65-F5344CB8AC3E}">
        <p14:creationId xmlns:p14="http://schemas.microsoft.com/office/powerpoint/2010/main" val="13060577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Baskerville Old Face" panose="02020602080505020303" pitchFamily="18" charset="0"/>
              </a:rPr>
              <a:t>Cobell</a:t>
            </a:r>
            <a:r>
              <a:rPr lang="en-US" b="1" dirty="0" smtClean="0">
                <a:latin typeface="Baskerville Old Face" panose="02020602080505020303" pitchFamily="18" charset="0"/>
              </a:rPr>
              <a:t> Settlement</a:t>
            </a:r>
            <a:endParaRPr lang="en-US" b="1" dirty="0">
              <a:latin typeface="Baskerville Old Face" panose="02020602080505020303" pitchFamily="18" charset="0"/>
            </a:endParaRPr>
          </a:p>
        </p:txBody>
      </p:sp>
      <p:sp>
        <p:nvSpPr>
          <p:cNvPr id="3" name="Content Placeholder 2"/>
          <p:cNvSpPr>
            <a:spLocks noGrp="1"/>
          </p:cNvSpPr>
          <p:nvPr>
            <p:ph idx="1"/>
          </p:nvPr>
        </p:nvSpPr>
        <p:spPr/>
        <p:txBody>
          <a:bodyPr/>
          <a:lstStyle/>
          <a:p>
            <a:r>
              <a:rPr lang="en-US" sz="2000" dirty="0" smtClean="0">
                <a:latin typeface="Baskerville Old Face" panose="02020602080505020303" pitchFamily="18" charset="0"/>
              </a:rPr>
              <a:t>Eligibility determinations and payments are made exclusively by Garden City Group, and they can be reached at www.IndianTrust.com or 1-800-961-6109. </a:t>
            </a:r>
          </a:p>
          <a:p>
            <a:endParaRPr lang="en-US" sz="2000" dirty="0" smtClean="0">
              <a:latin typeface="Baskerville Old Face" panose="02020602080505020303" pitchFamily="18" charset="0"/>
            </a:endParaRPr>
          </a:p>
          <a:p>
            <a:r>
              <a:rPr lang="en-US" sz="2000" dirty="0" smtClean="0">
                <a:latin typeface="Baskerville Old Face" panose="02020602080505020303" pitchFamily="18" charset="0"/>
              </a:rPr>
              <a:t>To update addresses or identify “Whereabouts Unknown” Individual Indian Money (IIM) accounts, please contact Garden City Group. Garden City Group will work with OST to update your information. </a:t>
            </a:r>
          </a:p>
          <a:p>
            <a:endParaRPr lang="en-US" sz="2000" dirty="0" smtClean="0">
              <a:latin typeface="Baskerville Old Face" panose="02020602080505020303" pitchFamily="18" charset="0"/>
            </a:endParaRPr>
          </a:p>
          <a:p>
            <a:r>
              <a:rPr lang="en-US" sz="2000" dirty="0" smtClean="0">
                <a:latin typeface="Baskerville Old Face" panose="02020602080505020303" pitchFamily="18" charset="0"/>
              </a:rPr>
              <a:t>For more information, please visit the Department of the Interior </a:t>
            </a:r>
            <a:r>
              <a:rPr lang="en-US" sz="2000" dirty="0" err="1" smtClean="0">
                <a:latin typeface="Baskerville Old Face" panose="02020602080505020303" pitchFamily="18" charset="0"/>
              </a:rPr>
              <a:t>Cobell</a:t>
            </a:r>
            <a:r>
              <a:rPr lang="en-US" sz="2000" dirty="0" smtClean="0">
                <a:latin typeface="Baskerville Old Face" panose="02020602080505020303" pitchFamily="18" charset="0"/>
              </a:rPr>
              <a:t> website at </a:t>
            </a:r>
            <a:r>
              <a:rPr lang="en-US" sz="2000" b="1" dirty="0" smtClean="0">
                <a:solidFill>
                  <a:srgbClr val="C00000"/>
                </a:solidFill>
                <a:latin typeface="Baskerville Old Face" panose="02020602080505020303" pitchFamily="18" charset="0"/>
              </a:rPr>
              <a:t>http://www.doi.gov/cobell. </a:t>
            </a:r>
          </a:p>
          <a:p>
            <a:endParaRPr lang="en-US" dirty="0"/>
          </a:p>
        </p:txBody>
      </p:sp>
    </p:spTree>
    <p:extLst>
      <p:ext uri="{BB962C8B-B14F-4D97-AF65-F5344CB8AC3E}">
        <p14:creationId xmlns:p14="http://schemas.microsoft.com/office/powerpoint/2010/main" val="37516259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nchor="b"/>
          <a:lstStyle/>
          <a:p>
            <a:r>
              <a:rPr lang="en-US" b="1" dirty="0" smtClean="0">
                <a:latin typeface="Baskerville Old Face" panose="02020602080505020303" pitchFamily="18" charset="0"/>
              </a:rPr>
              <a:t>Land Buy-Back Program </a:t>
            </a:r>
            <a:br>
              <a:rPr lang="en-US" b="1" dirty="0" smtClean="0">
                <a:latin typeface="Baskerville Old Face" panose="02020602080505020303" pitchFamily="18" charset="0"/>
              </a:rPr>
            </a:br>
            <a:r>
              <a:rPr lang="en-US" b="1" dirty="0" smtClean="0">
                <a:latin typeface="Baskerville Old Face" panose="02020602080505020303" pitchFamily="18" charset="0"/>
              </a:rPr>
              <a:t>for Tribal Nations</a:t>
            </a:r>
            <a:endParaRPr lang="en-US" b="1" dirty="0"/>
          </a:p>
        </p:txBody>
      </p:sp>
      <p:sp>
        <p:nvSpPr>
          <p:cNvPr id="3" name="Content Placeholder 2"/>
          <p:cNvSpPr>
            <a:spLocks noGrp="1"/>
          </p:cNvSpPr>
          <p:nvPr>
            <p:ph idx="1"/>
          </p:nvPr>
        </p:nvSpPr>
        <p:spPr>
          <a:xfrm>
            <a:off x="1219200" y="1981200"/>
            <a:ext cx="7239000" cy="3962400"/>
          </a:xfrm>
        </p:spPr>
        <p:txBody>
          <a:bodyPr/>
          <a:lstStyle/>
          <a:p>
            <a:pPr marL="0" indent="0">
              <a:buNone/>
            </a:pPr>
            <a:r>
              <a:rPr lang="en-US" sz="1800" dirty="0">
                <a:solidFill>
                  <a:schemeClr val="tx1"/>
                </a:solidFill>
                <a:latin typeface="Baskerville Old Face" panose="02020602080505020303" pitchFamily="18" charset="0"/>
              </a:rPr>
              <a:t>The Secretary of the Interior established the Land Buy-Back Program for Tribal Nations (Buy-Back Program) to implement the land consolidation provisions of </a:t>
            </a:r>
            <a:r>
              <a:rPr lang="en-US" sz="1800" dirty="0" smtClean="0">
                <a:solidFill>
                  <a:schemeClr val="tx1"/>
                </a:solidFill>
                <a:latin typeface="Baskerville Old Face" panose="02020602080505020303" pitchFamily="18" charset="0"/>
              </a:rPr>
              <a:t>the </a:t>
            </a:r>
            <a:r>
              <a:rPr lang="en-US" sz="1800" dirty="0" err="1" smtClean="0">
                <a:solidFill>
                  <a:schemeClr val="tx1"/>
                </a:solidFill>
                <a:latin typeface="Baskerville Old Face" panose="02020602080505020303" pitchFamily="18" charset="0"/>
              </a:rPr>
              <a:t>Cobell</a:t>
            </a:r>
            <a:r>
              <a:rPr lang="en-US" sz="1800" dirty="0" smtClean="0">
                <a:solidFill>
                  <a:schemeClr val="tx1"/>
                </a:solidFill>
                <a:latin typeface="Baskerville Old Face" panose="02020602080505020303" pitchFamily="18" charset="0"/>
              </a:rPr>
              <a:t> Settlement Agreement.</a:t>
            </a:r>
            <a:r>
              <a:rPr lang="en-US" sz="1800" dirty="0">
                <a:solidFill>
                  <a:schemeClr val="tx1"/>
                </a:solidFill>
                <a:latin typeface="Baskerville Old Face" panose="02020602080505020303" pitchFamily="18" charset="0"/>
              </a:rPr>
              <a:t> The Settlement provided for a $1.9 billion Trust Land Consolidation Fund (Fund) to consolidate fractional land interests across Indian Country</a:t>
            </a:r>
            <a:r>
              <a:rPr lang="en-US" sz="1800" dirty="0" smtClean="0">
                <a:solidFill>
                  <a:schemeClr val="tx1"/>
                </a:solidFill>
                <a:latin typeface="Baskerville Old Face" panose="02020602080505020303" pitchFamily="18" charset="0"/>
              </a:rPr>
              <a:t>.</a:t>
            </a:r>
          </a:p>
          <a:p>
            <a:pPr marL="0" indent="0">
              <a:buNone/>
            </a:pPr>
            <a:endParaRPr lang="en-US" sz="1800" dirty="0">
              <a:latin typeface="Baskerville Old Face" panose="02020602080505020303" pitchFamily="18" charset="0"/>
            </a:endParaRPr>
          </a:p>
          <a:p>
            <a:pPr marL="0" indent="0">
              <a:buNone/>
            </a:pPr>
            <a:r>
              <a:rPr lang="en-US" sz="1800" dirty="0" smtClean="0">
                <a:solidFill>
                  <a:schemeClr val="tx1"/>
                </a:solidFill>
                <a:latin typeface="Baskerville Old Face" panose="02020602080505020303" pitchFamily="18" charset="0"/>
              </a:rPr>
              <a:t>There </a:t>
            </a:r>
            <a:r>
              <a:rPr lang="en-US" sz="1800" dirty="0">
                <a:solidFill>
                  <a:schemeClr val="tx1"/>
                </a:solidFill>
                <a:latin typeface="Baskerville Old Face" panose="02020602080505020303" pitchFamily="18" charset="0"/>
              </a:rPr>
              <a:t>are </a:t>
            </a:r>
            <a:r>
              <a:rPr lang="en-US" sz="1800" dirty="0" smtClean="0">
                <a:solidFill>
                  <a:schemeClr val="tx1"/>
                </a:solidFill>
                <a:latin typeface="Baskerville Old Face" panose="02020602080505020303" pitchFamily="18" charset="0"/>
              </a:rPr>
              <a:t>approximately 150 unique reservations</a:t>
            </a:r>
            <a:r>
              <a:rPr lang="en-US" sz="1800" dirty="0">
                <a:solidFill>
                  <a:schemeClr val="tx1"/>
                </a:solidFill>
                <a:latin typeface="Baskerville Old Face" panose="02020602080505020303" pitchFamily="18" charset="0"/>
              </a:rPr>
              <a:t> that have fractional interests. The Buy-Back Program allows interested individual owners to receive payments for voluntarily selling their land. All interests sold are restored to tribes, which helps to keep Indian lands in trust for tribal communities. </a:t>
            </a:r>
          </a:p>
          <a:p>
            <a:r>
              <a:rPr lang="en-US" dirty="0" smtClean="0"/>
              <a:t/>
            </a:r>
            <a:br>
              <a:rPr lang="en-US" dirty="0" smtClean="0"/>
            </a:br>
            <a:endParaRPr lang="en-US" dirty="0"/>
          </a:p>
        </p:txBody>
      </p:sp>
    </p:spTree>
    <p:extLst>
      <p:ext uri="{BB962C8B-B14F-4D97-AF65-F5344CB8AC3E}">
        <p14:creationId xmlns:p14="http://schemas.microsoft.com/office/powerpoint/2010/main" val="11041756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1219200" y="1066800"/>
            <a:ext cx="7239000" cy="4495800"/>
          </a:xfrm>
        </p:spPr>
        <p:txBody>
          <a:bodyPr/>
          <a:lstStyle/>
          <a:p>
            <a:pPr marL="457200" lvl="1" indent="0" algn="ctr" eaLnBrk="1" hangingPunct="1">
              <a:buNone/>
            </a:pPr>
            <a:r>
              <a:rPr lang="en-US" dirty="0" smtClean="0">
                <a:latin typeface="Baskerville Old Face" panose="02020602080505020303" pitchFamily="18" charset="0"/>
              </a:rPr>
              <a:t>For additional information regarding the Bureau of Indian Affairs visit </a:t>
            </a:r>
            <a:r>
              <a:rPr lang="en-US" sz="4800" b="1" dirty="0" smtClean="0">
                <a:solidFill>
                  <a:srgbClr val="C00000"/>
                </a:solidFill>
                <a:latin typeface="Baskerville Old Face" panose="02020602080505020303" pitchFamily="18" charset="0"/>
              </a:rPr>
              <a:t>www.bia.gov</a:t>
            </a:r>
          </a:p>
          <a:p>
            <a:pPr lvl="1" eaLnBrk="1" hangingPunct="1"/>
            <a:endParaRPr lang="en-US" dirty="0" smtClean="0">
              <a:latin typeface="Baskerville Old Face" panose="02020602080505020303" pitchFamily="18" charset="0"/>
            </a:endParaRPr>
          </a:p>
          <a:p>
            <a:pPr algn="ctr" eaLnBrk="1" hangingPunct="1">
              <a:buNone/>
            </a:pPr>
            <a:r>
              <a:rPr lang="en-US" sz="5400" b="1" dirty="0" smtClean="0">
                <a:latin typeface="Baskerville Old Face" panose="02020602080505020303" pitchFamily="18" charset="0"/>
              </a:rPr>
              <a:t>Questions?</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lstStyle/>
          <a:p>
            <a:r>
              <a:rPr lang="en-US" b="1" dirty="0" smtClean="0">
                <a:latin typeface="Baskerville Old Face" panose="02020602080505020303" pitchFamily="18" charset="0"/>
              </a:rPr>
              <a:t>Background</a:t>
            </a:r>
            <a:endParaRPr lang="en-US" b="1" dirty="0">
              <a:latin typeface="Baskerville Old Face" panose="02020602080505020303" pitchFamily="18" charset="0"/>
            </a:endParaRPr>
          </a:p>
        </p:txBody>
      </p:sp>
      <p:sp>
        <p:nvSpPr>
          <p:cNvPr id="3" name="Content Placeholder 2"/>
          <p:cNvSpPr>
            <a:spLocks noGrp="1"/>
          </p:cNvSpPr>
          <p:nvPr>
            <p:ph idx="1"/>
          </p:nvPr>
        </p:nvSpPr>
        <p:spPr>
          <a:xfrm>
            <a:off x="381000" y="1066800"/>
            <a:ext cx="8382000" cy="3733800"/>
          </a:xfrm>
        </p:spPr>
        <p:txBody>
          <a:bodyPr/>
          <a:lstStyle/>
          <a:p>
            <a:pPr marL="0" indent="0">
              <a:buNone/>
            </a:pPr>
            <a:r>
              <a:rPr lang="en-US" sz="2000" dirty="0">
                <a:latin typeface="Baskerville Old Face" panose="02020602080505020303" pitchFamily="18" charset="0"/>
              </a:rPr>
              <a:t>1803 – Louisiana Purchase (7 present day states, plus portions of 8 present day states for 15 Million from the French</a:t>
            </a:r>
            <a:r>
              <a:rPr lang="en-US" sz="2000" dirty="0" smtClean="0">
                <a:latin typeface="Baskerville Old Face" panose="02020602080505020303" pitchFamily="18" charset="0"/>
              </a:rPr>
              <a:t>.)</a:t>
            </a:r>
          </a:p>
          <a:p>
            <a:pPr marL="0" indent="0">
              <a:buNone/>
            </a:pPr>
            <a:endParaRPr lang="en-US" sz="2000" dirty="0">
              <a:latin typeface="Baskerville Old Face" panose="02020602080505020303" pitchFamily="18" charset="0"/>
            </a:endParaRPr>
          </a:p>
          <a:p>
            <a:pPr marL="0" indent="0">
              <a:buNone/>
            </a:pPr>
            <a:r>
              <a:rPr lang="en-US" sz="2000" dirty="0">
                <a:latin typeface="Baskerville Old Face" panose="02020602080505020303" pitchFamily="18" charset="0"/>
              </a:rPr>
              <a:t>March 11, 1824 – The Office of the Indian Affairs is formed by War Secretary John C. Calhoun in the Department of War</a:t>
            </a:r>
            <a:r>
              <a:rPr lang="en-US" sz="2000" dirty="0" smtClean="0">
                <a:latin typeface="Baskerville Old Face" panose="02020602080505020303" pitchFamily="18" charset="0"/>
              </a:rPr>
              <a:t>.</a:t>
            </a:r>
          </a:p>
          <a:p>
            <a:pPr marL="0" indent="0">
              <a:buNone/>
            </a:pPr>
            <a:endParaRPr lang="en-US" sz="2000" dirty="0" smtClean="0">
              <a:latin typeface="Baskerville Old Face" panose="02020602080505020303" pitchFamily="18" charset="0"/>
            </a:endParaRPr>
          </a:p>
          <a:p>
            <a:pPr marL="0" indent="0">
              <a:buNone/>
            </a:pPr>
            <a:r>
              <a:rPr lang="en-US" sz="2000" dirty="0" smtClean="0">
                <a:latin typeface="Baskerville Old Face" panose="02020602080505020303" pitchFamily="18" charset="0"/>
              </a:rPr>
              <a:t>In </a:t>
            </a:r>
            <a:r>
              <a:rPr lang="en-US" sz="2000" dirty="0">
                <a:latin typeface="Baskerville Old Face" panose="02020602080505020303" pitchFamily="18" charset="0"/>
              </a:rPr>
              <a:t>1849 Indian Affairs was transferred to the U.S. Department of the Interior. </a:t>
            </a:r>
            <a:r>
              <a:rPr lang="en-US" sz="2000" dirty="0" smtClean="0">
                <a:latin typeface="Baskerville Old Face" panose="02020602080505020303" pitchFamily="18" charset="0"/>
              </a:rPr>
              <a:t>(The </a:t>
            </a:r>
            <a:r>
              <a:rPr lang="en-US" sz="2000" dirty="0">
                <a:latin typeface="Baskerville Old Face" panose="02020602080505020303" pitchFamily="18" charset="0"/>
              </a:rPr>
              <a:t>bureau was renamed as Bureau of Indian Affairs in </a:t>
            </a:r>
            <a:r>
              <a:rPr lang="en-US" sz="2000" dirty="0" smtClean="0">
                <a:latin typeface="Baskerville Old Face" panose="02020602080505020303" pitchFamily="18" charset="0"/>
              </a:rPr>
              <a:t>1947)</a:t>
            </a:r>
          </a:p>
          <a:p>
            <a:pPr marL="0" indent="0">
              <a:buNone/>
            </a:pPr>
            <a:endParaRPr lang="en-US" sz="2000" dirty="0">
              <a:latin typeface="Baskerville Old Face" panose="02020602080505020303" pitchFamily="18" charset="0"/>
            </a:endParaRPr>
          </a:p>
          <a:p>
            <a:pPr marL="0" indent="0">
              <a:buNone/>
            </a:pPr>
            <a:r>
              <a:rPr lang="en-US" sz="2000" dirty="0" smtClean="0">
                <a:latin typeface="Baskerville Old Face" panose="02020602080505020303" pitchFamily="18" charset="0"/>
              </a:rPr>
              <a:t>1853-1856 – The United States makes over 52 treaties with various Indian nations and it gains 174 million acres of land.</a:t>
            </a:r>
          </a:p>
          <a:p>
            <a:pPr marL="0" indent="0">
              <a:buNone/>
            </a:pPr>
            <a:endParaRPr lang="en-US" sz="2000" dirty="0">
              <a:latin typeface="Baskerville Old Face" panose="02020602080505020303" pitchFamily="18" charset="0"/>
            </a:endParaRPr>
          </a:p>
        </p:txBody>
      </p:sp>
      <p:sp>
        <p:nvSpPr>
          <p:cNvPr id="4" name="Rectangle 3"/>
          <p:cNvSpPr/>
          <p:nvPr/>
        </p:nvSpPr>
        <p:spPr>
          <a:xfrm>
            <a:off x="2057400" y="5181600"/>
            <a:ext cx="6858000" cy="923330"/>
          </a:xfrm>
          <a:prstGeom prst="rect">
            <a:avLst/>
          </a:prstGeom>
        </p:spPr>
        <p:txBody>
          <a:bodyPr wrap="square">
            <a:spAutoFit/>
          </a:bodyPr>
          <a:lstStyle/>
          <a:p>
            <a:pPr marL="0" indent="0">
              <a:buNone/>
            </a:pPr>
            <a:r>
              <a:rPr lang="en-US" dirty="0">
                <a:latin typeface="Baskerville Old Face" panose="02020602080505020303" pitchFamily="18" charset="0"/>
              </a:rPr>
              <a:t>March 3, 1871 – Congress creates an act that disallows further treaty negotiations with tribes.  Past treaties are still honored, but new agreements will be in the form of executive orders or congressional acts.</a:t>
            </a:r>
            <a:endParaRPr lang="en-US" dirty="0">
              <a:latin typeface="Baskerville Old Face" panose="02020602080505020303" pitchFamily="18" charset="0"/>
            </a:endParaRPr>
          </a:p>
        </p:txBody>
      </p:sp>
    </p:spTree>
    <p:extLst>
      <p:ext uri="{BB962C8B-B14F-4D97-AF65-F5344CB8AC3E}">
        <p14:creationId xmlns:p14="http://schemas.microsoft.com/office/powerpoint/2010/main" val="3787515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lstStyle/>
          <a:p>
            <a:r>
              <a:rPr lang="en-US" b="1" dirty="0">
                <a:latin typeface="Baskerville Old Face" panose="02020602080505020303" pitchFamily="18" charset="0"/>
              </a:rPr>
              <a:t>The Marshall </a:t>
            </a:r>
            <a:r>
              <a:rPr lang="en-US" b="1" dirty="0" smtClean="0">
                <a:latin typeface="Baskerville Old Face" panose="02020602080505020303" pitchFamily="18" charset="0"/>
              </a:rPr>
              <a:t>Trilogy </a:t>
            </a:r>
            <a:br>
              <a:rPr lang="en-US" b="1" dirty="0" smtClean="0">
                <a:latin typeface="Baskerville Old Face" panose="02020602080505020303" pitchFamily="18" charset="0"/>
              </a:rPr>
            </a:br>
            <a:r>
              <a:rPr lang="en-US" b="1" dirty="0" smtClean="0">
                <a:latin typeface="Baskerville Old Face" panose="02020602080505020303" pitchFamily="18" charset="0"/>
              </a:rPr>
              <a:t>1823-1832</a:t>
            </a:r>
            <a:endParaRPr lang="en-US" dirty="0">
              <a:latin typeface="Baskerville Old Face" panose="02020602080505020303" pitchFamily="18" charset="0"/>
            </a:endParaRPr>
          </a:p>
        </p:txBody>
      </p:sp>
      <p:sp>
        <p:nvSpPr>
          <p:cNvPr id="3" name="Content Placeholder 2"/>
          <p:cNvSpPr>
            <a:spLocks noGrp="1"/>
          </p:cNvSpPr>
          <p:nvPr>
            <p:ph idx="1"/>
          </p:nvPr>
        </p:nvSpPr>
        <p:spPr>
          <a:xfrm>
            <a:off x="1524000" y="2133600"/>
            <a:ext cx="7162800" cy="3810000"/>
          </a:xfrm>
        </p:spPr>
        <p:txBody>
          <a:bodyPr/>
          <a:lstStyle/>
          <a:p>
            <a:pPr marL="0" indent="0">
              <a:buNone/>
            </a:pPr>
            <a:r>
              <a:rPr lang="en-US" sz="2400" dirty="0" smtClean="0">
                <a:latin typeface="Baskerville Old Face" panose="02020602080505020303" pitchFamily="18" charset="0"/>
              </a:rPr>
              <a:t>The </a:t>
            </a:r>
            <a:r>
              <a:rPr lang="en-US" sz="2400" dirty="0">
                <a:latin typeface="Baskerville Old Face" panose="02020602080505020303" pitchFamily="18" charset="0"/>
              </a:rPr>
              <a:t>Marshall Trilogy is a set of three Supreme Court decisions in the early nineteenth century affirming the legal and political standing of Indian nations</a:t>
            </a:r>
            <a:r>
              <a:rPr lang="en-US" sz="2400" dirty="0" smtClean="0">
                <a:latin typeface="Baskerville Old Face" panose="02020602080505020303" pitchFamily="18" charset="0"/>
              </a:rPr>
              <a:t>.</a:t>
            </a:r>
          </a:p>
          <a:p>
            <a:pPr marL="0" indent="0">
              <a:buNone/>
            </a:pPr>
            <a:endParaRPr lang="en-US" sz="2400" dirty="0" smtClean="0">
              <a:latin typeface="Baskerville Old Face" panose="02020602080505020303" pitchFamily="18" charset="0"/>
            </a:endParaRPr>
          </a:p>
          <a:p>
            <a:r>
              <a:rPr lang="en-US" sz="2400" dirty="0" smtClean="0">
                <a:latin typeface="Baskerville Old Face" panose="02020602080505020303" pitchFamily="18" charset="0"/>
              </a:rPr>
              <a:t>Johnson v. </a:t>
            </a:r>
            <a:r>
              <a:rPr lang="en-US" sz="2400" dirty="0" err="1" smtClean="0">
                <a:latin typeface="Baskerville Old Face" panose="02020602080505020303" pitchFamily="18" charset="0"/>
              </a:rPr>
              <a:t>M’Intosh</a:t>
            </a:r>
            <a:r>
              <a:rPr lang="en-US" sz="2400" dirty="0" smtClean="0">
                <a:latin typeface="Baskerville Old Face" panose="02020602080505020303" pitchFamily="18" charset="0"/>
              </a:rPr>
              <a:t> (1823)</a:t>
            </a:r>
          </a:p>
          <a:p>
            <a:r>
              <a:rPr lang="en-US" sz="2400" dirty="0" smtClean="0">
                <a:latin typeface="Baskerville Old Face" panose="02020602080505020303" pitchFamily="18" charset="0"/>
              </a:rPr>
              <a:t>Cherokee Nation v. Georgia (1831)</a:t>
            </a:r>
          </a:p>
          <a:p>
            <a:r>
              <a:rPr lang="en-US" sz="2400" dirty="0" smtClean="0">
                <a:latin typeface="Baskerville Old Face" panose="02020602080505020303" pitchFamily="18" charset="0"/>
              </a:rPr>
              <a:t>Worcester v. Georgia (1832)</a:t>
            </a:r>
            <a:endParaRPr lang="en-US" sz="2400" dirty="0">
              <a:latin typeface="Baskerville Old Face" panose="02020602080505020303" pitchFamily="18" charset="0"/>
            </a:endParaRPr>
          </a:p>
          <a:p>
            <a:endParaRPr lang="en-US" dirty="0">
              <a:latin typeface="Baskerville Old Face" panose="02020602080505020303" pitchFamily="18" charset="0"/>
            </a:endParaRPr>
          </a:p>
        </p:txBody>
      </p:sp>
    </p:spTree>
    <p:extLst>
      <p:ext uri="{BB962C8B-B14F-4D97-AF65-F5344CB8AC3E}">
        <p14:creationId xmlns:p14="http://schemas.microsoft.com/office/powerpoint/2010/main" val="4116962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1249362"/>
          </a:xfrm>
        </p:spPr>
        <p:txBody>
          <a:bodyPr/>
          <a:lstStyle/>
          <a:p>
            <a:pPr eaLnBrk="1" hangingPunct="1"/>
            <a:r>
              <a:rPr lang="en-US" b="1" dirty="0" smtClean="0">
                <a:latin typeface="Baskerville Old Face" panose="02020602080505020303" pitchFamily="18" charset="0"/>
              </a:rPr>
              <a:t>Significant Historical Events</a:t>
            </a:r>
            <a:endParaRPr lang="en-US" b="1" dirty="0" smtClean="0">
              <a:latin typeface="Baskerville Old Face" panose="02020602080505020303" pitchFamily="18" charset="0"/>
            </a:endParaRPr>
          </a:p>
        </p:txBody>
      </p:sp>
      <p:sp>
        <p:nvSpPr>
          <p:cNvPr id="3075" name="Rectangle 3"/>
          <p:cNvSpPr>
            <a:spLocks noGrp="1" noChangeArrowheads="1"/>
          </p:cNvSpPr>
          <p:nvPr>
            <p:ph idx="1"/>
          </p:nvPr>
        </p:nvSpPr>
        <p:spPr>
          <a:xfrm>
            <a:off x="1752600" y="1981200"/>
            <a:ext cx="6248400" cy="3482975"/>
          </a:xfrm>
        </p:spPr>
        <p:txBody>
          <a:bodyPr/>
          <a:lstStyle/>
          <a:p>
            <a:pPr eaLnBrk="1" hangingPunct="1"/>
            <a:r>
              <a:rPr lang="en-US" dirty="0" smtClean="0">
                <a:latin typeface="Baskerville Old Face" panose="02020602080505020303" pitchFamily="18" charset="0"/>
              </a:rPr>
              <a:t>Dawes Act or </a:t>
            </a:r>
          </a:p>
          <a:p>
            <a:pPr eaLnBrk="1" hangingPunct="1">
              <a:buFontTx/>
              <a:buNone/>
            </a:pPr>
            <a:r>
              <a:rPr lang="en-US" dirty="0" smtClean="0">
                <a:latin typeface="Baskerville Old Face" panose="02020602080505020303" pitchFamily="18" charset="0"/>
              </a:rPr>
              <a:t>	General Allotment Act of 1887</a:t>
            </a:r>
          </a:p>
          <a:p>
            <a:pPr eaLnBrk="1" hangingPunct="1"/>
            <a:r>
              <a:rPr lang="en-US" dirty="0" smtClean="0">
                <a:latin typeface="Baskerville Old Face" panose="02020602080505020303" pitchFamily="18" charset="0"/>
              </a:rPr>
              <a:t>Burke </a:t>
            </a:r>
            <a:r>
              <a:rPr lang="en-US" dirty="0" smtClean="0">
                <a:latin typeface="Baskerville Old Face" panose="02020602080505020303" pitchFamily="18" charset="0"/>
              </a:rPr>
              <a:t>Act 1906</a:t>
            </a:r>
          </a:p>
          <a:p>
            <a:pPr eaLnBrk="1" hangingPunct="1"/>
            <a:r>
              <a:rPr lang="en-US" dirty="0" err="1" smtClean="0">
                <a:latin typeface="Baskerville Old Face" panose="02020602080505020303" pitchFamily="18" charset="0"/>
              </a:rPr>
              <a:t>Meriam</a:t>
            </a:r>
            <a:r>
              <a:rPr lang="en-US" dirty="0" smtClean="0">
                <a:latin typeface="Baskerville Old Face" panose="02020602080505020303" pitchFamily="18" charset="0"/>
              </a:rPr>
              <a:t> Report of 1928</a:t>
            </a:r>
          </a:p>
          <a:p>
            <a:pPr eaLnBrk="1" hangingPunct="1"/>
            <a:r>
              <a:rPr lang="en-US" dirty="0" smtClean="0">
                <a:latin typeface="Baskerville Old Face" panose="02020602080505020303" pitchFamily="18" charset="0"/>
              </a:rPr>
              <a:t>Indian Reorganization Act 1934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Content Placeholder 3" descr="Henry Lauren Dawes.jpg"/>
          <p:cNvPicPr>
            <a:picLocks noGrp="1" noChangeAspect="1"/>
          </p:cNvPicPr>
          <p:nvPr>
            <p:ph idx="1"/>
          </p:nvPr>
        </p:nvPicPr>
        <p:blipFill>
          <a:blip r:embed="rId3" cstate="print"/>
          <a:srcRect/>
          <a:stretch>
            <a:fillRect/>
          </a:stretch>
        </p:blipFill>
        <p:spPr>
          <a:xfrm>
            <a:off x="2786062" y="1676400"/>
            <a:ext cx="3571875" cy="4029064"/>
          </a:xfrm>
        </p:spPr>
      </p:pic>
      <p:sp>
        <p:nvSpPr>
          <p:cNvPr id="4099" name="TextBox 4"/>
          <p:cNvSpPr txBox="1">
            <a:spLocks noChangeArrowheads="1"/>
          </p:cNvSpPr>
          <p:nvPr/>
        </p:nvSpPr>
        <p:spPr bwMode="auto">
          <a:xfrm>
            <a:off x="3295389" y="5802312"/>
            <a:ext cx="2590800" cy="369888"/>
          </a:xfrm>
          <a:prstGeom prst="rect">
            <a:avLst/>
          </a:prstGeom>
          <a:noFill/>
          <a:ln w="9525">
            <a:noFill/>
            <a:miter lim="800000"/>
            <a:headEnd/>
            <a:tailEnd/>
          </a:ln>
        </p:spPr>
        <p:txBody>
          <a:bodyPr>
            <a:spAutoFit/>
          </a:bodyPr>
          <a:lstStyle/>
          <a:p>
            <a:r>
              <a:rPr lang="en-US" dirty="0">
                <a:latin typeface="Baskerville Old Face" panose="02020602080505020303" pitchFamily="18" charset="0"/>
              </a:rPr>
              <a:t>Henry Lauren Dawes</a:t>
            </a:r>
          </a:p>
        </p:txBody>
      </p:sp>
      <p:sp>
        <p:nvSpPr>
          <p:cNvPr id="5" name="Rectangle 2"/>
          <p:cNvSpPr txBox="1">
            <a:spLocks noChangeArrowheads="1"/>
          </p:cNvSpPr>
          <p:nvPr/>
        </p:nvSpPr>
        <p:spPr bwMode="auto">
          <a:xfrm>
            <a:off x="533400" y="228600"/>
            <a:ext cx="8229600" cy="1143000"/>
          </a:xfrm>
          <a:prstGeom prst="rect">
            <a:avLst/>
          </a:prstGeom>
          <a:noFill/>
          <a:ln w="9525">
            <a:noFill/>
            <a:miter lim="800000"/>
            <a:headEnd/>
            <a:tailEnd/>
          </a:ln>
        </p:spPr>
        <p:txBody>
          <a:bodyPr anchor="ctr"/>
          <a:lstStyle/>
          <a:p>
            <a:pPr algn="ctr">
              <a:defRPr/>
            </a:pPr>
            <a:r>
              <a:rPr lang="en-US" sz="4000" b="1" kern="0" dirty="0">
                <a:solidFill>
                  <a:schemeClr val="tx2"/>
                </a:solidFill>
                <a:latin typeface="Baskerville Old Face" panose="02020602080505020303" pitchFamily="18" charset="0"/>
                <a:ea typeface="+mj-ea"/>
                <a:cs typeface="+mj-cs"/>
              </a:rPr>
              <a:t>The Dawes Act or </a:t>
            </a:r>
          </a:p>
          <a:p>
            <a:pPr algn="ctr">
              <a:defRPr/>
            </a:pPr>
            <a:r>
              <a:rPr lang="en-US" sz="4000" b="1" kern="0" dirty="0">
                <a:solidFill>
                  <a:schemeClr val="tx2"/>
                </a:solidFill>
                <a:latin typeface="Baskerville Old Face" panose="02020602080505020303" pitchFamily="18" charset="0"/>
                <a:ea typeface="+mj-ea"/>
                <a:cs typeface="+mj-cs"/>
              </a:rPr>
              <a:t>General Allotment Act of 1887</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b="1" dirty="0" smtClean="0">
                <a:latin typeface="Baskerville Old Face" panose="02020602080505020303" pitchFamily="18" charset="0"/>
              </a:rPr>
              <a:t>Purposes of the Act </a:t>
            </a:r>
          </a:p>
        </p:txBody>
      </p:sp>
      <p:sp>
        <p:nvSpPr>
          <p:cNvPr id="5123" name="Rectangle 3"/>
          <p:cNvSpPr>
            <a:spLocks noGrp="1" noChangeArrowheads="1"/>
          </p:cNvSpPr>
          <p:nvPr>
            <p:ph idx="1"/>
          </p:nvPr>
        </p:nvSpPr>
        <p:spPr/>
        <p:txBody>
          <a:bodyPr>
            <a:normAutofit/>
          </a:bodyPr>
          <a:lstStyle/>
          <a:p>
            <a:pPr eaLnBrk="1" hangingPunct="1">
              <a:lnSpc>
                <a:spcPct val="80000"/>
              </a:lnSpc>
              <a:buFontTx/>
              <a:buNone/>
            </a:pPr>
            <a:r>
              <a:rPr lang="en-US" sz="2800" dirty="0" smtClean="0">
                <a:latin typeface="Baskerville Old Face" panose="02020602080505020303" pitchFamily="18" charset="0"/>
              </a:rPr>
              <a:t>	In the </a:t>
            </a:r>
            <a:r>
              <a:rPr lang="en-US" sz="2800" i="1" dirty="0" smtClean="0">
                <a:latin typeface="Baskerville Old Face" panose="02020602080505020303" pitchFamily="18" charset="0"/>
              </a:rPr>
              <a:t>Report of the Secretary of the Interior</a:t>
            </a:r>
            <a:r>
              <a:rPr lang="en-US" sz="2800" dirty="0" smtClean="0">
                <a:latin typeface="Baskerville Old Face" panose="02020602080505020303" pitchFamily="18" charset="0"/>
              </a:rPr>
              <a:t> of 1886, Senator Dawes said he wanted the government to:</a:t>
            </a:r>
          </a:p>
          <a:p>
            <a:pPr eaLnBrk="1" hangingPunct="1">
              <a:lnSpc>
                <a:spcPct val="80000"/>
              </a:lnSpc>
              <a:buFontTx/>
              <a:buNone/>
            </a:pPr>
            <a:endParaRPr lang="en-US" sz="2800" dirty="0" smtClean="0">
              <a:latin typeface="Baskerville Old Face" panose="02020602080505020303" pitchFamily="18" charset="0"/>
            </a:endParaRPr>
          </a:p>
          <a:p>
            <a:pPr eaLnBrk="1" hangingPunct="1">
              <a:lnSpc>
                <a:spcPct val="80000"/>
              </a:lnSpc>
              <a:buFontTx/>
              <a:buNone/>
            </a:pPr>
            <a:r>
              <a:rPr lang="en-US" sz="2800" dirty="0" smtClean="0">
                <a:latin typeface="Baskerville Old Face" panose="02020602080505020303" pitchFamily="18" charset="0"/>
              </a:rPr>
              <a:t>	“…put [the Indian] on his own land, furnish him with a little habitation, with a plow, and a rake, and show him how to go to work to use them .... The only way [to civilize the Indian] is to lead him out into the sunshine, and tell him what the sunshine is for, and what the rain comes for, and when to put his seed in the ground.”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normAutofit fontScale="90000"/>
          </a:bodyPr>
          <a:lstStyle/>
          <a:p>
            <a:pPr eaLnBrk="1" hangingPunct="1"/>
            <a:r>
              <a:rPr lang="en-US" sz="4000" b="1" dirty="0" smtClean="0">
                <a:latin typeface="Baskerville Old Face" panose="02020602080505020303" pitchFamily="18" charset="0"/>
              </a:rPr>
              <a:t>The Dawes Act or </a:t>
            </a:r>
            <a:br>
              <a:rPr lang="en-US" sz="4000" b="1" dirty="0" smtClean="0">
                <a:latin typeface="Baskerville Old Face" panose="02020602080505020303" pitchFamily="18" charset="0"/>
              </a:rPr>
            </a:br>
            <a:r>
              <a:rPr lang="en-US" sz="4000" b="1" dirty="0" smtClean="0">
                <a:latin typeface="Baskerville Old Face" panose="02020602080505020303" pitchFamily="18" charset="0"/>
              </a:rPr>
              <a:t>General Allotment Act of 1887</a:t>
            </a:r>
          </a:p>
        </p:txBody>
      </p:sp>
      <p:pic>
        <p:nvPicPr>
          <p:cNvPr id="6146" name="Content Placeholder 3" descr="indian-allotment340.jpg"/>
          <p:cNvPicPr>
            <a:picLocks noGrp="1" noChangeAspect="1"/>
          </p:cNvPicPr>
          <p:nvPr>
            <p:ph idx="1"/>
          </p:nvPr>
        </p:nvPicPr>
        <p:blipFill>
          <a:blip r:embed="rId3" cstate="print"/>
          <a:srcRect/>
          <a:stretch>
            <a:fillRect/>
          </a:stretch>
        </p:blipFill>
        <p:spPr>
          <a:xfrm>
            <a:off x="2819400" y="1671501"/>
            <a:ext cx="3867150" cy="3787532"/>
          </a:xfrm>
        </p:spPr>
      </p:pic>
      <p:sp>
        <p:nvSpPr>
          <p:cNvPr id="6147" name="TextBox 4"/>
          <p:cNvSpPr txBox="1">
            <a:spLocks noChangeArrowheads="1"/>
          </p:cNvSpPr>
          <p:nvPr/>
        </p:nvSpPr>
        <p:spPr bwMode="auto">
          <a:xfrm>
            <a:off x="2667000" y="5562600"/>
            <a:ext cx="4419600" cy="646331"/>
          </a:xfrm>
          <a:prstGeom prst="rect">
            <a:avLst/>
          </a:prstGeom>
          <a:noFill/>
          <a:ln w="9525">
            <a:noFill/>
            <a:miter lim="800000"/>
            <a:headEnd/>
            <a:tailEnd/>
          </a:ln>
        </p:spPr>
        <p:txBody>
          <a:bodyPr wrap="square">
            <a:spAutoFit/>
          </a:bodyPr>
          <a:lstStyle/>
          <a:p>
            <a:r>
              <a:rPr lang="en-US" dirty="0">
                <a:latin typeface="Baskerville Old Face" panose="02020602080505020303" pitchFamily="18" charset="0"/>
              </a:rPr>
              <a:t>Marker for an allotment established under the 1887 Dawes Act, near Pine Ridge, S.D.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dirty="0" smtClean="0">
                <a:latin typeface="Baskerville Old Face" panose="02020602080505020303" pitchFamily="18" charset="0"/>
              </a:rPr>
              <a:t>The </a:t>
            </a:r>
            <a:r>
              <a:rPr lang="en-US" b="1" dirty="0" smtClean="0">
                <a:latin typeface="Baskerville Old Face" panose="02020602080505020303" pitchFamily="18" charset="0"/>
              </a:rPr>
              <a:t>Burke </a:t>
            </a:r>
            <a:r>
              <a:rPr lang="en-US" b="1" dirty="0" smtClean="0">
                <a:latin typeface="Baskerville Old Face" panose="02020602080505020303" pitchFamily="18" charset="0"/>
              </a:rPr>
              <a:t>Act of 1906</a:t>
            </a:r>
          </a:p>
        </p:txBody>
      </p:sp>
      <p:sp>
        <p:nvSpPr>
          <p:cNvPr id="7171" name="Rectangle 3"/>
          <p:cNvSpPr>
            <a:spLocks noGrp="1" noChangeArrowheads="1"/>
          </p:cNvSpPr>
          <p:nvPr>
            <p:ph idx="1"/>
          </p:nvPr>
        </p:nvSpPr>
        <p:spPr/>
        <p:txBody>
          <a:bodyPr/>
          <a:lstStyle/>
          <a:p>
            <a:pPr lvl="1" eaLnBrk="1" hangingPunct="1">
              <a:buFontTx/>
              <a:buNone/>
            </a:pPr>
            <a:r>
              <a:rPr lang="en-US" dirty="0" smtClean="0">
                <a:latin typeface="Baskerville Old Face" panose="02020602080505020303" pitchFamily="18" charset="0"/>
              </a:rPr>
              <a:t>“..the Secretary of the Interior may, in his discretion, and he is hereby authorized, whenever he shall be satisfied that any Indian </a:t>
            </a:r>
            <a:r>
              <a:rPr lang="en-US" dirty="0" err="1" smtClean="0">
                <a:latin typeface="Baskerville Old Face" panose="02020602080505020303" pitchFamily="18" charset="0"/>
              </a:rPr>
              <a:t>allottee</a:t>
            </a:r>
            <a:r>
              <a:rPr lang="en-US" dirty="0" smtClean="0">
                <a:latin typeface="Baskerville Old Face" panose="02020602080505020303" pitchFamily="18" charset="0"/>
              </a:rPr>
              <a:t> is competent and capable of managing his or her affairs at any time to cause to be issued to such </a:t>
            </a:r>
            <a:r>
              <a:rPr lang="en-US" dirty="0" err="1" smtClean="0">
                <a:latin typeface="Baskerville Old Face" panose="02020602080505020303" pitchFamily="18" charset="0"/>
              </a:rPr>
              <a:t>allottee</a:t>
            </a:r>
            <a:r>
              <a:rPr lang="en-US" dirty="0" smtClean="0">
                <a:latin typeface="Baskerville Old Face" panose="02020602080505020303" pitchFamily="18" charset="0"/>
              </a:rPr>
              <a:t> a patent in fee simple, and thereafter all restrictions as to sale, encumbrance, or taxation of said land shall be removed.” </a:t>
            </a:r>
          </a:p>
          <a:p>
            <a:pPr eaLnBrk="1" hangingPunct="1"/>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ative_American-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Native_American-2</Template>
  <TotalTime>13902</TotalTime>
  <Words>1119</Words>
  <Application>Microsoft Office PowerPoint</Application>
  <PresentationFormat>On-screen Show (4:3)</PresentationFormat>
  <Paragraphs>128</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Native_American-2</vt:lpstr>
      <vt:lpstr>BIA History</vt:lpstr>
      <vt:lpstr>Background</vt:lpstr>
      <vt:lpstr>Background</vt:lpstr>
      <vt:lpstr>The Marshall Trilogy  1823-1832</vt:lpstr>
      <vt:lpstr>Significant Historical Events</vt:lpstr>
      <vt:lpstr>PowerPoint Presentation</vt:lpstr>
      <vt:lpstr>Purposes of the Act </vt:lpstr>
      <vt:lpstr>The Dawes Act or  General Allotment Act of 1887</vt:lpstr>
      <vt:lpstr>The Burke Act of 1906</vt:lpstr>
      <vt:lpstr>PowerPoint Presentation</vt:lpstr>
      <vt:lpstr>Results of Allotment</vt:lpstr>
      <vt:lpstr>Meriam Report</vt:lpstr>
      <vt:lpstr>Meriam Report</vt:lpstr>
      <vt:lpstr>Indian Reorganization Act of 1934</vt:lpstr>
      <vt:lpstr>Indian Reorganization Act</vt:lpstr>
      <vt:lpstr>A New Government</vt:lpstr>
      <vt:lpstr>Missions of Interior Organizations  with Trust Responsibilities</vt:lpstr>
      <vt:lpstr>Missions of Interior Organizations  with Trust Responsibilities</vt:lpstr>
      <vt:lpstr>The Indian Trust</vt:lpstr>
      <vt:lpstr>Sources of Revenue</vt:lpstr>
      <vt:lpstr>Indian Land Consolidation Act (ILCA) 1983</vt:lpstr>
      <vt:lpstr>ILCA – 2000 Amendments</vt:lpstr>
      <vt:lpstr>The American Indian Probate Reform Act 2004</vt:lpstr>
      <vt:lpstr>Cobell Settlement</vt:lpstr>
      <vt:lpstr>Cobell Settlement</vt:lpstr>
      <vt:lpstr>Land Buy-Back Program  for Tribal Nations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Sonia Coleman</dc:creator>
  <cp:lastModifiedBy>Olby, Patricia L.</cp:lastModifiedBy>
  <cp:revision>230</cp:revision>
  <dcterms:created xsi:type="dcterms:W3CDTF">2001-11-18T05:53:14Z</dcterms:created>
  <dcterms:modified xsi:type="dcterms:W3CDTF">2014-07-25T17:27:09Z</dcterms:modified>
</cp:coreProperties>
</file>