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9" r:id="rId4"/>
    <p:sldId id="261" r:id="rId5"/>
    <p:sldId id="262" r:id="rId6"/>
    <p:sldId id="263" r:id="rId7"/>
    <p:sldId id="265" r:id="rId8"/>
    <p:sldId id="267" r:id="rId9"/>
    <p:sldId id="268" r:id="rId10"/>
    <p:sldId id="278" r:id="rId11"/>
    <p:sldId id="272" r:id="rId12"/>
    <p:sldId id="277" r:id="rId13"/>
    <p:sldId id="270" r:id="rId14"/>
    <p:sldId id="274" r:id="rId15"/>
    <p:sldId id="275" r:id="rId16"/>
    <p:sldId id="289" r:id="rId17"/>
    <p:sldId id="279" r:id="rId18"/>
    <p:sldId id="280" r:id="rId19"/>
    <p:sldId id="281" r:id="rId20"/>
    <p:sldId id="282" r:id="rId21"/>
    <p:sldId id="283" r:id="rId22"/>
    <p:sldId id="284" r:id="rId23"/>
    <p:sldId id="291" r:id="rId24"/>
    <p:sldId id="288" r:id="rId25"/>
    <p:sldId id="290" r:id="rId26"/>
    <p:sldId id="292" r:id="rId27"/>
    <p:sldId id="287" r:id="rId28"/>
    <p:sldId id="286" r:id="rId29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1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99A9B-379D-42DE-ADC2-30181F0B30D2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02590-0EC4-484F-912B-6A070D73E2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13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097A8CE5-A645-4FAD-92E2-B743E2F78396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792D34A5-1B35-4D5C-A75F-A51A0A936C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38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37DF65-C319-4A86-9647-9EB09AD41A8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0088"/>
            <a:ext cx="4651375" cy="3487737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993" y="4419312"/>
            <a:ext cx="5615940" cy="4186462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pitchFamily="2" charset="2"/>
              <a:buNone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The borrower must be :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Char char="v"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an Indian individual;</a:t>
            </a:r>
            <a:r>
              <a:rPr lang="en-US" sz="1000" i="1" dirty="0" smtClean="0">
                <a:solidFill>
                  <a:srgbClr val="FFFF00"/>
                </a:solidFill>
                <a:latin typeface="Garamond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Char char="v"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an Indian-owned business entity, with a structure acceptable to BIA;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Char char="v"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a tribal enterprise; or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Char char="v"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a tribe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None/>
            </a:pPr>
            <a:endParaRPr lang="en-US" sz="1400" dirty="0" smtClean="0">
              <a:solidFill>
                <a:srgbClr val="FFFF00"/>
              </a:solidFill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None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Insured loans - </a:t>
            </a:r>
          </a:p>
          <a:p>
            <a:pPr eaLnBrk="1" hangingPunct="1">
              <a:lnSpc>
                <a:spcPct val="90000"/>
              </a:lnSpc>
              <a:buClr>
                <a:srgbClr val="993366"/>
              </a:buClr>
              <a:buSzPct val="75000"/>
              <a:buFont typeface="Wingdings" pitchFamily="2" charset="2"/>
              <a:buChar char="Ø"/>
            </a:pPr>
            <a:r>
              <a:rPr lang="en-US" sz="1000" dirty="0" smtClean="0">
                <a:solidFill>
                  <a:srgbClr val="0000CC"/>
                </a:solidFill>
                <a:latin typeface="Garamond" pitchFamily="18" charset="0"/>
              </a:rPr>
              <a:t>Fast and simple - Bank approves the loan</a:t>
            </a:r>
          </a:p>
          <a:p>
            <a:pPr eaLnBrk="1" hangingPunct="1">
              <a:lnSpc>
                <a:spcPct val="90000"/>
              </a:lnSpc>
              <a:buClr>
                <a:srgbClr val="993366"/>
              </a:buClr>
              <a:buSzPct val="75000"/>
              <a:buFont typeface="Wingdings" pitchFamily="2" charset="2"/>
              <a:buChar char="Ø"/>
            </a:pPr>
            <a:r>
              <a:rPr lang="en-US" sz="1000" dirty="0" smtClean="0">
                <a:solidFill>
                  <a:srgbClr val="0000CC"/>
                </a:solidFill>
                <a:latin typeface="Garamond" pitchFamily="18" charset="0"/>
              </a:rPr>
              <a:t>No BIA review required – up to $250,000</a:t>
            </a:r>
          </a:p>
          <a:p>
            <a:pPr eaLnBrk="1" hangingPunct="1">
              <a:lnSpc>
                <a:spcPct val="90000"/>
              </a:lnSpc>
              <a:buClr>
                <a:srgbClr val="993366"/>
              </a:buClr>
              <a:buSzPct val="75000"/>
              <a:buFont typeface="Wingdings" pitchFamily="2" charset="2"/>
              <a:buChar char="Ø"/>
            </a:pPr>
            <a:r>
              <a:rPr lang="en-US" sz="1000" dirty="0" smtClean="0">
                <a:solidFill>
                  <a:srgbClr val="0000CC"/>
                </a:solidFill>
                <a:latin typeface="Garamond" pitchFamily="18" charset="0"/>
              </a:rPr>
              <a:t>Lower premium fee</a:t>
            </a:r>
          </a:p>
          <a:p>
            <a:pPr eaLnBrk="1" hangingPunct="1">
              <a:lnSpc>
                <a:spcPct val="90000"/>
              </a:lnSpc>
              <a:buClr>
                <a:srgbClr val="993366"/>
              </a:buClr>
              <a:buSzPct val="75000"/>
              <a:buFont typeface="Wingdings" pitchFamily="2" charset="2"/>
              <a:buChar char="Ø"/>
            </a:pPr>
            <a:r>
              <a:rPr lang="en-US" sz="1000" dirty="0" smtClean="0">
                <a:solidFill>
                  <a:srgbClr val="0000CC"/>
                </a:solidFill>
                <a:latin typeface="Garamond" pitchFamily="18" charset="0"/>
              </a:rPr>
              <a:t>Repayment source after liquidation</a:t>
            </a:r>
          </a:p>
          <a:p>
            <a:pPr eaLnBrk="1" hangingPunct="1">
              <a:lnSpc>
                <a:spcPct val="90000"/>
              </a:lnSpc>
              <a:buClr>
                <a:srgbClr val="993366"/>
              </a:buClr>
              <a:buSzPct val="75000"/>
              <a:buFont typeface="Wingdings" pitchFamily="2" charset="2"/>
              <a:buNone/>
            </a:pPr>
            <a:endParaRPr lang="en-US" sz="1000" dirty="0" smtClean="0">
              <a:solidFill>
                <a:srgbClr val="0000CC"/>
              </a:solidFill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660033"/>
              </a:buClr>
              <a:buFont typeface="Wingdings" pitchFamily="2" charset="2"/>
              <a:buNone/>
            </a:pPr>
            <a:r>
              <a:rPr lang="en-US" sz="1000" dirty="0" smtClean="0">
                <a:solidFill>
                  <a:srgbClr val="660033"/>
                </a:solidFill>
                <a:latin typeface="Garamond" pitchFamily="18" charset="0"/>
              </a:rPr>
              <a:t>BIA can insure loans of up to $250,000 without prior review or approval of the specific loan.</a:t>
            </a:r>
          </a:p>
          <a:p>
            <a:pPr eaLnBrk="1" hangingPunct="1">
              <a:lnSpc>
                <a:spcPct val="90000"/>
              </a:lnSpc>
              <a:buClr>
                <a:srgbClr val="660033"/>
              </a:buClr>
              <a:buFont typeface="Wingdings" pitchFamily="2" charset="2"/>
              <a:buNone/>
            </a:pPr>
            <a:r>
              <a:rPr lang="en-US" sz="1000" dirty="0" smtClean="0">
                <a:solidFill>
                  <a:srgbClr val="660033"/>
                </a:solidFill>
                <a:latin typeface="Garamond" pitchFamily="18" charset="0"/>
              </a:rPr>
              <a:t>BIA can insure loans of up to:</a:t>
            </a:r>
          </a:p>
          <a:p>
            <a:pPr lvl="1" eaLnBrk="1" hangingPunct="1">
              <a:lnSpc>
                <a:spcPct val="90000"/>
              </a:lnSpc>
              <a:buClr>
                <a:srgbClr val="660033"/>
              </a:buClr>
              <a:buFont typeface="Wingdings" pitchFamily="2" charset="2"/>
              <a:buNone/>
            </a:pPr>
            <a:r>
              <a:rPr lang="en-US" sz="1000" dirty="0" smtClean="0">
                <a:solidFill>
                  <a:srgbClr val="660033"/>
                </a:solidFill>
                <a:latin typeface="Garamond" pitchFamily="18" charset="0"/>
              </a:rPr>
              <a:t>$500,000 for an individual Indian, or</a:t>
            </a:r>
          </a:p>
          <a:p>
            <a:pPr lvl="1" eaLnBrk="1" hangingPunct="1">
              <a:lnSpc>
                <a:spcPct val="90000"/>
              </a:lnSpc>
              <a:buClr>
                <a:srgbClr val="660033"/>
              </a:buClr>
              <a:buFont typeface="Wingdings" pitchFamily="2" charset="2"/>
              <a:buNone/>
            </a:pPr>
            <a:r>
              <a:rPr lang="en-US" sz="1000" dirty="0" smtClean="0">
                <a:solidFill>
                  <a:srgbClr val="660033"/>
                </a:solidFill>
                <a:latin typeface="Garamond" pitchFamily="18" charset="0"/>
              </a:rPr>
              <a:t>More for an acceptable Indian business entity.  </a:t>
            </a:r>
          </a:p>
          <a:p>
            <a:pPr eaLnBrk="1" hangingPunct="1">
              <a:lnSpc>
                <a:spcPct val="90000"/>
              </a:lnSpc>
              <a:buClr>
                <a:srgbClr val="993366"/>
              </a:buClr>
              <a:buSzPct val="75000"/>
              <a:buFont typeface="Wingdings" pitchFamily="2" charset="2"/>
              <a:buNone/>
            </a:pPr>
            <a:endParaRPr lang="en-US" sz="1000" dirty="0" smtClean="0">
              <a:solidFill>
                <a:srgbClr val="0000CC"/>
              </a:solidFill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None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Interest Subsidy is available for a maximum of 5 years. 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None/>
            </a:pPr>
            <a:endParaRPr lang="en-US" sz="1400" dirty="0" smtClean="0">
              <a:solidFill>
                <a:srgbClr val="FFFF00"/>
              </a:solidFill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0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37DF65-C319-4A86-9647-9EB09AD41A8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0088"/>
            <a:ext cx="4651375" cy="3487737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993" y="4419312"/>
            <a:ext cx="5615940" cy="4186462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pitchFamily="2" charset="2"/>
              <a:buNone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The borrower must be :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Char char="v"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an Indian individual;</a:t>
            </a:r>
            <a:r>
              <a:rPr lang="en-US" sz="1000" i="1" dirty="0" smtClean="0">
                <a:solidFill>
                  <a:srgbClr val="FFFF00"/>
                </a:solidFill>
                <a:latin typeface="Garamond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Char char="v"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an Indian-owned business entity, with a structure acceptable to BIA;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Char char="v"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a tribal enterprise; or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Char char="v"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a tribe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None/>
            </a:pPr>
            <a:endParaRPr lang="en-US" sz="1400" dirty="0" smtClean="0">
              <a:solidFill>
                <a:srgbClr val="FFFF00"/>
              </a:solidFill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None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Insured loans - </a:t>
            </a:r>
          </a:p>
          <a:p>
            <a:pPr eaLnBrk="1" hangingPunct="1">
              <a:lnSpc>
                <a:spcPct val="90000"/>
              </a:lnSpc>
              <a:buClr>
                <a:srgbClr val="993366"/>
              </a:buClr>
              <a:buSzPct val="75000"/>
              <a:buFont typeface="Wingdings" pitchFamily="2" charset="2"/>
              <a:buChar char="Ø"/>
            </a:pPr>
            <a:r>
              <a:rPr lang="en-US" sz="1000" dirty="0" smtClean="0">
                <a:solidFill>
                  <a:srgbClr val="0000CC"/>
                </a:solidFill>
                <a:latin typeface="Garamond" pitchFamily="18" charset="0"/>
              </a:rPr>
              <a:t>Fast and simple - Bank approves the loan</a:t>
            </a:r>
          </a:p>
          <a:p>
            <a:pPr eaLnBrk="1" hangingPunct="1">
              <a:lnSpc>
                <a:spcPct val="90000"/>
              </a:lnSpc>
              <a:buClr>
                <a:srgbClr val="993366"/>
              </a:buClr>
              <a:buSzPct val="75000"/>
              <a:buFont typeface="Wingdings" pitchFamily="2" charset="2"/>
              <a:buChar char="Ø"/>
            </a:pPr>
            <a:r>
              <a:rPr lang="en-US" sz="1000" dirty="0" smtClean="0">
                <a:solidFill>
                  <a:srgbClr val="0000CC"/>
                </a:solidFill>
                <a:latin typeface="Garamond" pitchFamily="18" charset="0"/>
              </a:rPr>
              <a:t>No BIA review required – up to $250,000</a:t>
            </a:r>
          </a:p>
          <a:p>
            <a:pPr eaLnBrk="1" hangingPunct="1">
              <a:lnSpc>
                <a:spcPct val="90000"/>
              </a:lnSpc>
              <a:buClr>
                <a:srgbClr val="993366"/>
              </a:buClr>
              <a:buSzPct val="75000"/>
              <a:buFont typeface="Wingdings" pitchFamily="2" charset="2"/>
              <a:buChar char="Ø"/>
            </a:pPr>
            <a:r>
              <a:rPr lang="en-US" sz="1000" dirty="0" smtClean="0">
                <a:solidFill>
                  <a:srgbClr val="0000CC"/>
                </a:solidFill>
                <a:latin typeface="Garamond" pitchFamily="18" charset="0"/>
              </a:rPr>
              <a:t>Lower premium fee</a:t>
            </a:r>
          </a:p>
          <a:p>
            <a:pPr eaLnBrk="1" hangingPunct="1">
              <a:lnSpc>
                <a:spcPct val="90000"/>
              </a:lnSpc>
              <a:buClr>
                <a:srgbClr val="993366"/>
              </a:buClr>
              <a:buSzPct val="75000"/>
              <a:buFont typeface="Wingdings" pitchFamily="2" charset="2"/>
              <a:buChar char="Ø"/>
            </a:pPr>
            <a:r>
              <a:rPr lang="en-US" sz="1000" dirty="0" smtClean="0">
                <a:solidFill>
                  <a:srgbClr val="0000CC"/>
                </a:solidFill>
                <a:latin typeface="Garamond" pitchFamily="18" charset="0"/>
              </a:rPr>
              <a:t>Repayment source after liquidation</a:t>
            </a:r>
          </a:p>
          <a:p>
            <a:pPr eaLnBrk="1" hangingPunct="1">
              <a:lnSpc>
                <a:spcPct val="90000"/>
              </a:lnSpc>
              <a:buClr>
                <a:srgbClr val="993366"/>
              </a:buClr>
              <a:buSzPct val="75000"/>
              <a:buFont typeface="Wingdings" pitchFamily="2" charset="2"/>
              <a:buNone/>
            </a:pPr>
            <a:endParaRPr lang="en-US" sz="1000" dirty="0" smtClean="0">
              <a:solidFill>
                <a:srgbClr val="0000CC"/>
              </a:solidFill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660033"/>
              </a:buClr>
              <a:buFont typeface="Wingdings" pitchFamily="2" charset="2"/>
              <a:buNone/>
            </a:pPr>
            <a:r>
              <a:rPr lang="en-US" sz="1000" dirty="0" smtClean="0">
                <a:solidFill>
                  <a:srgbClr val="660033"/>
                </a:solidFill>
                <a:latin typeface="Garamond" pitchFamily="18" charset="0"/>
              </a:rPr>
              <a:t>BIA can insure loans of up to $250,000 without prior review or approval of the specific loan.</a:t>
            </a:r>
          </a:p>
          <a:p>
            <a:pPr eaLnBrk="1" hangingPunct="1">
              <a:lnSpc>
                <a:spcPct val="90000"/>
              </a:lnSpc>
              <a:buClr>
                <a:srgbClr val="660033"/>
              </a:buClr>
              <a:buFont typeface="Wingdings" pitchFamily="2" charset="2"/>
              <a:buNone/>
            </a:pPr>
            <a:r>
              <a:rPr lang="en-US" sz="1000" dirty="0" smtClean="0">
                <a:solidFill>
                  <a:srgbClr val="660033"/>
                </a:solidFill>
                <a:latin typeface="Garamond" pitchFamily="18" charset="0"/>
              </a:rPr>
              <a:t>BIA can insure loans of up to:</a:t>
            </a:r>
          </a:p>
          <a:p>
            <a:pPr lvl="1" eaLnBrk="1" hangingPunct="1">
              <a:lnSpc>
                <a:spcPct val="90000"/>
              </a:lnSpc>
              <a:buClr>
                <a:srgbClr val="660033"/>
              </a:buClr>
              <a:buFont typeface="Wingdings" pitchFamily="2" charset="2"/>
              <a:buNone/>
            </a:pPr>
            <a:r>
              <a:rPr lang="en-US" sz="1000" dirty="0" smtClean="0">
                <a:solidFill>
                  <a:srgbClr val="660033"/>
                </a:solidFill>
                <a:latin typeface="Garamond" pitchFamily="18" charset="0"/>
              </a:rPr>
              <a:t>$500,000 for an individual Indian, or</a:t>
            </a:r>
          </a:p>
          <a:p>
            <a:pPr lvl="1" eaLnBrk="1" hangingPunct="1">
              <a:lnSpc>
                <a:spcPct val="90000"/>
              </a:lnSpc>
              <a:buClr>
                <a:srgbClr val="660033"/>
              </a:buClr>
              <a:buFont typeface="Wingdings" pitchFamily="2" charset="2"/>
              <a:buNone/>
            </a:pPr>
            <a:r>
              <a:rPr lang="en-US" sz="1000" dirty="0" smtClean="0">
                <a:solidFill>
                  <a:srgbClr val="660033"/>
                </a:solidFill>
                <a:latin typeface="Garamond" pitchFamily="18" charset="0"/>
              </a:rPr>
              <a:t>More for an acceptable Indian business entity.  </a:t>
            </a:r>
          </a:p>
          <a:p>
            <a:pPr eaLnBrk="1" hangingPunct="1">
              <a:lnSpc>
                <a:spcPct val="90000"/>
              </a:lnSpc>
              <a:buClr>
                <a:srgbClr val="993366"/>
              </a:buClr>
              <a:buSzPct val="75000"/>
              <a:buFont typeface="Wingdings" pitchFamily="2" charset="2"/>
              <a:buNone/>
            </a:pPr>
            <a:endParaRPr lang="en-US" sz="1000" dirty="0" smtClean="0">
              <a:solidFill>
                <a:srgbClr val="0000CC"/>
              </a:solidFill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None/>
            </a:pPr>
            <a:r>
              <a:rPr lang="en-US" sz="1400" dirty="0" smtClean="0">
                <a:solidFill>
                  <a:srgbClr val="FFFF00"/>
                </a:solidFill>
                <a:latin typeface="Garamond" pitchFamily="18" charset="0"/>
              </a:rPr>
              <a:t>Interest Subsidy is available for a maximum of 5 years. </a:t>
            </a:r>
          </a:p>
          <a:p>
            <a:pPr eaLnBrk="1" hangingPunct="1">
              <a:lnSpc>
                <a:spcPct val="90000"/>
              </a:lnSpc>
              <a:buClr>
                <a:srgbClr val="FFFF00"/>
              </a:buClr>
              <a:buSzPct val="75000"/>
              <a:buFont typeface="Wingdings" pitchFamily="2" charset="2"/>
              <a:buNone/>
            </a:pPr>
            <a:endParaRPr lang="en-US" sz="1400" dirty="0" smtClean="0">
              <a:solidFill>
                <a:srgbClr val="FFFF00"/>
              </a:solidFill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0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581D-48ED-4E64-993D-A29A1B8C43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03BF-C9ED-4948-8965-C70F7CCD1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581D-48ED-4E64-993D-A29A1B8C43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03BF-C9ED-4948-8965-C70F7CCD1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581D-48ED-4E64-993D-A29A1B8C43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03BF-C9ED-4948-8965-C70F7CCD1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581D-48ED-4E64-993D-A29A1B8C43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03BF-C9ED-4948-8965-C70F7CCD1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581D-48ED-4E64-993D-A29A1B8C43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03BF-C9ED-4948-8965-C70F7CCD1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581D-48ED-4E64-993D-A29A1B8C43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03BF-C9ED-4948-8965-C70F7CCD1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581D-48ED-4E64-993D-A29A1B8C43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03BF-C9ED-4948-8965-C70F7CCD1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581D-48ED-4E64-993D-A29A1B8C43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03BF-C9ED-4948-8965-C70F7CCD1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581D-48ED-4E64-993D-A29A1B8C43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03BF-C9ED-4948-8965-C70F7CCD1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581D-48ED-4E64-993D-A29A1B8C43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03BF-C9ED-4948-8965-C70F7CCD1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581D-48ED-4E64-993D-A29A1B8C43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03BF-C9ED-4948-8965-C70F7CCD1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C581D-48ED-4E64-993D-A29A1B8C43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003BF-C9ED-4948-8965-C70F7CCD1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alsace.laframboise@bia.gov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dianaffairs.gov/WhoWeAre/AS-IA/IEED/DCI/index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305800" cy="3371851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3200" b="1" i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ANNUAL 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PARTNERS IN ACTION</a:t>
            </a:r>
            <a:r>
              <a:rPr lang="en-US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CONFERENCE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BARABOO, WI</a:t>
            </a:r>
            <a:endParaRPr lang="en-US" sz="3200" i="1" dirty="0">
              <a:solidFill>
                <a:schemeClr val="tx2">
                  <a:lumMod val="60000"/>
                  <a:lumOff val="40000"/>
                </a:schemeClr>
              </a:solidFill>
              <a:latin typeface="Franklin Gothic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629400" cy="182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JUNE 24, 2015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Prepared By:  Alsace LaFramboise,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Acting Southwes</a:t>
            </a: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 Zone Manager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Interest Rates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be reasonable</a:t>
            </a:r>
          </a:p>
          <a:p>
            <a:endParaRPr lang="en-US" dirty="0" smtClean="0"/>
          </a:p>
          <a:p>
            <a:r>
              <a:rPr lang="en-US" dirty="0" smtClean="0"/>
              <a:t>Comparable to rates charged for loans to similar businesses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May be variable based on a prime rate that is identified in lender’s guaranty request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chemeClr val="tx2"/>
                </a:solidFill>
                <a:latin typeface="Franklin Gothic Demi" pitchFamily="34" charset="0"/>
              </a:rPr>
              <a:t>Loan Amounts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7000" dirty="0" smtClean="0"/>
              <a:t>Statute</a:t>
            </a:r>
          </a:p>
          <a:p>
            <a:pPr>
              <a:buNone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sz="5100" dirty="0" smtClean="0"/>
              <a:t>$500,000 - Sole Proprietorship – Individuals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sz="7000" dirty="0" smtClean="0"/>
              <a:t>Policy</a:t>
            </a:r>
          </a:p>
          <a:p>
            <a:pPr>
              <a:buNone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sz="5100" dirty="0" smtClean="0"/>
              <a:t>Loans to Tribal Entities &amp; Indian Business Entities are limited by annual appropriations</a:t>
            </a:r>
          </a:p>
          <a:p>
            <a:pPr>
              <a:buNone/>
            </a:pPr>
            <a:r>
              <a:rPr lang="en-US" dirty="0" smtClean="0"/>
              <a:t>	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Interest Subsidy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Borrower is rebated for a portion of interest paid</a:t>
            </a:r>
          </a:p>
          <a:p>
            <a:r>
              <a:rPr lang="en-US" dirty="0" smtClean="0"/>
              <a:t>Requested by Lender at time of loan application</a:t>
            </a:r>
          </a:p>
          <a:p>
            <a:r>
              <a:rPr lang="en-US" dirty="0" smtClean="0"/>
              <a:t>Must be approved by Central Office</a:t>
            </a:r>
          </a:p>
          <a:p>
            <a:r>
              <a:rPr lang="en-US" dirty="0" smtClean="0"/>
              <a:t>If approved, 3 years only </a:t>
            </a:r>
          </a:p>
          <a:p>
            <a:r>
              <a:rPr lang="en-US" dirty="0" smtClean="0"/>
              <a:t>May apply for an extension – no subsidy beyond 5 years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Interest Subsidy Eligibility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Borrowers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Projected Income is less than industry norm</a:t>
            </a:r>
          </a:p>
          <a:p>
            <a:pPr lvl="1">
              <a:buNone/>
            </a:pPr>
            <a:endParaRPr lang="en-US" dirty="0" smtClean="0"/>
          </a:p>
          <a:p>
            <a:pPr lvl="2">
              <a:buFont typeface="Wingdings" pitchFamily="2" charset="2"/>
              <a:buChar char="ü"/>
            </a:pPr>
            <a:r>
              <a:rPr lang="en-US" sz="2800" dirty="0" smtClean="0"/>
              <a:t>After Interest and Taxes</a:t>
            </a:r>
          </a:p>
          <a:p>
            <a:pPr lvl="2">
              <a:buNone/>
            </a:pPr>
            <a:endParaRPr lang="en-US" dirty="0" smtClean="0"/>
          </a:p>
          <a:p>
            <a:pPr lvl="2">
              <a:buFont typeface="Wingdings" pitchFamily="2" charset="2"/>
              <a:buChar char="ü"/>
            </a:pPr>
            <a:r>
              <a:rPr lang="en-US" sz="2800" dirty="0" smtClean="0"/>
              <a:t>After adjustments for extraordinary items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Percentage of Guaranty 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/>
              <a:t>Up to 90% of </a:t>
            </a:r>
          </a:p>
          <a:p>
            <a:pPr algn="ctr">
              <a:buNone/>
            </a:pPr>
            <a:r>
              <a:rPr lang="en-US" sz="4800" dirty="0" smtClean="0"/>
              <a:t>Principal and Accrued Interest</a:t>
            </a:r>
            <a:endParaRPr lang="en-US" sz="4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Cost of Guaranty 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199"/>
          </a:xfrm>
        </p:spPr>
        <p:txBody>
          <a:bodyPr>
            <a:normAutofit/>
          </a:bodyPr>
          <a:lstStyle/>
          <a:p>
            <a:r>
              <a:rPr lang="en-US" dirty="0" smtClean="0"/>
              <a:t>Lenders pay a 2% premium based on the guaranteed portion of loan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Lenders may pass cost on to borrower:</a:t>
            </a:r>
          </a:p>
          <a:p>
            <a:pPr>
              <a:buNone/>
            </a:pP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Premium cost may be added principal amount of loan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2015 Appropriation</a:t>
            </a:r>
            <a:endParaRPr lang="en-US" sz="6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Congressional Appropriations will 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400" dirty="0" smtClean="0"/>
              <a:t>Support Guaranties totaling</a:t>
            </a:r>
          </a:p>
          <a:p>
            <a:pPr marL="0" indent="0" algn="ctr">
              <a:buNone/>
            </a:pPr>
            <a:r>
              <a:rPr lang="en-US" sz="4400" dirty="0" smtClean="0"/>
              <a:t>$100,510,479 </a:t>
            </a:r>
          </a:p>
          <a:p>
            <a:pPr marL="0" indent="0" algn="ctr">
              <a:buNone/>
            </a:pPr>
            <a:r>
              <a:rPr lang="en-US" sz="4400" dirty="0" smtClean="0"/>
              <a:t>Nationwide</a:t>
            </a:r>
          </a:p>
          <a:p>
            <a:pPr marL="0" indent="0"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74506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Approval Authority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DCI – Southwest Zone – Albuquerque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Limited to 5% of the annual appropriation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DCI – Washington, DC  (Central Office)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Loans </a:t>
            </a:r>
            <a:r>
              <a:rPr lang="en-US" dirty="0"/>
              <a:t> </a:t>
            </a:r>
            <a:r>
              <a:rPr lang="en-US" dirty="0" smtClean="0"/>
              <a:t>over 5% of annual appropriation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(Loan amounts are limited by annual appropriation)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Lender Participation Requirements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r>
              <a:rPr lang="en-US" dirty="0" smtClean="0"/>
              <a:t>Traditional Bank Lenders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Federally Chartered Institutions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State Chartered Institutions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r>
              <a:rPr lang="en-US" dirty="0" smtClean="0"/>
              <a:t>Non-Bank Lenders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 	Regularly engaged in making loans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 Capable of evaluating &amp; servicing loans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  Acceptable to Indian Affairs</a:t>
            </a:r>
          </a:p>
          <a:p>
            <a:pPr lvl="2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Benefits of Guaranty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Market – Indian Country</a:t>
            </a:r>
          </a:p>
          <a:p>
            <a:r>
              <a:rPr lang="en-US" dirty="0" smtClean="0"/>
              <a:t>Minimizes Lender’s Risk</a:t>
            </a:r>
          </a:p>
          <a:p>
            <a:r>
              <a:rPr lang="en-US" dirty="0" smtClean="0"/>
              <a:t>Guaranteed portion of loan: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Does not count against Lender’s legal lending limit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Can be sold in secondary market</a:t>
            </a:r>
          </a:p>
          <a:p>
            <a:r>
              <a:rPr lang="en-US" dirty="0" smtClean="0"/>
              <a:t>Meets requirements of Community Reinvestment Act </a:t>
            </a:r>
          </a:p>
          <a:p>
            <a:r>
              <a:rPr lang="en-US" dirty="0" smtClean="0"/>
              <a:t>Liquidation is optional in event of default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86200"/>
            <a:ext cx="7772400" cy="2514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Demi" pitchFamily="34" charset="0"/>
              </a:rPr>
              <a:t>Indian Loan Guaranty </a:t>
            </a:r>
            <a:r>
              <a:rPr lang="en-US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Demi" pitchFamily="34" charset="0"/>
              </a:rPr>
              <a:t>&amp; INSURANCE Programs </a:t>
            </a:r>
            <a:endParaRPr lang="en-US" sz="5400" dirty="0">
              <a:solidFill>
                <a:schemeClr val="tx2">
                  <a:lumMod val="60000"/>
                  <a:lumOff val="40000"/>
                </a:schemeClr>
              </a:solidFill>
              <a:latin typeface="Franklin Gothic Demi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533400"/>
            <a:ext cx="7808912" cy="2895599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Interior – Assistant Secretary – Indian Affairs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E</a:t>
            </a:r>
            <a:r>
              <a:rPr lang="en-US" dirty="0" smtClean="0">
                <a:solidFill>
                  <a:schemeClr val="tx1"/>
                </a:solidFill>
              </a:rPr>
              <a:t>nergy &amp; Economic Development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Division of Capital </a:t>
            </a:r>
            <a:r>
              <a:rPr lang="en-US" dirty="0" smtClean="0">
                <a:solidFill>
                  <a:schemeClr val="tx1"/>
                </a:solidFill>
              </a:rPr>
              <a:t>Investment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NW ZONE – DENVER, CO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EASTERN ZONE – WASHINGTON, DC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SW ZONE – ALBUQUERQUE, NM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ALASKA ZONE – ANCHORAGE, AK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Application Process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Borrower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Prepare a Business Plan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Management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Marketing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Money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Shop your Loan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Banks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Non- traditional lenders (CDFIs)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Demi" pitchFamily="34" charset="0"/>
              </a:rPr>
              <a:t>Application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Demi" pitchFamily="34" charset="0"/>
              </a:rPr>
              <a:t> </a:t>
            </a:r>
            <a:r>
              <a:rPr lang="en-US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Demi" pitchFamily="34" charset="0"/>
              </a:rPr>
              <a:t>Process</a:t>
            </a:r>
            <a:endParaRPr lang="en-US" sz="5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5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Demi" pitchFamily="34" charset="0"/>
              </a:rPr>
              <a:t>Lender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Loan Guaranty Agreement – BIA Form 5-4753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Submit to DCI, Southwest Zone, Albuquerque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BIA Form 5-4755 – Loan Guaranty Request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Lender’s Credit Analysis to include 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terms 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conditions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Justify why guaranty is needed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Applicant’s Business Plan with supporting documentation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Application</a:t>
            </a:r>
            <a:r>
              <a:rPr lang="en-US" sz="54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Franklin Gothic Demi" pitchFamily="34" charset="0"/>
              </a:rPr>
              <a:t> </a:t>
            </a:r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Process</a:t>
            </a:r>
            <a:endParaRPr lang="en-US" sz="5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DCI - Indian Affairs</a:t>
            </a:r>
          </a:p>
          <a:p>
            <a:pPr algn="ctr">
              <a:buNone/>
            </a:pPr>
            <a:endParaRPr lang="en-US" sz="5400" dirty="0" smtClean="0">
              <a:solidFill>
                <a:srgbClr val="00B0F0"/>
              </a:solidFill>
              <a:latin typeface="Franklin Gothic Dem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Conduct independent analysis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Work directly with lender to address concerns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Approval/disapproval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NORTHWEST 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SERVICING RESPONSIBILITIES:</a:t>
            </a:r>
          </a:p>
          <a:p>
            <a:pPr marL="0" indent="0"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WISCONSIN</a:t>
            </a:r>
          </a:p>
          <a:p>
            <a:pPr algn="ctr"/>
            <a:r>
              <a:rPr lang="en-US" dirty="0" smtClean="0"/>
              <a:t>MINNESOTA</a:t>
            </a:r>
          </a:p>
          <a:p>
            <a:pPr algn="ctr"/>
            <a:r>
              <a:rPr lang="en-US" dirty="0" smtClean="0"/>
              <a:t>MICHIGAN</a:t>
            </a:r>
          </a:p>
          <a:p>
            <a:pPr algn="ctr"/>
            <a:r>
              <a:rPr lang="en-US" dirty="0" smtClean="0"/>
              <a:t>IOWA</a:t>
            </a:r>
          </a:p>
          <a:p>
            <a:pPr algn="ctr"/>
            <a:r>
              <a:rPr lang="en-US" dirty="0" smtClean="0"/>
              <a:t>KANSAS</a:t>
            </a:r>
          </a:p>
          <a:p>
            <a:pPr algn="ctr"/>
            <a:r>
              <a:rPr lang="en-US" dirty="0" smtClean="0"/>
              <a:t>NEBRASKA</a:t>
            </a:r>
          </a:p>
          <a:p>
            <a:pPr algn="ctr"/>
            <a:r>
              <a:rPr lang="en-US" dirty="0" smtClean="0"/>
              <a:t>SOUTH DAKOTA</a:t>
            </a:r>
          </a:p>
          <a:p>
            <a:pPr algn="ctr"/>
            <a:r>
              <a:rPr lang="en-US" dirty="0" smtClean="0"/>
              <a:t>NORTH DAKOTA</a:t>
            </a:r>
          </a:p>
          <a:p>
            <a:pPr algn="ctr"/>
            <a:r>
              <a:rPr lang="en-US" dirty="0" smtClean="0"/>
              <a:t>MONTANA</a:t>
            </a:r>
          </a:p>
          <a:p>
            <a:pPr algn="ctr"/>
            <a:r>
              <a:rPr lang="en-US" dirty="0" smtClean="0"/>
              <a:t>WYOMING</a:t>
            </a:r>
          </a:p>
          <a:p>
            <a:pPr algn="ctr"/>
            <a:r>
              <a:rPr lang="en-US" dirty="0" smtClean="0"/>
              <a:t>COLORADO</a:t>
            </a:r>
          </a:p>
          <a:p>
            <a:pPr algn="ctr"/>
            <a:r>
              <a:rPr lang="en-US" dirty="0" smtClean="0"/>
              <a:t>IDAHO</a:t>
            </a:r>
          </a:p>
          <a:p>
            <a:pPr algn="ctr"/>
            <a:r>
              <a:rPr lang="en-US" dirty="0" smtClean="0"/>
              <a:t>OREGON</a:t>
            </a:r>
          </a:p>
          <a:p>
            <a:pPr algn="ctr"/>
            <a:r>
              <a:rPr lang="en-US" dirty="0" smtClean="0"/>
              <a:t>WASHINGTON</a:t>
            </a:r>
          </a:p>
          <a:p>
            <a:pPr marL="0" indent="0" algn="ctr">
              <a:buNone/>
            </a:pPr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480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Southwest </a:t>
            </a:r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Zone 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Servicing Responsibilities: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Utah</a:t>
            </a:r>
          </a:p>
          <a:p>
            <a:pPr algn="ctr">
              <a:buNone/>
            </a:pPr>
            <a:r>
              <a:rPr lang="en-US" dirty="0" smtClean="0"/>
              <a:t>Nevada</a:t>
            </a:r>
          </a:p>
          <a:p>
            <a:pPr algn="ctr">
              <a:buNone/>
            </a:pPr>
            <a:r>
              <a:rPr lang="en-US" dirty="0" smtClean="0"/>
              <a:t>California</a:t>
            </a:r>
          </a:p>
          <a:p>
            <a:pPr algn="ctr">
              <a:buNone/>
            </a:pPr>
            <a:r>
              <a:rPr lang="en-US" dirty="0" smtClean="0"/>
              <a:t>Arizona</a:t>
            </a:r>
          </a:p>
          <a:p>
            <a:pPr algn="ctr">
              <a:buNone/>
            </a:pPr>
            <a:r>
              <a:rPr lang="en-US" dirty="0" smtClean="0"/>
              <a:t>New Mexico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EASTERN 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SERVICING RESPONSIBILITES: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Maine</a:t>
            </a:r>
          </a:p>
          <a:p>
            <a:pPr algn="ctr"/>
            <a:r>
              <a:rPr lang="en-US" dirty="0" smtClean="0"/>
              <a:t>New York</a:t>
            </a:r>
          </a:p>
          <a:p>
            <a:pPr algn="ctr"/>
            <a:r>
              <a:rPr lang="en-US" dirty="0" smtClean="0"/>
              <a:t>Massachusetts</a:t>
            </a:r>
          </a:p>
          <a:p>
            <a:pPr algn="ctr"/>
            <a:r>
              <a:rPr lang="en-US" dirty="0" smtClean="0"/>
              <a:t>Connecticut</a:t>
            </a:r>
          </a:p>
          <a:p>
            <a:pPr algn="ctr"/>
            <a:r>
              <a:rPr lang="en-US" dirty="0" smtClean="0"/>
              <a:t>North Carolina</a:t>
            </a:r>
          </a:p>
          <a:p>
            <a:pPr algn="ctr"/>
            <a:r>
              <a:rPr lang="en-US" dirty="0" smtClean="0"/>
              <a:t>Florida</a:t>
            </a:r>
          </a:p>
          <a:p>
            <a:pPr algn="ctr"/>
            <a:r>
              <a:rPr lang="en-US" dirty="0" smtClean="0"/>
              <a:t>Mississippi </a:t>
            </a:r>
          </a:p>
          <a:p>
            <a:pPr algn="ctr"/>
            <a:r>
              <a:rPr lang="en-US" dirty="0" smtClean="0"/>
              <a:t>Louisiana</a:t>
            </a:r>
          </a:p>
          <a:p>
            <a:pPr algn="ctr"/>
            <a:r>
              <a:rPr lang="en-US" dirty="0" smtClean="0"/>
              <a:t>Oklahoma </a:t>
            </a:r>
          </a:p>
          <a:p>
            <a:pPr algn="ctr"/>
            <a:r>
              <a:rPr lang="en-US" dirty="0" smtClean="0"/>
              <a:t>Texas</a:t>
            </a:r>
          </a:p>
          <a:p>
            <a:pPr algn="ctr"/>
            <a:r>
              <a:rPr lang="en-US" dirty="0" smtClean="0"/>
              <a:t>Alabama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610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ALASKA 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SERVICING RESPONSIBILITIES: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ENTIRE STATE OF ALASKA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430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Contact Information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Alsace LaFramboise, Acting Zone Manager </a:t>
            </a:r>
          </a:p>
          <a:p>
            <a:pPr algn="ctr">
              <a:buNone/>
            </a:pPr>
            <a:r>
              <a:rPr lang="en-US" dirty="0" smtClean="0"/>
              <a:t>Telephone:  505-563-5466</a:t>
            </a:r>
          </a:p>
          <a:p>
            <a:pPr algn="ctr">
              <a:buNone/>
            </a:pPr>
            <a:r>
              <a:rPr lang="en-US" dirty="0" smtClean="0"/>
              <a:t>Cell:  505-554-9526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alsace.laframboise@bia.gov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tx2"/>
                </a:solidFill>
              </a:rPr>
              <a:t>Mailing Address</a:t>
            </a:r>
            <a:endParaRPr lang="en-US" sz="5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Capital Investment </a:t>
            </a:r>
          </a:p>
          <a:p>
            <a:pPr algn="ctr">
              <a:buNone/>
            </a:pPr>
            <a:r>
              <a:rPr lang="en-US" dirty="0" smtClean="0"/>
              <a:t>Southwest Zone</a:t>
            </a:r>
          </a:p>
          <a:p>
            <a:pPr algn="ctr">
              <a:buNone/>
            </a:pPr>
            <a:r>
              <a:rPr lang="en-US" dirty="0" smtClean="0"/>
              <a:t>Indian Energy &amp; Economic Development Assistant Secretary - Indian Affairs </a:t>
            </a:r>
          </a:p>
          <a:p>
            <a:pPr algn="ctr">
              <a:buNone/>
            </a:pPr>
            <a:r>
              <a:rPr lang="en-US" dirty="0" smtClean="0"/>
              <a:t>1011 Indian School Road, Suite 131</a:t>
            </a:r>
          </a:p>
          <a:p>
            <a:pPr algn="ctr">
              <a:buNone/>
            </a:pPr>
            <a:r>
              <a:rPr lang="en-US" dirty="0" smtClean="0"/>
              <a:t>Albuquerque, NM 87104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000" u="sng" dirty="0" smtClean="0">
                <a:hlinkClick r:id="rId2"/>
              </a:rPr>
              <a:t>http://www.indianaffairs.gov/WhoWeAre/AS-IA/IEED/DCI/index.htm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828800"/>
          </a:xfrm>
        </p:spPr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/>
                </a:solidFill>
                <a:latin typeface="Franklin Gothic Demi" pitchFamily="34" charset="0"/>
              </a:rPr>
              <a:t>Program </a:t>
            </a:r>
            <a:r>
              <a:rPr lang="en-US" sz="6000" b="1" dirty="0" smtClean="0">
                <a:solidFill>
                  <a:schemeClr val="tx2"/>
                </a:solidFill>
                <a:latin typeface="Franklin Gothic Demi" pitchFamily="34" charset="0"/>
              </a:rPr>
              <a:t>Legal Authority</a:t>
            </a:r>
            <a:r>
              <a:rPr lang="en-US" sz="6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Franklin Gothic Demi" pitchFamily="34" charset="0"/>
              </a:rPr>
              <a:t> </a:t>
            </a:r>
            <a:endParaRPr lang="en-US" sz="6000" b="1" dirty="0">
              <a:solidFill>
                <a:schemeClr val="tx2">
                  <a:lumMod val="40000"/>
                  <a:lumOff val="60000"/>
                </a:schemeClr>
              </a:solidFill>
              <a:latin typeface="Franklin Gothic Demi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95600"/>
            <a:ext cx="8229600" cy="3200400"/>
          </a:xfrm>
        </p:spPr>
        <p:txBody>
          <a:bodyPr>
            <a:normAutofit/>
          </a:bodyPr>
          <a:lstStyle/>
          <a:p>
            <a:pPr marL="448056" indent="-384048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Indian Financing Act of 1974, </a:t>
            </a:r>
          </a:p>
          <a:p>
            <a:pPr marL="448056" indent="-384048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25 U.S.C. 1451 </a:t>
            </a:r>
            <a:r>
              <a:rPr lang="en-US" i="1" dirty="0" smtClean="0"/>
              <a:t>et.seq.</a:t>
            </a:r>
          </a:p>
          <a:p>
            <a:pPr marL="448056" indent="-384048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i="1" dirty="0" smtClean="0"/>
              <a:t> </a:t>
            </a:r>
            <a:r>
              <a:rPr lang="en-US" dirty="0" smtClean="0"/>
              <a:t>(Public Law 93-262, 88 Stat. 77),</a:t>
            </a:r>
          </a:p>
          <a:p>
            <a:pPr marL="448056" indent="-384048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as amended</a:t>
            </a:r>
            <a:endParaRPr lang="en-US" dirty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828800"/>
          </a:xfrm>
        </p:spPr>
        <p:txBody>
          <a:bodyPr>
            <a:norm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tx2"/>
                </a:solidFill>
                <a:latin typeface="Franklin Gothic Demi" pitchFamily="34" charset="0"/>
              </a:rPr>
              <a:t>Program Regulations</a:t>
            </a:r>
            <a:endParaRPr lang="en-US" sz="5400" b="1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95600"/>
            <a:ext cx="8229600" cy="3200400"/>
          </a:xfrm>
        </p:spPr>
        <p:txBody>
          <a:bodyPr>
            <a:normAutofit fontScale="92500" lnSpcReduction="10000"/>
          </a:bodyPr>
          <a:lstStyle/>
          <a:p>
            <a:pPr marL="448056" indent="-384048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Title 25:  Indians</a:t>
            </a:r>
          </a:p>
          <a:p>
            <a:pPr marL="448056" indent="-384048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Part 103: Loan Guaranty, </a:t>
            </a:r>
          </a:p>
          <a:p>
            <a:pPr marL="448056" indent="-384048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Insurance and </a:t>
            </a:r>
          </a:p>
          <a:p>
            <a:pPr marL="448056" indent="-384048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Interest Subsidy </a:t>
            </a:r>
          </a:p>
          <a:p>
            <a:pPr marL="448056" indent="-384048"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/>
          </a:p>
          <a:p>
            <a:pPr marL="448056" indent="-384048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25 CFR 103.1 – 103.45</a:t>
            </a:r>
            <a:endParaRPr lang="en-US" dirty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Purpose of Program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Facilitate access to financing otherwise not available by: </a:t>
            </a:r>
          </a:p>
          <a:p>
            <a:pPr>
              <a:buNone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Guarantying loans made by conventional and non-conventional lenders to Indian-owned businesses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Guaranty reduces lender risk if borrower defaults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Encourages Indian owned businesses on reservations</a:t>
            </a:r>
          </a:p>
          <a:p>
            <a:pPr>
              <a:buNone/>
            </a:pPr>
            <a:r>
              <a:rPr lang="en-US" dirty="0" smtClean="0"/>
              <a:t>		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Borrower Eligibility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Enrolled member of a federally recognized Tribe</a:t>
            </a:r>
          </a:p>
          <a:p>
            <a:r>
              <a:rPr lang="en-US" dirty="0" smtClean="0"/>
              <a:t>Tribe  </a:t>
            </a:r>
          </a:p>
          <a:p>
            <a:r>
              <a:rPr lang="en-US" dirty="0" smtClean="0"/>
              <a:t>Tribal Enterprise </a:t>
            </a:r>
          </a:p>
          <a:p>
            <a:r>
              <a:rPr lang="en-US" dirty="0" smtClean="0"/>
              <a:t>Indian-Owned Business Entity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    	Partnership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	</a:t>
            </a:r>
            <a:r>
              <a:rPr lang="en-US" dirty="0" smtClean="0"/>
              <a:t>	Corporation or Limited Liability Corporation*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latin typeface="Calibri" pitchFamily="34" charset="0"/>
              </a:rPr>
              <a:t>Must be majority owned (51%) by </a:t>
            </a:r>
            <a:r>
              <a:rPr lang="en-US" sz="2600" dirty="0" smtClean="0">
                <a:latin typeface="Calibri" pitchFamily="34" charset="0"/>
              </a:rPr>
              <a:t>Indian   		Individual, Tribe or Tribal Entity</a:t>
            </a:r>
            <a:endParaRPr lang="en-US" sz="2600" dirty="0">
              <a:latin typeface="Calibri" pitchFamily="34" charset="0"/>
            </a:endParaRPr>
          </a:p>
          <a:p>
            <a:pPr>
              <a:buNone/>
            </a:pPr>
            <a:r>
              <a:rPr lang="en-US" sz="1800" dirty="0" smtClean="0"/>
              <a:t>			*Business structure must be acceptable to Indian Affairs* 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Borrower’s</a:t>
            </a:r>
            <a:r>
              <a:rPr lang="en-US" sz="54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Franklin Gothic Demi" pitchFamily="34" charset="0"/>
              </a:rPr>
              <a:t> </a:t>
            </a:r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Equity</a:t>
            </a:r>
            <a:r>
              <a:rPr lang="en-US" sz="54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Franklin Gothic Demi" pitchFamily="34" charset="0"/>
              </a:rPr>
              <a:t> </a:t>
            </a:r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Requirement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/>
              <a:t>20% percent equity in the Business </a:t>
            </a:r>
            <a:r>
              <a:rPr lang="en-US" b="1" dirty="0" smtClean="0"/>
              <a:t>Financed based on Total Project Cost</a:t>
            </a:r>
            <a:endParaRPr lang="en-US" b="1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algn="ctr">
              <a:buNone/>
            </a:pPr>
            <a:r>
              <a:rPr lang="en-US" b="1" dirty="0" smtClean="0"/>
              <a:t>Cash</a:t>
            </a:r>
            <a:endParaRPr lang="en-US" b="1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and/or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b="1" dirty="0" smtClean="0"/>
              <a:t>Unencumbered Assets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Business Location  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Business Financed must contribute to:</a:t>
            </a:r>
          </a:p>
          <a:p>
            <a:endParaRPr lang="en-US" dirty="0"/>
          </a:p>
          <a:p>
            <a:pPr algn="ctr">
              <a:buFont typeface="Wingdings" pitchFamily="2" charset="2"/>
              <a:buChar char="ü"/>
            </a:pPr>
            <a:r>
              <a:rPr lang="en-US" dirty="0" smtClean="0"/>
              <a:t>Economy of Reservation </a:t>
            </a:r>
          </a:p>
          <a:p>
            <a:endParaRPr lang="en-US" dirty="0"/>
          </a:p>
          <a:p>
            <a:pPr algn="ctr">
              <a:buFont typeface="Wingdings" pitchFamily="2" charset="2"/>
              <a:buChar char="ü"/>
            </a:pPr>
            <a:r>
              <a:rPr lang="en-US" dirty="0" smtClean="0"/>
              <a:t>Tribal Service Area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latin typeface="Franklin Gothic Demi" pitchFamily="34" charset="0"/>
              </a:rPr>
              <a:t>Loan Terms</a:t>
            </a:r>
            <a:endParaRPr lang="en-US" sz="5400" dirty="0">
              <a:solidFill>
                <a:schemeClr val="tx2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382000" cy="4495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/>
          </a:p>
          <a:p>
            <a:r>
              <a:rPr lang="en-US" sz="7400" dirty="0" smtClean="0"/>
              <a:t>Term based on </a:t>
            </a:r>
            <a:r>
              <a:rPr lang="en-US" sz="7400" dirty="0" smtClean="0"/>
              <a:t>purpose of loan – Normally based on useful life of asset</a:t>
            </a:r>
            <a:endParaRPr lang="en-US" sz="7400" dirty="0" smtClean="0"/>
          </a:p>
          <a:p>
            <a:endParaRPr lang="en-US" sz="7400" dirty="0"/>
          </a:p>
          <a:p>
            <a:pPr lvl="1">
              <a:buFont typeface="Wingdings" pitchFamily="2" charset="2"/>
              <a:buChar char="Ø"/>
            </a:pPr>
            <a:r>
              <a:rPr lang="en-US" sz="7400" dirty="0" smtClean="0"/>
              <a:t>Permanent working </a:t>
            </a:r>
            <a:r>
              <a:rPr lang="en-US" sz="7400" dirty="0" smtClean="0"/>
              <a:t>capital</a:t>
            </a:r>
          </a:p>
          <a:p>
            <a:pPr lvl="1">
              <a:buFont typeface="Wingdings" pitchFamily="2" charset="2"/>
              <a:buChar char="Ø"/>
            </a:pPr>
            <a:r>
              <a:rPr lang="en-US" sz="7400" dirty="0" smtClean="0"/>
              <a:t>Line </a:t>
            </a:r>
            <a:r>
              <a:rPr lang="en-US" sz="7400" dirty="0" smtClean="0"/>
              <a:t>of </a:t>
            </a:r>
            <a:r>
              <a:rPr lang="en-US" sz="7400" dirty="0" smtClean="0"/>
              <a:t>credit - revolving</a:t>
            </a:r>
            <a:endParaRPr lang="en-US" sz="7400" dirty="0" smtClean="0"/>
          </a:p>
          <a:p>
            <a:pPr lvl="1">
              <a:buFont typeface="Wingdings" pitchFamily="2" charset="2"/>
              <a:buChar char="Ø"/>
            </a:pPr>
            <a:r>
              <a:rPr lang="en-US" sz="7400" dirty="0" smtClean="0"/>
              <a:t>C</a:t>
            </a:r>
            <a:r>
              <a:rPr lang="en-US" sz="7400" dirty="0" smtClean="0"/>
              <a:t>onstruction loan </a:t>
            </a:r>
          </a:p>
          <a:p>
            <a:pPr lvl="1">
              <a:buFont typeface="Wingdings" pitchFamily="2" charset="2"/>
              <a:buChar char="Ø"/>
            </a:pPr>
            <a:r>
              <a:rPr lang="en-US" sz="7400" dirty="0" smtClean="0"/>
              <a:t>Initial Inventory Purchase</a:t>
            </a:r>
            <a:endParaRPr lang="en-US" sz="7400" dirty="0" smtClean="0"/>
          </a:p>
          <a:p>
            <a:pPr lvl="1">
              <a:buFont typeface="Wingdings" pitchFamily="2" charset="2"/>
              <a:buChar char="Ø"/>
            </a:pPr>
            <a:r>
              <a:rPr lang="en-US" sz="7400" dirty="0" smtClean="0"/>
              <a:t>Equipment </a:t>
            </a:r>
            <a:r>
              <a:rPr lang="en-US" sz="7400" dirty="0" smtClean="0"/>
              <a:t>purchase </a:t>
            </a:r>
          </a:p>
          <a:p>
            <a:pPr lvl="1">
              <a:buFont typeface="Wingdings" pitchFamily="2" charset="2"/>
              <a:buChar char="Ø"/>
            </a:pPr>
            <a:r>
              <a:rPr lang="en-US" sz="7400" dirty="0"/>
              <a:t>R</a:t>
            </a:r>
            <a:r>
              <a:rPr lang="en-US" sz="7400" dirty="0" smtClean="0"/>
              <a:t>eal </a:t>
            </a:r>
            <a:r>
              <a:rPr lang="en-US" sz="7400" dirty="0" smtClean="0"/>
              <a:t>estate</a:t>
            </a:r>
          </a:p>
          <a:p>
            <a:pPr lvl="1"/>
            <a:endParaRPr lang="en-US" sz="7400" dirty="0"/>
          </a:p>
          <a:p>
            <a:r>
              <a:rPr lang="en-US" sz="7400" dirty="0" smtClean="0"/>
              <a:t>Lines of Credit must be paid to zero on annual basis</a:t>
            </a:r>
          </a:p>
          <a:p>
            <a:pPr>
              <a:buNone/>
            </a:pPr>
            <a:endParaRPr lang="en-US" sz="7400" dirty="0" smtClean="0"/>
          </a:p>
          <a:p>
            <a:r>
              <a:rPr lang="en-US" sz="7400" dirty="0" smtClean="0"/>
              <a:t>Term can not exceed 30 years</a:t>
            </a:r>
          </a:p>
          <a:p>
            <a:pPr>
              <a:buNone/>
            </a:pPr>
            <a:endParaRPr lang="en-US" sz="7400" dirty="0" smtClean="0"/>
          </a:p>
          <a:p>
            <a:r>
              <a:rPr lang="en-US" sz="7400" dirty="0" smtClean="0"/>
              <a:t>Prohibited loan terms – See 25 CFR 103.15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3545</TotalTime>
  <Words>919</Words>
  <Application>Microsoft Office PowerPoint</Application>
  <PresentationFormat>On-screen Show (4:3)</PresentationFormat>
  <Paragraphs>275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4th ANNUAL   PARTNERS IN ACTION  CONFERENCE  BARABOO, WI</vt:lpstr>
      <vt:lpstr>Indian Loan Guaranty &amp; INSURANCE Programs </vt:lpstr>
      <vt:lpstr>Program Legal Authority </vt:lpstr>
      <vt:lpstr>Program Regulations</vt:lpstr>
      <vt:lpstr>Purpose of Program</vt:lpstr>
      <vt:lpstr>Borrower Eligibility</vt:lpstr>
      <vt:lpstr>Borrower’s Equity Requirement</vt:lpstr>
      <vt:lpstr>Business Location  </vt:lpstr>
      <vt:lpstr>Loan Terms</vt:lpstr>
      <vt:lpstr>Interest Rates</vt:lpstr>
      <vt:lpstr>Loan Amounts </vt:lpstr>
      <vt:lpstr>Interest Subsidy</vt:lpstr>
      <vt:lpstr>Interest Subsidy Eligibility</vt:lpstr>
      <vt:lpstr>Percentage of Guaranty </vt:lpstr>
      <vt:lpstr>Cost of Guaranty </vt:lpstr>
      <vt:lpstr>2015 Appropriation</vt:lpstr>
      <vt:lpstr>Approval Authority</vt:lpstr>
      <vt:lpstr>Lender Participation Requirements</vt:lpstr>
      <vt:lpstr>Benefits of Guaranty</vt:lpstr>
      <vt:lpstr>Application Process</vt:lpstr>
      <vt:lpstr>Application Process</vt:lpstr>
      <vt:lpstr>Application Process</vt:lpstr>
      <vt:lpstr>NORTHWEST ZONE</vt:lpstr>
      <vt:lpstr>Southwest Zone </vt:lpstr>
      <vt:lpstr>EASTERN ZONE</vt:lpstr>
      <vt:lpstr>ALASKA ZONE</vt:lpstr>
      <vt:lpstr>Contact Information</vt:lpstr>
      <vt:lpstr>Mailing Address</vt:lpstr>
    </vt:vector>
  </TitlesOfParts>
  <Company>Dept. of the Interior - Indian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Name of Event</dc:title>
  <dc:creator>Indian Affairs User</dc:creator>
  <cp:lastModifiedBy>Laframboise, Alsace</cp:lastModifiedBy>
  <cp:revision>252</cp:revision>
  <cp:lastPrinted>2015-03-16T16:31:00Z</cp:lastPrinted>
  <dcterms:created xsi:type="dcterms:W3CDTF">2012-08-07T17:13:39Z</dcterms:created>
  <dcterms:modified xsi:type="dcterms:W3CDTF">2015-06-15T21:51:32Z</dcterms:modified>
</cp:coreProperties>
</file>