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69" r:id="rId3"/>
    <p:sldId id="266" r:id="rId4"/>
    <p:sldId id="259" r:id="rId5"/>
    <p:sldId id="261" r:id="rId6"/>
    <p:sldId id="263" r:id="rId7"/>
    <p:sldId id="260" r:id="rId8"/>
    <p:sldId id="271" r:id="rId9"/>
    <p:sldId id="296" r:id="rId10"/>
    <p:sldId id="274" r:id="rId11"/>
    <p:sldId id="275" r:id="rId12"/>
    <p:sldId id="276" r:id="rId13"/>
    <p:sldId id="294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97" r:id="rId22"/>
    <p:sldId id="298" r:id="rId23"/>
    <p:sldId id="286" r:id="rId24"/>
    <p:sldId id="287" r:id="rId25"/>
    <p:sldId id="299" r:id="rId26"/>
    <p:sldId id="288" r:id="rId27"/>
    <p:sldId id="289" r:id="rId28"/>
    <p:sldId id="282" r:id="rId29"/>
    <p:sldId id="295" r:id="rId30"/>
    <p:sldId id="290" r:id="rId31"/>
    <p:sldId id="291" r:id="rId32"/>
    <p:sldId id="292" r:id="rId33"/>
  </p:sldIdLst>
  <p:sldSz cx="9144000" cy="6858000" type="screen4x3"/>
  <p:notesSz cx="6951663" cy="9236075"/>
  <p:embeddedFontLst>
    <p:embeddedFont>
      <p:font typeface="Tahoma" panose="020B0604030504040204" pitchFamily="34" charset="0"/>
      <p:regular r:id="rId35"/>
      <p:bold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543"/>
    <a:srgbClr val="00287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63" autoAdjust="0"/>
  </p:normalViewPr>
  <p:slideViewPr>
    <p:cSldViewPr snapToGrid="0">
      <p:cViewPr>
        <p:scale>
          <a:sx n="100" d="100"/>
          <a:sy n="100" d="100"/>
        </p:scale>
        <p:origin x="-195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78"/>
      </p:cViewPr>
      <p:guideLst>
        <p:guide orient="horz" pos="2909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387" cy="46180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668" y="0"/>
            <a:ext cx="3012387" cy="46180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2AD3605-A051-4C80-9EBE-7B72F38A2A93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167" y="4387136"/>
            <a:ext cx="5561330" cy="4156234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2387" cy="46180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668" y="8772669"/>
            <a:ext cx="3012387" cy="46180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8B24D7C-AF25-4731-8518-498A7DC7B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4E1C-9BE5-490B-9A74-61EB51F4F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0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1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33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3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3A3E5F83-2E53-4A95-9FE3-8BB0CBCAF7F3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48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69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42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2AD2C1BA-7602-472A-A09F-C92F05645CE9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0A5CDFE7-4ED3-485C-8F6B-5FB9EE5366FA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460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84231569-5C7F-487B-9EE5-D6BBAE6104BF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7CF28-E7CB-4E58-99B3-6B4E53C1E5F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457C29BE-6C06-47DF-81E7-B36B508E7B72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481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81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50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9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F938095B-2DF8-4E46-82E1-0B2DD0ACD42C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440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40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59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3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59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8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5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4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24D7C-AF25-4731-8518-498A7DC7BC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77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DEE25A51-60E1-4C12-92EC-FFFBAF92EF7C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2BB8FC88-6A56-459A-8E58-2FFD88DFCCAD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  <p:sp>
        <p:nvSpPr>
          <p:cNvPr id="4199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53153" indent="-289428">
              <a:defRPr sz="2400">
                <a:solidFill>
                  <a:schemeClr val="tx1"/>
                </a:solidFill>
                <a:latin typeface="Times"/>
              </a:defRPr>
            </a:lvl2pPr>
            <a:lvl3pPr marL="1159311" indent="-231862">
              <a:defRPr sz="2400">
                <a:solidFill>
                  <a:schemeClr val="tx1"/>
                </a:solidFill>
                <a:latin typeface="Times"/>
              </a:defRPr>
            </a:lvl3pPr>
            <a:lvl4pPr marL="1623036" indent="-231862">
              <a:defRPr sz="2400">
                <a:solidFill>
                  <a:schemeClr val="tx1"/>
                </a:solidFill>
                <a:latin typeface="Times"/>
              </a:defRPr>
            </a:lvl4pPr>
            <a:lvl5pPr marL="2086761" indent="-231862">
              <a:defRPr sz="2400">
                <a:solidFill>
                  <a:schemeClr val="tx1"/>
                </a:solidFill>
                <a:latin typeface="Times"/>
              </a:defRPr>
            </a:lvl5pPr>
            <a:lvl6pPr marL="2547287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3007813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68340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928866" indent="-231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1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4173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4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5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3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2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66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84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3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4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60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86968" y="137166"/>
            <a:ext cx="817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/>
            <a:r>
              <a:rPr lang="en-US" sz="2400" b="0" i="0" dirty="0" smtClean="0">
                <a:latin typeface="+mn-lt"/>
                <a:cs typeface="Times New Roman" pitchFamily="18" charset="0"/>
              </a:rPr>
              <a:t>Rural Development</a:t>
            </a:r>
            <a:endParaRPr lang="en-US" sz="2400" b="0" i="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3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64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93392"/>
            <a:ext cx="8229600" cy="4132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C6DF-93C4-4AF2-9D12-6D5AC015C161}" type="datetimeFigureOut">
              <a:rPr lang="en-US" smtClean="0"/>
              <a:t>6/12/2015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ECB8-5C9A-4DF9-870C-7DAF79876B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 SigLockup Master PwPt.4c-whitebg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1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.usda.gov/w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Word_97_-_2003_Document2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9000" y="4281"/>
            <a:ext cx="3657600" cy="242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80"/>
            <a:ext cx="3383280" cy="2423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129" y="0"/>
            <a:ext cx="2018872" cy="4325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6961"/>
            <a:ext cx="7086600" cy="2265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24" y="568899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0" spc="100" dirty="0" smtClean="0">
                <a:solidFill>
                  <a:srgbClr val="005643"/>
                </a:solidFill>
                <a:latin typeface="Arial" pitchFamily="34" charset="0"/>
                <a:cs typeface="Arial" pitchFamily="34" charset="0"/>
              </a:rPr>
              <a:t>Rural Development</a:t>
            </a:r>
            <a:endParaRPr lang="en-US" sz="4400" b="1" kern="0" spc="100" dirty="0">
              <a:solidFill>
                <a:srgbClr val="00564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325420"/>
            <a:ext cx="9144001" cy="1083978"/>
          </a:xfrm>
          <a:prstGeom prst="rect">
            <a:avLst/>
          </a:prstGeom>
          <a:solidFill>
            <a:srgbClr val="002C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615489" y="4202241"/>
            <a:ext cx="1913022" cy="1309504"/>
            <a:chOff x="3429000" y="4202241"/>
            <a:chExt cx="1913022" cy="1309504"/>
          </a:xfrm>
        </p:grpSpPr>
        <p:sp>
          <p:nvSpPr>
            <p:cNvPr id="7" name="Rounded Rectangle 6"/>
            <p:cNvSpPr/>
            <p:nvPr/>
          </p:nvSpPr>
          <p:spPr>
            <a:xfrm>
              <a:off x="3429000" y="4202241"/>
              <a:ext cx="1913022" cy="130950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564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4946" y="4268684"/>
              <a:ext cx="1691207" cy="1176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94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30968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cs typeface="Times New Roman" pitchFamily="18" charset="0"/>
              </a:rPr>
              <a:t>	</a:t>
            </a:r>
            <a:r>
              <a:rPr lang="en-US" altLang="en-US" sz="2400" b="1" dirty="0">
                <a:cs typeface="Times New Roman" pitchFamily="18" charset="0"/>
              </a:rPr>
              <a:t>*Loans may be made up to 100% of market value –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             </a:t>
            </a:r>
            <a:r>
              <a:rPr lang="en-US" altLang="en-US" sz="2400" b="1" dirty="0" smtClean="0">
                <a:cs typeface="Times New Roman" pitchFamily="18" charset="0"/>
              </a:rPr>
              <a:t>no </a:t>
            </a:r>
            <a:r>
              <a:rPr lang="en-US" altLang="en-US" sz="2400" b="1" dirty="0">
                <a:cs typeface="Times New Roman" pitchFamily="18" charset="0"/>
              </a:rPr>
              <a:t>down payment required – unless asset limitation 		  </a:t>
            </a:r>
            <a:r>
              <a:rPr lang="en-US" altLang="en-US" sz="2400" b="1" dirty="0" smtClean="0">
                <a:cs typeface="Times New Roman" pitchFamily="18" charset="0"/>
              </a:rPr>
              <a:t>			 is </a:t>
            </a:r>
            <a:r>
              <a:rPr lang="en-US" altLang="en-US" sz="2400" b="1" dirty="0">
                <a:cs typeface="Times New Roman" pitchFamily="18" charset="0"/>
              </a:rPr>
              <a:t>exceeded ($20,000 elderly; $15,000 non-elderly)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	*Payment assistance subsidy reduces monthly payments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              for eligible applicants.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	*No PMI (private mortgage insurance) required.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	*Low and very-low income limits apply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0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231629"/>
              </p:ext>
            </p:extLst>
          </p:nvPr>
        </p:nvGraphicFramePr>
        <p:xfrm>
          <a:off x="371475" y="847726"/>
          <a:ext cx="8382000" cy="549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4" imgW="9421042" imgH="7524599" progId="Word.Document.12">
                  <p:embed/>
                </p:oleObj>
              </mc:Choice>
              <mc:Fallback>
                <p:oleObj name="Document" r:id="rId4" imgW="9421042" imgH="752459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847726"/>
                        <a:ext cx="8382000" cy="549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55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120116"/>
              </p:ext>
            </p:extLst>
          </p:nvPr>
        </p:nvGraphicFramePr>
        <p:xfrm>
          <a:off x="304800" y="1066800"/>
          <a:ext cx="8458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4" imgW="9421042" imgH="7540472" progId="Word.Document.12">
                  <p:embed/>
                </p:oleObj>
              </mc:Choice>
              <mc:Fallback>
                <p:oleObj name="Document" r:id="rId4" imgW="9421042" imgH="754047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4582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16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76275" y="1614488"/>
            <a:ext cx="80010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PROPERTY REQUIREMENTS – DIRECT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Site Size:  </a:t>
            </a:r>
            <a:r>
              <a:rPr lang="en-US" altLang="en-US" sz="2400" dirty="0">
                <a:cs typeface="Times New Roman" pitchFamily="18" charset="0"/>
              </a:rPr>
              <a:t>Site must not be large enough to be subdivided under local subdivision regulations.  (If no local zoning, one-acre site is minimum which cannot be subdivided.)  AND, the value of  the site must not exceed 30% of the “as improved” value. (30% limitation may be exceeded if site cannot be subdivided and is typical for the area).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Site Location:  </a:t>
            </a:r>
            <a:r>
              <a:rPr lang="en-US" altLang="en-US" sz="2400" dirty="0">
                <a:cs typeface="Times New Roman" pitchFamily="18" charset="0"/>
              </a:rPr>
              <a:t>Property must be located in a rural area.  Certain counties have ineligible areas.  Can check website:  </a:t>
            </a:r>
            <a:r>
              <a:rPr lang="en-US" altLang="en-US" sz="2400" dirty="0">
                <a:cs typeface="Times New Roman" pitchFamily="18" charset="0"/>
                <a:hlinkClick r:id="rId3"/>
              </a:rPr>
              <a:t>www.rd.usda.gov/wi</a:t>
            </a:r>
            <a:r>
              <a:rPr lang="en-US" altLang="en-US" sz="2400" dirty="0">
                <a:cs typeface="Times New Roman" pitchFamily="18" charset="0"/>
              </a:rPr>
              <a:t> to determine if property is in an eligible area.  Milwaukee County is ineligible.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52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81025" y="1366937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Dwelling:   </a:t>
            </a:r>
            <a:r>
              <a:rPr lang="en-US" altLang="en-US" sz="2000" dirty="0">
                <a:cs typeface="Times New Roman" pitchFamily="18" charset="0"/>
              </a:rPr>
              <a:t>Must meet definition of “modest”.  Market value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must not exceed the applicable area loan limit.  Depending upon the county in which the property is located, this amount </a:t>
            </a:r>
            <a:r>
              <a:rPr lang="en-US" altLang="en-US" sz="2000" dirty="0" smtClean="0">
                <a:cs typeface="Times New Roman" pitchFamily="18" charset="0"/>
              </a:rPr>
              <a:t>varies.  Effective June 15, 2015, Wisconsin is apart of Pilot program, utilizing 80% of FHA’s One-Family mortgage limits.  In this state most limits will be set at $216,840.   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Structures:   </a:t>
            </a:r>
            <a:r>
              <a:rPr lang="en-US" altLang="en-US" sz="2000" dirty="0">
                <a:cs typeface="Times New Roman" pitchFamily="18" charset="0"/>
              </a:rPr>
              <a:t>Must not include farm service buildings, however, smaller outbuildings, such as storage sheds are allowed.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Income Producing Property:   </a:t>
            </a:r>
            <a:r>
              <a:rPr lang="en-US" altLang="en-US" sz="2000" dirty="0">
                <a:cs typeface="Times New Roman" pitchFamily="18" charset="0"/>
              </a:rPr>
              <a:t>No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In-Ground Swimming Pools:  </a:t>
            </a:r>
            <a:r>
              <a:rPr lang="en-US" altLang="en-US" sz="2000" dirty="0">
                <a:cs typeface="Times New Roman" pitchFamily="18" charset="0"/>
              </a:rPr>
              <a:t>Prohibited; not acceptable to remove pool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cs typeface="Times New Roman" pitchFamily="18" charset="0"/>
              </a:rPr>
              <a:t>to meet this requirement. </a:t>
            </a:r>
            <a:endParaRPr lang="en-US" altLang="en-US" sz="20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Inspection Reports:    </a:t>
            </a:r>
            <a:r>
              <a:rPr lang="en-US" altLang="en-US" sz="2000" dirty="0">
                <a:cs typeface="Times New Roman" pitchFamily="18" charset="0"/>
              </a:rPr>
              <a:t>Satisfactory inspection by State Certified Inspector (or qualified Tradesperson if SCI not available), including heating/cooling, structural soundness, water/sewer and electrical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7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28600" y="1585913"/>
            <a:ext cx="86868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Condominiums:          </a:t>
            </a:r>
            <a:r>
              <a:rPr lang="en-US" altLang="en-US" sz="2400" dirty="0">
                <a:cs typeface="Times New Roman" pitchFamily="18" charset="0"/>
              </a:rPr>
              <a:t>OK – At least 70% of units must be sold, and not more than 15% of the owners more than 1 month delinquent.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Zero Lot-Line Property:  </a:t>
            </a:r>
            <a:r>
              <a:rPr lang="en-US" altLang="en-US" sz="2400" dirty="0">
                <a:cs typeface="Times New Roman" pitchFamily="18" charset="0"/>
              </a:rPr>
              <a:t>OK-On case by case basis; approval by loan approval official.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New Manufactured Home:    </a:t>
            </a:r>
            <a:r>
              <a:rPr lang="en-US" altLang="en-US" sz="2400" dirty="0">
                <a:cs typeface="Times New Roman" pitchFamily="18" charset="0"/>
              </a:rPr>
              <a:t>Must be purchased/completed/warranted by a RD approved dealer-contractor.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Finance Existing Manufactured Home:  </a:t>
            </a:r>
            <a:r>
              <a:rPr lang="en-US" altLang="en-US" sz="2400" dirty="0">
                <a:cs typeface="Times New Roman" pitchFamily="18" charset="0"/>
              </a:rPr>
              <a:t>No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Lead Based Paint:     </a:t>
            </a:r>
            <a:r>
              <a:rPr lang="en-US" altLang="en-US" sz="2400" dirty="0">
                <a:cs typeface="Times New Roman" pitchFamily="18" charset="0"/>
              </a:rPr>
              <a:t>Rural Development requirements.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55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09550" y="1366838"/>
            <a:ext cx="868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PRIVATE WATER &amp; WASTE DISPOSAL SYSTEMS – Direct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Private Well Inspection:  </a:t>
            </a:r>
            <a:r>
              <a:rPr lang="en-US" altLang="en-US" sz="2400" dirty="0">
                <a:cs typeface="Times New Roman" pitchFamily="18" charset="0"/>
              </a:rPr>
              <a:t>Incorporated in (or part of) plumber’s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                                             inspection.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                                          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Basement Well:  </a:t>
            </a:r>
            <a:r>
              <a:rPr lang="en-US" altLang="en-US" sz="2400" dirty="0">
                <a:cs typeface="Times New Roman" pitchFamily="18" charset="0"/>
              </a:rPr>
              <a:t>Only with certification from the DNR that it meets current WI Code as well as satisfactory  private well inspection &amp; safe water tests.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Shared Well: </a:t>
            </a:r>
            <a:r>
              <a:rPr lang="en-US" altLang="en-US" sz="2400" dirty="0">
                <a:cs typeface="Times New Roman" pitchFamily="18" charset="0"/>
              </a:rPr>
              <a:t> Must have “Shared Well Water Agreement”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                         (based on HUD model).  Cannot serve more than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                         4 properties.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90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57400" y="2057400"/>
            <a:ext cx="601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504 Home Repair and Rehab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/>
              <a:t>	Loans and Grants </a:t>
            </a:r>
          </a:p>
        </p:txBody>
      </p:sp>
    </p:spTree>
    <p:extLst>
      <p:ext uri="{BB962C8B-B14F-4D97-AF65-F5344CB8AC3E}">
        <p14:creationId xmlns:p14="http://schemas.microsoft.com/office/powerpoint/2010/main" val="145738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57175" y="923925"/>
            <a:ext cx="84677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504 GRANTS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Remodel dwellings to make them accessible to household</a:t>
            </a:r>
          </a:p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members with disabilities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Applicant must be at least 62 yrs. of age for grant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Very low income limits apply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Maximum grant assistance is $7,500 (lifetime)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Applicant must own &amp; occupy property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Asset limitations apply</a:t>
            </a:r>
          </a:p>
          <a:p>
            <a:pPr marL="0" lvl="1"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 b="1" dirty="0"/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altLang="en-US" sz="2400" b="1" dirty="0"/>
          </a:p>
          <a:p>
            <a:pPr marL="0" lvl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89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"/>
              </a:defRPr>
            </a:lvl1pPr>
            <a:lvl2pPr marL="1085850" indent="-34290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Examples of Section 504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                          Grant Repairs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Funds can be used to: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 dirty="0"/>
              <a:t>Remove health &amp; safety hazards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 Unsanitary plumbing conditions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Hazardous electrical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Sewer lines or septic tank failure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Unsafe structural conditions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Code violations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Leaking roofs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Faulty heating</a:t>
            </a:r>
          </a:p>
          <a:p>
            <a:pPr lvl="1">
              <a:spcBef>
                <a:spcPct val="0"/>
              </a:spcBef>
            </a:pPr>
            <a:r>
              <a:rPr lang="en-US" altLang="en-US" sz="2000" b="1" dirty="0"/>
              <a:t>Installation of grab bars, railings and other accessibility devices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     	   to assist the elderly or disabled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19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4288" y="904774"/>
            <a:ext cx="9158288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USDA Rural Development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08009" y="1893769"/>
            <a:ext cx="8458200" cy="4497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87A"/>
                </a:solidFill>
              </a:rPr>
              <a:t>Mission: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87A"/>
                </a:solidFill>
              </a:rPr>
              <a:t>To </a:t>
            </a:r>
            <a:r>
              <a:rPr lang="en-US" sz="2800" b="1" dirty="0">
                <a:solidFill>
                  <a:srgbClr val="00287A"/>
                </a:solidFill>
              </a:rPr>
              <a:t>increase economic opportunity and </a:t>
            </a:r>
            <a:r>
              <a:rPr lang="en-US" sz="2800" b="1" dirty="0" smtClean="0">
                <a:solidFill>
                  <a:srgbClr val="00287A"/>
                </a:solidFill>
              </a:rPr>
              <a:t>improve the </a:t>
            </a:r>
            <a:r>
              <a:rPr lang="en-US" sz="2800" b="1" dirty="0">
                <a:solidFill>
                  <a:srgbClr val="00287A"/>
                </a:solidFill>
              </a:rPr>
              <a:t>quality of life for all rural Americans.</a:t>
            </a:r>
            <a:endParaRPr lang="en-US" sz="2800" b="1" dirty="0" smtClean="0">
              <a:solidFill>
                <a:srgbClr val="00287A"/>
              </a:solidFill>
            </a:endParaRPr>
          </a:p>
          <a:p>
            <a:pPr marL="58738" lvl="2" indent="-58738" algn="ctr">
              <a:buNone/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4543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4543"/>
                </a:solidFill>
                <a:latin typeface="+mj-lt"/>
              </a:rPr>
              <a:t>Vision</a:t>
            </a:r>
            <a:r>
              <a:rPr lang="en-US" sz="2800" b="1" dirty="0">
                <a:solidFill>
                  <a:srgbClr val="004543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4543"/>
                </a:solidFill>
                <a:latin typeface="+mj-lt"/>
              </a:rPr>
              <a:t>A rural America that is a healthy, safe </a:t>
            </a:r>
            <a:r>
              <a:rPr lang="en-US" sz="2800" b="1" dirty="0" smtClean="0">
                <a:solidFill>
                  <a:srgbClr val="004543"/>
                </a:solidFill>
                <a:latin typeface="+mj-lt"/>
              </a:rPr>
              <a:t>and prosperous </a:t>
            </a:r>
            <a:r>
              <a:rPr lang="en-US" sz="2800" b="1" dirty="0">
                <a:solidFill>
                  <a:srgbClr val="004543"/>
                </a:solidFill>
                <a:latin typeface="+mj-lt"/>
              </a:rPr>
              <a:t>place in which to live and work.</a:t>
            </a:r>
            <a:endParaRPr lang="en-US" sz="2800" b="1" dirty="0" smtClean="0">
              <a:solidFill>
                <a:srgbClr val="004543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7359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i="1" dirty="0">
                <a:solidFill>
                  <a:srgbClr val="00287A"/>
                </a:solidFill>
              </a:rPr>
              <a:t>Committed to the future of rural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40073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9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633"/>
            <a:ext cx="9144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8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504 LOANS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1" dirty="0"/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Maximum of $20,000 under loan program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Loan can be amortized over a maximum of 20 years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Fixed 1% interest rate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Very low income limits apply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Applicant must own &amp; occupy property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altLang="en-US" sz="2400" b="1" dirty="0"/>
              <a:t>Asset limitations apply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02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1440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	504 LOANS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Repairs or Improvements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	Funds can be used to: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 b="1"/>
              <a:t>  Improve or modernize home in addition to those items found in      the grant program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Exterior and interior painting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Storm windows/security doors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Insulation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Gutters/downspouts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Replacement of sinks and toilets</a:t>
            </a:r>
          </a:p>
          <a:p>
            <a:pPr lvl="1">
              <a:spcBef>
                <a:spcPct val="0"/>
              </a:spcBef>
            </a:pPr>
            <a:r>
              <a:rPr lang="en-US" altLang="en-US" sz="2000" b="1"/>
              <a:t>Replacement of flooring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5096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98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53954"/>
              </p:ext>
            </p:extLst>
          </p:nvPr>
        </p:nvGraphicFramePr>
        <p:xfrm>
          <a:off x="85724" y="1066800"/>
          <a:ext cx="8877299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Document" r:id="rId4" imgW="9421042" imgH="7524599" progId="Word.Document.8">
                  <p:embed/>
                </p:oleObj>
              </mc:Choice>
              <mc:Fallback>
                <p:oleObj name="Document" r:id="rId4" imgW="9421042" imgH="75245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4" y="1066800"/>
                        <a:ext cx="8877299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3036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619709"/>
              </p:ext>
            </p:extLst>
          </p:nvPr>
        </p:nvGraphicFramePr>
        <p:xfrm>
          <a:off x="152400" y="952500"/>
          <a:ext cx="8820149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Document" r:id="rId4" imgW="9421042" imgH="7524599" progId="Word.Document.8">
                  <p:embed/>
                </p:oleObj>
              </mc:Choice>
              <mc:Fallback>
                <p:oleObj name="Document" r:id="rId4" imgW="9421042" imgH="752459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52500"/>
                        <a:ext cx="8820149" cy="501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46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      </a:t>
            </a:r>
            <a:r>
              <a:rPr lang="en-US" altLang="en-US" sz="3600" b="1" dirty="0"/>
              <a:t>Guaranteed Rural Housing Program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Applicants who exceed the income limit for the direct 502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program, may be eligible for the GRH program.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		Started in 1991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Has grown to annually a $414 million program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     assisting some 3300 households becoming home owners</a:t>
            </a:r>
            <a:r>
              <a:rPr lang="en-US" altLang="en-US" sz="2400" b="1" dirty="0" smtClean="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    </a:t>
            </a:r>
            <a:r>
              <a:rPr lang="en-US" altLang="en-US" sz="2400" b="1" dirty="0"/>
              <a:t>Voice (715) 345-7623 • Email Wisconsin-GRH@wi.usda.gov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80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62150"/>
            <a:ext cx="7972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Outstanding RD Portfolio in Indian Country </a:t>
            </a:r>
          </a:p>
          <a:p>
            <a:endParaRPr lang="en-US" dirty="0" smtClean="0"/>
          </a:p>
          <a:p>
            <a:r>
              <a:rPr lang="en-US" dirty="0" smtClean="0"/>
              <a:t>Program					502				504				GRH</a:t>
            </a:r>
          </a:p>
          <a:p>
            <a:endParaRPr lang="en-US" dirty="0"/>
          </a:p>
          <a:p>
            <a:r>
              <a:rPr lang="en-US" dirty="0" smtClean="0"/>
              <a:t>Number of Loans			96/2961			35/710			65/20572</a:t>
            </a:r>
          </a:p>
          <a:p>
            <a:r>
              <a:rPr lang="en-US" dirty="0" smtClean="0"/>
              <a:t>to American Indians</a:t>
            </a:r>
          </a:p>
          <a:p>
            <a:endParaRPr lang="en-US" dirty="0"/>
          </a:p>
          <a:p>
            <a:r>
              <a:rPr lang="en-US" dirty="0" smtClean="0"/>
              <a:t>Percent of Portfolio		3%				5%				&gt; 1%		</a:t>
            </a:r>
          </a:p>
          <a:p>
            <a:endParaRPr lang="en-US" dirty="0"/>
          </a:p>
          <a:p>
            <a:r>
              <a:rPr lang="en-US" dirty="0" smtClean="0"/>
              <a:t>Loans on Trust Lands		37				11				0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7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6205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97981"/>
            <a:ext cx="9144000" cy="944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Business &amp; Cooperative Programs</a:t>
            </a:r>
            <a:endParaRPr lang="en-US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43657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10000"/>
              </a:spcBef>
              <a:buFontTx/>
              <a:buNone/>
            </a:pPr>
            <a:r>
              <a:rPr lang="en-US" sz="2400" i="1" dirty="0" smtClean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Supports the creation and expansion of businesses and cooperatives in rural areas.</a:t>
            </a:r>
          </a:p>
          <a:p>
            <a:pPr>
              <a:spcBef>
                <a:spcPct val="10000"/>
              </a:spcBef>
              <a:buFontTx/>
              <a:buNone/>
            </a:pPr>
            <a:endParaRPr lang="en-US" sz="24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5149" y="4899258"/>
            <a:ext cx="7334451" cy="0"/>
          </a:xfrm>
          <a:prstGeom prst="line">
            <a:avLst/>
          </a:prstGeom>
          <a:ln>
            <a:solidFill>
              <a:srgbClr val="0028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149" y="5188016"/>
            <a:ext cx="82488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Oneida Tribe of Indians of Wisconsin – Oneida, WI (VAPG)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Mountain Spring Hotel – Suring, WI (REAP)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err="1"/>
              <a:t>Allesnik</a:t>
            </a:r>
            <a:r>
              <a:rPr lang="en-US" dirty="0"/>
              <a:t>, LLC &amp; Pointe Precision, </a:t>
            </a:r>
            <a:r>
              <a:rPr lang="en-US" dirty="0" smtClean="0"/>
              <a:t>Inc. – Plover, WI (B&amp;I Loan)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" t="3406" r="3794" b="2240"/>
          <a:stretch/>
        </p:blipFill>
        <p:spPr>
          <a:xfrm rot="20411547">
            <a:off x="6176740" y="2314578"/>
            <a:ext cx="2624360" cy="1771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8479">
            <a:off x="3143251" y="3018467"/>
            <a:ext cx="1762126" cy="1534483"/>
          </a:xfrm>
          <a:prstGeom prst="roundRect">
            <a:avLst>
              <a:gd name="adj" fmla="val 56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495" y="2390774"/>
            <a:ext cx="1152205" cy="2308225"/>
          </a:xfrm>
          <a:prstGeom prst="roundRect">
            <a:avLst>
              <a:gd name="adj" fmla="val 67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819150"/>
            <a:ext cx="8229600" cy="135255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Rural Development Contact Information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47950"/>
            <a:ext cx="8229600" cy="3114675"/>
          </a:xfrm>
          <a:prstGeom prst="rect">
            <a:avLst/>
          </a:prstGeom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kern="0" dirty="0">
                <a:latin typeface="+mn-lt"/>
              </a:rPr>
              <a:t>1 (715) 345-7620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kern="0" dirty="0" smtClean="0">
                <a:latin typeface="+mn-lt"/>
              </a:rPr>
              <a:t>Ask </a:t>
            </a:r>
            <a:r>
              <a:rPr lang="en-US" sz="2800" kern="0" dirty="0">
                <a:latin typeface="+mn-lt"/>
              </a:rPr>
              <a:t>to be transferred to the Rural Development Office that covers your area of interest.</a:t>
            </a:r>
          </a:p>
        </p:txBody>
      </p:sp>
    </p:spTree>
    <p:extLst>
      <p:ext uri="{BB962C8B-B14F-4D97-AF65-F5344CB8AC3E}">
        <p14:creationId xmlns:p14="http://schemas.microsoft.com/office/powerpoint/2010/main" val="38739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1475" y="1417638"/>
            <a:ext cx="8229600" cy="4876800"/>
          </a:xfrm>
          <a:prstGeom prst="rect">
            <a:avLst/>
          </a:prstGeom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Dodgeville Area Office              Shawano Area Office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138 S Iowa Street, Ste 2              603B Lakeland Road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Dodgeville, WI  53533                Shawano, WI  54166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Phone : (608)935-2791                Phone:  (715)524-8522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1400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Fond du Lac Area Office             Menomonie Area Office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W6529 Forest Ave., Ste. 200       390 Red Cedar St., Ste. G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Fond du Lac, WI  54937              Menomonie, WI  54751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kern="0" dirty="0">
                <a:latin typeface="+mn-lt"/>
              </a:rPr>
              <a:t>Phone: (920)907-2976                 Phone:  (715)232-2614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1400" kern="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 smtClean="0"/>
              <a:t>Stevens </a:t>
            </a:r>
            <a:r>
              <a:rPr lang="en-US" sz="1400" kern="0" dirty="0"/>
              <a:t>Point Area Office              Spooner Area Office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/>
              <a:t>1462 </a:t>
            </a:r>
            <a:r>
              <a:rPr lang="en-US" sz="1400" kern="0" dirty="0" err="1"/>
              <a:t>Strongs</a:t>
            </a:r>
            <a:r>
              <a:rPr lang="en-US" sz="1400" kern="0" dirty="0"/>
              <a:t> Avenue                     800 N. Front St., Rm. 102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/>
              <a:t>Stevens Point, WI  54481               Spooner, WI  54801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/>
              <a:t>Phone: (715)346-1313                    Phone</a:t>
            </a:r>
            <a:r>
              <a:rPr lang="en-US" sz="1400" kern="0" dirty="0">
                <a:sym typeface="Wingdings" pitchFamily="2" charset="2"/>
              </a:rPr>
              <a:t>:  (715)635-8228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1400" kern="0" dirty="0">
              <a:sym typeface="Wingdings" pitchFamily="2" charset="2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>
                <a:sym typeface="Wingdings" pitchFamily="2" charset="2"/>
              </a:rPr>
              <a:t>Stevens Point State Office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>
                <a:sym typeface="Wingdings" pitchFamily="2" charset="2"/>
              </a:rPr>
              <a:t>5417 Clem’s Way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>
                <a:sym typeface="Wingdings" pitchFamily="2" charset="2"/>
              </a:rPr>
              <a:t>Stevens Point, WI  54482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1400" kern="0" dirty="0">
                <a:sym typeface="Wingdings" pitchFamily="2" charset="2"/>
              </a:rPr>
              <a:t>Phone:  (715)345-7615</a:t>
            </a:r>
            <a:endParaRPr lang="en-US" sz="1400" kern="0" dirty="0"/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kern="0" dirty="0" smtClean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kern="0" dirty="0" smtClean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kern="0" dirty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 smtClean="0"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5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33890"/>
            <a:ext cx="9144000" cy="944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Community Facilities Programs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4476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i="1" dirty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Quality of Life Improvements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95149" y="4716378"/>
            <a:ext cx="7334451" cy="0"/>
          </a:xfrm>
          <a:prstGeom prst="line">
            <a:avLst/>
          </a:prstGeom>
          <a:ln>
            <a:solidFill>
              <a:srgbClr val="00287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5149" y="4857359"/>
            <a:ext cx="82488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Grantsburg Fire Association – Grantsburg, WI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Prairie du </a:t>
            </a:r>
            <a:r>
              <a:rPr lang="en-US" dirty="0" err="1" smtClean="0"/>
              <a:t>Chien</a:t>
            </a:r>
            <a:r>
              <a:rPr lang="en-US" dirty="0" smtClean="0"/>
              <a:t> Memorial Hospital – Prairie du </a:t>
            </a:r>
            <a:r>
              <a:rPr lang="en-US" dirty="0" err="1" smtClean="0"/>
              <a:t>Chien</a:t>
            </a:r>
            <a:r>
              <a:rPr lang="en-US" dirty="0" smtClean="0"/>
              <a:t>, WI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Sheboygan Senior Community – Sheboygan, WI 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Sokaogon Chippewa Community – Crandon, WI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7475" y="2924519"/>
            <a:ext cx="2163981" cy="151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30" y="2054705"/>
            <a:ext cx="1950720" cy="1317144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864" y="3371483"/>
            <a:ext cx="2078941" cy="115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7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3140"/>
            <a:ext cx="9144000" cy="9445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Water &amp; Environmental Programs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4038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Improve </a:t>
            </a:r>
            <a:r>
              <a:rPr lang="en-US" sz="2400" i="1" dirty="0" smtClean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Waste, Wastewater, and Water </a:t>
            </a:r>
            <a:r>
              <a:rPr lang="en-US" sz="2400" i="1" dirty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Systems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25" y="3614632"/>
            <a:ext cx="2247900" cy="1380351"/>
          </a:xfrm>
          <a:prstGeom prst="roundRect">
            <a:avLst>
              <a:gd name="adj" fmla="val 76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553" y="2076205"/>
            <a:ext cx="2017713" cy="4329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637" y="2167047"/>
            <a:ext cx="2230863" cy="1363286"/>
          </a:xfrm>
          <a:prstGeom prst="roundRect">
            <a:avLst>
              <a:gd name="adj" fmla="val 78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64" y="5058819"/>
            <a:ext cx="2282654" cy="1389749"/>
          </a:xfrm>
          <a:prstGeom prst="roundRect">
            <a:avLst>
              <a:gd name="adj" fmla="val 58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7125" y="746078"/>
            <a:ext cx="9161125" cy="88059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Housing Programs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66826" y="218302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Since 2010: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Financed 17,686 </a:t>
            </a:r>
            <a:r>
              <a:rPr lang="en-US" sz="2000" dirty="0"/>
              <a:t>home </a:t>
            </a:r>
            <a:r>
              <a:rPr lang="en-US" sz="2000" dirty="0" smtClean="0"/>
              <a:t>loans.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Provided financing to 986 </a:t>
            </a:r>
            <a:r>
              <a:rPr lang="en-US" sz="2000" dirty="0"/>
              <a:t>rural Wisconsin households </a:t>
            </a:r>
            <a:r>
              <a:rPr lang="en-US" sz="2000" dirty="0" smtClean="0"/>
              <a:t>for necessary </a:t>
            </a:r>
            <a:r>
              <a:rPr lang="en-US" sz="2000" dirty="0"/>
              <a:t>repairs, accessibility updates, and </a:t>
            </a:r>
            <a:r>
              <a:rPr lang="en-US" sz="2000" dirty="0" smtClean="0"/>
              <a:t>to address </a:t>
            </a:r>
            <a:r>
              <a:rPr lang="en-US" sz="2000" dirty="0"/>
              <a:t>safety issues</a:t>
            </a:r>
            <a:r>
              <a:rPr lang="en-US" sz="20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Invested nearly $75 </a:t>
            </a:r>
            <a:r>
              <a:rPr lang="en-US" sz="2000" dirty="0"/>
              <a:t>million </a:t>
            </a:r>
            <a:r>
              <a:rPr lang="en-US" sz="2000" dirty="0" smtClean="0"/>
              <a:t>in Rental </a:t>
            </a:r>
            <a:r>
              <a:rPr lang="en-US" sz="2000" dirty="0"/>
              <a:t>Assistance to </a:t>
            </a:r>
            <a:r>
              <a:rPr lang="en-US" sz="2000" dirty="0" smtClean="0"/>
              <a:t>more than 22,000 rural residents.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-17125" y="1452312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2400" i="1" dirty="0">
                <a:solidFill>
                  <a:srgbClr val="00287A"/>
                </a:solidFill>
                <a:latin typeface="Arial" pitchFamily="34" charset="0"/>
                <a:cs typeface="Arial" pitchFamily="34" charset="0"/>
              </a:rPr>
              <a:t>Safe and Affordable Housing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65842">
            <a:off x="5029199" y="1981200"/>
            <a:ext cx="36099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1725">
            <a:off x="5076825" y="4351519"/>
            <a:ext cx="3486150" cy="1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kna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4114800" cy="27670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6" descr="teresa mad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743200"/>
            <a:ext cx="2767013" cy="2819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6096000"/>
            <a:ext cx="876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ahoma" pitchFamily="34" charset="0"/>
              </a:rPr>
              <a:t>Home Ownership</a:t>
            </a:r>
            <a:r>
              <a:rPr lang="en-US" altLang="en-US" sz="41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048000" y="6019800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-228600" y="2286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ahoma" pitchFamily="34" charset="0"/>
              </a:rPr>
              <a:t>Rural </a:t>
            </a:r>
            <a:r>
              <a:rPr lang="en-US" altLang="en-US" dirty="0" smtClean="0">
                <a:solidFill>
                  <a:srgbClr val="0000FF"/>
                </a:solidFill>
                <a:latin typeface="Tahoma" pitchFamily="34" charset="0"/>
              </a:rPr>
              <a:t>Housing Ownership Opportunities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838200" y="5257800"/>
            <a:ext cx="1371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Direct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 rot="10793637" flipV="1">
            <a:off x="3581400" y="1600200"/>
            <a:ext cx="1524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Guaranteed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7772400" y="5181600"/>
            <a:ext cx="1371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Self-Help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334000" y="8382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pic>
        <p:nvPicPr>
          <p:cNvPr id="8204" name="Picture 14" descr="H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733800" cy="24003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013" y="866774"/>
            <a:ext cx="7958137" cy="9048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Rural Housing Programs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933574"/>
            <a:ext cx="8229600" cy="43719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 smtClean="0"/>
              <a:t>502 Direct Program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b="1" dirty="0" smtClean="0"/>
              <a:t>    Loan Program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 b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23556" name="Picture 6" descr="gua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5722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57200" y="1057275"/>
            <a:ext cx="8229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cs typeface="Times New Roman" pitchFamily="18" charset="0"/>
              </a:rPr>
              <a:t>502 DIRECT LOAN PROGRAM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itchFamily="18" charset="0"/>
              </a:rPr>
              <a:t>*</a:t>
            </a:r>
            <a:r>
              <a:rPr lang="en-US" altLang="en-US" sz="2400" b="1" dirty="0">
                <a:cs typeface="Times New Roman" pitchFamily="18" charset="0"/>
              </a:rPr>
              <a:t>Primary purpose – purchase/construct a home</a:t>
            </a: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*Can be used to make repairs to an existing home</a:t>
            </a: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*Refinancing (in case where customer may lose home)</a:t>
            </a: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*Applicant does not own adequate housing</a:t>
            </a: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*Fixed rate mortgage – current rate is </a:t>
            </a:r>
            <a:r>
              <a:rPr lang="en-US" altLang="en-US" sz="2400" b="1" dirty="0" smtClean="0">
                <a:cs typeface="Times New Roman" pitchFamily="18" charset="0"/>
              </a:rPr>
              <a:t>3.125%</a:t>
            </a:r>
            <a:endParaRPr lang="en-US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cs typeface="Times New Roman" pitchFamily="18" charset="0"/>
              </a:rPr>
              <a:t>*Term of loan – 33/38 years; 30 years for a manufactured home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15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971</Words>
  <Application>Microsoft Office PowerPoint</Application>
  <PresentationFormat>On-screen Show (4:3)</PresentationFormat>
  <Paragraphs>224</Paragraphs>
  <Slides>31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Tahoma</vt:lpstr>
      <vt:lpstr>Wingdings</vt:lpstr>
      <vt:lpstr>Times</vt:lpstr>
      <vt:lpstr>Times New Roman</vt:lpstr>
      <vt:lpstr>Calibri</vt:lpstr>
      <vt:lpstr>Office Theme</vt:lpstr>
      <vt:lpstr>Custom Design</vt:lpstr>
      <vt:lpstr>Document</vt:lpstr>
      <vt:lpstr>Microsoft Word Document</vt:lpstr>
      <vt:lpstr>PowerPoint Presentation</vt:lpstr>
      <vt:lpstr>USDA Rural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Rural Housing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Schwobe, Dave - RD, Stevens Point, WI</cp:lastModifiedBy>
  <cp:revision>116</cp:revision>
  <cp:lastPrinted>2015-06-12T21:06:13Z</cp:lastPrinted>
  <dcterms:created xsi:type="dcterms:W3CDTF">2012-10-22T18:54:08Z</dcterms:created>
  <dcterms:modified xsi:type="dcterms:W3CDTF">2015-06-12T21:09:26Z</dcterms:modified>
</cp:coreProperties>
</file>