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7" r:id="rId2"/>
    <p:sldId id="263" r:id="rId3"/>
    <p:sldId id="256" r:id="rId4"/>
    <p:sldId id="264" r:id="rId5"/>
    <p:sldId id="265" r:id="rId6"/>
    <p:sldId id="260" r:id="rId7"/>
    <p:sldId id="261" r:id="rId8"/>
    <p:sldId id="262" r:id="rId9"/>
    <p:sldId id="259" r:id="rId10"/>
    <p:sldId id="258" r:id="rId11"/>
    <p:sldId id="266" r:id="rId12"/>
  </p:sldIdLst>
  <p:sldSz cx="9144000" cy="6858000" type="screen4x3"/>
  <p:notesSz cx="6858000" cy="9215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639" autoAdjust="0"/>
  </p:normalViewPr>
  <p:slideViewPr>
    <p:cSldViewPr>
      <p:cViewPr varScale="1">
        <p:scale>
          <a:sx n="59" d="100"/>
          <a:sy n="59" d="100"/>
        </p:scale>
        <p:origin x="-816" y="-72"/>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246" y="-77"/>
      </p:cViewPr>
      <p:guideLst>
        <p:guide orient="horz" pos="290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fld id="{9FE1B6E3-8E21-43AE-9BFB-D2A72CF0EE3E}" type="datetimeFigureOut">
              <a:rPr lang="en-US" smtClean="0"/>
              <a:t>6/23/2015</a:t>
            </a:fld>
            <a:endParaRPr lang="en-US" dirty="0"/>
          </a:p>
        </p:txBody>
      </p:sp>
      <p:sp>
        <p:nvSpPr>
          <p:cNvPr id="4" name="Footer Placeholder 3"/>
          <p:cNvSpPr>
            <a:spLocks noGrp="1"/>
          </p:cNvSpPr>
          <p:nvPr>
            <p:ph type="ftr" sz="quarter" idx="2"/>
          </p:nvPr>
        </p:nvSpPr>
        <p:spPr>
          <a:xfrm>
            <a:off x="0" y="8753475"/>
            <a:ext cx="2971800" cy="460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53475"/>
            <a:ext cx="2971800" cy="460375"/>
          </a:xfrm>
          <a:prstGeom prst="rect">
            <a:avLst/>
          </a:prstGeom>
        </p:spPr>
        <p:txBody>
          <a:bodyPr vert="horz" lIns="91440" tIns="45720" rIns="91440" bIns="45720" rtlCol="0" anchor="b"/>
          <a:lstStyle>
            <a:lvl1pPr algn="r">
              <a:defRPr sz="1200"/>
            </a:lvl1pPr>
          </a:lstStyle>
          <a:p>
            <a:fld id="{BA5C4B7F-A7DF-4E24-B0A7-DFC92CB11287}" type="slidenum">
              <a:rPr lang="en-US" smtClean="0"/>
              <a:t>‹#›</a:t>
            </a:fld>
            <a:endParaRPr lang="en-US" dirty="0"/>
          </a:p>
        </p:txBody>
      </p:sp>
    </p:spTree>
    <p:extLst>
      <p:ext uri="{BB962C8B-B14F-4D97-AF65-F5344CB8AC3E}">
        <p14:creationId xmlns:p14="http://schemas.microsoft.com/office/powerpoint/2010/main" val="3566144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0772"/>
          </a:xfrm>
          <a:prstGeom prst="rect">
            <a:avLst/>
          </a:prstGeom>
        </p:spPr>
        <p:txBody>
          <a:bodyPr vert="horz" lIns="91440" tIns="45720" rIns="91440" bIns="45720" rtlCol="0"/>
          <a:lstStyle>
            <a:lvl1pPr algn="r">
              <a:defRPr sz="1200"/>
            </a:lvl1pPr>
          </a:lstStyle>
          <a:p>
            <a:fld id="{D5578C50-5923-4F4F-81EE-B630C6E8D64D}" type="datetimeFigureOut">
              <a:rPr lang="en-US" smtClean="0"/>
              <a:t>6/23/2015</a:t>
            </a:fld>
            <a:endParaRPr lang="en-US" dirty="0"/>
          </a:p>
        </p:txBody>
      </p:sp>
      <p:sp>
        <p:nvSpPr>
          <p:cNvPr id="4" name="Slide Image Placeholder 3"/>
          <p:cNvSpPr>
            <a:spLocks noGrp="1" noRot="1" noChangeAspect="1"/>
          </p:cNvSpPr>
          <p:nvPr>
            <p:ph type="sldImg" idx="2"/>
          </p:nvPr>
        </p:nvSpPr>
        <p:spPr>
          <a:xfrm>
            <a:off x="1125538" y="690563"/>
            <a:ext cx="4606925" cy="34559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77333"/>
            <a:ext cx="5486400" cy="414694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3067"/>
            <a:ext cx="2971800" cy="46077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53067"/>
            <a:ext cx="2971800" cy="460772"/>
          </a:xfrm>
          <a:prstGeom prst="rect">
            <a:avLst/>
          </a:prstGeom>
        </p:spPr>
        <p:txBody>
          <a:bodyPr vert="horz" lIns="91440" tIns="45720" rIns="91440" bIns="45720" rtlCol="0" anchor="b"/>
          <a:lstStyle>
            <a:lvl1pPr algn="r">
              <a:defRPr sz="1200"/>
            </a:lvl1pPr>
          </a:lstStyle>
          <a:p>
            <a:fld id="{077395B7-4541-4C95-9D3B-DA217563B9FF}" type="slidenum">
              <a:rPr lang="en-US" smtClean="0"/>
              <a:t>‹#›</a:t>
            </a:fld>
            <a:endParaRPr lang="en-US" dirty="0"/>
          </a:p>
        </p:txBody>
      </p:sp>
    </p:spTree>
    <p:extLst>
      <p:ext uri="{BB962C8B-B14F-4D97-AF65-F5344CB8AC3E}">
        <p14:creationId xmlns:p14="http://schemas.microsoft.com/office/powerpoint/2010/main" val="242955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OIG we review and Approve/Disapprove Tribal State Gaming class III gaming compacts. </a:t>
            </a:r>
            <a:r>
              <a:rPr lang="en-US" dirty="0" smtClean="0"/>
              <a:t>Address is in the regulations at 25 C.F.R 293.9</a:t>
            </a:r>
          </a:p>
          <a:p>
            <a:endParaRPr lang="en-US" dirty="0"/>
          </a:p>
        </p:txBody>
      </p:sp>
      <p:sp>
        <p:nvSpPr>
          <p:cNvPr id="4" name="Slide Number Placeholder 3"/>
          <p:cNvSpPr>
            <a:spLocks noGrp="1"/>
          </p:cNvSpPr>
          <p:nvPr>
            <p:ph type="sldNum" sz="quarter" idx="10"/>
          </p:nvPr>
        </p:nvSpPr>
        <p:spPr/>
        <p:txBody>
          <a:bodyPr/>
          <a:lstStyle/>
          <a:p>
            <a:fld id="{077395B7-4541-4C95-9D3B-DA217563B9FF}" type="slidenum">
              <a:rPr lang="en-US" smtClean="0"/>
              <a:t>1</a:t>
            </a:fld>
            <a:endParaRPr lang="en-US" dirty="0"/>
          </a:p>
        </p:txBody>
      </p:sp>
    </p:spTree>
    <p:extLst>
      <p:ext uri="{BB962C8B-B14F-4D97-AF65-F5344CB8AC3E}">
        <p14:creationId xmlns:p14="http://schemas.microsoft.com/office/powerpoint/2010/main" val="3340147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Compacts</a:t>
            </a:r>
            <a:r>
              <a:rPr lang="en-US" baseline="0" dirty="0" smtClean="0"/>
              <a:t> sent to ASIA do not begin the 45 day time period.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Compacts sent to NIGC will not begin the 45 day time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SD Tribes are extending every 6</a:t>
            </a:r>
            <a:r>
              <a:rPr lang="en-US" baseline="0" dirty="0" smtClean="0"/>
              <a:t> months.  Not ideal (borrowing, administrative cost, uncertainty)</a:t>
            </a:r>
            <a:endParaRPr lang="en-US" dirty="0" smtClean="0"/>
          </a:p>
          <a:p>
            <a:r>
              <a:rPr lang="en-US"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Automatic renewal time periods include terms of 2 years, 3 years, 5 years, 7 years , 8 years, 10 years, 15 years, and 20 years.  Trib</a:t>
            </a:r>
            <a:r>
              <a:rPr lang="en-US" baseline="0" dirty="0" smtClean="0"/>
              <a:t>es should</a:t>
            </a:r>
            <a:r>
              <a:rPr lang="en-US" dirty="0" smtClean="0"/>
              <a:t> notify the Secretary of renewal</a:t>
            </a:r>
            <a:r>
              <a:rPr lang="en-US" baseline="0" dirty="0" smtClean="0"/>
              <a:t> (Nevada Tribes).</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77395B7-4541-4C95-9D3B-DA217563B9FF}" type="slidenum">
              <a:rPr lang="en-US" smtClean="0"/>
              <a:t>10</a:t>
            </a:fld>
            <a:endParaRPr lang="en-US" dirty="0"/>
          </a:p>
        </p:txBody>
      </p:sp>
    </p:spTree>
    <p:extLst>
      <p:ext uri="{BB962C8B-B14F-4D97-AF65-F5344CB8AC3E}">
        <p14:creationId xmlns:p14="http://schemas.microsoft.com/office/powerpoint/2010/main" val="1308119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395B7-4541-4C95-9D3B-DA217563B9FF}" type="slidenum">
              <a:rPr lang="en-US" smtClean="0"/>
              <a:t>11</a:t>
            </a:fld>
            <a:endParaRPr lang="en-US" dirty="0"/>
          </a:p>
        </p:txBody>
      </p:sp>
    </p:spTree>
    <p:extLst>
      <p:ext uri="{BB962C8B-B14F-4D97-AF65-F5344CB8AC3E}">
        <p14:creationId xmlns:p14="http://schemas.microsoft.com/office/powerpoint/2010/main" val="168684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2012 there were 240 Tribes operate 420 gaming establishments in 28 states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Small/moderate operations make up 56% of Indian gaming</a:t>
            </a:r>
          </a:p>
          <a:p>
            <a:endParaRPr lang="en-US" dirty="0"/>
          </a:p>
        </p:txBody>
      </p:sp>
      <p:sp>
        <p:nvSpPr>
          <p:cNvPr id="4" name="Slide Number Placeholder 3"/>
          <p:cNvSpPr>
            <a:spLocks noGrp="1"/>
          </p:cNvSpPr>
          <p:nvPr>
            <p:ph type="sldNum" sz="quarter" idx="10"/>
          </p:nvPr>
        </p:nvSpPr>
        <p:spPr/>
        <p:txBody>
          <a:bodyPr/>
          <a:lstStyle/>
          <a:p>
            <a:fld id="{077395B7-4541-4C95-9D3B-DA217563B9FF}" type="slidenum">
              <a:rPr lang="en-US" smtClean="0"/>
              <a:t>2</a:t>
            </a:fld>
            <a:endParaRPr lang="en-US" dirty="0"/>
          </a:p>
        </p:txBody>
      </p:sp>
    </p:spTree>
    <p:extLst>
      <p:ext uri="{BB962C8B-B14F-4D97-AF65-F5344CB8AC3E}">
        <p14:creationId xmlns:p14="http://schemas.microsoft.com/office/powerpoint/2010/main" val="201142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t>Indian gaming revenue in 2012 was $27.9 billion</a:t>
            </a:r>
          </a:p>
          <a:p>
            <a:pPr>
              <a:spcBef>
                <a:spcPts val="0"/>
              </a:spcBef>
            </a:pPr>
            <a:endParaRPr lang="en-US" sz="1050" dirty="0" smtClean="0"/>
          </a:p>
          <a:p>
            <a:pPr>
              <a:spcBef>
                <a:spcPts val="0"/>
              </a:spcBef>
            </a:pPr>
            <a:r>
              <a:rPr lang="en-US" dirty="0" smtClean="0"/>
              <a:t>There are 283 tribal-state compacts in effect</a:t>
            </a:r>
          </a:p>
          <a:p>
            <a:pPr>
              <a:spcBef>
                <a:spcPts val="0"/>
              </a:spcBef>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240 Tribes operate 420 gaming establishments in 28 states</a:t>
            </a:r>
          </a:p>
          <a:p>
            <a:pPr>
              <a:spcBef>
                <a:spcPts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077395B7-4541-4C95-9D3B-DA217563B9FF}" type="slidenum">
              <a:rPr lang="en-US" smtClean="0"/>
              <a:t>3</a:t>
            </a:fld>
            <a:endParaRPr lang="en-US" dirty="0"/>
          </a:p>
        </p:txBody>
      </p:sp>
    </p:spTree>
    <p:extLst>
      <p:ext uri="{BB962C8B-B14F-4D97-AF65-F5344CB8AC3E}">
        <p14:creationId xmlns:p14="http://schemas.microsoft.com/office/powerpoint/2010/main" val="207022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IGRA was enacted as a result of court cases won by tribes</a:t>
            </a:r>
            <a:r>
              <a:rPr lang="en-US" baseline="0" dirty="0" smtClean="0"/>
              <a:t>.  In </a:t>
            </a:r>
            <a:r>
              <a:rPr lang="en-US" i="1" baseline="0" dirty="0" smtClean="0"/>
              <a:t>Seminole v. Butterfield</a:t>
            </a:r>
            <a:r>
              <a:rPr lang="en-US" i="0" baseline="0" dirty="0" smtClean="0"/>
              <a:t>, a case out of the 5</a:t>
            </a:r>
            <a:r>
              <a:rPr lang="en-US" i="0" baseline="30000" dirty="0" smtClean="0"/>
              <a:t>th</a:t>
            </a:r>
            <a:r>
              <a:rPr lang="en-US" i="0" baseline="0" dirty="0" smtClean="0"/>
              <a:t> Circuit Court of Appeals</a:t>
            </a:r>
            <a:r>
              <a:rPr lang="en-US" i="1" baseline="0" dirty="0" smtClean="0"/>
              <a:t> </a:t>
            </a:r>
            <a:r>
              <a:rPr lang="en-US" baseline="0" dirty="0" smtClean="0"/>
              <a:t>and </a:t>
            </a:r>
            <a:r>
              <a:rPr lang="en-US" i="1" baseline="0" dirty="0" smtClean="0"/>
              <a:t>California v. Cabazan Band of Mission Indians</a:t>
            </a:r>
            <a:r>
              <a:rPr lang="en-US" i="0" baseline="0" dirty="0" smtClean="0"/>
              <a:t>, a case before the United States Supreme Court, courts</a:t>
            </a:r>
            <a:r>
              <a:rPr lang="en-US" dirty="0" smtClean="0"/>
              <a:t> held States</a:t>
            </a:r>
            <a:r>
              <a:rPr lang="en-US" baseline="0" dirty="0" smtClean="0"/>
              <a:t> could not regulate gaming on Indian lands.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my opinion it is important to keep in mind that Tribes had the right to conduct gaming—even Las Vegas style gaming.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Just before </a:t>
            </a:r>
            <a:r>
              <a:rPr lang="en-US" i="1" baseline="0" dirty="0" smtClean="0"/>
              <a:t>Cabazan</a:t>
            </a:r>
            <a:r>
              <a:rPr lang="en-US" baseline="0" dirty="0" smtClean="0"/>
              <a:t> was decided, the States sought inclusion from Congress in Indian gaming.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IGRA, Congress required Tribes to negotiate a gaming compact to engage in Las Vegas style gaming.</a:t>
            </a:r>
            <a:endParaRPr lang="en-US" dirty="0" smtClean="0"/>
          </a:p>
          <a:p>
            <a:endParaRPr lang="en-US" dirty="0"/>
          </a:p>
        </p:txBody>
      </p:sp>
      <p:sp>
        <p:nvSpPr>
          <p:cNvPr id="4" name="Slide Number Placeholder 3"/>
          <p:cNvSpPr>
            <a:spLocks noGrp="1"/>
          </p:cNvSpPr>
          <p:nvPr>
            <p:ph type="sldNum" sz="quarter" idx="10"/>
          </p:nvPr>
        </p:nvSpPr>
        <p:spPr/>
        <p:txBody>
          <a:bodyPr/>
          <a:lstStyle/>
          <a:p>
            <a:fld id="{077395B7-4541-4C95-9D3B-DA217563B9FF}" type="slidenum">
              <a:rPr lang="en-US" smtClean="0"/>
              <a:t>4</a:t>
            </a:fld>
            <a:endParaRPr lang="en-US" dirty="0"/>
          </a:p>
        </p:txBody>
      </p:sp>
    </p:spTree>
    <p:extLst>
      <p:ext uri="{BB962C8B-B14F-4D97-AF65-F5344CB8AC3E}">
        <p14:creationId xmlns:p14="http://schemas.microsoft.com/office/powerpoint/2010/main" val="160380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LcParenBoth"/>
            </a:pPr>
            <a:r>
              <a:rPr lang="en-US" dirty="0" smtClean="0"/>
              <a:t>The Tribe</a:t>
            </a:r>
            <a:r>
              <a:rPr lang="en-US" baseline="0" dirty="0" smtClean="0"/>
              <a:t> and the State determine the applicable criminal and civil laws and regulations for gaming (varies).</a:t>
            </a:r>
          </a:p>
          <a:p>
            <a:pPr marL="0" indent="0">
              <a:buNone/>
            </a:pPr>
            <a:endParaRPr lang="en-US" dirty="0" smtClean="0"/>
          </a:p>
          <a:p>
            <a:r>
              <a:rPr lang="en-US" dirty="0" smtClean="0"/>
              <a:t>(ii) The Tribe and the State may allocate criminal and civil jurisdiction between them that is  necessary for the enforcement of such laws and regulations;</a:t>
            </a:r>
          </a:p>
          <a:p>
            <a:endParaRPr lang="en-US" dirty="0" smtClean="0"/>
          </a:p>
          <a:p>
            <a:r>
              <a:rPr lang="en-US" dirty="0" smtClean="0"/>
              <a:t>(iii) Tribes may pay the State necessary costs of regulating such activity.</a:t>
            </a:r>
          </a:p>
          <a:p>
            <a:endParaRPr lang="en-US" dirty="0" smtClean="0"/>
          </a:p>
          <a:p>
            <a:r>
              <a:rPr lang="en-US" dirty="0" smtClean="0"/>
              <a:t>(iv) taxation by the Indian tribe of gaming</a:t>
            </a:r>
            <a:r>
              <a:rPr lang="en-US" baseline="0" dirty="0" smtClean="0"/>
              <a:t> </a:t>
            </a:r>
            <a:r>
              <a:rPr lang="en-US" dirty="0" smtClean="0"/>
              <a:t>activity in amounts comparable to the State for comparable activities;</a:t>
            </a:r>
          </a:p>
          <a:p>
            <a:endParaRPr lang="en-US" dirty="0" smtClean="0"/>
          </a:p>
          <a:p>
            <a:r>
              <a:rPr lang="en-US" dirty="0" smtClean="0"/>
              <a:t>(v) remedies for breach of contract;</a:t>
            </a:r>
          </a:p>
          <a:p>
            <a:r>
              <a:rPr lang="en-US" dirty="0" smtClean="0"/>
              <a:t>(vi) standards for the operation of gaming activity and maintenance of the gaming facility, including licensing; and</a:t>
            </a:r>
          </a:p>
          <a:p>
            <a:endParaRPr lang="en-US" dirty="0" smtClean="0"/>
          </a:p>
          <a:p>
            <a:r>
              <a:rPr lang="en-US" dirty="0" smtClean="0"/>
              <a:t>(vii) Catch all--any other subjects that are directly related to the operation of gaming activities.</a:t>
            </a:r>
          </a:p>
          <a:p>
            <a:endParaRPr lang="en-US" dirty="0"/>
          </a:p>
        </p:txBody>
      </p:sp>
      <p:sp>
        <p:nvSpPr>
          <p:cNvPr id="4" name="Slide Number Placeholder 3"/>
          <p:cNvSpPr>
            <a:spLocks noGrp="1"/>
          </p:cNvSpPr>
          <p:nvPr>
            <p:ph type="sldNum" sz="quarter" idx="10"/>
          </p:nvPr>
        </p:nvSpPr>
        <p:spPr/>
        <p:txBody>
          <a:bodyPr/>
          <a:lstStyle/>
          <a:p>
            <a:fld id="{077395B7-4541-4C95-9D3B-DA217563B9FF}" type="slidenum">
              <a:rPr lang="en-US" smtClean="0"/>
              <a:t>5</a:t>
            </a:fld>
            <a:endParaRPr lang="en-US" dirty="0"/>
          </a:p>
        </p:txBody>
      </p:sp>
    </p:spTree>
    <p:extLst>
      <p:ext uri="{BB962C8B-B14F-4D97-AF65-F5344CB8AC3E}">
        <p14:creationId xmlns:p14="http://schemas.microsoft.com/office/powerpoint/2010/main" val="414899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690563"/>
            <a:ext cx="5324475" cy="3994150"/>
          </a:xfrm>
        </p:spPr>
      </p:sp>
      <p:sp>
        <p:nvSpPr>
          <p:cNvPr id="3" name="Notes Placeholder 2"/>
          <p:cNvSpPr>
            <a:spLocks noGrp="1"/>
          </p:cNvSpPr>
          <p:nvPr>
            <p:ph type="body" idx="1"/>
          </p:nvPr>
        </p:nvSpPr>
        <p:spPr>
          <a:xfrm>
            <a:off x="762000" y="6757988"/>
            <a:ext cx="5486400" cy="4146947"/>
          </a:xfrm>
        </p:spPr>
        <p:txBody>
          <a:bodyPr/>
          <a:lstStyle/>
          <a:p>
            <a:r>
              <a:rPr lang="en-US" dirty="0" smtClean="0"/>
              <a:t>Low or no revenue sharing with the State (Minnesota, Washington, Wyoming, Oregon [only to locals and tribe controls</a:t>
            </a:r>
            <a:r>
              <a:rPr lang="en-US" baseline="0" dirty="0" smtClean="0"/>
              <a:t> recipients], Louisiana 6% to locals</a:t>
            </a:r>
            <a:r>
              <a:rPr lang="en-US" dirty="0" smtClean="0"/>
              <a:t>)</a:t>
            </a:r>
          </a:p>
          <a:p>
            <a:endParaRPr lang="en-US" dirty="0" smtClean="0"/>
          </a:p>
          <a:p>
            <a:r>
              <a:rPr lang="en-US" dirty="0" smtClean="0"/>
              <a:t>Compacts in perpetuity (11 States and 79 Tribes have gaming compacts with no end date:</a:t>
            </a:r>
            <a:r>
              <a:rPr lang="en-US" baseline="0" dirty="0" smtClean="0"/>
              <a:t> </a:t>
            </a:r>
            <a:r>
              <a:rPr lang="en-US" dirty="0" smtClean="0"/>
              <a:t>Colorado, Connecticut, Idaho, Kansas, Minnesota, Nebraska, Nevada (3), New York (2), Oregon, Washington, and Wisconsin</a:t>
            </a:r>
          </a:p>
          <a:p>
            <a:endParaRPr lang="en-US" dirty="0" smtClean="0"/>
          </a:p>
          <a:p>
            <a:r>
              <a:rPr lang="en-US" dirty="0" smtClean="0"/>
              <a:t>7 States and 70 Tribes have terms that automatically renew:</a:t>
            </a:r>
            <a:r>
              <a:rPr lang="en-US" baseline="0" dirty="0" smtClean="0"/>
              <a:t> </a:t>
            </a:r>
            <a:r>
              <a:rPr lang="en-US" dirty="0" smtClean="0"/>
              <a:t>Arizona, Iowa, Louisiana, Nevada (4), New York (1), Oregon, and North Dakota.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Maximize Tribal Sovereignty: Strong Tribal Regulatory Scheme (Michigan—Tribes</a:t>
            </a:r>
            <a:r>
              <a:rPr lang="en-US" baseline="0" dirty="0" smtClean="0"/>
              <a:t> regulate</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Minimize State Intrusion on Tribal sovereignty (Minnesota)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Waiver of State Sovereign Immunity—the idea is to get to the IGRA remedy.  Discussion of Pojoaque  and Part 291 Secretarial Procedures here if there is time.</a:t>
            </a:r>
          </a:p>
          <a:p>
            <a:endParaRPr lang="en-US" dirty="0" smtClean="0"/>
          </a:p>
          <a:p>
            <a:r>
              <a:rPr lang="en-US" dirty="0" smtClean="0"/>
              <a:t>Tribal Exclusivity in Constitution</a:t>
            </a:r>
          </a:p>
          <a:p>
            <a:r>
              <a:rPr lang="en-US" dirty="0" smtClean="0"/>
              <a:t>Multiple Locations for Gaming-market permitting (Most compacts do not limit but some do—be aware)</a:t>
            </a:r>
          </a:p>
        </p:txBody>
      </p:sp>
      <p:sp>
        <p:nvSpPr>
          <p:cNvPr id="4" name="Slide Number Placeholder 3"/>
          <p:cNvSpPr>
            <a:spLocks noGrp="1"/>
          </p:cNvSpPr>
          <p:nvPr>
            <p:ph type="sldNum" sz="quarter" idx="10"/>
          </p:nvPr>
        </p:nvSpPr>
        <p:spPr/>
        <p:txBody>
          <a:bodyPr/>
          <a:lstStyle/>
          <a:p>
            <a:fld id="{077395B7-4541-4C95-9D3B-DA217563B9FF}" type="slidenum">
              <a:rPr lang="en-US" smtClean="0"/>
              <a:t>6</a:t>
            </a:fld>
            <a:endParaRPr lang="en-US" dirty="0"/>
          </a:p>
        </p:txBody>
      </p:sp>
    </p:spTree>
    <p:extLst>
      <p:ext uri="{BB962C8B-B14F-4D97-AF65-F5344CB8AC3E}">
        <p14:creationId xmlns:p14="http://schemas.microsoft.com/office/powerpoint/2010/main" val="1951522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will result in disapproval</a:t>
            </a:r>
          </a:p>
          <a:p>
            <a:pPr marL="285750" indent="-285750">
              <a:buFont typeface="Arial" panose="020B0604020202020204" pitchFamily="34" charset="0"/>
              <a:buChar char="•"/>
            </a:pPr>
            <a:r>
              <a:rPr lang="en-US" sz="1200" dirty="0" smtClean="0"/>
              <a:t>Hunting and Fishing Rights (Massachusetts)</a:t>
            </a:r>
          </a:p>
          <a:p>
            <a:pPr marL="285750" indent="-285750">
              <a:buFont typeface="Arial" panose="020B0604020202020204" pitchFamily="34" charset="0"/>
              <a:buChar char="•"/>
            </a:pPr>
            <a:r>
              <a:rPr lang="en-US" sz="1200" dirty="0" smtClean="0"/>
              <a:t>Land Claim Settlements (Massachusetts,</a:t>
            </a:r>
            <a:r>
              <a:rPr lang="en-US" sz="1200" baseline="0" dirty="0" smtClean="0"/>
              <a:t> New York</a:t>
            </a:r>
            <a:r>
              <a:rPr lang="en-US" sz="1200" dirty="0" smtClean="0"/>
              <a:t>)</a:t>
            </a:r>
          </a:p>
          <a:p>
            <a:pPr marL="285750" indent="-285750">
              <a:buFont typeface="Arial" panose="020B0604020202020204" pitchFamily="34" charset="0"/>
              <a:buChar char="•"/>
            </a:pPr>
            <a:r>
              <a:rPr lang="en-US" sz="1200" dirty="0" smtClean="0"/>
              <a:t>Class II gaming – either limiting tribal class II or attempting to collect revenue sharing on it (Massachusetts &amp; New</a:t>
            </a:r>
            <a:r>
              <a:rPr lang="en-US" sz="1200" baseline="0" dirty="0" smtClean="0"/>
              <a:t> Mexico</a:t>
            </a:r>
            <a:r>
              <a:rPr lang="en-US" sz="1200" dirty="0" smtClean="0"/>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Reverter Clause:</a:t>
            </a:r>
            <a:r>
              <a:rPr lang="en-US" sz="1200" baseline="0" dirty="0" smtClean="0"/>
              <a:t> Stockbridge Munsee compact clause—if trust land could not be used for gaming it reverted to the State.</a:t>
            </a:r>
            <a:endParaRPr lang="en-US" sz="1200" dirty="0" smtClean="0"/>
          </a:p>
          <a:p>
            <a:pPr marL="285750" indent="-285750">
              <a:buFont typeface="Arial" panose="020B0604020202020204" pitchFamily="34" charset="0"/>
              <a:buChar char="•"/>
            </a:pPr>
            <a:r>
              <a:rPr lang="en-US" sz="1200" dirty="0" smtClean="0"/>
              <a:t>A Tax: </a:t>
            </a:r>
            <a:r>
              <a:rPr lang="en-US" sz="1200" baseline="0" dirty="0" smtClean="0"/>
              <a:t> </a:t>
            </a:r>
          </a:p>
          <a:p>
            <a:pPr marL="742950" lvl="1" indent="-285750">
              <a:buFont typeface="Arial" panose="020B0604020202020204" pitchFamily="34" charset="0"/>
              <a:buChar char="•"/>
            </a:pPr>
            <a:r>
              <a:rPr lang="en-US" sz="1200" dirty="0" smtClean="0"/>
              <a:t>Requirement for Tribe to pay state before compact can be executed</a:t>
            </a:r>
            <a:r>
              <a:rPr lang="en-US" sz="1200" baseline="0" dirty="0" smtClean="0"/>
              <a:t> </a:t>
            </a:r>
            <a:r>
              <a:rPr lang="en-US" sz="1200" dirty="0" smtClean="0"/>
              <a:t>Issues unrelated to gaming (New Mexico) </a:t>
            </a:r>
          </a:p>
          <a:p>
            <a:pPr marL="742950" lvl="1" indent="-285750">
              <a:buFont typeface="Arial" panose="020B0604020202020204" pitchFamily="34" charset="0"/>
              <a:buChar char="•"/>
            </a:pPr>
            <a:r>
              <a:rPr lang="en-US" sz="1200" dirty="0" smtClean="0"/>
              <a:t>Tribe pays revenue sharing even if exclusivity is lost (Massachusetts)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Unrelated to gaming: </a:t>
            </a:r>
            <a:r>
              <a:rPr lang="en-US" dirty="0" smtClean="0"/>
              <a:t>(New Mexico:</a:t>
            </a:r>
            <a:r>
              <a:rPr lang="en-US" baseline="0" dirty="0" smtClean="0"/>
              <a:t> political contributions, child support)</a:t>
            </a:r>
            <a:endParaRPr lang="en-US"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 Yavapai-Prescott [Hand out letter]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golfing is not gaming;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Working or Staying in a hotel is not gaming;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cleaning staff for hotel are not gaming employees </a:t>
            </a:r>
            <a:endParaRPr lang="en-US" sz="1200" dirty="0" smtClean="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Buying gas is not gaming;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Spa treatment is not gaming related</a:t>
            </a:r>
          </a:p>
          <a:p>
            <a:pPr marL="285750" lvl="0" indent="-285750">
              <a:buFont typeface="Arial" panose="020B0604020202020204" pitchFamily="34" charset="0"/>
              <a:buChar char="•"/>
            </a:pPr>
            <a:r>
              <a:rPr lang="en-US" sz="1200" dirty="0" smtClean="0"/>
              <a:t>Free Play (New</a:t>
            </a:r>
            <a:r>
              <a:rPr lang="en-US" sz="1200" baseline="0" dirty="0" smtClean="0"/>
              <a:t> Mexico)</a:t>
            </a:r>
            <a:endParaRPr lang="en-US" sz="1200" dirty="0" smtClean="0"/>
          </a:p>
          <a:p>
            <a:pPr marL="285750" indent="-285750">
              <a:buFont typeface="Arial" panose="020B0604020202020204" pitchFamily="34" charset="0"/>
              <a:buChar char="•"/>
            </a:pPr>
            <a:r>
              <a:rPr lang="en-US" sz="1200" dirty="0" smtClean="0"/>
              <a:t>Compacts that infringe on rights of other tribes (Massachusetts,</a:t>
            </a:r>
            <a:r>
              <a:rPr lang="en-US" sz="1200" baseline="0" dirty="0" smtClean="0"/>
              <a:t> New Mexico)[2001 Seneca Letter, 2015 Fort Sill Letter, 2012 Mashpee Letter]</a:t>
            </a:r>
            <a:endParaRPr lang="en-US" sz="12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Illusory Exclusivity:</a:t>
            </a:r>
            <a:r>
              <a:rPr lang="en-US" sz="1200" baseline="0" dirty="0" smtClean="0"/>
              <a:t> No meaningful concessions for revenue sharing.</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77395B7-4541-4C95-9D3B-DA217563B9FF}" type="slidenum">
              <a:rPr lang="en-US" smtClean="0"/>
              <a:t>7</a:t>
            </a:fld>
            <a:endParaRPr lang="en-US" dirty="0"/>
          </a:p>
        </p:txBody>
      </p:sp>
    </p:spTree>
    <p:extLst>
      <p:ext uri="{BB962C8B-B14F-4D97-AF65-F5344CB8AC3E}">
        <p14:creationId xmlns:p14="http://schemas.microsoft.com/office/powerpoint/2010/main" val="179455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 Compact Terms,</a:t>
            </a:r>
            <a:r>
              <a:rPr lang="en-US" sz="1400" baseline="0" dirty="0" smtClean="0"/>
              <a:t> though egregious, are approved: Depends on the Administration</a:t>
            </a:r>
          </a:p>
          <a:p>
            <a:r>
              <a:rPr lang="en-US" sz="1400" dirty="0" smtClean="0"/>
              <a:t>Exorbitant Revenue sharing New York and Mohawk Tribe</a:t>
            </a:r>
            <a:r>
              <a:rPr lang="en-US" sz="1400" baseline="0" dirty="0" smtClean="0"/>
              <a:t>; t</a:t>
            </a:r>
            <a:r>
              <a:rPr lang="en-US" sz="1400" dirty="0" smtClean="0"/>
              <a:t>he governator-- </a:t>
            </a:r>
            <a:r>
              <a:rPr lang="en-US" sz="1400" baseline="0" dirty="0" smtClean="0"/>
              <a:t>Shingle Springs 25% of revenue had to be restructured in 2013 where the State was set to gain $30m and the Tribe would get $</a:t>
            </a:r>
            <a:r>
              <a:rPr lang="en-US" sz="1400" baseline="0" dirty="0" err="1" smtClean="0"/>
              <a:t>6m</a:t>
            </a:r>
            <a:r>
              <a:rPr lang="en-US" sz="1400" baseline="0" dirty="0" smtClean="0"/>
              <a:t>.  Watch for </a:t>
            </a:r>
            <a:r>
              <a:rPr lang="en-US" sz="1400" dirty="0" smtClean="0"/>
              <a:t>Revenue</a:t>
            </a:r>
            <a:r>
              <a:rPr lang="en-US" sz="1400" baseline="0" dirty="0" smtClean="0"/>
              <a:t> Sharing on Gross Revenue (Massachusetts)</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Limited exclusivity:</a:t>
            </a:r>
            <a:r>
              <a:rPr lang="en-US" sz="1400" baseline="0" dirty="0" smtClean="0"/>
              <a:t> </a:t>
            </a:r>
            <a:r>
              <a:rPr lang="en-US" sz="1400" dirty="0" smtClean="0"/>
              <a:t>State permits lots of non-Indian</a:t>
            </a:r>
            <a:r>
              <a:rPr lang="en-US" sz="1400" baseline="0" dirty="0" smtClean="0"/>
              <a:t> gaming but requires Tribes to pay revenue sharing (Louisiana)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r>
              <a:rPr lang="en-US" sz="1400" dirty="0" smtClean="0"/>
              <a:t>Take it or leave it Compacts (Oklahoma, New Mexico)</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Revenue Sharing rates above Tax Rates for State gaming (New Mexico)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r>
              <a:rPr lang="en-US" sz="1400" dirty="0" smtClean="0"/>
              <a:t>Transferring benefits of IGRA to States and municipalities (New York, Massachusetts, California—esp Shingle Springs)</a:t>
            </a:r>
          </a:p>
          <a:p>
            <a:r>
              <a:rPr lang="en-US" sz="1400" dirty="0" smtClean="0"/>
              <a:t>Mitigation payments (Massachusetts, California)-May permit States to double dip.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Treating Tribes likes businesses rather than as governments (Montana)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Limiting Tribes’ gaming rights in favor of non-Indian gaming (Montana, Louisiana-no gaming for Jena Band)</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Tobacco Regulation (Washington-permitted but not happy</a:t>
            </a:r>
            <a:r>
              <a:rPr lang="en-US" sz="1400" b="0" baseline="0" dirty="0" smtClean="0"/>
              <a:t> about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p>
          <a:p>
            <a:r>
              <a:rPr lang="en-US" sz="1400" dirty="0" smtClean="0"/>
              <a:t>Side Agreements</a:t>
            </a:r>
          </a:p>
          <a:p>
            <a:endParaRPr lang="en-US" sz="1400" dirty="0" smtClean="0"/>
          </a:p>
          <a:p>
            <a:r>
              <a:rPr lang="en-US" sz="1400" dirty="0" smtClean="0"/>
              <a:t>Limits on number and locations of casinos</a:t>
            </a:r>
          </a:p>
          <a:p>
            <a:endParaRPr lang="en-US" sz="1400" dirty="0" smtClean="0"/>
          </a:p>
          <a:p>
            <a:r>
              <a:rPr lang="en-US" sz="1400" dirty="0" smtClean="0"/>
              <a:t>Customer Complaints:  We often receive letters referred to our office from members of Congress where a patron of a tribal casino asserts they were injured or otherwise aggrieved.  We have no jurisdiction but must answer Congress.  We will</a:t>
            </a:r>
            <a:r>
              <a:rPr lang="en-US" sz="1400" baseline="0" dirty="0" smtClean="0"/>
              <a:t> contact the Tribe.  Some Tribes have a very well established procedure where they document, others leave the customer guessing:  Young man and his parents—he started playing at a vacant machine—he cashed out and was shortly encircled by 5 security officers who alleged theft and required him (his parents) to go to ATM and withdraw cash to pay money to customer.</a:t>
            </a:r>
          </a:p>
          <a:p>
            <a:endParaRPr lang="en-US" sz="1400" baseline="0" dirty="0" smtClean="0"/>
          </a:p>
          <a:p>
            <a:r>
              <a:rPr lang="en-US" sz="1400" baseline="0" dirty="0" smtClean="0"/>
              <a:t>Cell phone customer at casino—accused the Tribe of falsely accusing her—all she did was find the phone and stop to play a machine before she turned it in to lost and found.  But Tribe’s records indicate she called one of the phone’s family contacts and attempted to get a payment before she would return the phone.</a:t>
            </a:r>
            <a:r>
              <a:rPr lang="en-US" sz="1400" dirty="0" smtClean="0"/>
              <a:t> </a:t>
            </a:r>
            <a:endParaRPr lang="en-US" sz="1400" dirty="0"/>
          </a:p>
        </p:txBody>
      </p:sp>
      <p:sp>
        <p:nvSpPr>
          <p:cNvPr id="4" name="Slide Number Placeholder 3"/>
          <p:cNvSpPr>
            <a:spLocks noGrp="1"/>
          </p:cNvSpPr>
          <p:nvPr>
            <p:ph type="sldNum" sz="quarter" idx="10"/>
          </p:nvPr>
        </p:nvSpPr>
        <p:spPr/>
        <p:txBody>
          <a:bodyPr/>
          <a:lstStyle/>
          <a:p>
            <a:fld id="{077395B7-4541-4C95-9D3B-DA217563B9FF}" type="slidenum">
              <a:rPr lang="en-US" smtClean="0"/>
              <a:t>8</a:t>
            </a:fld>
            <a:endParaRPr lang="en-US" dirty="0"/>
          </a:p>
        </p:txBody>
      </p:sp>
    </p:spTree>
    <p:extLst>
      <p:ext uri="{BB962C8B-B14F-4D97-AF65-F5344CB8AC3E}">
        <p14:creationId xmlns:p14="http://schemas.microsoft.com/office/powerpoint/2010/main" val="4549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5529263"/>
            <a:ext cx="5486400" cy="1151930"/>
          </a:xfrm>
        </p:spPr>
        <p:txBody>
          <a:bodyPr/>
          <a:lstStyle/>
          <a:p>
            <a:r>
              <a:rPr lang="en-US" dirty="0" smtClean="0"/>
              <a:t>Properly</a:t>
            </a:r>
            <a:r>
              <a:rPr lang="en-US" baseline="0" dirty="0" smtClean="0"/>
              <a:t> executed by proper signatory.  Site Specific—Indian lands determination?</a:t>
            </a:r>
            <a:endParaRPr lang="en-US" dirty="0"/>
          </a:p>
        </p:txBody>
      </p:sp>
      <p:sp>
        <p:nvSpPr>
          <p:cNvPr id="4" name="Slide Number Placeholder 3"/>
          <p:cNvSpPr>
            <a:spLocks noGrp="1"/>
          </p:cNvSpPr>
          <p:nvPr>
            <p:ph type="sldNum" sz="quarter" idx="10"/>
          </p:nvPr>
        </p:nvSpPr>
        <p:spPr/>
        <p:txBody>
          <a:bodyPr/>
          <a:lstStyle/>
          <a:p>
            <a:fld id="{077395B7-4541-4C95-9D3B-DA217563B9FF}" type="slidenum">
              <a:rPr lang="en-US" smtClean="0"/>
              <a:t>9</a:t>
            </a:fld>
            <a:endParaRPr lang="en-US" dirty="0"/>
          </a:p>
        </p:txBody>
      </p:sp>
    </p:spTree>
    <p:extLst>
      <p:ext uri="{BB962C8B-B14F-4D97-AF65-F5344CB8AC3E}">
        <p14:creationId xmlns:p14="http://schemas.microsoft.com/office/powerpoint/2010/main" val="2638021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6/23/2015</a:t>
            </a:fld>
            <a:endParaRPr lang="en-US" dirty="0"/>
          </a:p>
        </p:txBody>
      </p:sp>
      <p:sp>
        <p:nvSpPr>
          <p:cNvPr id="2" name="Footer Placeholder 1"/>
          <p:cNvSpPr>
            <a:spLocks noGrp="1"/>
          </p:cNvSpPr>
          <p:nvPr>
            <p:ph type="ftr" sz="quarter" idx="11"/>
          </p:nvPr>
        </p:nvSpPr>
        <p:spPr/>
        <p:txBody>
          <a:bodyPr/>
          <a:lstStyle/>
          <a:p>
            <a:endParaRPr kumimoji="0"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6/23/2015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6/23/2015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6/23/2015</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6/23/2015</a:t>
            </a:fld>
            <a:endParaRPr lang="en-US" dirty="0"/>
          </a:p>
        </p:txBody>
      </p:sp>
      <p:sp>
        <p:nvSpPr>
          <p:cNvPr id="11" name="Footer Placeholder 10"/>
          <p:cNvSpPr>
            <a:spLocks noGrp="1"/>
          </p:cNvSpPr>
          <p:nvPr>
            <p:ph type="ftr" sz="quarter" idx="11"/>
          </p:nvPr>
        </p:nvSpPr>
        <p:spPr/>
        <p:txBody>
          <a:bodyPr/>
          <a:lstStyle/>
          <a:p>
            <a:endParaRPr kumimoji="0" lang="en-US" dirty="0"/>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6/23/2015</a:t>
            </a:fld>
            <a:endParaRPr lang="en-US" dirty="0"/>
          </a:p>
        </p:txBody>
      </p:sp>
      <p:sp>
        <p:nvSpPr>
          <p:cNvPr id="10" name="Footer Placeholder 9"/>
          <p:cNvSpPr>
            <a:spLocks noGrp="1"/>
          </p:cNvSpPr>
          <p:nvPr>
            <p:ph type="ftr" sz="quarter" idx="11"/>
          </p:nvPr>
        </p:nvSpPr>
        <p:spPr/>
        <p:txBody>
          <a:bodyPr/>
          <a:lstStyle/>
          <a:p>
            <a:endParaRPr kumimoji="0" lang="en-US" dirty="0"/>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6/23/2015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eaLnBrk="1" latinLnBrk="0" hangingPunct="1"/>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6/23/2015</a:t>
            </a:fld>
            <a:endParaRPr lang="en-US" dirty="0"/>
          </a:p>
        </p:txBody>
      </p:sp>
      <p:sp>
        <p:nvSpPr>
          <p:cNvPr id="21" name="Footer Placeholder 20"/>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6/23/2015</a:t>
            </a:fld>
            <a:endParaRPr lang="en-US" dirty="0"/>
          </a:p>
        </p:txBody>
      </p:sp>
      <p:sp>
        <p:nvSpPr>
          <p:cNvPr id="24" name="Footer Placeholder 23"/>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6/23/2015</a:t>
            </a:fld>
            <a:endParaRPr lang="en-US" dirty="0"/>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6/23/2015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6/23/2015</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eaLnBrk="1" latinLnBrk="0" hangingPunct="1"/>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Tribal State </a:t>
            </a:r>
            <a:r>
              <a:rPr lang="en-US" dirty="0" smtClean="0"/>
              <a:t>Gaming Compacts</a:t>
            </a:r>
            <a:r>
              <a:rPr lang="en-US" dirty="0"/>
              <a:t/>
            </a:r>
            <a:br>
              <a:rPr lang="en-US" dirty="0"/>
            </a:br>
            <a:endParaRPr lang="en-US" dirty="0"/>
          </a:p>
        </p:txBody>
      </p:sp>
      <p:sp>
        <p:nvSpPr>
          <p:cNvPr id="3" name="Content Placeholder 2"/>
          <p:cNvSpPr>
            <a:spLocks noGrp="1"/>
          </p:cNvSpPr>
          <p:nvPr>
            <p:ph idx="1"/>
          </p:nvPr>
        </p:nvSpPr>
        <p:spPr/>
        <p:txBody>
          <a:bodyPr/>
          <a:lstStyle/>
          <a:p>
            <a:pPr marL="0" indent="0" algn="ctr">
              <a:buNone/>
            </a:pPr>
            <a:r>
              <a:rPr lang="en-US" dirty="0"/>
              <a:t>Office of Indian </a:t>
            </a:r>
            <a:r>
              <a:rPr lang="en-US" dirty="0" smtClean="0"/>
              <a:t>Gaming</a:t>
            </a:r>
          </a:p>
          <a:p>
            <a:pPr marL="0" indent="0" algn="ctr">
              <a:buNone/>
            </a:pPr>
            <a:r>
              <a:rPr lang="en-US" dirty="0" smtClean="0"/>
              <a:t>1849 </a:t>
            </a:r>
            <a:r>
              <a:rPr lang="en-US" dirty="0"/>
              <a:t>C Street, NW</a:t>
            </a:r>
          </a:p>
          <a:p>
            <a:pPr marL="0" indent="0" algn="ctr">
              <a:buNone/>
            </a:pPr>
            <a:r>
              <a:rPr lang="en-US" dirty="0"/>
              <a:t>MS 3657 MIB</a:t>
            </a:r>
          </a:p>
          <a:p>
            <a:pPr marL="0" indent="0" algn="ctr">
              <a:buNone/>
            </a:pPr>
            <a:r>
              <a:rPr lang="en-US" dirty="0"/>
              <a:t>Washington, DC 20240</a:t>
            </a:r>
          </a:p>
          <a:p>
            <a:pPr marL="0" indent="0" algn="ctr">
              <a:buNone/>
            </a:pPr>
            <a:endParaRPr lang="en-US" sz="2000" dirty="0" smtClean="0"/>
          </a:p>
          <a:p>
            <a:pPr marL="0" indent="0" algn="ctr">
              <a:buNone/>
            </a:pPr>
            <a:r>
              <a:rPr lang="en-US" sz="2000" dirty="0" smtClean="0"/>
              <a:t>Troy Woodward</a:t>
            </a:r>
          </a:p>
          <a:p>
            <a:pPr marL="0" indent="0" algn="ctr">
              <a:buNone/>
            </a:pPr>
            <a:r>
              <a:rPr lang="en-US" sz="2000" dirty="0" smtClean="0"/>
              <a:t>Senior Policy Advisor</a:t>
            </a:r>
            <a:endParaRPr lang="en-US" sz="2000" dirty="0"/>
          </a:p>
        </p:txBody>
      </p:sp>
      <p:sp>
        <p:nvSpPr>
          <p:cNvPr id="4" name="Rectangle 3"/>
          <p:cNvSpPr/>
          <p:nvPr/>
        </p:nvSpPr>
        <p:spPr>
          <a:xfrm>
            <a:off x="76200" y="6324600"/>
            <a:ext cx="1792350" cy="369332"/>
          </a:xfrm>
          <a:prstGeom prst="rect">
            <a:avLst/>
          </a:prstGeom>
        </p:spPr>
        <p:txBody>
          <a:bodyPr wrap="none">
            <a:spAutoFit/>
          </a:bodyPr>
          <a:lstStyle/>
          <a:p>
            <a:r>
              <a:rPr lang="en-US" dirty="0"/>
              <a:t>25 USC 2710 (d)</a:t>
            </a:r>
          </a:p>
        </p:txBody>
      </p:sp>
    </p:spTree>
    <p:extLst>
      <p:ext uri="{BB962C8B-B14F-4D97-AF65-F5344CB8AC3E}">
        <p14:creationId xmlns:p14="http://schemas.microsoft.com/office/powerpoint/2010/main" val="189317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 Amendment or Extension</a:t>
            </a:r>
          </a:p>
        </p:txBody>
      </p:sp>
      <p:sp>
        <p:nvSpPr>
          <p:cNvPr id="3" name="Content Placeholder 2"/>
          <p:cNvSpPr>
            <a:spLocks noGrp="1"/>
          </p:cNvSpPr>
          <p:nvPr>
            <p:ph idx="1"/>
          </p:nvPr>
        </p:nvSpPr>
        <p:spPr/>
        <p:txBody>
          <a:bodyPr>
            <a:normAutofit fontScale="70000" lnSpcReduction="20000"/>
            <a:scene3d>
              <a:camera prst="orthographicFront"/>
              <a:lightRig rig="threePt" dir="t"/>
            </a:scene3d>
            <a:sp3d extrusionH="57150">
              <a:bevelT w="82550" h="38100" prst="coolSlant"/>
            </a:sp3d>
          </a:bodyPr>
          <a:lstStyle/>
          <a:p>
            <a:r>
              <a:rPr lang="en-US" dirty="0"/>
              <a:t>45 Day review period begins when the original and all required documents are received at OIG. 25 C.F.R </a:t>
            </a:r>
            <a:r>
              <a:rPr lang="en-US" dirty="0" smtClean="0"/>
              <a:t>293.11.</a:t>
            </a:r>
          </a:p>
          <a:p>
            <a:r>
              <a:rPr lang="en-US" dirty="0" smtClean="0"/>
              <a:t>Address: </a:t>
            </a:r>
          </a:p>
          <a:p>
            <a:pPr marL="0" indent="0">
              <a:buNone/>
            </a:pPr>
            <a:endParaRPr lang="en-US" dirty="0" smtClean="0"/>
          </a:p>
          <a:p>
            <a:pPr marL="0" indent="0">
              <a:buNone/>
            </a:pPr>
            <a:r>
              <a:rPr lang="en-US" dirty="0"/>
              <a:t>Office of Indian Gaming</a:t>
            </a:r>
          </a:p>
          <a:p>
            <a:pPr marL="0" indent="0">
              <a:buNone/>
            </a:pPr>
            <a:r>
              <a:rPr lang="en-US" dirty="0"/>
              <a:t>1849 C Street, NW</a:t>
            </a:r>
          </a:p>
          <a:p>
            <a:pPr marL="0" indent="0">
              <a:buNone/>
            </a:pPr>
            <a:r>
              <a:rPr lang="en-US" dirty="0"/>
              <a:t>MS 3657 MIB</a:t>
            </a:r>
          </a:p>
          <a:p>
            <a:pPr marL="0" indent="0">
              <a:buNone/>
            </a:pPr>
            <a:r>
              <a:rPr lang="en-US" dirty="0"/>
              <a:t>Washington, DC </a:t>
            </a:r>
            <a:r>
              <a:rPr lang="en-US" dirty="0" smtClean="0"/>
              <a:t>20240</a:t>
            </a:r>
          </a:p>
          <a:p>
            <a:pPr marL="0" indent="0">
              <a:buNone/>
            </a:pPr>
            <a:endParaRPr lang="en-US" dirty="0" smtClean="0"/>
          </a:p>
          <a:p>
            <a:r>
              <a:rPr lang="en-US" dirty="0" smtClean="0"/>
              <a:t>An </a:t>
            </a:r>
            <a:r>
              <a:rPr lang="en-US" dirty="0"/>
              <a:t>Amendment is subject to the same review process as an original compact</a:t>
            </a:r>
          </a:p>
          <a:p>
            <a:r>
              <a:rPr lang="en-US" dirty="0"/>
              <a:t>A simple extension of the compact term is not subject to review and approval but requires 1 original executed by tribe and state, tribal resolution and Governor’s Certification.  25 C.F.R 293.5 </a:t>
            </a:r>
          </a:p>
        </p:txBody>
      </p:sp>
    </p:spTree>
    <p:extLst>
      <p:ext uri="{BB962C8B-B14F-4D97-AF65-F5344CB8AC3E}">
        <p14:creationId xmlns:p14="http://schemas.microsoft.com/office/powerpoint/2010/main" val="192216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on Secretarial Procedures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25 C.F.R Part 291</a:t>
            </a:r>
          </a:p>
          <a:p>
            <a:pPr lvl="1"/>
            <a:r>
              <a:rPr lang="en-US" dirty="0" smtClean="0"/>
              <a:t>If IGRA Remedy is unavailable</a:t>
            </a:r>
          </a:p>
          <a:p>
            <a:pPr lvl="1"/>
            <a:r>
              <a:rPr lang="en-US" dirty="0" smtClean="0"/>
              <a:t>Tribe must file suit and have case dismissed by State asserting 11</a:t>
            </a:r>
            <a:r>
              <a:rPr lang="en-US" baseline="30000" dirty="0" smtClean="0"/>
              <a:t>th</a:t>
            </a:r>
            <a:r>
              <a:rPr lang="en-US" dirty="0" smtClean="0"/>
              <a:t> Amendment immunity</a:t>
            </a:r>
          </a:p>
          <a:p>
            <a:pPr lvl="1"/>
            <a:r>
              <a:rPr lang="en-US" dirty="0" smtClean="0"/>
              <a:t>5</a:t>
            </a:r>
            <a:r>
              <a:rPr lang="en-US" baseline="30000" dirty="0" smtClean="0"/>
              <a:t>th</a:t>
            </a:r>
            <a:r>
              <a:rPr lang="en-US" dirty="0" smtClean="0"/>
              <a:t> Cir. Held DOI lacked authority to issue procedures</a:t>
            </a:r>
          </a:p>
          <a:p>
            <a:r>
              <a:rPr lang="en-US" dirty="0" smtClean="0"/>
              <a:t>2014: Pueblo of Pojoaque: filed suit, case dismissed, submitted request for procedures.</a:t>
            </a:r>
          </a:p>
          <a:p>
            <a:r>
              <a:rPr lang="en-US" dirty="0" smtClean="0"/>
              <a:t>New Mexico sued DOI.</a:t>
            </a:r>
          </a:p>
          <a:p>
            <a:r>
              <a:rPr lang="en-US" dirty="0" smtClean="0"/>
              <a:t>Court issued injunction prohibiting DOI from working on Pojoaque procedures.</a:t>
            </a:r>
          </a:p>
          <a:p>
            <a:r>
              <a:rPr lang="en-US" dirty="0" smtClean="0"/>
              <a:t>DOJ Appealed to 10</a:t>
            </a:r>
            <a:r>
              <a:rPr lang="en-US" baseline="30000" dirty="0" smtClean="0"/>
              <a:t>th</a:t>
            </a:r>
            <a:r>
              <a:rPr lang="en-US" dirty="0" smtClean="0"/>
              <a:t> Cir. Court of Appeals.</a:t>
            </a:r>
          </a:p>
          <a:p>
            <a:endParaRPr lang="en-US" dirty="0"/>
          </a:p>
        </p:txBody>
      </p:sp>
    </p:spTree>
    <p:extLst>
      <p:ext uri="{BB962C8B-B14F-4D97-AF65-F5344CB8AC3E}">
        <p14:creationId xmlns:p14="http://schemas.microsoft.com/office/powerpoint/2010/main" val="314254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 Gaming Regulatory Act (IGRA)</a:t>
            </a:r>
          </a:p>
        </p:txBody>
      </p:sp>
      <p:sp>
        <p:nvSpPr>
          <p:cNvPr id="3" name="Content Placeholder 2"/>
          <p:cNvSpPr>
            <a:spLocks noGrp="1"/>
          </p:cNvSpPr>
          <p:nvPr>
            <p:ph idx="1"/>
          </p:nvPr>
        </p:nvSpPr>
        <p:spPr/>
        <p:txBody>
          <a:bodyPr>
            <a:normAutofit/>
          </a:bodyPr>
          <a:lstStyle/>
          <a:p>
            <a:pPr marL="0" indent="0">
              <a:spcBef>
                <a:spcPts val="0"/>
              </a:spcBef>
              <a:buNone/>
            </a:pPr>
            <a:r>
              <a:rPr lang="en-US" dirty="0"/>
              <a:t>Congress enacted IGRA “to provide a statutory basis for the operation of gaming by Indian tribes as a means of </a:t>
            </a:r>
            <a:r>
              <a:rPr lang="en-US" b="1" i="1" dirty="0"/>
              <a:t>promoting tribal economic development, self-sufficiency, and strong tribal governments</a:t>
            </a:r>
            <a:r>
              <a:rPr lang="en-US" dirty="0"/>
              <a:t>…”  </a:t>
            </a:r>
            <a:r>
              <a:rPr lang="en-US" sz="2400" dirty="0"/>
              <a:t>(IGRA § 2702</a:t>
            </a:r>
            <a:r>
              <a:rPr lang="en-US" sz="2400" dirty="0" smtClean="0"/>
              <a:t>)(emphasis added).</a:t>
            </a:r>
            <a:endParaRPr lang="en-US" sz="2400" dirty="0"/>
          </a:p>
          <a:p>
            <a:pPr>
              <a:spcBef>
                <a:spcPts val="0"/>
              </a:spcBef>
            </a:pPr>
            <a:endParaRPr lang="en-US" sz="2800" dirty="0"/>
          </a:p>
          <a:p>
            <a:pPr>
              <a:spcBef>
                <a:spcPts val="0"/>
              </a:spcBef>
            </a:pPr>
            <a:endParaRPr lang="en-US" sz="2400" dirty="0"/>
          </a:p>
          <a:p>
            <a:endParaRPr lang="en-US" dirty="0"/>
          </a:p>
        </p:txBody>
      </p:sp>
    </p:spTree>
    <p:extLst>
      <p:ext uri="{BB962C8B-B14F-4D97-AF65-F5344CB8AC3E}">
        <p14:creationId xmlns:p14="http://schemas.microsoft.com/office/powerpoint/2010/main" val="184723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343400"/>
            <a:ext cx="8458200" cy="1828800"/>
          </a:xfrm>
        </p:spPr>
        <p:txBody>
          <a:bodyPr/>
          <a:lstStyle/>
          <a:p>
            <a:pPr algn="ctr"/>
            <a:r>
              <a:rPr lang="en-US" dirty="0" smtClean="0">
                <a:latin typeface="Algerian" panose="04020705040A02060702" pitchFamily="82" charset="0"/>
              </a:rPr>
              <a:t>The Good, the Bad and the </a:t>
            </a:r>
            <a:r>
              <a:rPr lang="en-US" strike="sngStrike" dirty="0" smtClean="0">
                <a:latin typeface="Algerian" panose="04020705040A02060702" pitchFamily="82" charset="0"/>
              </a:rPr>
              <a:t>UGLY</a:t>
            </a:r>
            <a:r>
              <a:rPr lang="en-US" dirty="0" smtClean="0">
                <a:latin typeface="Algerian" panose="04020705040A02060702" pitchFamily="82" charset="0"/>
              </a:rPr>
              <a:t> Undesirable</a:t>
            </a:r>
            <a:endParaRPr lang="en-US" dirty="0">
              <a:latin typeface="Algerian" panose="04020705040A02060702" pitchFamily="82" charset="0"/>
            </a:endParaRPr>
          </a:p>
        </p:txBody>
      </p:sp>
      <p:sp>
        <p:nvSpPr>
          <p:cNvPr id="3" name="Subtitle 2"/>
          <p:cNvSpPr>
            <a:spLocks noGrp="1"/>
          </p:cNvSpPr>
          <p:nvPr>
            <p:ph type="subTitle" idx="1"/>
          </p:nvPr>
        </p:nvSpPr>
        <p:spPr>
          <a:xfrm>
            <a:off x="2209800" y="304800"/>
            <a:ext cx="4800600" cy="990600"/>
          </a:xfrm>
        </p:spPr>
        <p:txBody>
          <a:bodyPr>
            <a:noAutofit/>
          </a:bodyPr>
          <a:lstStyle/>
          <a:p>
            <a:pPr algn="ctr"/>
            <a:r>
              <a:rPr lang="en-US" sz="3200" dirty="0" smtClean="0">
                <a:latin typeface="Algerian" panose="04020705040A02060702" pitchFamily="82" charset="0"/>
              </a:rPr>
              <a:t>Tribal-State Gaming Compacts</a:t>
            </a:r>
            <a:endParaRPr lang="en-US" sz="3200" dirty="0">
              <a:latin typeface="Algerian" panose="04020705040A02060702" pitchFamily="8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371600"/>
            <a:ext cx="4309872" cy="3011039"/>
          </a:xfrm>
          <a:prstGeom prst="rect">
            <a:avLst/>
          </a:prstGeom>
        </p:spPr>
      </p:pic>
    </p:spTree>
    <p:extLst>
      <p:ext uri="{BB962C8B-B14F-4D97-AF65-F5344CB8AC3E}">
        <p14:creationId xmlns:p14="http://schemas.microsoft.com/office/powerpoint/2010/main" val="150738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Compact Review</a:t>
            </a:r>
          </a:p>
        </p:txBody>
      </p:sp>
      <p:sp>
        <p:nvSpPr>
          <p:cNvPr id="3" name="Content Placeholder 2"/>
          <p:cNvSpPr>
            <a:spLocks noGrp="1"/>
          </p:cNvSpPr>
          <p:nvPr>
            <p:ph idx="1"/>
          </p:nvPr>
        </p:nvSpPr>
        <p:spPr/>
        <p:txBody>
          <a:bodyPr/>
          <a:lstStyle/>
          <a:p>
            <a:r>
              <a:rPr lang="en-US" dirty="0"/>
              <a:t>The Secretary may only disapprove a proposed Compact when it violates IGRA, any other provision of Federal law that does not relate to jurisdiction over gaming on Indian lands, or the trust obligation of the United States to Indians. 25 U.S.C. § 2710 (d)(8)(B).</a:t>
            </a:r>
          </a:p>
          <a:p>
            <a:endParaRPr lang="en-US" dirty="0"/>
          </a:p>
        </p:txBody>
      </p:sp>
    </p:spTree>
    <p:extLst>
      <p:ext uri="{BB962C8B-B14F-4D97-AF65-F5344CB8AC3E}">
        <p14:creationId xmlns:p14="http://schemas.microsoft.com/office/powerpoint/2010/main" val="65444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Specifically Allowed in a Compact</a:t>
            </a:r>
            <a:endParaRPr lang="en-US" dirty="0"/>
          </a:p>
        </p:txBody>
      </p:sp>
      <p:sp>
        <p:nvSpPr>
          <p:cNvPr id="4" name="Content Placeholder 3"/>
          <p:cNvSpPr>
            <a:spLocks noGrp="1"/>
          </p:cNvSpPr>
          <p:nvPr>
            <p:ph idx="1"/>
          </p:nvPr>
        </p:nvSpPr>
        <p:spPr/>
        <p:txBody>
          <a:bodyPr>
            <a:normAutofit fontScale="62500" lnSpcReduction="20000"/>
          </a:bodyPr>
          <a:lstStyle/>
          <a:p>
            <a:r>
              <a:rPr lang="en-US" dirty="0"/>
              <a:t>(i) the </a:t>
            </a:r>
            <a:r>
              <a:rPr lang="en-US" u="sng" dirty="0"/>
              <a:t>application</a:t>
            </a:r>
            <a:r>
              <a:rPr lang="en-US" dirty="0"/>
              <a:t> of the </a:t>
            </a:r>
            <a:r>
              <a:rPr lang="en-US" u="sng" dirty="0"/>
              <a:t>criminal and civil laws </a:t>
            </a:r>
            <a:r>
              <a:rPr lang="en-US" dirty="0"/>
              <a:t>and regulations </a:t>
            </a:r>
            <a:r>
              <a:rPr lang="en-US" u="sng" dirty="0"/>
              <a:t>of the Indian tribe or the State </a:t>
            </a:r>
            <a:r>
              <a:rPr lang="en-US" dirty="0"/>
              <a:t>that are </a:t>
            </a:r>
            <a:r>
              <a:rPr lang="en-US" u="sng" dirty="0"/>
              <a:t>directly related to</a:t>
            </a:r>
            <a:r>
              <a:rPr lang="en-US" dirty="0"/>
              <a:t>, and </a:t>
            </a:r>
            <a:r>
              <a:rPr lang="en-US" u="sng" dirty="0"/>
              <a:t>necessary for</a:t>
            </a:r>
            <a:r>
              <a:rPr lang="en-US" dirty="0"/>
              <a:t>, the licensing and regulation of such activity;</a:t>
            </a:r>
          </a:p>
          <a:p>
            <a:r>
              <a:rPr lang="en-US" dirty="0"/>
              <a:t>(ii) the allocation  of criminal and civil jurisdiction between the State and the Indian tribe necessary for the enforcement of such laws and regulations;</a:t>
            </a:r>
          </a:p>
          <a:p>
            <a:r>
              <a:rPr lang="en-US" dirty="0"/>
              <a:t>(iii) the </a:t>
            </a:r>
            <a:r>
              <a:rPr lang="en-US" u="sng" dirty="0"/>
              <a:t>assessment</a:t>
            </a:r>
            <a:r>
              <a:rPr lang="en-US" dirty="0"/>
              <a:t> by the State of such activities in such amounts as are </a:t>
            </a:r>
            <a:r>
              <a:rPr lang="en-US" u="sng" dirty="0"/>
              <a:t>necessar</a:t>
            </a:r>
            <a:r>
              <a:rPr lang="en-US" dirty="0"/>
              <a:t>y to defray the costs of regulating such activity;</a:t>
            </a:r>
          </a:p>
          <a:p>
            <a:r>
              <a:rPr lang="en-US" dirty="0"/>
              <a:t>(iv) </a:t>
            </a:r>
            <a:r>
              <a:rPr lang="en-US" u="sng" dirty="0"/>
              <a:t>taxation by the Indian tribe </a:t>
            </a:r>
            <a:r>
              <a:rPr lang="en-US" dirty="0"/>
              <a:t>of such activity in amounts comparable to amounts assessed by the State for comparable activities;</a:t>
            </a:r>
          </a:p>
          <a:p>
            <a:r>
              <a:rPr lang="en-US" dirty="0"/>
              <a:t>(v) remedies for breach of contract;</a:t>
            </a:r>
          </a:p>
          <a:p>
            <a:r>
              <a:rPr lang="en-US" dirty="0"/>
              <a:t>(vi) standards for the operation of such activity and maintenance of the gaming facility, including licensing; and</a:t>
            </a:r>
          </a:p>
          <a:p>
            <a:r>
              <a:rPr lang="en-US" dirty="0"/>
              <a:t>(vii) any </a:t>
            </a:r>
            <a:r>
              <a:rPr lang="en-US" u="sng" dirty="0"/>
              <a:t>other subjects </a:t>
            </a:r>
            <a:r>
              <a:rPr lang="en-US" dirty="0"/>
              <a:t>that are </a:t>
            </a:r>
            <a:r>
              <a:rPr lang="en-US" u="sng" dirty="0"/>
              <a:t>directly related to the operation of gaming activities</a:t>
            </a:r>
            <a:r>
              <a:rPr lang="en-US" dirty="0" smtClean="0"/>
              <a:t>.</a:t>
            </a:r>
          </a:p>
          <a:p>
            <a:pPr marL="0" indent="0">
              <a:buNone/>
            </a:pPr>
            <a:r>
              <a:rPr lang="en-US" dirty="0" smtClean="0"/>
              <a:t>25 U.S.C. § 2710(d)(3)(C)</a:t>
            </a:r>
            <a:endParaRPr lang="en-US" dirty="0"/>
          </a:p>
          <a:p>
            <a:endParaRPr lang="en-US" dirty="0"/>
          </a:p>
        </p:txBody>
      </p:sp>
    </p:spTree>
    <p:extLst>
      <p:ext uri="{BB962C8B-B14F-4D97-AF65-F5344CB8AC3E}">
        <p14:creationId xmlns:p14="http://schemas.microsoft.com/office/powerpoint/2010/main" val="163472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a:t>
            </a:r>
            <a:endParaRPr lang="en-US" dirty="0"/>
          </a:p>
        </p:txBody>
      </p:sp>
      <p:sp>
        <p:nvSpPr>
          <p:cNvPr id="3" name="Content Placeholder 2"/>
          <p:cNvSpPr>
            <a:spLocks noGrp="1"/>
          </p:cNvSpPr>
          <p:nvPr>
            <p:ph idx="1"/>
          </p:nvPr>
        </p:nvSpPr>
        <p:spPr/>
        <p:txBody>
          <a:bodyPr>
            <a:normAutofit/>
          </a:bodyPr>
          <a:lstStyle/>
          <a:p>
            <a:r>
              <a:rPr lang="en-US" dirty="0" smtClean="0"/>
              <a:t>Low or no revenue sharing</a:t>
            </a:r>
          </a:p>
          <a:p>
            <a:r>
              <a:rPr lang="en-US" dirty="0" smtClean="0"/>
              <a:t>Compacts in Perpetuity </a:t>
            </a:r>
          </a:p>
          <a:p>
            <a:r>
              <a:rPr lang="en-US" dirty="0" smtClean="0"/>
              <a:t>Maximize Tribal Sovereignty</a:t>
            </a:r>
          </a:p>
          <a:p>
            <a:r>
              <a:rPr lang="en-US" dirty="0"/>
              <a:t>Minimize State </a:t>
            </a:r>
            <a:r>
              <a:rPr lang="en-US" dirty="0" smtClean="0"/>
              <a:t>Intrusion</a:t>
            </a:r>
            <a:endParaRPr lang="en-US" dirty="0"/>
          </a:p>
          <a:p>
            <a:r>
              <a:rPr lang="en-US" dirty="0"/>
              <a:t>Waiver of State Sovereign </a:t>
            </a:r>
            <a:r>
              <a:rPr lang="en-US" dirty="0" smtClean="0"/>
              <a:t>Immunity</a:t>
            </a:r>
            <a:endParaRPr lang="en-US" dirty="0"/>
          </a:p>
          <a:p>
            <a:r>
              <a:rPr lang="en-US" dirty="0"/>
              <a:t>Tribal Exclusivity </a:t>
            </a:r>
            <a:r>
              <a:rPr lang="en-US" dirty="0" smtClean="0"/>
              <a:t>in </a:t>
            </a:r>
            <a:r>
              <a:rPr lang="en-US" dirty="0"/>
              <a:t>State Constitution</a:t>
            </a:r>
          </a:p>
          <a:p>
            <a:r>
              <a:rPr lang="en-US" dirty="0" smtClean="0"/>
              <a:t>Multiple Locations for Gaming</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066800"/>
            <a:ext cx="185946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01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62800" y="1066800"/>
            <a:ext cx="1822758" cy="4525962"/>
          </a:xfrm>
        </p:spPr>
      </p:pic>
      <p:sp>
        <p:nvSpPr>
          <p:cNvPr id="3" name="Rectangle 2"/>
          <p:cNvSpPr/>
          <p:nvPr/>
        </p:nvSpPr>
        <p:spPr>
          <a:xfrm>
            <a:off x="533400" y="1219200"/>
            <a:ext cx="6248400" cy="5262979"/>
          </a:xfrm>
          <a:prstGeom prst="rect">
            <a:avLst/>
          </a:prstGeom>
        </p:spPr>
        <p:txBody>
          <a:bodyPr wrap="square">
            <a:spAutoFit/>
          </a:bodyPr>
          <a:lstStyle/>
          <a:p>
            <a:pPr marL="342900" indent="-342900">
              <a:buClr>
                <a:schemeClr val="accent1"/>
              </a:buClr>
              <a:buFont typeface="Franklin Gothic Book" panose="020B0503020102020204" pitchFamily="34" charset="0"/>
              <a:buChar char="×"/>
            </a:pPr>
            <a:r>
              <a:rPr lang="en-US" sz="2400" dirty="0"/>
              <a:t>Hunting and Fishing </a:t>
            </a:r>
            <a:r>
              <a:rPr lang="en-US" sz="2400" dirty="0" smtClean="0"/>
              <a:t>Rights</a:t>
            </a:r>
          </a:p>
          <a:p>
            <a:pPr marL="342900" indent="-342900">
              <a:buClr>
                <a:schemeClr val="accent1"/>
              </a:buClr>
              <a:buFont typeface="Franklin Gothic Book" panose="020B0503020102020204" pitchFamily="34" charset="0"/>
              <a:buChar char="×"/>
            </a:pPr>
            <a:r>
              <a:rPr lang="en-US" sz="2400" dirty="0" smtClean="0"/>
              <a:t>Settlement </a:t>
            </a:r>
            <a:r>
              <a:rPr lang="en-US" sz="2400" dirty="0"/>
              <a:t>of Land </a:t>
            </a:r>
            <a:r>
              <a:rPr lang="en-US" sz="2400" dirty="0" smtClean="0"/>
              <a:t>Claims</a:t>
            </a:r>
          </a:p>
          <a:p>
            <a:pPr marL="342900" indent="-342900">
              <a:buClr>
                <a:schemeClr val="accent1"/>
              </a:buClr>
              <a:buFont typeface="Franklin Gothic Book" panose="020B0503020102020204" pitchFamily="34" charset="0"/>
              <a:buChar char="×"/>
            </a:pPr>
            <a:r>
              <a:rPr lang="en-US" sz="2400" dirty="0" smtClean="0"/>
              <a:t>Settlement </a:t>
            </a:r>
            <a:r>
              <a:rPr lang="en-US" sz="2400" dirty="0"/>
              <a:t>of Water Rights </a:t>
            </a:r>
            <a:endParaRPr lang="en-US" sz="2400" dirty="0" smtClean="0"/>
          </a:p>
          <a:p>
            <a:pPr marL="342900" indent="-342900">
              <a:buClr>
                <a:schemeClr val="accent1"/>
              </a:buClr>
              <a:buFont typeface="Franklin Gothic Book" panose="020B0503020102020204" pitchFamily="34" charset="0"/>
              <a:buChar char="×"/>
            </a:pPr>
            <a:r>
              <a:rPr lang="en-US" sz="2400" dirty="0" smtClean="0"/>
              <a:t>Class </a:t>
            </a:r>
            <a:r>
              <a:rPr lang="en-US" sz="2400" dirty="0"/>
              <a:t>II </a:t>
            </a:r>
            <a:r>
              <a:rPr lang="en-US" sz="2400" dirty="0" smtClean="0"/>
              <a:t>gaming</a:t>
            </a:r>
          </a:p>
          <a:p>
            <a:pPr marL="342900" indent="-342900">
              <a:buClr>
                <a:schemeClr val="accent1"/>
              </a:buClr>
              <a:buFont typeface="Franklin Gothic Book" panose="020B0503020102020204" pitchFamily="34" charset="0"/>
              <a:buChar char="×"/>
            </a:pPr>
            <a:r>
              <a:rPr lang="en-US" sz="2400" dirty="0" smtClean="0"/>
              <a:t>Reverter Clause</a:t>
            </a:r>
          </a:p>
          <a:p>
            <a:pPr marL="342900" indent="-342900">
              <a:buClr>
                <a:schemeClr val="accent1"/>
              </a:buClr>
              <a:buFont typeface="Franklin Gothic Book" panose="020B0503020102020204" pitchFamily="34" charset="0"/>
              <a:buChar char="×"/>
            </a:pPr>
            <a:r>
              <a:rPr lang="en-US" sz="2400" dirty="0" smtClean="0"/>
              <a:t>Taxation of the Tribe:</a:t>
            </a:r>
          </a:p>
          <a:p>
            <a:pPr marL="800100" lvl="1" indent="-342900">
              <a:buClr>
                <a:schemeClr val="accent1"/>
              </a:buClr>
              <a:buFont typeface="Franklin Gothic Book" panose="020B0503020102020204" pitchFamily="34" charset="0"/>
              <a:buChar char="×"/>
            </a:pPr>
            <a:r>
              <a:rPr lang="en-US" sz="2400" dirty="0" smtClean="0"/>
              <a:t>requiring </a:t>
            </a:r>
            <a:r>
              <a:rPr lang="en-US" sz="2400" dirty="0"/>
              <a:t>Tribe to pay revenue sharing even if exclusivity is </a:t>
            </a:r>
            <a:r>
              <a:rPr lang="en-US" sz="2400" dirty="0" smtClean="0"/>
              <a:t>lost</a:t>
            </a:r>
          </a:p>
          <a:p>
            <a:pPr marL="800100" lvl="1" indent="-342900">
              <a:buClr>
                <a:schemeClr val="accent1"/>
              </a:buClr>
              <a:buFont typeface="Franklin Gothic Book" panose="020B0503020102020204" pitchFamily="34" charset="0"/>
              <a:buChar char="×"/>
            </a:pPr>
            <a:r>
              <a:rPr lang="en-US" sz="2400" dirty="0"/>
              <a:t>r</a:t>
            </a:r>
            <a:r>
              <a:rPr lang="en-US" sz="2400" dirty="0" smtClean="0"/>
              <a:t>equiring Tribe </a:t>
            </a:r>
            <a:r>
              <a:rPr lang="en-US" sz="2400" dirty="0"/>
              <a:t>to pay state before compact can be </a:t>
            </a:r>
            <a:r>
              <a:rPr lang="en-US" sz="2400" dirty="0" smtClean="0"/>
              <a:t>executed</a:t>
            </a:r>
          </a:p>
          <a:p>
            <a:pPr marL="342900" indent="-342900">
              <a:buClr>
                <a:schemeClr val="accent1"/>
              </a:buClr>
              <a:buFont typeface="Franklin Gothic Book" panose="020B0503020102020204" pitchFamily="34" charset="0"/>
              <a:buChar char="×"/>
            </a:pPr>
            <a:r>
              <a:rPr lang="en-US" sz="2400" dirty="0" smtClean="0"/>
              <a:t>Issues </a:t>
            </a:r>
            <a:r>
              <a:rPr lang="en-US" sz="2400" dirty="0"/>
              <a:t>unrelated to gaming </a:t>
            </a:r>
            <a:endParaRPr lang="en-US" sz="2400" dirty="0" smtClean="0"/>
          </a:p>
          <a:p>
            <a:pPr marL="342900" indent="-342900">
              <a:buClr>
                <a:schemeClr val="accent1"/>
              </a:buClr>
              <a:buFont typeface="Franklin Gothic Book" panose="020B0503020102020204" pitchFamily="34" charset="0"/>
              <a:buChar char="×"/>
            </a:pPr>
            <a:r>
              <a:rPr lang="en-US" sz="2400" dirty="0" smtClean="0"/>
              <a:t>Free Play</a:t>
            </a:r>
          </a:p>
          <a:p>
            <a:pPr marL="342900" indent="-342900">
              <a:buClr>
                <a:schemeClr val="accent1"/>
              </a:buClr>
              <a:buFont typeface="Franklin Gothic Book" panose="020B0503020102020204" pitchFamily="34" charset="0"/>
              <a:buChar char="×"/>
            </a:pPr>
            <a:r>
              <a:rPr lang="en-US" sz="2400" dirty="0" smtClean="0"/>
              <a:t>Compacts </a:t>
            </a:r>
            <a:r>
              <a:rPr lang="en-US" sz="2400" dirty="0"/>
              <a:t>that infringe on </a:t>
            </a:r>
            <a:r>
              <a:rPr lang="en-US" sz="2400" dirty="0" smtClean="0"/>
              <a:t>other tribes</a:t>
            </a:r>
          </a:p>
          <a:p>
            <a:pPr marL="342900" indent="-342900">
              <a:buClr>
                <a:schemeClr val="accent1"/>
              </a:buClr>
              <a:buFont typeface="Franklin Gothic Book" panose="020B0503020102020204" pitchFamily="34" charset="0"/>
              <a:buChar char="×"/>
            </a:pPr>
            <a:r>
              <a:rPr lang="en-US" sz="2400" dirty="0" smtClean="0"/>
              <a:t>Illusory </a:t>
            </a:r>
            <a:r>
              <a:rPr lang="en-US" sz="2400" dirty="0"/>
              <a:t>Exclusivity</a:t>
            </a:r>
          </a:p>
        </p:txBody>
      </p:sp>
    </p:spTree>
    <p:extLst>
      <p:ext uri="{BB962C8B-B14F-4D97-AF65-F5344CB8AC3E}">
        <p14:creationId xmlns:p14="http://schemas.microsoft.com/office/powerpoint/2010/main" val="14465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trike="sngStrike" dirty="0" smtClean="0"/>
              <a:t>UGLY</a:t>
            </a:r>
            <a:r>
              <a:rPr lang="en-US" dirty="0" smtClean="0"/>
              <a:t> undesirable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066800"/>
            <a:ext cx="1937004" cy="4343400"/>
          </a:xfrm>
          <a:prstGeom prst="rect">
            <a:avLst/>
          </a:prstGeom>
        </p:spPr>
      </p:pic>
      <p:sp>
        <p:nvSpPr>
          <p:cNvPr id="3" name="Content Placeholder 2"/>
          <p:cNvSpPr>
            <a:spLocks noGrp="1"/>
          </p:cNvSpPr>
          <p:nvPr>
            <p:ph idx="1"/>
          </p:nvPr>
        </p:nvSpPr>
        <p:spPr>
          <a:xfrm>
            <a:off x="260604" y="1905000"/>
            <a:ext cx="8686800" cy="4525963"/>
          </a:xfrm>
        </p:spPr>
        <p:txBody>
          <a:bodyPr>
            <a:normAutofit fontScale="70000" lnSpcReduction="20000"/>
          </a:bodyPr>
          <a:lstStyle/>
          <a:p>
            <a:r>
              <a:rPr lang="en-US" dirty="0" smtClean="0"/>
              <a:t>Exorbitant Revenue sharing </a:t>
            </a:r>
          </a:p>
          <a:p>
            <a:r>
              <a:rPr lang="en-US" dirty="0" smtClean="0"/>
              <a:t>Limited exclusivity</a:t>
            </a:r>
          </a:p>
          <a:p>
            <a:r>
              <a:rPr lang="en-US" dirty="0" smtClean="0"/>
              <a:t>Take it or leave it Compacts</a:t>
            </a:r>
          </a:p>
          <a:p>
            <a:r>
              <a:rPr lang="en-US" dirty="0" smtClean="0"/>
              <a:t>Revenue Sharing Versus Tax Rates </a:t>
            </a:r>
          </a:p>
          <a:p>
            <a:r>
              <a:rPr lang="en-US" dirty="0" smtClean="0"/>
              <a:t>Tribe as Primary Beneficiary</a:t>
            </a:r>
          </a:p>
          <a:p>
            <a:r>
              <a:rPr lang="en-US" dirty="0" smtClean="0"/>
              <a:t>Mitigation Payments-disguised tax</a:t>
            </a:r>
          </a:p>
          <a:p>
            <a:r>
              <a:rPr lang="en-US" dirty="0" smtClean="0"/>
              <a:t>Tribes as Businesses not Governments</a:t>
            </a:r>
          </a:p>
          <a:p>
            <a:r>
              <a:rPr lang="en-US" dirty="0"/>
              <a:t>N</a:t>
            </a:r>
            <a:r>
              <a:rPr lang="en-US" dirty="0" smtClean="0"/>
              <a:t>on-Indian Gaming over Indian gaming</a:t>
            </a:r>
          </a:p>
          <a:p>
            <a:r>
              <a:rPr lang="en-US" dirty="0"/>
              <a:t>Smoking Cessation and Regulation</a:t>
            </a:r>
          </a:p>
          <a:p>
            <a:r>
              <a:rPr lang="en-US" dirty="0" smtClean="0"/>
              <a:t>Side agreements</a:t>
            </a:r>
          </a:p>
          <a:p>
            <a:r>
              <a:rPr lang="en-US" dirty="0" smtClean="0"/>
              <a:t>Limits on number and locations of casinos</a:t>
            </a:r>
          </a:p>
          <a:p>
            <a:r>
              <a:rPr lang="en-US" dirty="0" smtClean="0"/>
              <a:t>Process for handling Customer Complaints</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54011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 Basic </a:t>
            </a:r>
            <a:r>
              <a:rPr lang="en-US" dirty="0" smtClean="0"/>
              <a:t>Requirements</a:t>
            </a:r>
            <a:endParaRPr lang="en-US" dirty="0"/>
          </a:p>
        </p:txBody>
      </p:sp>
      <p:sp>
        <p:nvSpPr>
          <p:cNvPr id="3" name="Content Placeholder 2"/>
          <p:cNvSpPr>
            <a:spLocks noGrp="1"/>
          </p:cNvSpPr>
          <p:nvPr>
            <p:ph idx="1"/>
          </p:nvPr>
        </p:nvSpPr>
        <p:spPr/>
        <p:txBody>
          <a:bodyPr>
            <a:normAutofit fontScale="55000" lnSpcReduction="20000"/>
          </a:bodyPr>
          <a:lstStyle/>
          <a:p>
            <a:pPr>
              <a:lnSpc>
                <a:spcPct val="80000"/>
              </a:lnSpc>
              <a:buNone/>
            </a:pPr>
            <a:r>
              <a:rPr lang="en-US" altLang="en-US" sz="3300" dirty="0"/>
              <a:t>Is the Compact signed by recognized Tribal Chairman?</a:t>
            </a:r>
          </a:p>
          <a:p>
            <a:pPr>
              <a:lnSpc>
                <a:spcPct val="80000"/>
              </a:lnSpc>
              <a:buNone/>
            </a:pPr>
            <a:endParaRPr lang="en-US" altLang="en-US" sz="3300" dirty="0"/>
          </a:p>
          <a:p>
            <a:pPr>
              <a:lnSpc>
                <a:spcPct val="80000"/>
              </a:lnSpc>
              <a:buNone/>
            </a:pPr>
            <a:r>
              <a:rPr lang="en-US" altLang="en-US" sz="3300" dirty="0"/>
              <a:t>Does Tribal Resolution </a:t>
            </a:r>
            <a:r>
              <a:rPr lang="en-US" altLang="en-US" sz="3300" dirty="0" smtClean="0"/>
              <a:t>authorize </a:t>
            </a:r>
            <a:r>
              <a:rPr lang="en-US" altLang="en-US" sz="3300" dirty="0"/>
              <a:t>signature to the Compact?</a:t>
            </a:r>
          </a:p>
          <a:p>
            <a:pPr>
              <a:lnSpc>
                <a:spcPct val="80000"/>
              </a:lnSpc>
              <a:buNone/>
            </a:pPr>
            <a:endParaRPr lang="en-US" altLang="en-US" sz="3300" dirty="0"/>
          </a:p>
          <a:p>
            <a:pPr>
              <a:lnSpc>
                <a:spcPct val="80000"/>
              </a:lnSpc>
              <a:buNone/>
            </a:pPr>
            <a:r>
              <a:rPr lang="en-US" altLang="en-US" sz="3300" dirty="0"/>
              <a:t>Is the Compact properly signed by Governor/representative?</a:t>
            </a:r>
          </a:p>
          <a:p>
            <a:pPr>
              <a:lnSpc>
                <a:spcPct val="80000"/>
              </a:lnSpc>
              <a:buNone/>
            </a:pPr>
            <a:endParaRPr lang="en-US" altLang="en-US" sz="3300" dirty="0"/>
          </a:p>
          <a:p>
            <a:pPr>
              <a:lnSpc>
                <a:spcPct val="80000"/>
              </a:lnSpc>
              <a:buNone/>
            </a:pPr>
            <a:r>
              <a:rPr lang="en-US" altLang="en-US" sz="3300" dirty="0"/>
              <a:t>Is there evidence that the Governor/representative is authorized to sign the Compact?</a:t>
            </a:r>
          </a:p>
          <a:p>
            <a:pPr>
              <a:lnSpc>
                <a:spcPct val="80000"/>
              </a:lnSpc>
              <a:buNone/>
            </a:pPr>
            <a:endParaRPr lang="en-US" altLang="en-US" sz="3300" dirty="0"/>
          </a:p>
          <a:p>
            <a:pPr>
              <a:lnSpc>
                <a:spcPct val="80000"/>
              </a:lnSpc>
              <a:buNone/>
            </a:pPr>
            <a:r>
              <a:rPr lang="en-US" altLang="en-US" sz="3300" dirty="0"/>
              <a:t>Within the Tribe’s constitution is there a quorum requirement and has it been met?</a:t>
            </a:r>
          </a:p>
          <a:p>
            <a:pPr>
              <a:lnSpc>
                <a:spcPct val="80000"/>
              </a:lnSpc>
              <a:buNone/>
            </a:pPr>
            <a:endParaRPr lang="en-US" altLang="en-US" sz="3300" dirty="0"/>
          </a:p>
          <a:p>
            <a:pPr>
              <a:lnSpc>
                <a:spcPct val="80000"/>
              </a:lnSpc>
              <a:buNone/>
            </a:pPr>
            <a:r>
              <a:rPr lang="en-US" altLang="en-US" sz="3300" dirty="0"/>
              <a:t>If the Compact authorizes the sale/service of alcohol, does the Tribe have an approved liquor ordinance?</a:t>
            </a:r>
          </a:p>
          <a:p>
            <a:pPr>
              <a:lnSpc>
                <a:spcPct val="80000"/>
              </a:lnSpc>
              <a:buNone/>
            </a:pPr>
            <a:endParaRPr lang="en-US" altLang="en-US" sz="3300" dirty="0"/>
          </a:p>
          <a:p>
            <a:pPr>
              <a:lnSpc>
                <a:spcPct val="80000"/>
              </a:lnSpc>
              <a:buNone/>
            </a:pPr>
            <a:r>
              <a:rPr lang="en-US" altLang="en-US" sz="3300" dirty="0"/>
              <a:t>Does the Compact authorize sports betting?</a:t>
            </a:r>
          </a:p>
          <a:p>
            <a:pPr>
              <a:lnSpc>
                <a:spcPct val="80000"/>
              </a:lnSpc>
              <a:buNone/>
            </a:pPr>
            <a:endParaRPr lang="en-US" altLang="en-US" sz="3300" dirty="0"/>
          </a:p>
          <a:p>
            <a:pPr>
              <a:lnSpc>
                <a:spcPct val="80000"/>
              </a:lnSpc>
              <a:buNone/>
            </a:pPr>
            <a:r>
              <a:rPr lang="en-US" altLang="en-US" sz="3300" dirty="0"/>
              <a:t>Is the Compact site specific and if so does the Tribe have documentation that the land is Indian Land?</a:t>
            </a:r>
          </a:p>
          <a:p>
            <a:pPr>
              <a:lnSpc>
                <a:spcPct val="80000"/>
              </a:lnSpc>
              <a:buNone/>
            </a:pPr>
            <a:endParaRPr lang="en-US" altLang="en-US" sz="3300" dirty="0"/>
          </a:p>
          <a:p>
            <a:pPr>
              <a:lnSpc>
                <a:spcPct val="80000"/>
              </a:lnSpc>
              <a:buNone/>
            </a:pPr>
            <a:r>
              <a:rPr lang="en-US" altLang="en-US" sz="3300" dirty="0"/>
              <a:t>Is the Amendment a simple extension of the term of the compact?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663" y="1053529"/>
            <a:ext cx="1547813" cy="1613471"/>
          </a:xfrm>
          <a:prstGeom prst="rect">
            <a:avLst/>
          </a:prstGeom>
        </p:spPr>
      </p:pic>
    </p:spTree>
    <p:extLst>
      <p:ext uri="{BB962C8B-B14F-4D97-AF65-F5344CB8AC3E}">
        <p14:creationId xmlns:p14="http://schemas.microsoft.com/office/powerpoint/2010/main" val="49922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2785</TotalTime>
  <Words>1910</Words>
  <Application>Microsoft Office PowerPoint</Application>
  <PresentationFormat>On-screen Show (4:3)</PresentationFormat>
  <Paragraphs>202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Trek</vt:lpstr>
      <vt:lpstr>Tribal State Gaming Compacts </vt:lpstr>
      <vt:lpstr>Indian Gaming Regulatory Act (IGRA)</vt:lpstr>
      <vt:lpstr>The Good, the Bad and the UGLY Undesirable</vt:lpstr>
      <vt:lpstr>Compact Review</vt:lpstr>
      <vt:lpstr>Specifically Allowed in a Compact</vt:lpstr>
      <vt:lpstr>The Good</vt:lpstr>
      <vt:lpstr>The Bad</vt:lpstr>
      <vt:lpstr>The UGLY undesirable</vt:lpstr>
      <vt:lpstr>Compact Basic Requirements</vt:lpstr>
      <vt:lpstr>Compact, Amendment or Extension</vt:lpstr>
      <vt:lpstr>Update on Secretarial Procedures</vt:lpstr>
    </vt:vector>
  </TitlesOfParts>
  <Company>Bureau of Indian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the Bad and the UGLY Undesirable</dc:title>
  <dc:creator>Troy M. Woodward</dc:creator>
  <cp:lastModifiedBy>Guest</cp:lastModifiedBy>
  <cp:revision>42</cp:revision>
  <cp:lastPrinted>2015-06-16T13:50:13Z</cp:lastPrinted>
  <dcterms:created xsi:type="dcterms:W3CDTF">2015-05-13T15:35:57Z</dcterms:created>
  <dcterms:modified xsi:type="dcterms:W3CDTF">2015-06-23T21:28:46Z</dcterms:modified>
</cp:coreProperties>
</file>