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42"/>
  </p:notesMasterIdLst>
  <p:sldIdLst>
    <p:sldId id="257" r:id="rId8"/>
    <p:sldId id="259" r:id="rId9"/>
    <p:sldId id="327" r:id="rId10"/>
    <p:sldId id="328" r:id="rId11"/>
    <p:sldId id="329" r:id="rId12"/>
    <p:sldId id="330" r:id="rId13"/>
    <p:sldId id="331" r:id="rId14"/>
    <p:sldId id="274" r:id="rId15"/>
    <p:sldId id="260" r:id="rId16"/>
    <p:sldId id="290" r:id="rId17"/>
    <p:sldId id="322" r:id="rId18"/>
    <p:sldId id="332" r:id="rId19"/>
    <p:sldId id="292" r:id="rId20"/>
    <p:sldId id="323" r:id="rId21"/>
    <p:sldId id="333" r:id="rId22"/>
    <p:sldId id="324" r:id="rId23"/>
    <p:sldId id="314" r:id="rId24"/>
    <p:sldId id="351" r:id="rId25"/>
    <p:sldId id="353" r:id="rId26"/>
    <p:sldId id="336" r:id="rId27"/>
    <p:sldId id="337" r:id="rId28"/>
    <p:sldId id="338" r:id="rId29"/>
    <p:sldId id="339" r:id="rId30"/>
    <p:sldId id="340" r:id="rId31"/>
    <p:sldId id="341" r:id="rId32"/>
    <p:sldId id="342" r:id="rId33"/>
    <p:sldId id="354" r:id="rId34"/>
    <p:sldId id="355" r:id="rId35"/>
    <p:sldId id="344" r:id="rId36"/>
    <p:sldId id="347" r:id="rId37"/>
    <p:sldId id="348" r:id="rId38"/>
    <p:sldId id="349" r:id="rId39"/>
    <p:sldId id="350" r:id="rId40"/>
    <p:sldId id="33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DFFD"/>
    <a:srgbClr val="AFD6F5"/>
    <a:srgbClr val="6BD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43" autoAdjust="0"/>
  </p:normalViewPr>
  <p:slideViewPr>
    <p:cSldViewPr>
      <p:cViewPr>
        <p:scale>
          <a:sx n="80" d="100"/>
          <a:sy n="80" d="100"/>
        </p:scale>
        <p:origin x="-2514" y="-4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Percentage of Industry </c:v>
                </c:pt>
              </c:strCache>
            </c:strRef>
          </c:tx>
          <c:dLbls>
            <c:showLegendKey val="0"/>
            <c:showVal val="0"/>
            <c:showCatName val="1"/>
            <c:showSerName val="0"/>
            <c:showPercent val="1"/>
            <c:showBubbleSize val="0"/>
            <c:showLeaderLines val="1"/>
          </c:dLbls>
          <c:cat>
            <c:strRef>
              <c:f>Sheet1!$A$2:$A$7</c:f>
              <c:strCache>
                <c:ptCount val="6"/>
                <c:pt idx="0">
                  <c:v>Pulp and Paper Mills</c:v>
                </c:pt>
                <c:pt idx="1">
                  <c:v>Converted Paper Product</c:v>
                </c:pt>
                <c:pt idx="2">
                  <c:v>Other Wood Product</c:v>
                </c:pt>
                <c:pt idx="3">
                  <c:v>Sawmills </c:v>
                </c:pt>
                <c:pt idx="4">
                  <c:v>Engineered Wood</c:v>
                </c:pt>
                <c:pt idx="5">
                  <c:v>Wood Furniture</c:v>
                </c:pt>
              </c:strCache>
            </c:strRef>
          </c:cat>
          <c:val>
            <c:numRef>
              <c:f>Sheet1!$B$2:$B$7</c:f>
              <c:numCache>
                <c:formatCode>General</c:formatCode>
                <c:ptCount val="6"/>
                <c:pt idx="0">
                  <c:v>3520479</c:v>
                </c:pt>
                <c:pt idx="1">
                  <c:v>3063772</c:v>
                </c:pt>
                <c:pt idx="2">
                  <c:v>972897</c:v>
                </c:pt>
                <c:pt idx="3">
                  <c:v>205179</c:v>
                </c:pt>
                <c:pt idx="4">
                  <c:v>182372</c:v>
                </c:pt>
                <c:pt idx="5">
                  <c:v>999492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B07635-8CAC-4E4B-9011-29B6DB1055F5}" type="datetimeFigureOut">
              <a:rPr lang="en-AU" smtClean="0"/>
              <a:pPr/>
              <a:t>17/06/2015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C8BE8F-9794-440C-A50A-F7658C5FD8BF}" type="slidenum">
              <a:rPr lang="en-AU" smtClean="0"/>
              <a:pPr/>
              <a:t>‹#›</a:t>
            </a:fld>
            <a:endParaRPr lang="en-AU"/>
          </a:p>
        </p:txBody>
      </p:sp>
    </p:spTree>
    <p:extLst>
      <p:ext uri="{BB962C8B-B14F-4D97-AF65-F5344CB8AC3E}">
        <p14:creationId xmlns:p14="http://schemas.microsoft.com/office/powerpoint/2010/main" val="559848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smtClean="0"/>
          </a:p>
        </p:txBody>
      </p:sp>
      <p:sp>
        <p:nvSpPr>
          <p:cNvPr id="4" name="Slide Number Placeholder 3"/>
          <p:cNvSpPr>
            <a:spLocks noGrp="1"/>
          </p:cNvSpPr>
          <p:nvPr>
            <p:ph type="sldNum" sz="quarter" idx="10"/>
          </p:nvPr>
        </p:nvSpPr>
        <p:spPr/>
        <p:txBody>
          <a:bodyPr/>
          <a:lstStyle/>
          <a:p>
            <a:fld id="{85C8BE8F-9794-440C-A50A-F7658C5FD8BF}" type="slidenum">
              <a:rPr lang="en-AU" smtClean="0">
                <a:solidFill>
                  <a:prstClr val="black"/>
                </a:solidFill>
              </a:rPr>
              <a:pPr/>
              <a:t>3</a:t>
            </a:fld>
            <a:endParaRPr lang="en-AU">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85C8BE8F-9794-440C-A50A-F7658C5FD8BF}" type="slidenum">
              <a:rPr lang="en-AU" smtClean="0"/>
              <a:pPr/>
              <a:t>17</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C8BE8F-9794-440C-A50A-F7658C5FD8BF}" type="slidenum">
              <a:rPr lang="en-AU" smtClean="0">
                <a:solidFill>
                  <a:prstClr val="black"/>
                </a:solidFill>
              </a:rPr>
              <a:pPr/>
              <a:t>18</a:t>
            </a:fld>
            <a:endParaRPr lang="en-AU">
              <a:solidFill>
                <a:prstClr val="black"/>
              </a:solidFill>
            </a:endParaRPr>
          </a:p>
        </p:txBody>
      </p:sp>
    </p:spTree>
    <p:extLst>
      <p:ext uri="{BB962C8B-B14F-4D97-AF65-F5344CB8AC3E}">
        <p14:creationId xmlns:p14="http://schemas.microsoft.com/office/powerpoint/2010/main" val="3548627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C8BE8F-9794-440C-A50A-F7658C5FD8BF}" type="slidenum">
              <a:rPr lang="en-AU" smtClean="0">
                <a:solidFill>
                  <a:prstClr val="black"/>
                </a:solidFill>
              </a:rPr>
              <a:pPr/>
              <a:t>19</a:t>
            </a:fld>
            <a:endParaRPr lang="en-AU">
              <a:solidFill>
                <a:prstClr val="black"/>
              </a:solidFill>
            </a:endParaRPr>
          </a:p>
        </p:txBody>
      </p:sp>
    </p:spTree>
    <p:extLst>
      <p:ext uri="{BB962C8B-B14F-4D97-AF65-F5344CB8AC3E}">
        <p14:creationId xmlns:p14="http://schemas.microsoft.com/office/powerpoint/2010/main" val="3548627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5C8BE8F-9794-440C-A50A-F7658C5FD8BF}" type="slidenum">
              <a:rPr lang="en-AU" smtClean="0">
                <a:solidFill>
                  <a:prstClr val="black"/>
                </a:solidFill>
              </a:rPr>
              <a:pPr/>
              <a:t>20</a:t>
            </a:fld>
            <a:endParaRPr lang="en-AU">
              <a:solidFill>
                <a:prstClr val="black"/>
              </a:solidFill>
            </a:endParaRPr>
          </a:p>
        </p:txBody>
      </p:sp>
    </p:spTree>
    <p:extLst>
      <p:ext uri="{BB962C8B-B14F-4D97-AF65-F5344CB8AC3E}">
        <p14:creationId xmlns:p14="http://schemas.microsoft.com/office/powerpoint/2010/main" val="1484117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Growing</a:t>
            </a:r>
            <a:r>
              <a:rPr lang="en-AU" baseline="0" dirty="0" smtClean="0"/>
              <a:t> more trees than harvesting</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Supply of </a:t>
            </a:r>
            <a:r>
              <a:rPr lang="en-AU" baseline="0" dirty="0" err="1" smtClean="0"/>
              <a:t>sawtimber</a:t>
            </a:r>
            <a:r>
              <a:rPr lang="en-AU" baseline="0" dirty="0" smtClean="0"/>
              <a:t> is increasing but companies are struggling to get enough logs to meet demand</a:t>
            </a:r>
          </a:p>
          <a:p>
            <a:r>
              <a:rPr lang="en-AU" baseline="0" dirty="0" smtClean="0"/>
              <a:t>Forest </a:t>
            </a:r>
            <a:r>
              <a:rPr lang="en-AU" baseline="0" dirty="0" err="1" smtClean="0"/>
              <a:t>parcelisation</a:t>
            </a:r>
            <a:r>
              <a:rPr lang="en-AU" baseline="0" dirty="0" smtClean="0"/>
              <a:t> is increasing, more landowners and smaller parcels</a:t>
            </a:r>
          </a:p>
          <a:p>
            <a:r>
              <a:rPr lang="en-AU" baseline="0" dirty="0" smtClean="0"/>
              <a:t>Changing landowner demographics</a:t>
            </a:r>
          </a:p>
          <a:p>
            <a:r>
              <a:rPr lang="en-AU" baseline="0" dirty="0" smtClean="0"/>
              <a:t>Incentives for managing private forests</a:t>
            </a:r>
          </a:p>
          <a:p>
            <a:endParaRPr lang="en-AU" dirty="0"/>
          </a:p>
        </p:txBody>
      </p:sp>
      <p:sp>
        <p:nvSpPr>
          <p:cNvPr id="4" name="Slide Number Placeholder 3"/>
          <p:cNvSpPr>
            <a:spLocks noGrp="1"/>
          </p:cNvSpPr>
          <p:nvPr>
            <p:ph type="sldNum" sz="quarter" idx="10"/>
          </p:nvPr>
        </p:nvSpPr>
        <p:spPr/>
        <p:txBody>
          <a:bodyPr/>
          <a:lstStyle/>
          <a:p>
            <a:fld id="{85C8BE8F-9794-440C-A50A-F7658C5FD8BF}" type="slidenum">
              <a:rPr lang="en-AU" smtClean="0">
                <a:solidFill>
                  <a:prstClr val="black"/>
                </a:solidFill>
              </a:rPr>
              <a:pPr/>
              <a:t>21</a:t>
            </a:fld>
            <a:endParaRPr lang="en-AU">
              <a:solidFill>
                <a:prstClr val="black"/>
              </a:solidFill>
            </a:endParaRPr>
          </a:p>
        </p:txBody>
      </p:sp>
    </p:spTree>
    <p:extLst>
      <p:ext uri="{BB962C8B-B14F-4D97-AF65-F5344CB8AC3E}">
        <p14:creationId xmlns:p14="http://schemas.microsoft.com/office/powerpoint/2010/main" val="1251876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Forest</a:t>
            </a:r>
            <a:r>
              <a:rPr lang="en-AU" baseline="0" dirty="0" smtClean="0"/>
              <a:t> cooperatives to acquire group certification and bring additional funding to priorities</a:t>
            </a:r>
          </a:p>
          <a:p>
            <a:r>
              <a:rPr lang="en-AU" baseline="0" dirty="0" smtClean="0"/>
              <a:t>Concern that certification systems represent a process for improvement instead of better management and economic benefits</a:t>
            </a:r>
          </a:p>
          <a:p>
            <a:r>
              <a:rPr lang="en-AU" baseline="0" dirty="0" smtClean="0"/>
              <a:t>SFI and FSC </a:t>
            </a:r>
            <a:r>
              <a:rPr lang="en-AU" baseline="0" dirty="0" err="1" smtClean="0"/>
              <a:t>msut</a:t>
            </a:r>
            <a:r>
              <a:rPr lang="en-AU" baseline="0" dirty="0" smtClean="0"/>
              <a:t> find ways to collaborate to expand cost-effective and appropriately designed forest </a:t>
            </a:r>
            <a:r>
              <a:rPr lang="en-AU" baseline="0" dirty="0" err="1" smtClean="0"/>
              <a:t>certifcation</a:t>
            </a:r>
            <a:r>
              <a:rPr lang="en-AU" baseline="0" dirty="0" smtClean="0"/>
              <a:t> to landowners, especially family forest owners</a:t>
            </a:r>
          </a:p>
          <a:p>
            <a:r>
              <a:rPr lang="en-NZ" dirty="0" smtClean="0"/>
              <a:t>44 percent of </a:t>
            </a:r>
            <a:r>
              <a:rPr lang="en-NZ" dirty="0" err="1" smtClean="0"/>
              <a:t>Wisc</a:t>
            </a:r>
            <a:endParaRPr lang="en-NZ" dirty="0" smtClean="0"/>
          </a:p>
          <a:p>
            <a:r>
              <a:rPr lang="en-NZ" dirty="0" smtClean="0"/>
              <a:t>http://</a:t>
            </a:r>
            <a:r>
              <a:rPr lang="en-NZ" dirty="0" err="1" smtClean="0"/>
              <a:t>dnr.wi.gov</a:t>
            </a:r>
            <a:r>
              <a:rPr lang="en-NZ" dirty="0" smtClean="0"/>
              <a:t>/topic/</a:t>
            </a:r>
            <a:r>
              <a:rPr lang="en-NZ" dirty="0" err="1" smtClean="0"/>
              <a:t>TimberSales</a:t>
            </a:r>
            <a:r>
              <a:rPr lang="en-NZ" dirty="0" smtClean="0"/>
              <a:t>/documents/</a:t>
            </a:r>
            <a:r>
              <a:rPr lang="en-NZ" dirty="0" err="1" smtClean="0"/>
              <a:t>WICertifiedAcres.pdfonsin’s</a:t>
            </a:r>
            <a:r>
              <a:rPr lang="en-NZ" dirty="0" smtClean="0"/>
              <a:t> private and public forest lands, have been certified by the American Tree Farm System (ATFS), Forest Stewardship Council (FSC) and the Sustainable Forestry Initiative (SFI)</a:t>
            </a:r>
            <a:endParaRPr lang="en-AU" dirty="0"/>
          </a:p>
        </p:txBody>
      </p:sp>
      <p:sp>
        <p:nvSpPr>
          <p:cNvPr id="4" name="Slide Number Placeholder 3"/>
          <p:cNvSpPr>
            <a:spLocks noGrp="1"/>
          </p:cNvSpPr>
          <p:nvPr>
            <p:ph type="sldNum" sz="quarter" idx="10"/>
          </p:nvPr>
        </p:nvSpPr>
        <p:spPr/>
        <p:txBody>
          <a:bodyPr/>
          <a:lstStyle/>
          <a:p>
            <a:fld id="{85C8BE8F-9794-440C-A50A-F7658C5FD8BF}" type="slidenum">
              <a:rPr lang="en-AU" smtClean="0">
                <a:solidFill>
                  <a:prstClr val="black"/>
                </a:solidFill>
              </a:rPr>
              <a:pPr/>
              <a:t>22</a:t>
            </a:fld>
            <a:endParaRPr lang="en-AU">
              <a:solidFill>
                <a:prstClr val="black"/>
              </a:solidFill>
            </a:endParaRPr>
          </a:p>
        </p:txBody>
      </p:sp>
    </p:spTree>
    <p:extLst>
      <p:ext uri="{BB962C8B-B14F-4D97-AF65-F5344CB8AC3E}">
        <p14:creationId xmlns:p14="http://schemas.microsoft.com/office/powerpoint/2010/main" val="1251876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Logging-Family owned, rising age. </a:t>
            </a:r>
          </a:p>
          <a:p>
            <a:r>
              <a:rPr lang="en-AU" dirty="0" smtClean="0"/>
              <a:t>Manufacturing,</a:t>
            </a:r>
            <a:r>
              <a:rPr lang="en-AU" baseline="0" dirty="0" smtClean="0"/>
              <a:t> despite high unemployment, hard to find good workers due to lack of skills</a:t>
            </a:r>
          </a:p>
          <a:p>
            <a:r>
              <a:rPr lang="en-AU" baseline="0" dirty="0" smtClean="0"/>
              <a:t>Skill standards have been established</a:t>
            </a:r>
          </a:p>
          <a:p>
            <a:r>
              <a:rPr lang="en-AU" baseline="0" dirty="0" smtClean="0"/>
              <a:t>List of trades taught through job corps should include timber harvesting</a:t>
            </a:r>
          </a:p>
          <a:p>
            <a:r>
              <a:rPr lang="en-AU" baseline="0" dirty="0" smtClean="0"/>
              <a:t>Tech schools expand programs, especially in Northern Wisconsin</a:t>
            </a:r>
          </a:p>
          <a:p>
            <a:r>
              <a:rPr lang="en-AU" baseline="0" dirty="0" smtClean="0"/>
              <a:t>Possible career program for high school</a:t>
            </a:r>
            <a:endParaRPr lang="en-AU" dirty="0"/>
          </a:p>
        </p:txBody>
      </p:sp>
      <p:sp>
        <p:nvSpPr>
          <p:cNvPr id="4" name="Slide Number Placeholder 3"/>
          <p:cNvSpPr>
            <a:spLocks noGrp="1"/>
          </p:cNvSpPr>
          <p:nvPr>
            <p:ph type="sldNum" sz="quarter" idx="10"/>
          </p:nvPr>
        </p:nvSpPr>
        <p:spPr/>
        <p:txBody>
          <a:bodyPr/>
          <a:lstStyle/>
          <a:p>
            <a:fld id="{85C8BE8F-9794-440C-A50A-F7658C5FD8BF}" type="slidenum">
              <a:rPr lang="en-AU" smtClean="0">
                <a:solidFill>
                  <a:prstClr val="black"/>
                </a:solidFill>
              </a:rPr>
              <a:pPr/>
              <a:t>23</a:t>
            </a:fld>
            <a:endParaRPr lang="en-AU">
              <a:solidFill>
                <a:prstClr val="black"/>
              </a:solidFill>
            </a:endParaRPr>
          </a:p>
        </p:txBody>
      </p:sp>
    </p:spTree>
    <p:extLst>
      <p:ext uri="{BB962C8B-B14F-4D97-AF65-F5344CB8AC3E}">
        <p14:creationId xmlns:p14="http://schemas.microsoft.com/office/powerpoint/2010/main" val="1251876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Invasive</a:t>
            </a:r>
            <a:r>
              <a:rPr lang="en-AU" baseline="0" dirty="0" smtClean="0"/>
              <a:t> </a:t>
            </a:r>
            <a:r>
              <a:rPr lang="en-AU" baseline="0" dirty="0" smtClean="0"/>
              <a:t>species programs need to work to provide protection but also minimise disruption to markets</a:t>
            </a:r>
            <a:endParaRPr lang="en-AU" dirty="0"/>
          </a:p>
        </p:txBody>
      </p:sp>
      <p:sp>
        <p:nvSpPr>
          <p:cNvPr id="4" name="Slide Number Placeholder 3"/>
          <p:cNvSpPr>
            <a:spLocks noGrp="1"/>
          </p:cNvSpPr>
          <p:nvPr>
            <p:ph type="sldNum" sz="quarter" idx="10"/>
          </p:nvPr>
        </p:nvSpPr>
        <p:spPr/>
        <p:txBody>
          <a:bodyPr/>
          <a:lstStyle/>
          <a:p>
            <a:fld id="{85C8BE8F-9794-440C-A50A-F7658C5FD8BF}" type="slidenum">
              <a:rPr lang="en-AU" smtClean="0">
                <a:solidFill>
                  <a:prstClr val="black"/>
                </a:solidFill>
              </a:rPr>
              <a:pPr/>
              <a:t>24</a:t>
            </a:fld>
            <a:endParaRPr lang="en-AU">
              <a:solidFill>
                <a:prstClr val="black"/>
              </a:solidFill>
            </a:endParaRPr>
          </a:p>
        </p:txBody>
      </p:sp>
    </p:spTree>
    <p:extLst>
      <p:ext uri="{BB962C8B-B14F-4D97-AF65-F5344CB8AC3E}">
        <p14:creationId xmlns:p14="http://schemas.microsoft.com/office/powerpoint/2010/main" val="1251876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Forest</a:t>
            </a:r>
            <a:r>
              <a:rPr lang="en-AU" baseline="0" dirty="0" smtClean="0"/>
              <a:t> cooperatives to acquire group certification and bring additional funding to priorities</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Farm Bill-Family farms account for 96% of the farms in the US. </a:t>
            </a:r>
          </a:p>
          <a:p>
            <a:endParaRPr lang="en-AU" dirty="0"/>
          </a:p>
        </p:txBody>
      </p:sp>
      <p:sp>
        <p:nvSpPr>
          <p:cNvPr id="4" name="Slide Number Placeholder 3"/>
          <p:cNvSpPr>
            <a:spLocks noGrp="1"/>
          </p:cNvSpPr>
          <p:nvPr>
            <p:ph type="sldNum" sz="quarter" idx="10"/>
          </p:nvPr>
        </p:nvSpPr>
        <p:spPr/>
        <p:txBody>
          <a:bodyPr/>
          <a:lstStyle/>
          <a:p>
            <a:fld id="{85C8BE8F-9794-440C-A50A-F7658C5FD8BF}" type="slidenum">
              <a:rPr lang="en-AU" smtClean="0">
                <a:solidFill>
                  <a:prstClr val="black"/>
                </a:solidFill>
              </a:rPr>
              <a:pPr/>
              <a:t>25</a:t>
            </a:fld>
            <a:endParaRPr lang="en-AU">
              <a:solidFill>
                <a:prstClr val="black"/>
              </a:solidFill>
            </a:endParaRPr>
          </a:p>
        </p:txBody>
      </p:sp>
    </p:spTree>
    <p:extLst>
      <p:ext uri="{BB962C8B-B14F-4D97-AF65-F5344CB8AC3E}">
        <p14:creationId xmlns:p14="http://schemas.microsoft.com/office/powerpoint/2010/main" val="1251876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Green</a:t>
            </a:r>
            <a:r>
              <a:rPr lang="en-AU" baseline="0" dirty="0" smtClean="0"/>
              <a:t> building rating systems are a growing phenomenon in the building sector. Rating systems provide a rating based on a buildings environmental impact. tools currently do NOT give a preference to wood materials. Programs discriminate against forestry. LEED system should better recognize forest products in its rating system</a:t>
            </a:r>
          </a:p>
          <a:p>
            <a:endParaRPr lang="en-AU" baseline="0" dirty="0" smtClean="0"/>
          </a:p>
          <a:p>
            <a:r>
              <a:rPr lang="en-AU" baseline="0" dirty="0" smtClean="0"/>
              <a:t>Growth of export market-Demand for wood in China is high. DO NOT UNDERESTIMATE THE IMPORTANCE OF HIGH VALUE TREES</a:t>
            </a:r>
          </a:p>
          <a:p>
            <a:r>
              <a:rPr lang="en-AU" baseline="0" dirty="0" smtClean="0"/>
              <a:t>Aim for value added</a:t>
            </a:r>
          </a:p>
          <a:p>
            <a:endParaRPr lang="en-AU" baseline="0" dirty="0" smtClean="0"/>
          </a:p>
          <a:p>
            <a:r>
              <a:rPr lang="en-AU" dirty="0" smtClean="0"/>
              <a:t>$7/acre/year for carbon at $20/tonne. Doesn’t seem large but makes returns</a:t>
            </a:r>
            <a:r>
              <a:rPr lang="en-AU" baseline="0" dirty="0" smtClean="0"/>
              <a:t> to land competitive with agricultural and leads to less land conversion. Especially when ecosystem values are included. And landowners that don’t want to sell timber may appreciate the carbon  payment. </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All logging residue would meet 2% of energy needs. Biomass to biodiesel.</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err="1" smtClean="0"/>
              <a:t>Nanocellulose</a:t>
            </a:r>
            <a:r>
              <a:rPr lang="en-AU" baseline="0" dirty="0" smtClean="0"/>
              <a:t>-</a:t>
            </a:r>
            <a:r>
              <a:rPr lang="en-AU" dirty="0" smtClean="0"/>
              <a:t>Greener building material</a:t>
            </a:r>
            <a:r>
              <a:rPr lang="en-AU" baseline="0" dirty="0" smtClean="0"/>
              <a:t> </a:t>
            </a:r>
            <a:r>
              <a:rPr lang="en-AU" dirty="0" smtClean="0"/>
              <a:t>Stronger light weight wood composites Stronger than steel and more durable</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85C8BE8F-9794-440C-A50A-F7658C5FD8BF}" type="slidenum">
              <a:rPr lang="en-AU" smtClean="0">
                <a:solidFill>
                  <a:prstClr val="black"/>
                </a:solidFill>
              </a:rPr>
              <a:pPr/>
              <a:t>26</a:t>
            </a:fld>
            <a:endParaRPr lang="en-AU">
              <a:solidFill>
                <a:prstClr val="black"/>
              </a:solidFill>
            </a:endParaRPr>
          </a:p>
        </p:txBody>
      </p:sp>
    </p:spTree>
    <p:extLst>
      <p:ext uri="{BB962C8B-B14F-4D97-AF65-F5344CB8AC3E}">
        <p14:creationId xmlns:p14="http://schemas.microsoft.com/office/powerpoint/2010/main" val="1593591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smtClean="0"/>
          </a:p>
        </p:txBody>
      </p:sp>
      <p:sp>
        <p:nvSpPr>
          <p:cNvPr id="4" name="Slide Number Placeholder 3"/>
          <p:cNvSpPr>
            <a:spLocks noGrp="1"/>
          </p:cNvSpPr>
          <p:nvPr>
            <p:ph type="sldNum" sz="quarter" idx="10"/>
          </p:nvPr>
        </p:nvSpPr>
        <p:spPr/>
        <p:txBody>
          <a:bodyPr/>
          <a:lstStyle/>
          <a:p>
            <a:fld id="{85C8BE8F-9794-440C-A50A-F7658C5FD8BF}" type="slidenum">
              <a:rPr lang="en-AU" smtClean="0">
                <a:solidFill>
                  <a:prstClr val="black"/>
                </a:solidFill>
              </a:rPr>
              <a:pPr/>
              <a:t>4</a:t>
            </a:fld>
            <a:endParaRPr lang="en-AU">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CLT is a multi-layer wood panel made from lumber. Layers of board (also known as plies) are placed cross-wise to adjacent layers and glued over their entire surface, creating a product with exceptional strength and dimensional stability. </a:t>
            </a:r>
            <a:endParaRPr lang="en-US" dirty="0"/>
          </a:p>
        </p:txBody>
      </p:sp>
      <p:sp>
        <p:nvSpPr>
          <p:cNvPr id="4" name="Slide Number Placeholder 3"/>
          <p:cNvSpPr>
            <a:spLocks noGrp="1"/>
          </p:cNvSpPr>
          <p:nvPr>
            <p:ph type="sldNum" sz="quarter" idx="10"/>
          </p:nvPr>
        </p:nvSpPr>
        <p:spPr/>
        <p:txBody>
          <a:bodyPr/>
          <a:lstStyle/>
          <a:p>
            <a:fld id="{85C8BE8F-9794-440C-A50A-F7658C5FD8BF}" type="slidenum">
              <a:rPr lang="en-AU" smtClean="0"/>
              <a:pPr/>
              <a:t>27</a:t>
            </a:fld>
            <a:endParaRPr lang="en-AU"/>
          </a:p>
        </p:txBody>
      </p:sp>
    </p:spTree>
    <p:extLst>
      <p:ext uri="{BB962C8B-B14F-4D97-AF65-F5344CB8AC3E}">
        <p14:creationId xmlns:p14="http://schemas.microsoft.com/office/powerpoint/2010/main" val="1325465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Whole Trees building in Madison</a:t>
            </a:r>
            <a:r>
              <a:rPr lang="en-US" baseline="0" dirty="0" smtClean="0"/>
              <a:t>, Wisconsin</a:t>
            </a:r>
            <a:endParaRPr lang="en-US" dirty="0"/>
          </a:p>
        </p:txBody>
      </p:sp>
      <p:sp>
        <p:nvSpPr>
          <p:cNvPr id="4" name="Slide Number Placeholder 3"/>
          <p:cNvSpPr>
            <a:spLocks noGrp="1"/>
          </p:cNvSpPr>
          <p:nvPr>
            <p:ph type="sldNum" sz="quarter" idx="10"/>
          </p:nvPr>
        </p:nvSpPr>
        <p:spPr/>
        <p:txBody>
          <a:bodyPr/>
          <a:lstStyle/>
          <a:p>
            <a:fld id="{85C8BE8F-9794-440C-A50A-F7658C5FD8BF}" type="slidenum">
              <a:rPr lang="en-AU" smtClean="0"/>
              <a:pPr/>
              <a:t>28</a:t>
            </a:fld>
            <a:endParaRPr lang="en-AU"/>
          </a:p>
        </p:txBody>
      </p:sp>
    </p:spTree>
    <p:extLst>
      <p:ext uri="{BB962C8B-B14F-4D97-AF65-F5344CB8AC3E}">
        <p14:creationId xmlns:p14="http://schemas.microsoft.com/office/powerpoint/2010/main" val="3909584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$7/acre/year for carbon at $20/tonne</a:t>
            </a:r>
          </a:p>
          <a:p>
            <a:r>
              <a:rPr lang="en-AU" dirty="0" smtClean="0"/>
              <a:t>Doesn’t seem large but makes returns</a:t>
            </a:r>
            <a:r>
              <a:rPr lang="en-AU" baseline="0" dirty="0" smtClean="0"/>
              <a:t> to land competitive with agricultural and leads to less land conversion</a:t>
            </a:r>
          </a:p>
          <a:p>
            <a:r>
              <a:rPr lang="en-AU" baseline="0" dirty="0" smtClean="0"/>
              <a:t>$3600/acre for agricultural land</a:t>
            </a:r>
          </a:p>
          <a:p>
            <a:r>
              <a:rPr lang="en-AU" baseline="0" dirty="0" smtClean="0"/>
              <a:t>$2006/acre for forest land</a:t>
            </a:r>
            <a:endParaRPr lang="en-AU" dirty="0"/>
          </a:p>
        </p:txBody>
      </p:sp>
      <p:sp>
        <p:nvSpPr>
          <p:cNvPr id="4" name="Slide Number Placeholder 3"/>
          <p:cNvSpPr>
            <a:spLocks noGrp="1"/>
          </p:cNvSpPr>
          <p:nvPr>
            <p:ph type="sldNum" sz="quarter" idx="10"/>
          </p:nvPr>
        </p:nvSpPr>
        <p:spPr/>
        <p:txBody>
          <a:bodyPr/>
          <a:lstStyle/>
          <a:p>
            <a:fld id="{85C8BE8F-9794-440C-A50A-F7658C5FD8BF}" type="slidenum">
              <a:rPr lang="en-AU" smtClean="0">
                <a:solidFill>
                  <a:prstClr val="black"/>
                </a:solidFill>
              </a:rPr>
              <a:pPr/>
              <a:t>29</a:t>
            </a:fld>
            <a:endParaRPr lang="en-AU">
              <a:solidFill>
                <a:prstClr val="black"/>
              </a:solidFill>
            </a:endParaRPr>
          </a:p>
        </p:txBody>
      </p:sp>
    </p:spTree>
    <p:extLst>
      <p:ext uri="{BB962C8B-B14F-4D97-AF65-F5344CB8AC3E}">
        <p14:creationId xmlns:p14="http://schemas.microsoft.com/office/powerpoint/2010/main" val="1251876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All logging residue would meet 2% of energy needs</a:t>
            </a:r>
            <a:endParaRPr lang="en-AU" dirty="0" smtClean="0"/>
          </a:p>
        </p:txBody>
      </p:sp>
      <p:sp>
        <p:nvSpPr>
          <p:cNvPr id="4" name="Slide Number Placeholder 3"/>
          <p:cNvSpPr>
            <a:spLocks noGrp="1"/>
          </p:cNvSpPr>
          <p:nvPr>
            <p:ph type="sldNum" sz="quarter" idx="10"/>
          </p:nvPr>
        </p:nvSpPr>
        <p:spPr/>
        <p:txBody>
          <a:bodyPr/>
          <a:lstStyle/>
          <a:p>
            <a:fld id="{85C8BE8F-9794-440C-A50A-F7658C5FD8BF}" type="slidenum">
              <a:rPr lang="en-AU" smtClean="0">
                <a:solidFill>
                  <a:prstClr val="black"/>
                </a:solidFill>
              </a:rPr>
              <a:pPr/>
              <a:t>30</a:t>
            </a:fld>
            <a:endParaRPr lang="en-AU">
              <a:solidFill>
                <a:prstClr val="black"/>
              </a:solidFill>
            </a:endParaRPr>
          </a:p>
        </p:txBody>
      </p:sp>
    </p:spTree>
    <p:extLst>
      <p:ext uri="{BB962C8B-B14F-4D97-AF65-F5344CB8AC3E}">
        <p14:creationId xmlns:p14="http://schemas.microsoft.com/office/powerpoint/2010/main" val="1251876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Raw materials production </a:t>
            </a:r>
          </a:p>
          <a:p>
            <a:r>
              <a:rPr lang="en-AU" dirty="0" smtClean="0"/>
              <a:t>New applications for composite wood and paper products </a:t>
            </a:r>
          </a:p>
          <a:p>
            <a:r>
              <a:rPr lang="en-AU" dirty="0" smtClean="0"/>
              <a:t>New generations of functional wood-based (</a:t>
            </a:r>
            <a:r>
              <a:rPr lang="en-AU" dirty="0" err="1" smtClean="0"/>
              <a:t>lignocellulosic</a:t>
            </a:r>
            <a:r>
              <a:rPr lang="en-AU" dirty="0" smtClean="0"/>
              <a:t>) materials at the </a:t>
            </a:r>
            <a:r>
              <a:rPr lang="en-AU" dirty="0" err="1" smtClean="0"/>
              <a:t>nanoscale</a:t>
            </a:r>
            <a:endParaRPr lang="en-AU" smtClean="0"/>
          </a:p>
          <a:p>
            <a:endParaRPr lang="en-AU" dirty="0"/>
          </a:p>
        </p:txBody>
      </p:sp>
      <p:sp>
        <p:nvSpPr>
          <p:cNvPr id="4" name="Slide Number Placeholder 3"/>
          <p:cNvSpPr>
            <a:spLocks noGrp="1"/>
          </p:cNvSpPr>
          <p:nvPr>
            <p:ph type="sldNum" sz="quarter" idx="10"/>
          </p:nvPr>
        </p:nvSpPr>
        <p:spPr/>
        <p:txBody>
          <a:bodyPr/>
          <a:lstStyle/>
          <a:p>
            <a:fld id="{85C8BE8F-9794-440C-A50A-F7658C5FD8BF}" type="slidenum">
              <a:rPr lang="en-AU" smtClean="0">
                <a:solidFill>
                  <a:prstClr val="black"/>
                </a:solidFill>
              </a:rPr>
              <a:pPr/>
              <a:t>31</a:t>
            </a:fld>
            <a:endParaRPr lang="en-AU">
              <a:solidFill>
                <a:prstClr val="black"/>
              </a:solidFill>
            </a:endParaRPr>
          </a:p>
        </p:txBody>
      </p:sp>
    </p:spTree>
    <p:extLst>
      <p:ext uri="{BB962C8B-B14F-4D97-AF65-F5344CB8AC3E}">
        <p14:creationId xmlns:p14="http://schemas.microsoft.com/office/powerpoint/2010/main" val="1251876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Nano</a:t>
            </a:r>
            <a:r>
              <a:rPr lang="en-AU" baseline="0" dirty="0" smtClean="0"/>
              <a:t>technology is the development of cellulose </a:t>
            </a:r>
            <a:r>
              <a:rPr lang="en-AU" baseline="0" dirty="0" err="1" smtClean="0"/>
              <a:t>nanocrystals</a:t>
            </a:r>
            <a:r>
              <a:rPr lang="en-AU" baseline="0" dirty="0" smtClean="0"/>
              <a:t> that are added to other materials. Products can be made strong, lighter and cheaper from renewable resources. Need work on manufacturing facilities to put products into new markets. Incredible potential but much work needs to be done. </a:t>
            </a:r>
          </a:p>
          <a:p>
            <a:r>
              <a:rPr lang="en-AU" dirty="0" smtClean="0"/>
              <a:t>Engineering matter at the atomic and molecular scales </a:t>
            </a:r>
          </a:p>
          <a:p>
            <a:r>
              <a:rPr lang="en-AU" dirty="0" smtClean="0"/>
              <a:t>The </a:t>
            </a:r>
            <a:r>
              <a:rPr lang="en-AU" dirty="0" err="1" smtClean="0"/>
              <a:t>nanoscale</a:t>
            </a:r>
            <a:r>
              <a:rPr lang="en-AU" dirty="0" smtClean="0"/>
              <a:t> ranges from 1 to 100 </a:t>
            </a:r>
            <a:r>
              <a:rPr lang="en-AU" dirty="0" err="1" smtClean="0"/>
              <a:t>nanometers</a:t>
            </a:r>
            <a:r>
              <a:rPr lang="en-AU" dirty="0" smtClean="0"/>
              <a:t> in at least one dimension </a:t>
            </a:r>
          </a:p>
          <a:p>
            <a:r>
              <a:rPr lang="en-AU" dirty="0" smtClean="0"/>
              <a:t>A </a:t>
            </a:r>
            <a:r>
              <a:rPr lang="en-AU" dirty="0" err="1" smtClean="0"/>
              <a:t>nanometer</a:t>
            </a:r>
            <a:r>
              <a:rPr lang="en-AU" dirty="0" smtClean="0"/>
              <a:t> is a billionth of a meter, or about 80,000 times thinner than a typical human hair.</a:t>
            </a:r>
            <a:endParaRPr lang="en-NZ" dirty="0" smtClean="0"/>
          </a:p>
          <a:p>
            <a:endParaRPr lang="en-AU" dirty="0"/>
          </a:p>
        </p:txBody>
      </p:sp>
      <p:sp>
        <p:nvSpPr>
          <p:cNvPr id="4" name="Slide Number Placeholder 3"/>
          <p:cNvSpPr>
            <a:spLocks noGrp="1"/>
          </p:cNvSpPr>
          <p:nvPr>
            <p:ph type="sldNum" sz="quarter" idx="10"/>
          </p:nvPr>
        </p:nvSpPr>
        <p:spPr/>
        <p:txBody>
          <a:bodyPr/>
          <a:lstStyle/>
          <a:p>
            <a:fld id="{85C8BE8F-9794-440C-A50A-F7658C5FD8BF}" type="slidenum">
              <a:rPr lang="en-AU" smtClean="0">
                <a:solidFill>
                  <a:prstClr val="black"/>
                </a:solidFill>
              </a:rPr>
              <a:pPr/>
              <a:t>32</a:t>
            </a:fld>
            <a:endParaRPr lang="en-AU">
              <a:solidFill>
                <a:prstClr val="black"/>
              </a:solidFill>
            </a:endParaRPr>
          </a:p>
        </p:txBody>
      </p:sp>
    </p:spTree>
    <p:extLst>
      <p:ext uri="{BB962C8B-B14F-4D97-AF65-F5344CB8AC3E}">
        <p14:creationId xmlns:p14="http://schemas.microsoft.com/office/powerpoint/2010/main" val="2017685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Lower</a:t>
            </a:r>
            <a:r>
              <a:rPr lang="en-AU" baseline="0" dirty="0" smtClean="0"/>
              <a:t> numbers at demonstration scale, higher numbers with economies of scale</a:t>
            </a:r>
          </a:p>
          <a:p>
            <a:endParaRPr lang="en-AU" dirty="0"/>
          </a:p>
        </p:txBody>
      </p:sp>
      <p:sp>
        <p:nvSpPr>
          <p:cNvPr id="4" name="Slide Number Placeholder 3"/>
          <p:cNvSpPr>
            <a:spLocks noGrp="1"/>
          </p:cNvSpPr>
          <p:nvPr>
            <p:ph type="sldNum" sz="quarter" idx="10"/>
          </p:nvPr>
        </p:nvSpPr>
        <p:spPr/>
        <p:txBody>
          <a:bodyPr/>
          <a:lstStyle/>
          <a:p>
            <a:fld id="{85C8BE8F-9794-440C-A50A-F7658C5FD8BF}" type="slidenum">
              <a:rPr lang="en-AU" smtClean="0">
                <a:solidFill>
                  <a:prstClr val="black"/>
                </a:solidFill>
              </a:rPr>
              <a:pPr/>
              <a:t>33</a:t>
            </a:fld>
            <a:endParaRPr lang="en-AU">
              <a:solidFill>
                <a:prstClr val="black"/>
              </a:solidFill>
            </a:endParaRPr>
          </a:p>
        </p:txBody>
      </p:sp>
    </p:spTree>
    <p:extLst>
      <p:ext uri="{BB962C8B-B14F-4D97-AF65-F5344CB8AC3E}">
        <p14:creationId xmlns:p14="http://schemas.microsoft.com/office/powerpoint/2010/main" val="1251876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smtClean="0"/>
          </a:p>
        </p:txBody>
      </p:sp>
      <p:sp>
        <p:nvSpPr>
          <p:cNvPr id="4" name="Slide Number Placeholder 3"/>
          <p:cNvSpPr>
            <a:spLocks noGrp="1"/>
          </p:cNvSpPr>
          <p:nvPr>
            <p:ph type="sldNum" sz="quarter" idx="10"/>
          </p:nvPr>
        </p:nvSpPr>
        <p:spPr/>
        <p:txBody>
          <a:bodyPr/>
          <a:lstStyle/>
          <a:p>
            <a:fld id="{85C8BE8F-9794-440C-A50A-F7658C5FD8BF}" type="slidenum">
              <a:rPr lang="en-AU" smtClean="0">
                <a:solidFill>
                  <a:prstClr val="black"/>
                </a:solidFill>
              </a:rPr>
              <a:pPr/>
              <a:t>5</a:t>
            </a:fld>
            <a:endParaRPr lang="en-AU">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smtClean="0"/>
          </a:p>
        </p:txBody>
      </p:sp>
      <p:sp>
        <p:nvSpPr>
          <p:cNvPr id="4" name="Slide Number Placeholder 3"/>
          <p:cNvSpPr>
            <a:spLocks noGrp="1"/>
          </p:cNvSpPr>
          <p:nvPr>
            <p:ph type="sldNum" sz="quarter" idx="10"/>
          </p:nvPr>
        </p:nvSpPr>
        <p:spPr/>
        <p:txBody>
          <a:bodyPr/>
          <a:lstStyle/>
          <a:p>
            <a:fld id="{85C8BE8F-9794-440C-A50A-F7658C5FD8BF}" type="slidenum">
              <a:rPr lang="en-AU" smtClean="0">
                <a:solidFill>
                  <a:prstClr val="black"/>
                </a:solidFill>
              </a:rPr>
              <a:pPr/>
              <a:t>6</a:t>
            </a:fld>
            <a:endParaRPr lang="en-AU">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smtClean="0"/>
          </a:p>
        </p:txBody>
      </p:sp>
      <p:sp>
        <p:nvSpPr>
          <p:cNvPr id="4" name="Slide Number Placeholder 3"/>
          <p:cNvSpPr>
            <a:spLocks noGrp="1"/>
          </p:cNvSpPr>
          <p:nvPr>
            <p:ph type="sldNum" sz="quarter" idx="10"/>
          </p:nvPr>
        </p:nvSpPr>
        <p:spPr/>
        <p:txBody>
          <a:bodyPr/>
          <a:lstStyle/>
          <a:p>
            <a:fld id="{85C8BE8F-9794-440C-A50A-F7658C5FD8BF}" type="slidenum">
              <a:rPr lang="en-AU" smtClean="0">
                <a:solidFill>
                  <a:prstClr val="black"/>
                </a:solidFill>
              </a:rPr>
              <a:pPr/>
              <a:t>7</a:t>
            </a:fld>
            <a:endParaRPr lang="en-AU">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smtClean="0"/>
          </a:p>
        </p:txBody>
      </p:sp>
      <p:sp>
        <p:nvSpPr>
          <p:cNvPr id="4" name="Slide Number Placeholder 3"/>
          <p:cNvSpPr>
            <a:spLocks noGrp="1"/>
          </p:cNvSpPr>
          <p:nvPr>
            <p:ph type="sldNum" sz="quarter" idx="10"/>
          </p:nvPr>
        </p:nvSpPr>
        <p:spPr/>
        <p:txBody>
          <a:bodyPr/>
          <a:lstStyle/>
          <a:p>
            <a:fld id="{85C8BE8F-9794-440C-A50A-F7658C5FD8BF}" type="slidenum">
              <a:rPr lang="en-AU" smtClean="0"/>
              <a:pPr/>
              <a:t>9</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California</a:t>
            </a:r>
            <a:r>
              <a:rPr lang="en-NZ" baseline="0" dirty="0" smtClean="0"/>
              <a:t> is number 1 (71,895) and North Carolina is number 2 (65,054)</a:t>
            </a:r>
            <a:endParaRPr lang="en-NZ" dirty="0"/>
          </a:p>
        </p:txBody>
      </p:sp>
      <p:sp>
        <p:nvSpPr>
          <p:cNvPr id="4" name="Slide Number Placeholder 3"/>
          <p:cNvSpPr>
            <a:spLocks noGrp="1"/>
          </p:cNvSpPr>
          <p:nvPr>
            <p:ph type="sldNum" sz="quarter" idx="10"/>
          </p:nvPr>
        </p:nvSpPr>
        <p:spPr/>
        <p:txBody>
          <a:bodyPr/>
          <a:lstStyle/>
          <a:p>
            <a:fld id="{85C8BE8F-9794-440C-A50A-F7658C5FD8BF}" type="slidenum">
              <a:rPr lang="en-AU" smtClean="0">
                <a:solidFill>
                  <a:prstClr val="black"/>
                </a:solidFill>
              </a:rPr>
              <a:pPr/>
              <a:t>11</a:t>
            </a:fld>
            <a:endParaRPr lang="en-AU"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85C8BE8F-9794-440C-A50A-F7658C5FD8BF}" type="slidenum">
              <a:rPr lang="en-AU" smtClean="0">
                <a:solidFill>
                  <a:prstClr val="black"/>
                </a:solidFill>
              </a:rPr>
              <a:pPr/>
              <a:t>12</a:t>
            </a:fld>
            <a:endParaRPr lang="en-AU"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85C8BE8F-9794-440C-A50A-F7658C5FD8BF}" type="slidenum">
              <a:rPr lang="en-AU" smtClean="0">
                <a:solidFill>
                  <a:prstClr val="black"/>
                </a:solidFill>
              </a:rPr>
              <a:pPr/>
              <a:t>16</a:t>
            </a:fld>
            <a:endParaRPr lang="en-AU"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91FE4A1C-E52F-4BCF-88D0-9C816971D0E0}" type="datetimeFigureOut">
              <a:rPr lang="en-GB" smtClean="0"/>
              <a:pPr/>
              <a:t>17/06/2015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762F5EF-86A4-4B08-92EC-473F2860158B}" type="slidenum">
              <a:rPr lang="en-GB" smtClean="0"/>
              <a:pPr/>
              <a:t>‹#›</a:t>
            </a:fld>
            <a:endParaRPr lang="en-GB" dirty="0"/>
          </a:p>
        </p:txBody>
      </p:sp>
    </p:spTree>
    <p:extLst>
      <p:ext uri="{BB962C8B-B14F-4D97-AF65-F5344CB8AC3E}">
        <p14:creationId xmlns:p14="http://schemas.microsoft.com/office/powerpoint/2010/main" val="13127581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FE4A1C-E52F-4BCF-88D0-9C816971D0E0}" type="datetimeFigureOut">
              <a:rPr lang="en-GB" smtClean="0"/>
              <a:pPr/>
              <a:t>17/06/2015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762F5EF-86A4-4B08-92EC-473F2860158B}" type="slidenum">
              <a:rPr lang="en-GB" smtClean="0"/>
              <a:pPr/>
              <a:t>‹#›</a:t>
            </a:fld>
            <a:endParaRPr lang="en-GB" dirty="0"/>
          </a:p>
        </p:txBody>
      </p:sp>
    </p:spTree>
    <p:extLst>
      <p:ext uri="{BB962C8B-B14F-4D97-AF65-F5344CB8AC3E}">
        <p14:creationId xmlns:p14="http://schemas.microsoft.com/office/powerpoint/2010/main" val="1893107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FE4A1C-E52F-4BCF-88D0-9C816971D0E0}" type="datetimeFigureOut">
              <a:rPr lang="en-GB" smtClean="0"/>
              <a:pPr/>
              <a:t>17/06/2015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762F5EF-86A4-4B08-92EC-473F2860158B}" type="slidenum">
              <a:rPr lang="en-GB" smtClean="0"/>
              <a:pPr/>
              <a:t>‹#›</a:t>
            </a:fld>
            <a:endParaRPr lang="en-GB" dirty="0"/>
          </a:p>
        </p:txBody>
      </p:sp>
    </p:spTree>
    <p:extLst>
      <p:ext uri="{BB962C8B-B14F-4D97-AF65-F5344CB8AC3E}">
        <p14:creationId xmlns:p14="http://schemas.microsoft.com/office/powerpoint/2010/main" val="2660321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021310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506258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4108757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530600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2062773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2408471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78526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28230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FE4A1C-E52F-4BCF-88D0-9C816971D0E0}" type="datetimeFigureOut">
              <a:rPr lang="en-GB" smtClean="0"/>
              <a:pPr/>
              <a:t>17/06/2015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762F5EF-86A4-4B08-92EC-473F2860158B}" type="slidenum">
              <a:rPr lang="en-GB" smtClean="0"/>
              <a:pPr/>
              <a:t>‹#›</a:t>
            </a:fld>
            <a:endParaRPr lang="en-GB" dirty="0"/>
          </a:p>
        </p:txBody>
      </p:sp>
    </p:spTree>
    <p:extLst>
      <p:ext uri="{BB962C8B-B14F-4D97-AF65-F5344CB8AC3E}">
        <p14:creationId xmlns:p14="http://schemas.microsoft.com/office/powerpoint/2010/main" val="20016456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78823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60442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52773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7692311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4695538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5729639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924180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9565630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9284398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02025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FE4A1C-E52F-4BCF-88D0-9C816971D0E0}" type="datetimeFigureOut">
              <a:rPr lang="en-GB" smtClean="0"/>
              <a:pPr/>
              <a:t>17/06/2015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762F5EF-86A4-4B08-92EC-473F2860158B}" type="slidenum">
              <a:rPr lang="en-GB" smtClean="0"/>
              <a:pPr/>
              <a:t>‹#›</a:t>
            </a:fld>
            <a:endParaRPr lang="en-GB" dirty="0"/>
          </a:p>
        </p:txBody>
      </p:sp>
    </p:spTree>
    <p:extLst>
      <p:ext uri="{BB962C8B-B14F-4D97-AF65-F5344CB8AC3E}">
        <p14:creationId xmlns:p14="http://schemas.microsoft.com/office/powerpoint/2010/main" val="262238177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77493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358678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922276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822238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5704556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6542973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0481462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6132468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9148750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531383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FE4A1C-E52F-4BCF-88D0-9C816971D0E0}" type="datetimeFigureOut">
              <a:rPr lang="en-GB" smtClean="0"/>
              <a:pPr/>
              <a:t>17/06/2015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762F5EF-86A4-4B08-92EC-473F2860158B}" type="slidenum">
              <a:rPr lang="en-GB" smtClean="0"/>
              <a:pPr/>
              <a:t>‹#›</a:t>
            </a:fld>
            <a:endParaRPr lang="en-GB" dirty="0"/>
          </a:p>
        </p:txBody>
      </p:sp>
    </p:spTree>
    <p:extLst>
      <p:ext uri="{BB962C8B-B14F-4D97-AF65-F5344CB8AC3E}">
        <p14:creationId xmlns:p14="http://schemas.microsoft.com/office/powerpoint/2010/main" val="66863416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13653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26242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777782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733682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926180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2276637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2511026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021663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04918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947573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1FE4A1C-E52F-4BCF-88D0-9C816971D0E0}" type="datetimeFigureOut">
              <a:rPr lang="en-GB" smtClean="0"/>
              <a:pPr/>
              <a:t>17/06/2015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762F5EF-86A4-4B08-92EC-473F2860158B}" type="slidenum">
              <a:rPr lang="en-GB" smtClean="0"/>
              <a:pPr/>
              <a:t>‹#›</a:t>
            </a:fld>
            <a:endParaRPr lang="en-GB" dirty="0"/>
          </a:p>
        </p:txBody>
      </p:sp>
    </p:spTree>
    <p:extLst>
      <p:ext uri="{BB962C8B-B14F-4D97-AF65-F5344CB8AC3E}">
        <p14:creationId xmlns:p14="http://schemas.microsoft.com/office/powerpoint/2010/main" val="136812522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9330474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574115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661795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2358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449855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447843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6902734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5780449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5653660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250617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1FE4A1C-E52F-4BCF-88D0-9C816971D0E0}" type="datetimeFigureOut">
              <a:rPr lang="en-GB" smtClean="0"/>
              <a:pPr/>
              <a:t>17/06/2015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762F5EF-86A4-4B08-92EC-473F2860158B}" type="slidenum">
              <a:rPr lang="en-GB" smtClean="0"/>
              <a:pPr/>
              <a:t>‹#›</a:t>
            </a:fld>
            <a:endParaRPr lang="en-GB" dirty="0"/>
          </a:p>
        </p:txBody>
      </p:sp>
    </p:spTree>
    <p:extLst>
      <p:ext uri="{BB962C8B-B14F-4D97-AF65-F5344CB8AC3E}">
        <p14:creationId xmlns:p14="http://schemas.microsoft.com/office/powerpoint/2010/main" val="216136019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2174713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6922428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234676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260968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946939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159965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147919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4037271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4556299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531578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E4A1C-E52F-4BCF-88D0-9C816971D0E0}" type="datetimeFigureOut">
              <a:rPr lang="en-GB" smtClean="0"/>
              <a:pPr/>
              <a:t>17/06/2015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762F5EF-86A4-4B08-92EC-473F2860158B}" type="slidenum">
              <a:rPr lang="en-GB" smtClean="0"/>
              <a:pPr/>
              <a:t>‹#›</a:t>
            </a:fld>
            <a:endParaRPr lang="en-GB" dirty="0"/>
          </a:p>
        </p:txBody>
      </p:sp>
    </p:spTree>
    <p:extLst>
      <p:ext uri="{BB962C8B-B14F-4D97-AF65-F5344CB8AC3E}">
        <p14:creationId xmlns:p14="http://schemas.microsoft.com/office/powerpoint/2010/main" val="14718379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3791443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0142526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0505885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34703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474620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859376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732371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76381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FE4A1C-E52F-4BCF-88D0-9C816971D0E0}" type="datetimeFigureOut">
              <a:rPr lang="en-GB" smtClean="0"/>
              <a:pPr/>
              <a:t>17/06/2015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762F5EF-86A4-4B08-92EC-473F2860158B}" type="slidenum">
              <a:rPr lang="en-GB" smtClean="0"/>
              <a:pPr/>
              <a:t>‹#›</a:t>
            </a:fld>
            <a:endParaRPr lang="en-GB" dirty="0"/>
          </a:p>
        </p:txBody>
      </p:sp>
    </p:spTree>
    <p:extLst>
      <p:ext uri="{BB962C8B-B14F-4D97-AF65-F5344CB8AC3E}">
        <p14:creationId xmlns:p14="http://schemas.microsoft.com/office/powerpoint/2010/main" val="3036645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FE4A1C-E52F-4BCF-88D0-9C816971D0E0}" type="datetimeFigureOut">
              <a:rPr lang="en-GB" smtClean="0"/>
              <a:pPr/>
              <a:t>17/06/2015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762F5EF-86A4-4B08-92EC-473F2860158B}" type="slidenum">
              <a:rPr lang="en-GB" smtClean="0"/>
              <a:pPr/>
              <a:t>‹#›</a:t>
            </a:fld>
            <a:endParaRPr lang="en-GB" dirty="0"/>
          </a:p>
        </p:txBody>
      </p:sp>
    </p:spTree>
    <p:extLst>
      <p:ext uri="{BB962C8B-B14F-4D97-AF65-F5344CB8AC3E}">
        <p14:creationId xmlns:p14="http://schemas.microsoft.com/office/powerpoint/2010/main" val="145547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E4A1C-E52F-4BCF-88D0-9C816971D0E0}" type="datetimeFigureOut">
              <a:rPr lang="en-GB" smtClean="0"/>
              <a:pPr/>
              <a:t>17/06/2015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2F5EF-86A4-4B08-92EC-473F2860158B}" type="slidenum">
              <a:rPr lang="en-GB" smtClean="0"/>
              <a:pPr/>
              <a:t>‹#›</a:t>
            </a:fld>
            <a:endParaRPr lang="en-GB" dirty="0"/>
          </a:p>
        </p:txBody>
      </p:sp>
    </p:spTree>
    <p:extLst>
      <p:ext uri="{BB962C8B-B14F-4D97-AF65-F5344CB8AC3E}">
        <p14:creationId xmlns:p14="http://schemas.microsoft.com/office/powerpoint/2010/main" val="1196093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84244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223770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646574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061241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05436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E4A1C-E52F-4BCF-88D0-9C816971D0E0}" type="datetimeFigureOut">
              <a:rPr lang="en-GB" smtClean="0">
                <a:solidFill>
                  <a:prstClr val="black">
                    <a:tint val="75000"/>
                  </a:prstClr>
                </a:solidFill>
              </a:rPr>
              <a:pPr/>
              <a:t>17/06/2015</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2F5EF-86A4-4B08-92EC-473F286015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0771408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73.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8"/>
            <a:ext cx="7772400" cy="2088232"/>
          </a:xfrm>
        </p:spPr>
        <p:txBody>
          <a:bodyPr>
            <a:normAutofit fontScale="90000"/>
          </a:bodyPr>
          <a:lstStyle/>
          <a:p>
            <a:r>
              <a:rPr lang="en-GB" sz="5000" dirty="0" smtClean="0">
                <a:solidFill>
                  <a:schemeClr val="tx2">
                    <a:lumMod val="50000"/>
                  </a:schemeClr>
                </a:solidFill>
              </a:rPr>
              <a:t>Economic Contribution of </a:t>
            </a:r>
            <a:r>
              <a:rPr lang="en-GB" sz="5000" dirty="0" smtClean="0">
                <a:solidFill>
                  <a:schemeClr val="tx2">
                    <a:lumMod val="50000"/>
                  </a:schemeClr>
                </a:solidFill>
              </a:rPr>
              <a:t>the </a:t>
            </a:r>
            <a:r>
              <a:rPr lang="en-GB" sz="5000" dirty="0" smtClean="0"/>
              <a:t>Forest Industry in Michigan, Minnesota and Wisconsin</a:t>
            </a:r>
            <a:endParaRPr lang="en-GB" sz="5000" dirty="0">
              <a:solidFill>
                <a:schemeClr val="tx2">
                  <a:lumMod val="50000"/>
                </a:schemeClr>
              </a:solidFill>
            </a:endParaRPr>
          </a:p>
        </p:txBody>
      </p:sp>
      <p:sp>
        <p:nvSpPr>
          <p:cNvPr id="3" name="Subtitle 2"/>
          <p:cNvSpPr>
            <a:spLocks noGrp="1"/>
          </p:cNvSpPr>
          <p:nvPr>
            <p:ph type="subTitle" idx="1"/>
          </p:nvPr>
        </p:nvSpPr>
        <p:spPr>
          <a:xfrm>
            <a:off x="1043608" y="4509120"/>
            <a:ext cx="7344816" cy="1952487"/>
          </a:xfrm>
        </p:spPr>
        <p:txBody>
          <a:bodyPr>
            <a:normAutofit/>
          </a:bodyPr>
          <a:lstStyle/>
          <a:p>
            <a:pPr>
              <a:lnSpc>
                <a:spcPct val="110000"/>
              </a:lnSpc>
              <a:spcBef>
                <a:spcPts val="0"/>
              </a:spcBef>
            </a:pPr>
            <a:r>
              <a:rPr lang="en-GB" sz="2000" dirty="0" smtClean="0">
                <a:solidFill>
                  <a:schemeClr val="accent1">
                    <a:lumMod val="75000"/>
                  </a:schemeClr>
                </a:solidFill>
              </a:rPr>
              <a:t>Dr </a:t>
            </a:r>
            <a:r>
              <a:rPr lang="en-GB" sz="2000" dirty="0" smtClean="0">
                <a:solidFill>
                  <a:schemeClr val="accent1">
                    <a:lumMod val="75000"/>
                  </a:schemeClr>
                </a:solidFill>
              </a:rPr>
              <a:t>Julie </a:t>
            </a:r>
            <a:r>
              <a:rPr lang="en-GB" sz="2000" dirty="0" smtClean="0">
                <a:solidFill>
                  <a:schemeClr val="accent1">
                    <a:lumMod val="75000"/>
                  </a:schemeClr>
                </a:solidFill>
              </a:rPr>
              <a:t>Ballweg</a:t>
            </a:r>
          </a:p>
          <a:p>
            <a:pPr>
              <a:lnSpc>
                <a:spcPct val="110000"/>
              </a:lnSpc>
              <a:spcBef>
                <a:spcPts val="0"/>
              </a:spcBef>
            </a:pPr>
            <a:r>
              <a:rPr lang="en-GB" sz="2000" dirty="0" smtClean="0">
                <a:solidFill>
                  <a:schemeClr val="accent1">
                    <a:lumMod val="75000"/>
                  </a:schemeClr>
                </a:solidFill>
              </a:rPr>
              <a:t>Forest Economist</a:t>
            </a:r>
          </a:p>
          <a:p>
            <a:pPr>
              <a:lnSpc>
                <a:spcPct val="110000"/>
              </a:lnSpc>
              <a:spcBef>
                <a:spcPts val="0"/>
              </a:spcBef>
            </a:pPr>
            <a:r>
              <a:rPr lang="en-GB" sz="2000" dirty="0" smtClean="0">
                <a:solidFill>
                  <a:schemeClr val="accent1">
                    <a:lumMod val="75000"/>
                  </a:schemeClr>
                </a:solidFill>
              </a:rPr>
              <a:t>Wisconsin Department of Natural Resources</a:t>
            </a:r>
            <a:endParaRPr lang="en-GB" sz="2000" dirty="0" smtClean="0">
              <a:solidFill>
                <a:schemeClr val="accent1">
                  <a:lumMod val="75000"/>
                </a:schemeClr>
              </a:solidFill>
            </a:endParaRPr>
          </a:p>
          <a:p>
            <a:pPr>
              <a:lnSpc>
                <a:spcPct val="110000"/>
              </a:lnSpc>
              <a:spcBef>
                <a:spcPts val="0"/>
              </a:spcBef>
            </a:pPr>
            <a:r>
              <a:rPr lang="en-GB" sz="2000" dirty="0" smtClean="0">
                <a:solidFill>
                  <a:schemeClr val="accent1">
                    <a:lumMod val="75000"/>
                  </a:schemeClr>
                </a:solidFill>
              </a:rPr>
              <a:t>June 23, 2015</a:t>
            </a:r>
            <a:endParaRPr lang="en-GB" sz="2000" dirty="0">
              <a:solidFill>
                <a:schemeClr val="accent1">
                  <a:lumMod val="75000"/>
                </a:schemeClr>
              </a:solidFill>
            </a:endParaRPr>
          </a:p>
        </p:txBody>
      </p:sp>
    </p:spTree>
    <p:extLst>
      <p:ext uri="{BB962C8B-B14F-4D97-AF65-F5344CB8AC3E}">
        <p14:creationId xmlns:p14="http://schemas.microsoft.com/office/powerpoint/2010/main" val="1192811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6" name="Title 3"/>
          <p:cNvSpPr txBox="1">
            <a:spLocks/>
          </p:cNvSpPr>
          <p:nvPr/>
        </p:nvSpPr>
        <p:spPr>
          <a:xfrm>
            <a:off x="685800" y="453758"/>
            <a:ext cx="7772400" cy="1470025"/>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000" dirty="0" smtClean="0">
                <a:solidFill>
                  <a:schemeClr val="tx2">
                    <a:lumMod val="50000"/>
                  </a:schemeClr>
                </a:solidFill>
              </a:rPr>
              <a:t>Forest Products</a:t>
            </a:r>
          </a:p>
          <a:p>
            <a:r>
              <a:rPr lang="en-GB" sz="2800" dirty="0" smtClean="0">
                <a:solidFill>
                  <a:schemeClr val="tx2">
                    <a:lumMod val="50000"/>
                  </a:schemeClr>
                </a:solidFill>
              </a:rPr>
              <a:t>Percent of Wisconsin Forest Industry</a:t>
            </a:r>
            <a:r>
              <a:rPr lang="en-GB" sz="5000" dirty="0" smtClean="0">
                <a:solidFill>
                  <a:schemeClr val="tx2">
                    <a:lumMod val="50000"/>
                  </a:schemeClr>
                </a:solidFill>
              </a:rPr>
              <a:t/>
            </a:r>
            <a:br>
              <a:rPr lang="en-GB" sz="5000" dirty="0" smtClean="0">
                <a:solidFill>
                  <a:schemeClr val="tx2">
                    <a:lumMod val="50000"/>
                  </a:schemeClr>
                </a:solidFill>
              </a:rPr>
            </a:br>
            <a:r>
              <a:rPr lang="en-GB" sz="2600" dirty="0" smtClean="0">
                <a:solidFill>
                  <a:schemeClr val="tx2">
                    <a:lumMod val="50000"/>
                  </a:schemeClr>
                </a:solidFill>
              </a:rPr>
              <a:t> </a:t>
            </a:r>
            <a:endParaRPr lang="en-GB" sz="2600" dirty="0">
              <a:solidFill>
                <a:schemeClr val="tx2">
                  <a:lumMod val="50000"/>
                </a:schemeClr>
              </a:solidFill>
            </a:endParaRPr>
          </a:p>
        </p:txBody>
      </p:sp>
      <p:graphicFrame>
        <p:nvGraphicFramePr>
          <p:cNvPr id="4" name="Chart 3"/>
          <p:cNvGraphicFramePr/>
          <p:nvPr/>
        </p:nvGraphicFramePr>
        <p:xfrm>
          <a:off x="827584" y="1700808"/>
          <a:ext cx="7848872" cy="51571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4591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032" y="260648"/>
            <a:ext cx="4176464" cy="1143000"/>
          </a:xfrm>
        </p:spPr>
        <p:txBody>
          <a:bodyPr>
            <a:noAutofit/>
          </a:bodyPr>
          <a:lstStyle/>
          <a:p>
            <a:pPr algn="l"/>
            <a:r>
              <a:rPr lang="en-GB" sz="3300" dirty="0" smtClean="0">
                <a:solidFill>
                  <a:schemeClr val="tx2">
                    <a:lumMod val="50000"/>
                  </a:schemeClr>
                </a:solidFill>
              </a:rPr>
              <a:t>Employment</a:t>
            </a:r>
            <a:br>
              <a:rPr lang="en-GB" sz="3300" dirty="0" smtClean="0">
                <a:solidFill>
                  <a:schemeClr val="tx2">
                    <a:lumMod val="50000"/>
                  </a:schemeClr>
                </a:solidFill>
              </a:rPr>
            </a:br>
            <a:r>
              <a:rPr lang="en-GB" sz="3300" dirty="0"/>
              <a:t>(</a:t>
            </a:r>
            <a:r>
              <a:rPr lang="en-GB" sz="3300" dirty="0" smtClean="0">
                <a:solidFill>
                  <a:schemeClr val="tx2">
                    <a:lumMod val="50000"/>
                  </a:schemeClr>
                </a:solidFill>
              </a:rPr>
              <a:t>in 2014)</a:t>
            </a:r>
            <a:endParaRPr lang="en-GB" sz="3300" dirty="0">
              <a:solidFill>
                <a:schemeClr val="tx2">
                  <a:lumMod val="50000"/>
                </a:schemeClr>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243408"/>
            <a:ext cx="4752868" cy="7115405"/>
          </a:xfrm>
        </p:spPr>
      </p:pic>
      <p:sp>
        <p:nvSpPr>
          <p:cNvPr id="5" name="Content Placeholder 2"/>
          <p:cNvSpPr txBox="1">
            <a:spLocks/>
          </p:cNvSpPr>
          <p:nvPr/>
        </p:nvSpPr>
        <p:spPr>
          <a:xfrm>
            <a:off x="4860032" y="1556793"/>
            <a:ext cx="4104456" cy="1944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368"/>
              </a:spcBef>
              <a:buFont typeface="Arial" panose="020B0604020202020204" pitchFamily="34" charset="0"/>
              <a:buNone/>
            </a:pPr>
            <a:r>
              <a:rPr lang="en-GB" sz="2200" dirty="0" smtClean="0">
                <a:solidFill>
                  <a:srgbClr val="4F81BD">
                    <a:lumMod val="75000"/>
                  </a:srgbClr>
                </a:solidFill>
              </a:rPr>
              <a:t>128,402 employees </a:t>
            </a:r>
            <a:endParaRPr lang="en-GB" sz="2200" dirty="0" smtClean="0">
              <a:solidFill>
                <a:srgbClr val="4F81BD">
                  <a:lumMod val="75000"/>
                </a:srgbClr>
              </a:solidFill>
            </a:endParaRPr>
          </a:p>
          <a:p>
            <a:pPr marL="0" indent="0">
              <a:spcBef>
                <a:spcPts val="1368"/>
              </a:spcBef>
              <a:buFont typeface="Arial" panose="020B0604020202020204" pitchFamily="34" charset="0"/>
              <a:buNone/>
            </a:pPr>
            <a:r>
              <a:rPr lang="en-GB" sz="2200" dirty="0" smtClean="0">
                <a:solidFill>
                  <a:srgbClr val="4F81BD">
                    <a:lumMod val="75000"/>
                  </a:srgbClr>
                </a:solidFill>
              </a:rPr>
              <a:t>Payroll of </a:t>
            </a:r>
            <a:r>
              <a:rPr lang="en-GB" sz="2200" dirty="0" smtClean="0">
                <a:solidFill>
                  <a:srgbClr val="4F81BD">
                    <a:lumMod val="75000"/>
                  </a:srgbClr>
                </a:solidFill>
              </a:rPr>
              <a:t>$6.2 </a:t>
            </a:r>
            <a:r>
              <a:rPr lang="en-GB" sz="2200" dirty="0" smtClean="0">
                <a:solidFill>
                  <a:srgbClr val="4F81BD">
                    <a:lumMod val="75000"/>
                  </a:srgbClr>
                </a:solidFill>
              </a:rPr>
              <a:t>billion</a:t>
            </a:r>
          </a:p>
          <a:p>
            <a:pPr marL="0" indent="0">
              <a:spcBef>
                <a:spcPts val="1368"/>
              </a:spcBef>
              <a:buFont typeface="Arial" panose="020B0604020202020204" pitchFamily="34" charset="0"/>
              <a:buNone/>
            </a:pPr>
            <a:r>
              <a:rPr lang="en-GB" sz="2200" dirty="0" smtClean="0">
                <a:solidFill>
                  <a:srgbClr val="4F81BD">
                    <a:lumMod val="75000"/>
                  </a:srgbClr>
                </a:solidFill>
              </a:rPr>
              <a:t>Every </a:t>
            </a:r>
            <a:r>
              <a:rPr lang="en-GB" sz="2200" dirty="0" smtClean="0">
                <a:solidFill>
                  <a:srgbClr val="4F81BD">
                    <a:lumMod val="75000"/>
                  </a:srgbClr>
                </a:solidFill>
              </a:rPr>
              <a:t>job in forestry supports 3.8 additional jobs </a:t>
            </a:r>
            <a:endParaRPr lang="en-GB" sz="2200" dirty="0" smtClean="0">
              <a:solidFill>
                <a:srgbClr val="4F81BD">
                  <a:lumMod val="75000"/>
                </a:srgbClr>
              </a:solidFill>
            </a:endParaRPr>
          </a:p>
        </p:txBody>
      </p:sp>
    </p:spTree>
    <p:extLst>
      <p:ext uri="{BB962C8B-B14F-4D97-AF65-F5344CB8AC3E}">
        <p14:creationId xmlns:p14="http://schemas.microsoft.com/office/powerpoint/2010/main" val="3220063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300" dirty="0" smtClean="0">
                <a:solidFill>
                  <a:schemeClr val="tx2">
                    <a:lumMod val="50000"/>
                  </a:schemeClr>
                </a:solidFill>
              </a:rPr>
              <a:t>Employment</a:t>
            </a:r>
            <a:br>
              <a:rPr lang="en-GB" sz="3300" dirty="0" smtClean="0">
                <a:solidFill>
                  <a:schemeClr val="tx2">
                    <a:lumMod val="50000"/>
                  </a:schemeClr>
                </a:solidFill>
              </a:rPr>
            </a:br>
            <a:r>
              <a:rPr lang="en-GB" sz="3300" dirty="0"/>
              <a:t>(</a:t>
            </a:r>
            <a:r>
              <a:rPr lang="en-GB" sz="3300" dirty="0" smtClean="0">
                <a:solidFill>
                  <a:schemeClr val="tx2">
                    <a:lumMod val="50000"/>
                  </a:schemeClr>
                </a:solidFill>
              </a:rPr>
              <a:t>in 2014)</a:t>
            </a:r>
            <a:endParaRPr lang="en-GB" sz="3300" dirty="0">
              <a:solidFill>
                <a:schemeClr val="tx2">
                  <a:lumMod val="5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463272469"/>
              </p:ext>
            </p:extLst>
          </p:nvPr>
        </p:nvGraphicFramePr>
        <p:xfrm>
          <a:off x="1259632" y="2204864"/>
          <a:ext cx="6096000" cy="29667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State</a:t>
                      </a:r>
                      <a:endParaRPr lang="en-US" dirty="0"/>
                    </a:p>
                  </a:txBody>
                  <a:tcPr/>
                </a:tc>
                <a:tc>
                  <a:txBody>
                    <a:bodyPr/>
                    <a:lstStyle/>
                    <a:p>
                      <a:r>
                        <a:rPr lang="en-US" dirty="0" smtClean="0"/>
                        <a:t>Ranking</a:t>
                      </a:r>
                      <a:endParaRPr lang="en-US" dirty="0"/>
                    </a:p>
                  </a:txBody>
                  <a:tcPr/>
                </a:tc>
                <a:tc>
                  <a:txBody>
                    <a:bodyPr/>
                    <a:lstStyle/>
                    <a:p>
                      <a:r>
                        <a:rPr lang="en-US" dirty="0" smtClean="0"/>
                        <a:t>Employment</a:t>
                      </a:r>
                      <a:endParaRPr lang="en-US" dirty="0"/>
                    </a:p>
                  </a:txBody>
                  <a:tcPr/>
                </a:tc>
              </a:tr>
              <a:tr h="370840">
                <a:tc>
                  <a:txBody>
                    <a:bodyPr/>
                    <a:lstStyle/>
                    <a:p>
                      <a:r>
                        <a:rPr lang="en-US" dirty="0" smtClean="0"/>
                        <a:t>California</a:t>
                      </a:r>
                      <a:endParaRPr lang="en-US" dirty="0"/>
                    </a:p>
                  </a:txBody>
                  <a:tcPr/>
                </a:tc>
                <a:tc>
                  <a:txBody>
                    <a:bodyPr/>
                    <a:lstStyle/>
                    <a:p>
                      <a:r>
                        <a:rPr lang="en-US" dirty="0" smtClean="0"/>
                        <a:t>1</a:t>
                      </a:r>
                      <a:endParaRPr lang="en-US" dirty="0"/>
                    </a:p>
                  </a:txBody>
                  <a:tcPr/>
                </a:tc>
                <a:tc>
                  <a:txBody>
                    <a:bodyPr/>
                    <a:lstStyle/>
                    <a:p>
                      <a:r>
                        <a:rPr lang="en-US" dirty="0" smtClean="0"/>
                        <a:t>71,895</a:t>
                      </a:r>
                      <a:endParaRPr lang="en-US" dirty="0"/>
                    </a:p>
                  </a:txBody>
                  <a:tcPr/>
                </a:tc>
              </a:tr>
              <a:tr h="370840">
                <a:tc>
                  <a:txBody>
                    <a:bodyPr/>
                    <a:lstStyle/>
                    <a:p>
                      <a:r>
                        <a:rPr lang="en-US" dirty="0" smtClean="0"/>
                        <a:t>North Carolina</a:t>
                      </a:r>
                      <a:endParaRPr lang="en-US" dirty="0"/>
                    </a:p>
                  </a:txBody>
                  <a:tcPr/>
                </a:tc>
                <a:tc>
                  <a:txBody>
                    <a:bodyPr/>
                    <a:lstStyle/>
                    <a:p>
                      <a:r>
                        <a:rPr lang="en-US" dirty="0" smtClean="0"/>
                        <a:t>2</a:t>
                      </a:r>
                      <a:endParaRPr lang="en-US" dirty="0"/>
                    </a:p>
                  </a:txBody>
                  <a:tcPr/>
                </a:tc>
                <a:tc>
                  <a:txBody>
                    <a:bodyPr/>
                    <a:lstStyle/>
                    <a:p>
                      <a:r>
                        <a:rPr lang="en-US" dirty="0" smtClean="0"/>
                        <a:t>65,054</a:t>
                      </a:r>
                      <a:endParaRPr lang="en-US" dirty="0"/>
                    </a:p>
                  </a:txBody>
                  <a:tcPr/>
                </a:tc>
              </a:tr>
              <a:tr h="370840">
                <a:tc>
                  <a:txBody>
                    <a:bodyPr/>
                    <a:lstStyle/>
                    <a:p>
                      <a:r>
                        <a:rPr lang="en-US" dirty="0" smtClean="0"/>
                        <a:t>Wisconsin</a:t>
                      </a:r>
                      <a:endParaRPr lang="en-US" dirty="0"/>
                    </a:p>
                  </a:txBody>
                  <a:tcPr/>
                </a:tc>
                <a:tc>
                  <a:txBody>
                    <a:bodyPr/>
                    <a:lstStyle/>
                    <a:p>
                      <a:r>
                        <a:rPr lang="en-US" dirty="0" smtClean="0"/>
                        <a:t>3</a:t>
                      </a:r>
                      <a:endParaRPr lang="en-US" dirty="0"/>
                    </a:p>
                  </a:txBody>
                  <a:tcPr/>
                </a:tc>
                <a:tc>
                  <a:txBody>
                    <a:bodyPr/>
                    <a:lstStyle/>
                    <a:p>
                      <a:r>
                        <a:rPr lang="en-US" dirty="0" smtClean="0"/>
                        <a:t>61,226</a:t>
                      </a:r>
                      <a:endParaRPr lang="en-US" dirty="0"/>
                    </a:p>
                  </a:txBody>
                  <a:tcPr/>
                </a:tc>
              </a:tr>
              <a:tr h="370840">
                <a:tc>
                  <a:txBody>
                    <a:bodyPr/>
                    <a:lstStyle/>
                    <a:p>
                      <a:r>
                        <a:rPr lang="en-US" dirty="0" smtClean="0"/>
                        <a:t>Indiana</a:t>
                      </a:r>
                      <a:endParaRPr lang="en-US" dirty="0"/>
                    </a:p>
                  </a:txBody>
                  <a:tcPr/>
                </a:tc>
                <a:tc>
                  <a:txBody>
                    <a:bodyPr/>
                    <a:lstStyle/>
                    <a:p>
                      <a:r>
                        <a:rPr lang="en-US" dirty="0" smtClean="0"/>
                        <a:t>5</a:t>
                      </a:r>
                      <a:endParaRPr lang="en-US" dirty="0"/>
                    </a:p>
                  </a:txBody>
                  <a:tcPr/>
                </a:tc>
                <a:tc>
                  <a:txBody>
                    <a:bodyPr/>
                    <a:lstStyle/>
                    <a:p>
                      <a:r>
                        <a:rPr lang="en-US" dirty="0" smtClean="0"/>
                        <a:t>42,437</a:t>
                      </a:r>
                      <a:endParaRPr lang="en-US" dirty="0"/>
                    </a:p>
                  </a:txBody>
                  <a:tcPr/>
                </a:tc>
              </a:tr>
              <a:tr h="370840">
                <a:tc>
                  <a:txBody>
                    <a:bodyPr/>
                    <a:lstStyle/>
                    <a:p>
                      <a:r>
                        <a:rPr lang="en-US" dirty="0" smtClean="0"/>
                        <a:t>Ohio</a:t>
                      </a:r>
                      <a:endParaRPr lang="en-US" dirty="0"/>
                    </a:p>
                  </a:txBody>
                  <a:tcPr/>
                </a:tc>
                <a:tc>
                  <a:txBody>
                    <a:bodyPr/>
                    <a:lstStyle/>
                    <a:p>
                      <a:r>
                        <a:rPr lang="en-US" dirty="0" smtClean="0"/>
                        <a:t>7</a:t>
                      </a:r>
                      <a:endParaRPr lang="en-US" dirty="0"/>
                    </a:p>
                  </a:txBody>
                  <a:tcPr/>
                </a:tc>
                <a:tc>
                  <a:txBody>
                    <a:bodyPr/>
                    <a:lstStyle/>
                    <a:p>
                      <a:r>
                        <a:rPr lang="en-US" dirty="0" smtClean="0"/>
                        <a:t>40,899</a:t>
                      </a:r>
                      <a:endParaRPr lang="en-US" dirty="0"/>
                    </a:p>
                  </a:txBody>
                  <a:tcPr/>
                </a:tc>
              </a:tr>
              <a:tr h="370840">
                <a:tc>
                  <a:txBody>
                    <a:bodyPr/>
                    <a:lstStyle/>
                    <a:p>
                      <a:r>
                        <a:rPr lang="en-US" dirty="0" smtClean="0"/>
                        <a:t>Michigan</a:t>
                      </a:r>
                      <a:endParaRPr lang="en-US" dirty="0"/>
                    </a:p>
                  </a:txBody>
                  <a:tcPr/>
                </a:tc>
                <a:tc>
                  <a:txBody>
                    <a:bodyPr/>
                    <a:lstStyle/>
                    <a:p>
                      <a:r>
                        <a:rPr lang="en-US" dirty="0" smtClean="0"/>
                        <a:t>8</a:t>
                      </a:r>
                      <a:endParaRPr lang="en-US" dirty="0"/>
                    </a:p>
                  </a:txBody>
                  <a:tcPr/>
                </a:tc>
                <a:tc>
                  <a:txBody>
                    <a:bodyPr/>
                    <a:lstStyle/>
                    <a:p>
                      <a:r>
                        <a:rPr lang="en-US" dirty="0" smtClean="0"/>
                        <a:t>39,259</a:t>
                      </a:r>
                      <a:endParaRPr lang="en-US" dirty="0"/>
                    </a:p>
                  </a:txBody>
                  <a:tcPr/>
                </a:tc>
              </a:tr>
              <a:tr h="370840">
                <a:tc>
                  <a:txBody>
                    <a:bodyPr/>
                    <a:lstStyle/>
                    <a:p>
                      <a:r>
                        <a:rPr lang="en-US" dirty="0" smtClean="0"/>
                        <a:t>Minnesota</a:t>
                      </a:r>
                      <a:endParaRPr lang="en-US" dirty="0"/>
                    </a:p>
                  </a:txBody>
                  <a:tcPr/>
                </a:tc>
                <a:tc>
                  <a:txBody>
                    <a:bodyPr/>
                    <a:lstStyle/>
                    <a:p>
                      <a:r>
                        <a:rPr lang="en-US" dirty="0" smtClean="0"/>
                        <a:t>16</a:t>
                      </a:r>
                      <a:endParaRPr lang="en-US" dirty="0"/>
                    </a:p>
                  </a:txBody>
                  <a:tcPr/>
                </a:tc>
                <a:tc>
                  <a:txBody>
                    <a:bodyPr/>
                    <a:lstStyle/>
                    <a:p>
                      <a:r>
                        <a:rPr lang="en-US" dirty="0" smtClean="0"/>
                        <a:t>27,917</a:t>
                      </a:r>
                      <a:endParaRPr lang="en-US" dirty="0"/>
                    </a:p>
                  </a:txBody>
                  <a:tcPr/>
                </a:tc>
              </a:tr>
            </a:tbl>
          </a:graphicData>
        </a:graphic>
      </p:graphicFrame>
    </p:spTree>
    <p:extLst>
      <p:ext uri="{BB962C8B-B14F-4D97-AF65-F5344CB8AC3E}">
        <p14:creationId xmlns:p14="http://schemas.microsoft.com/office/powerpoint/2010/main" val="2438625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gradFill>
        <a:effectLst/>
      </p:bgPr>
    </p:bg>
    <p:spTree>
      <p:nvGrpSpPr>
        <p:cNvPr id="1" name=""/>
        <p:cNvGrpSpPr/>
        <p:nvPr/>
      </p:nvGrpSpPr>
      <p:grpSpPr>
        <a:xfrm>
          <a:off x="0" y="0"/>
          <a:ext cx="0" cy="0"/>
          <a:chOff x="0" y="0"/>
          <a:chExt cx="0" cy="0"/>
        </a:xfrm>
      </p:grpSpPr>
      <p:sp>
        <p:nvSpPr>
          <p:cNvPr id="6" name="Title 3"/>
          <p:cNvSpPr txBox="1">
            <a:spLocks/>
          </p:cNvSpPr>
          <p:nvPr/>
        </p:nvSpPr>
        <p:spPr>
          <a:xfrm>
            <a:off x="685800" y="453758"/>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000" dirty="0" smtClean="0">
                <a:solidFill>
                  <a:schemeClr val="tx2">
                    <a:lumMod val="50000"/>
                  </a:schemeClr>
                </a:solidFill>
              </a:rPr>
              <a:t>Wages</a:t>
            </a:r>
            <a:br>
              <a:rPr lang="en-GB" sz="5000" dirty="0" smtClean="0">
                <a:solidFill>
                  <a:schemeClr val="tx2">
                    <a:lumMod val="50000"/>
                  </a:schemeClr>
                </a:solidFill>
              </a:rPr>
            </a:br>
            <a:r>
              <a:rPr lang="en-GB" sz="2600" dirty="0" smtClean="0">
                <a:solidFill>
                  <a:schemeClr val="tx2">
                    <a:lumMod val="50000"/>
                  </a:schemeClr>
                </a:solidFill>
              </a:rPr>
              <a:t> </a:t>
            </a:r>
            <a:endParaRPr lang="en-GB" sz="2600" dirty="0">
              <a:solidFill>
                <a:schemeClr val="tx2">
                  <a:lumMod val="50000"/>
                </a:schemeClr>
              </a:solidFill>
            </a:endParaRPr>
          </a:p>
        </p:txBody>
      </p:sp>
      <p:graphicFrame>
        <p:nvGraphicFramePr>
          <p:cNvPr id="4" name="Content Placeholder 3"/>
          <p:cNvGraphicFramePr>
            <a:graphicFrameLocks noGrp="1"/>
          </p:cNvGraphicFramePr>
          <p:nvPr>
            <p:ph idx="1"/>
          </p:nvPr>
        </p:nvGraphicFramePr>
        <p:xfrm>
          <a:off x="457200" y="1600200"/>
          <a:ext cx="8229600" cy="40792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NZ" dirty="0" smtClean="0"/>
                        <a:t>Industry</a:t>
                      </a:r>
                      <a:endParaRPr lang="en-NZ" dirty="0"/>
                    </a:p>
                  </a:txBody>
                  <a:tcPr/>
                </a:tc>
                <a:tc>
                  <a:txBody>
                    <a:bodyPr/>
                    <a:lstStyle/>
                    <a:p>
                      <a:r>
                        <a:rPr lang="en-NZ" dirty="0" smtClean="0"/>
                        <a:t>Average Annual Wage</a:t>
                      </a:r>
                      <a:endParaRPr lang="en-NZ" dirty="0"/>
                    </a:p>
                  </a:txBody>
                  <a:tcPr/>
                </a:tc>
              </a:tr>
              <a:tr h="370840">
                <a:tc>
                  <a:txBody>
                    <a:bodyPr/>
                    <a:lstStyle/>
                    <a:p>
                      <a:r>
                        <a:rPr lang="en-NZ" dirty="0" smtClean="0"/>
                        <a:t>Converted Paper Products</a:t>
                      </a:r>
                      <a:r>
                        <a:rPr lang="en-NZ" baseline="0" dirty="0" smtClean="0"/>
                        <a:t> Mfg</a:t>
                      </a:r>
                      <a:endParaRPr lang="en-NZ" dirty="0"/>
                    </a:p>
                  </a:txBody>
                  <a:tcPr/>
                </a:tc>
                <a:tc>
                  <a:txBody>
                    <a:bodyPr/>
                    <a:lstStyle/>
                    <a:p>
                      <a:r>
                        <a:rPr lang="en-NZ" dirty="0" smtClean="0"/>
                        <a:t>$57,750</a:t>
                      </a:r>
                      <a:endParaRPr lang="en-NZ" dirty="0"/>
                    </a:p>
                  </a:txBody>
                  <a:tcPr/>
                </a:tc>
              </a:tr>
              <a:tr h="370840">
                <a:tc>
                  <a:txBody>
                    <a:bodyPr/>
                    <a:lstStyle/>
                    <a:p>
                      <a:r>
                        <a:rPr lang="en-NZ" dirty="0" smtClean="0"/>
                        <a:t>Wood Furniture Mfg</a:t>
                      </a:r>
                      <a:endParaRPr lang="en-NZ" dirty="0"/>
                    </a:p>
                  </a:txBody>
                  <a:tcPr/>
                </a:tc>
                <a:tc>
                  <a:txBody>
                    <a:bodyPr/>
                    <a:lstStyle/>
                    <a:p>
                      <a:r>
                        <a:rPr lang="en-NZ" dirty="0" smtClean="0"/>
                        <a:t>$41,757</a:t>
                      </a:r>
                      <a:endParaRPr lang="en-NZ" dirty="0"/>
                    </a:p>
                  </a:txBody>
                  <a:tcPr/>
                </a:tc>
              </a:tr>
              <a:tr h="370840">
                <a:tc>
                  <a:txBody>
                    <a:bodyPr/>
                    <a:lstStyle/>
                    <a:p>
                      <a:r>
                        <a:rPr lang="en-NZ" dirty="0" smtClean="0"/>
                        <a:t>Other</a:t>
                      </a:r>
                      <a:r>
                        <a:rPr lang="en-NZ" baseline="0" dirty="0" smtClean="0"/>
                        <a:t> Wood Product Mfg</a:t>
                      </a:r>
                      <a:endParaRPr lang="en-NZ" dirty="0"/>
                    </a:p>
                  </a:txBody>
                  <a:tcPr/>
                </a:tc>
                <a:tc>
                  <a:txBody>
                    <a:bodyPr/>
                    <a:lstStyle/>
                    <a:p>
                      <a:r>
                        <a:rPr lang="en-NZ" dirty="0" smtClean="0"/>
                        <a:t>$30,976</a:t>
                      </a:r>
                      <a:endParaRPr lang="en-NZ" dirty="0"/>
                    </a:p>
                  </a:txBody>
                  <a:tcPr/>
                </a:tc>
              </a:tr>
              <a:tr h="370840">
                <a:tc>
                  <a:txBody>
                    <a:bodyPr/>
                    <a:lstStyle/>
                    <a:p>
                      <a:r>
                        <a:rPr lang="en-NZ" dirty="0" smtClean="0"/>
                        <a:t>Pulp, Paper and Paperboard Mills</a:t>
                      </a:r>
                      <a:endParaRPr lang="en-NZ" dirty="0"/>
                    </a:p>
                  </a:txBody>
                  <a:tcPr/>
                </a:tc>
                <a:tc>
                  <a:txBody>
                    <a:bodyPr/>
                    <a:lstStyle/>
                    <a:p>
                      <a:r>
                        <a:rPr lang="en-NZ" dirty="0" smtClean="0"/>
                        <a:t>$70,213</a:t>
                      </a:r>
                      <a:endParaRPr lang="en-NZ" dirty="0"/>
                    </a:p>
                  </a:txBody>
                  <a:tcPr/>
                </a:tc>
              </a:tr>
              <a:tr h="370840">
                <a:tc>
                  <a:txBody>
                    <a:bodyPr/>
                    <a:lstStyle/>
                    <a:p>
                      <a:r>
                        <a:rPr lang="en-NZ" dirty="0" smtClean="0"/>
                        <a:t>Veneer and Engineered</a:t>
                      </a:r>
                      <a:r>
                        <a:rPr lang="en-NZ" baseline="0" dirty="0" smtClean="0"/>
                        <a:t> Wood Products</a:t>
                      </a:r>
                      <a:endParaRPr lang="en-NZ" dirty="0"/>
                    </a:p>
                  </a:txBody>
                  <a:tcPr/>
                </a:tc>
                <a:tc>
                  <a:txBody>
                    <a:bodyPr/>
                    <a:lstStyle/>
                    <a:p>
                      <a:r>
                        <a:rPr lang="en-NZ" dirty="0" smtClean="0"/>
                        <a:t>$35,675</a:t>
                      </a:r>
                      <a:endParaRPr lang="en-NZ" dirty="0"/>
                    </a:p>
                  </a:txBody>
                  <a:tcPr/>
                </a:tc>
              </a:tr>
              <a:tr h="370840">
                <a:tc>
                  <a:txBody>
                    <a:bodyPr/>
                    <a:lstStyle/>
                    <a:p>
                      <a:r>
                        <a:rPr lang="en-NZ" dirty="0" smtClean="0"/>
                        <a:t>Sawmills</a:t>
                      </a:r>
                      <a:r>
                        <a:rPr lang="en-NZ" baseline="0" dirty="0" smtClean="0"/>
                        <a:t> and Wood Preservation</a:t>
                      </a:r>
                      <a:endParaRPr lang="en-NZ" dirty="0"/>
                    </a:p>
                  </a:txBody>
                  <a:tcPr/>
                </a:tc>
                <a:tc>
                  <a:txBody>
                    <a:bodyPr/>
                    <a:lstStyle/>
                    <a:p>
                      <a:r>
                        <a:rPr lang="en-NZ" dirty="0" smtClean="0"/>
                        <a:t>$32,</a:t>
                      </a:r>
                      <a:r>
                        <a:rPr lang="en-NZ" baseline="0" dirty="0" smtClean="0"/>
                        <a:t> 196</a:t>
                      </a:r>
                      <a:endParaRPr lang="en-NZ" dirty="0"/>
                    </a:p>
                  </a:txBody>
                  <a:tcPr/>
                </a:tc>
              </a:tr>
              <a:tr h="370840">
                <a:tc>
                  <a:txBody>
                    <a:bodyPr/>
                    <a:lstStyle/>
                    <a:p>
                      <a:r>
                        <a:rPr lang="en-NZ" dirty="0" smtClean="0"/>
                        <a:t>Logging</a:t>
                      </a:r>
                      <a:endParaRPr lang="en-NZ" dirty="0"/>
                    </a:p>
                  </a:txBody>
                  <a:tcPr/>
                </a:tc>
                <a:tc>
                  <a:txBody>
                    <a:bodyPr/>
                    <a:lstStyle/>
                    <a:p>
                      <a:r>
                        <a:rPr lang="en-NZ" dirty="0" smtClean="0"/>
                        <a:t>$32,212</a:t>
                      </a:r>
                      <a:endParaRPr lang="en-NZ" dirty="0"/>
                    </a:p>
                  </a:txBody>
                  <a:tcPr/>
                </a:tc>
              </a:tr>
              <a:tr h="370840">
                <a:tc>
                  <a:txBody>
                    <a:bodyPr/>
                    <a:lstStyle/>
                    <a:p>
                      <a:r>
                        <a:rPr lang="en-NZ" dirty="0" smtClean="0"/>
                        <a:t>Support </a:t>
                      </a:r>
                      <a:r>
                        <a:rPr lang="en-NZ" baseline="0" dirty="0" smtClean="0"/>
                        <a:t> Activities for Forestry</a:t>
                      </a:r>
                      <a:endParaRPr lang="en-NZ" dirty="0"/>
                    </a:p>
                  </a:txBody>
                  <a:tcPr/>
                </a:tc>
                <a:tc>
                  <a:txBody>
                    <a:bodyPr/>
                    <a:lstStyle/>
                    <a:p>
                      <a:r>
                        <a:rPr lang="en-NZ" dirty="0" smtClean="0"/>
                        <a:t>$41,203</a:t>
                      </a:r>
                      <a:endParaRPr lang="en-NZ" dirty="0"/>
                    </a:p>
                  </a:txBody>
                  <a:tcPr/>
                </a:tc>
              </a:tr>
              <a:tr h="370840">
                <a:tc>
                  <a:txBody>
                    <a:bodyPr/>
                    <a:lstStyle/>
                    <a:p>
                      <a:r>
                        <a:rPr lang="en-NZ" dirty="0" smtClean="0"/>
                        <a:t>Foresters</a:t>
                      </a:r>
                      <a:endParaRPr lang="en-NZ" dirty="0"/>
                    </a:p>
                  </a:txBody>
                  <a:tcPr/>
                </a:tc>
                <a:tc>
                  <a:txBody>
                    <a:bodyPr/>
                    <a:lstStyle/>
                    <a:p>
                      <a:r>
                        <a:rPr lang="en-NZ" dirty="0" smtClean="0"/>
                        <a:t>$57,150</a:t>
                      </a:r>
                      <a:endParaRPr lang="en-NZ" dirty="0"/>
                    </a:p>
                  </a:txBody>
                  <a:tcPr/>
                </a:tc>
              </a:tr>
              <a:tr h="370840">
                <a:tc gridSpan="2">
                  <a:txBody>
                    <a:bodyPr/>
                    <a:lstStyle/>
                    <a:p>
                      <a:r>
                        <a:rPr lang="en-NZ" sz="1200" dirty="0" smtClean="0"/>
                        <a:t>Source:  </a:t>
                      </a:r>
                      <a:r>
                        <a:rPr lang="en-NZ" sz="1200" dirty="0" err="1" smtClean="0"/>
                        <a:t>WORKnet</a:t>
                      </a:r>
                      <a:r>
                        <a:rPr lang="en-NZ" sz="1200" dirty="0" smtClean="0"/>
                        <a:t>,</a:t>
                      </a:r>
                      <a:r>
                        <a:rPr lang="en-NZ" sz="1200" baseline="0" dirty="0" smtClean="0"/>
                        <a:t> Wisconsin’s Workforce and </a:t>
                      </a:r>
                      <a:r>
                        <a:rPr lang="en-NZ" sz="1200" baseline="0" dirty="0" err="1" smtClean="0"/>
                        <a:t>Labor</a:t>
                      </a:r>
                      <a:r>
                        <a:rPr lang="en-NZ" sz="1200" baseline="0" dirty="0" smtClean="0"/>
                        <a:t> Market Information System</a:t>
                      </a:r>
                      <a:endParaRPr lang="en-NZ" sz="1200" dirty="0"/>
                    </a:p>
                  </a:txBody>
                  <a:tcPr/>
                </a:tc>
                <a:tc hMerge="1">
                  <a:txBody>
                    <a:bodyPr/>
                    <a:lstStyle/>
                    <a:p>
                      <a:endParaRPr lang="en-NZ" dirty="0"/>
                    </a:p>
                  </a:txBody>
                  <a:tcPr/>
                </a:tc>
              </a:tr>
            </a:tbl>
          </a:graphicData>
        </a:graphic>
      </p:graphicFrame>
    </p:spTree>
    <p:extLst>
      <p:ext uri="{BB962C8B-B14F-4D97-AF65-F5344CB8AC3E}">
        <p14:creationId xmlns:p14="http://schemas.microsoft.com/office/powerpoint/2010/main" val="1007249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032" y="260648"/>
            <a:ext cx="4176464" cy="1143000"/>
          </a:xfrm>
        </p:spPr>
        <p:txBody>
          <a:bodyPr>
            <a:noAutofit/>
          </a:bodyPr>
          <a:lstStyle/>
          <a:p>
            <a:pPr algn="l"/>
            <a:r>
              <a:rPr lang="en-GB" sz="3300" dirty="0" smtClean="0">
                <a:solidFill>
                  <a:schemeClr val="tx2">
                    <a:lumMod val="50000"/>
                  </a:schemeClr>
                </a:solidFill>
              </a:rPr>
              <a:t>Value of Shipments</a:t>
            </a:r>
            <a:endParaRPr lang="en-GB" sz="3300" dirty="0">
              <a:solidFill>
                <a:schemeClr val="tx2">
                  <a:lumMod val="50000"/>
                </a:schemeClr>
              </a:solidFill>
            </a:endParaRPr>
          </a:p>
        </p:txBody>
      </p:sp>
      <p:sp>
        <p:nvSpPr>
          <p:cNvPr id="3" name="Content Placeholder 2"/>
          <p:cNvSpPr>
            <a:spLocks noGrp="1"/>
          </p:cNvSpPr>
          <p:nvPr>
            <p:ph idx="1"/>
          </p:nvPr>
        </p:nvSpPr>
        <p:spPr>
          <a:xfrm>
            <a:off x="4860032" y="1556792"/>
            <a:ext cx="4104456" cy="4525963"/>
          </a:xfrm>
        </p:spPr>
        <p:txBody>
          <a:bodyPr>
            <a:normAutofit/>
          </a:bodyPr>
          <a:lstStyle/>
          <a:p>
            <a:pPr marL="0" indent="0">
              <a:spcBef>
                <a:spcPts val="1368"/>
              </a:spcBef>
              <a:buNone/>
            </a:pPr>
            <a:r>
              <a:rPr lang="en-GB" sz="2200" dirty="0" smtClean="0">
                <a:solidFill>
                  <a:schemeClr val="accent1">
                    <a:lumMod val="75000"/>
                  </a:schemeClr>
                </a:solidFill>
              </a:rPr>
              <a:t>$45 </a:t>
            </a:r>
            <a:r>
              <a:rPr lang="en-GB" sz="2200" dirty="0" smtClean="0">
                <a:solidFill>
                  <a:schemeClr val="accent1">
                    <a:lumMod val="75000"/>
                  </a:schemeClr>
                </a:solidFill>
              </a:rPr>
              <a:t>billion in output</a:t>
            </a:r>
            <a:r>
              <a:rPr lang="en-GB" sz="2200" dirty="0"/>
              <a:t> </a:t>
            </a:r>
            <a:endParaRPr lang="en-GB" sz="2200" dirty="0"/>
          </a:p>
          <a:p>
            <a:pPr marL="0" indent="0">
              <a:spcBef>
                <a:spcPts val="1368"/>
              </a:spcBef>
              <a:buNone/>
            </a:pPr>
            <a:r>
              <a:rPr lang="en-GB" sz="2200" dirty="0" smtClean="0"/>
              <a:t>Output </a:t>
            </a:r>
            <a:r>
              <a:rPr lang="en-GB" sz="2200" dirty="0" smtClean="0"/>
              <a:t>of $</a:t>
            </a:r>
            <a:r>
              <a:rPr lang="en-GB" sz="2200" dirty="0" smtClean="0"/>
              <a:t>354,000 </a:t>
            </a:r>
            <a:r>
              <a:rPr lang="en-GB" sz="2200" dirty="0" smtClean="0"/>
              <a:t>per </a:t>
            </a:r>
            <a:r>
              <a:rPr lang="en-GB" sz="2200" dirty="0" smtClean="0"/>
              <a:t>worker (above national average of 324,000)</a:t>
            </a:r>
            <a:endParaRPr lang="en-GB" sz="2200" dirty="0" smtClean="0"/>
          </a:p>
          <a:p>
            <a:pPr marL="0" indent="0">
              <a:spcBef>
                <a:spcPts val="1368"/>
              </a:spcBef>
              <a:buNone/>
            </a:pPr>
            <a:r>
              <a:rPr lang="en-GB" sz="2200" dirty="0" smtClean="0"/>
              <a:t>Every </a:t>
            </a:r>
            <a:r>
              <a:rPr lang="en-GB" sz="2200" dirty="0" smtClean="0"/>
              <a:t>million dollars of output in forestry creates $1.3 million in other sectors</a:t>
            </a:r>
          </a:p>
          <a:p>
            <a:pPr marL="0" indent="0">
              <a:spcBef>
                <a:spcPts val="1368"/>
              </a:spcBef>
              <a:buNone/>
            </a:pPr>
            <a:r>
              <a:rPr lang="en-GB" sz="2200" dirty="0" smtClean="0">
                <a:solidFill>
                  <a:schemeClr val="accent1">
                    <a:lumMod val="75000"/>
                  </a:schemeClr>
                </a:solidFill>
              </a:rPr>
              <a:t>One </a:t>
            </a:r>
            <a:r>
              <a:rPr lang="en-GB" sz="2200" dirty="0" smtClean="0">
                <a:solidFill>
                  <a:schemeClr val="accent1">
                    <a:lumMod val="75000"/>
                  </a:schemeClr>
                </a:solidFill>
              </a:rPr>
              <a:t>of the top ten industries in Wisconsin by output</a:t>
            </a:r>
          </a:p>
          <a:p>
            <a:pPr marL="0" indent="0">
              <a:spcBef>
                <a:spcPts val="1368"/>
              </a:spcBef>
              <a:buNone/>
            </a:pPr>
            <a:endParaRPr lang="en-GB" sz="2200" dirty="0"/>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43408"/>
            <a:ext cx="4752868" cy="7115405"/>
          </a:xfrm>
          <a:prstGeom prst="rect">
            <a:avLst/>
          </a:prstGeom>
        </p:spPr>
      </p:pic>
    </p:spTree>
    <p:extLst>
      <p:ext uri="{BB962C8B-B14F-4D97-AF65-F5344CB8AC3E}">
        <p14:creationId xmlns:p14="http://schemas.microsoft.com/office/powerpoint/2010/main" val="1765135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of Shipments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8090442"/>
              </p:ext>
            </p:extLst>
          </p:nvPr>
        </p:nvGraphicFramePr>
        <p:xfrm>
          <a:off x="457200" y="1600200"/>
          <a:ext cx="8229600" cy="22250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State</a:t>
                      </a:r>
                      <a:endParaRPr lang="en-US" dirty="0"/>
                    </a:p>
                  </a:txBody>
                  <a:tcPr/>
                </a:tc>
                <a:tc>
                  <a:txBody>
                    <a:bodyPr/>
                    <a:lstStyle/>
                    <a:p>
                      <a:r>
                        <a:rPr lang="en-US" dirty="0" smtClean="0"/>
                        <a:t>Ranking</a:t>
                      </a:r>
                      <a:endParaRPr lang="en-US" dirty="0"/>
                    </a:p>
                  </a:txBody>
                  <a:tcPr/>
                </a:tc>
                <a:tc>
                  <a:txBody>
                    <a:bodyPr/>
                    <a:lstStyle/>
                    <a:p>
                      <a:r>
                        <a:rPr lang="en-US" dirty="0" smtClean="0"/>
                        <a:t>Value of Shipments</a:t>
                      </a:r>
                      <a:endParaRPr lang="en-US" dirty="0"/>
                    </a:p>
                  </a:txBody>
                  <a:tcPr/>
                </a:tc>
              </a:tr>
              <a:tr h="370840">
                <a:tc>
                  <a:txBody>
                    <a:bodyPr/>
                    <a:lstStyle/>
                    <a:p>
                      <a:r>
                        <a:rPr lang="en-US" dirty="0" smtClean="0"/>
                        <a:t>Wisconsin</a:t>
                      </a:r>
                      <a:endParaRPr lang="en-US" dirty="0"/>
                    </a:p>
                  </a:txBody>
                  <a:tcPr/>
                </a:tc>
                <a:tc>
                  <a:txBody>
                    <a:bodyPr/>
                    <a:lstStyle/>
                    <a:p>
                      <a:r>
                        <a:rPr lang="en-US" dirty="0" smtClean="0"/>
                        <a:t>1</a:t>
                      </a:r>
                      <a:endParaRPr lang="en-US" dirty="0"/>
                    </a:p>
                  </a:txBody>
                  <a:tcPr/>
                </a:tc>
                <a:tc>
                  <a:txBody>
                    <a:bodyPr/>
                    <a:lstStyle/>
                    <a:p>
                      <a:r>
                        <a:rPr lang="en-US" dirty="0" smtClean="0"/>
                        <a:t>$22 billion</a:t>
                      </a:r>
                      <a:endParaRPr lang="en-US" dirty="0"/>
                    </a:p>
                  </a:txBody>
                  <a:tcPr/>
                </a:tc>
              </a:tr>
              <a:tr h="370840">
                <a:tc>
                  <a:txBody>
                    <a:bodyPr/>
                    <a:lstStyle/>
                    <a:p>
                      <a:r>
                        <a:rPr lang="en-US" dirty="0" smtClean="0"/>
                        <a:t>Michigan</a:t>
                      </a:r>
                      <a:endParaRPr lang="en-US" dirty="0"/>
                    </a:p>
                  </a:txBody>
                  <a:tcPr/>
                </a:tc>
                <a:tc>
                  <a:txBody>
                    <a:bodyPr/>
                    <a:lstStyle/>
                    <a:p>
                      <a:r>
                        <a:rPr lang="en-US" dirty="0" smtClean="0"/>
                        <a:t>6</a:t>
                      </a:r>
                      <a:endParaRPr lang="en-US" dirty="0"/>
                    </a:p>
                  </a:txBody>
                  <a:tcPr/>
                </a:tc>
                <a:tc>
                  <a:txBody>
                    <a:bodyPr/>
                    <a:lstStyle/>
                    <a:p>
                      <a:r>
                        <a:rPr lang="en-US" dirty="0" smtClean="0"/>
                        <a:t>$14.6 billion</a:t>
                      </a:r>
                      <a:endParaRPr lang="en-US" dirty="0"/>
                    </a:p>
                  </a:txBody>
                  <a:tcPr/>
                </a:tc>
              </a:tr>
              <a:tr h="370840">
                <a:tc>
                  <a:txBody>
                    <a:bodyPr/>
                    <a:lstStyle/>
                    <a:p>
                      <a:r>
                        <a:rPr lang="en-US" dirty="0" smtClean="0"/>
                        <a:t>Ohio</a:t>
                      </a:r>
                      <a:endParaRPr lang="en-US" dirty="0"/>
                    </a:p>
                  </a:txBody>
                  <a:tcPr/>
                </a:tc>
                <a:tc>
                  <a:txBody>
                    <a:bodyPr/>
                    <a:lstStyle/>
                    <a:p>
                      <a:r>
                        <a:rPr lang="en-US" dirty="0" smtClean="0"/>
                        <a:t>8</a:t>
                      </a:r>
                      <a:endParaRPr lang="en-US" dirty="0"/>
                    </a:p>
                  </a:txBody>
                  <a:tcPr/>
                </a:tc>
                <a:tc>
                  <a:txBody>
                    <a:bodyPr/>
                    <a:lstStyle/>
                    <a:p>
                      <a:r>
                        <a:rPr lang="en-US" dirty="0" smtClean="0"/>
                        <a:t>$12.3 billion</a:t>
                      </a:r>
                      <a:endParaRPr lang="en-US" dirty="0"/>
                    </a:p>
                  </a:txBody>
                  <a:tcPr/>
                </a:tc>
              </a:tr>
              <a:tr h="370840">
                <a:tc>
                  <a:txBody>
                    <a:bodyPr/>
                    <a:lstStyle/>
                    <a:p>
                      <a:r>
                        <a:rPr lang="en-US" dirty="0" smtClean="0"/>
                        <a:t>Indiana</a:t>
                      </a:r>
                      <a:endParaRPr lang="en-US" dirty="0"/>
                    </a:p>
                  </a:txBody>
                  <a:tcPr/>
                </a:tc>
                <a:tc>
                  <a:txBody>
                    <a:bodyPr/>
                    <a:lstStyle/>
                    <a:p>
                      <a:r>
                        <a:rPr lang="en-US" dirty="0" smtClean="0"/>
                        <a:t>11</a:t>
                      </a:r>
                      <a:endParaRPr lang="en-US" dirty="0"/>
                    </a:p>
                  </a:txBody>
                  <a:tcPr/>
                </a:tc>
                <a:tc>
                  <a:txBody>
                    <a:bodyPr/>
                    <a:lstStyle/>
                    <a:p>
                      <a:r>
                        <a:rPr lang="en-US" dirty="0" smtClean="0"/>
                        <a:t>$10.8 billion</a:t>
                      </a:r>
                      <a:endParaRPr lang="en-US" dirty="0"/>
                    </a:p>
                  </a:txBody>
                  <a:tcPr/>
                </a:tc>
              </a:tr>
              <a:tr h="370840">
                <a:tc>
                  <a:txBody>
                    <a:bodyPr/>
                    <a:lstStyle/>
                    <a:p>
                      <a:r>
                        <a:rPr lang="en-US" dirty="0" smtClean="0"/>
                        <a:t>Minnesota</a:t>
                      </a:r>
                      <a:endParaRPr lang="en-US" dirty="0"/>
                    </a:p>
                  </a:txBody>
                  <a:tcPr/>
                </a:tc>
                <a:tc>
                  <a:txBody>
                    <a:bodyPr/>
                    <a:lstStyle/>
                    <a:p>
                      <a:r>
                        <a:rPr lang="en-US" dirty="0" smtClean="0"/>
                        <a:t>16</a:t>
                      </a:r>
                      <a:endParaRPr lang="en-US" dirty="0"/>
                    </a:p>
                  </a:txBody>
                  <a:tcPr/>
                </a:tc>
                <a:tc>
                  <a:txBody>
                    <a:bodyPr/>
                    <a:lstStyle/>
                    <a:p>
                      <a:r>
                        <a:rPr lang="en-US" dirty="0" smtClean="0"/>
                        <a:t>$9.2 billion</a:t>
                      </a:r>
                      <a:endParaRPr lang="en-US" dirty="0"/>
                    </a:p>
                  </a:txBody>
                  <a:tcPr/>
                </a:tc>
              </a:tr>
            </a:tbl>
          </a:graphicData>
        </a:graphic>
      </p:graphicFrame>
    </p:spTree>
    <p:extLst>
      <p:ext uri="{BB962C8B-B14F-4D97-AF65-F5344CB8AC3E}">
        <p14:creationId xmlns:p14="http://schemas.microsoft.com/office/powerpoint/2010/main" val="1844389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300" dirty="0" smtClean="0">
                <a:solidFill>
                  <a:schemeClr val="tx2">
                    <a:lumMod val="50000"/>
                  </a:schemeClr>
                </a:solidFill>
              </a:rPr>
              <a:t>Value Added</a:t>
            </a:r>
            <a:endParaRPr lang="en-GB" sz="3300" dirty="0">
              <a:solidFill>
                <a:schemeClr val="tx2">
                  <a:lumMod val="50000"/>
                </a:scheme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08595985"/>
              </p:ext>
            </p:extLst>
          </p:nvPr>
        </p:nvGraphicFramePr>
        <p:xfrm>
          <a:off x="457200" y="1600200"/>
          <a:ext cx="8229600" cy="22250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State</a:t>
                      </a:r>
                      <a:endParaRPr lang="en-US" dirty="0"/>
                    </a:p>
                  </a:txBody>
                  <a:tcPr/>
                </a:tc>
                <a:tc>
                  <a:txBody>
                    <a:bodyPr/>
                    <a:lstStyle/>
                    <a:p>
                      <a:r>
                        <a:rPr lang="en-US" dirty="0" smtClean="0"/>
                        <a:t>Ranking</a:t>
                      </a:r>
                      <a:endParaRPr lang="en-US" dirty="0"/>
                    </a:p>
                  </a:txBody>
                  <a:tcPr/>
                </a:tc>
                <a:tc>
                  <a:txBody>
                    <a:bodyPr/>
                    <a:lstStyle/>
                    <a:p>
                      <a:r>
                        <a:rPr lang="en-US" dirty="0" smtClean="0"/>
                        <a:t>Value Added</a:t>
                      </a:r>
                      <a:endParaRPr lang="en-US" dirty="0"/>
                    </a:p>
                  </a:txBody>
                  <a:tcPr/>
                </a:tc>
              </a:tr>
              <a:tr h="370840">
                <a:tc>
                  <a:txBody>
                    <a:bodyPr/>
                    <a:lstStyle/>
                    <a:p>
                      <a:r>
                        <a:rPr lang="en-US" dirty="0" smtClean="0"/>
                        <a:t>Wisconsin</a:t>
                      </a:r>
                      <a:endParaRPr lang="en-US" dirty="0"/>
                    </a:p>
                  </a:txBody>
                  <a:tcPr/>
                </a:tc>
                <a:tc>
                  <a:txBody>
                    <a:bodyPr/>
                    <a:lstStyle/>
                    <a:p>
                      <a:r>
                        <a:rPr lang="en-US" dirty="0" smtClean="0"/>
                        <a:t>1</a:t>
                      </a:r>
                      <a:endParaRPr lang="en-US" dirty="0"/>
                    </a:p>
                  </a:txBody>
                  <a:tcPr/>
                </a:tc>
                <a:tc>
                  <a:txBody>
                    <a:bodyPr/>
                    <a:lstStyle/>
                    <a:p>
                      <a:r>
                        <a:rPr lang="en-US" dirty="0" smtClean="0"/>
                        <a:t>$10 billion</a:t>
                      </a:r>
                      <a:endParaRPr lang="en-US" dirty="0"/>
                    </a:p>
                  </a:txBody>
                  <a:tcPr/>
                </a:tc>
              </a:tr>
              <a:tr h="370840">
                <a:tc>
                  <a:txBody>
                    <a:bodyPr/>
                    <a:lstStyle/>
                    <a:p>
                      <a:r>
                        <a:rPr lang="en-US" dirty="0" smtClean="0"/>
                        <a:t>Michigan</a:t>
                      </a:r>
                      <a:endParaRPr lang="en-US" dirty="0"/>
                    </a:p>
                  </a:txBody>
                  <a:tcPr/>
                </a:tc>
                <a:tc>
                  <a:txBody>
                    <a:bodyPr/>
                    <a:lstStyle/>
                    <a:p>
                      <a:r>
                        <a:rPr lang="en-US" dirty="0" smtClean="0"/>
                        <a:t>5</a:t>
                      </a:r>
                      <a:endParaRPr lang="en-US" dirty="0"/>
                    </a:p>
                  </a:txBody>
                  <a:tcPr/>
                </a:tc>
                <a:tc>
                  <a:txBody>
                    <a:bodyPr/>
                    <a:lstStyle/>
                    <a:p>
                      <a:r>
                        <a:rPr lang="en-US" dirty="0" smtClean="0"/>
                        <a:t>$7.4</a:t>
                      </a:r>
                      <a:r>
                        <a:rPr lang="en-US" baseline="0" dirty="0" smtClean="0"/>
                        <a:t> billion</a:t>
                      </a:r>
                      <a:endParaRPr lang="en-US" dirty="0"/>
                    </a:p>
                  </a:txBody>
                  <a:tcPr/>
                </a:tc>
              </a:tr>
              <a:tr h="370840">
                <a:tc>
                  <a:txBody>
                    <a:bodyPr/>
                    <a:lstStyle/>
                    <a:p>
                      <a:r>
                        <a:rPr lang="en-US" dirty="0" smtClean="0"/>
                        <a:t>Ohio</a:t>
                      </a:r>
                      <a:endParaRPr lang="en-US" dirty="0"/>
                    </a:p>
                  </a:txBody>
                  <a:tcPr/>
                </a:tc>
                <a:tc>
                  <a:txBody>
                    <a:bodyPr/>
                    <a:lstStyle/>
                    <a:p>
                      <a:r>
                        <a:rPr lang="en-US" dirty="0" smtClean="0"/>
                        <a:t>11</a:t>
                      </a:r>
                      <a:endParaRPr lang="en-US" dirty="0"/>
                    </a:p>
                  </a:txBody>
                  <a:tcPr/>
                </a:tc>
                <a:tc>
                  <a:txBody>
                    <a:bodyPr/>
                    <a:lstStyle/>
                    <a:p>
                      <a:r>
                        <a:rPr lang="en-US" dirty="0" smtClean="0"/>
                        <a:t>$5.2 billion</a:t>
                      </a:r>
                      <a:endParaRPr lang="en-US" dirty="0"/>
                    </a:p>
                  </a:txBody>
                  <a:tcPr/>
                </a:tc>
              </a:tr>
              <a:tr h="370840">
                <a:tc>
                  <a:txBody>
                    <a:bodyPr/>
                    <a:lstStyle/>
                    <a:p>
                      <a:r>
                        <a:rPr lang="en-US" dirty="0" smtClean="0"/>
                        <a:t>Minnesota</a:t>
                      </a:r>
                      <a:endParaRPr lang="en-US" dirty="0"/>
                    </a:p>
                  </a:txBody>
                  <a:tcPr/>
                </a:tc>
                <a:tc>
                  <a:txBody>
                    <a:bodyPr/>
                    <a:lstStyle/>
                    <a:p>
                      <a:r>
                        <a:rPr lang="en-US" dirty="0" smtClean="0"/>
                        <a:t>13</a:t>
                      </a:r>
                      <a:endParaRPr lang="en-US" dirty="0"/>
                    </a:p>
                  </a:txBody>
                  <a:tcPr/>
                </a:tc>
                <a:tc>
                  <a:txBody>
                    <a:bodyPr/>
                    <a:lstStyle/>
                    <a:p>
                      <a:r>
                        <a:rPr lang="en-US" dirty="0" smtClean="0"/>
                        <a:t>$4.8 billion</a:t>
                      </a:r>
                      <a:endParaRPr lang="en-US" dirty="0"/>
                    </a:p>
                  </a:txBody>
                  <a:tcPr/>
                </a:tc>
              </a:tr>
              <a:tr h="370840">
                <a:tc>
                  <a:txBody>
                    <a:bodyPr/>
                    <a:lstStyle/>
                    <a:p>
                      <a:r>
                        <a:rPr lang="en-US" dirty="0" smtClean="0"/>
                        <a:t>Indiana</a:t>
                      </a:r>
                      <a:endParaRPr lang="en-US" dirty="0"/>
                    </a:p>
                  </a:txBody>
                  <a:tcPr/>
                </a:tc>
                <a:tc>
                  <a:txBody>
                    <a:bodyPr/>
                    <a:lstStyle/>
                    <a:p>
                      <a:r>
                        <a:rPr lang="en-US" dirty="0" smtClean="0"/>
                        <a:t>14</a:t>
                      </a:r>
                      <a:endParaRPr lang="en-US" dirty="0"/>
                    </a:p>
                  </a:txBody>
                  <a:tcPr/>
                </a:tc>
                <a:tc>
                  <a:txBody>
                    <a:bodyPr/>
                    <a:lstStyle/>
                    <a:p>
                      <a:r>
                        <a:rPr lang="en-US" dirty="0" smtClean="0"/>
                        <a:t>$4.8 billion</a:t>
                      </a:r>
                      <a:endParaRPr lang="en-US" dirty="0"/>
                    </a:p>
                  </a:txBody>
                  <a:tcPr/>
                </a:tc>
              </a:tr>
            </a:tbl>
          </a:graphicData>
        </a:graphic>
      </p:graphicFrame>
    </p:spTree>
    <p:extLst>
      <p:ext uri="{BB962C8B-B14F-4D97-AF65-F5344CB8AC3E}">
        <p14:creationId xmlns:p14="http://schemas.microsoft.com/office/powerpoint/2010/main" val="715268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032" y="260648"/>
            <a:ext cx="4176464" cy="1143000"/>
          </a:xfrm>
        </p:spPr>
        <p:txBody>
          <a:bodyPr>
            <a:noAutofit/>
          </a:bodyPr>
          <a:lstStyle/>
          <a:p>
            <a:pPr algn="l"/>
            <a:r>
              <a:rPr lang="en-GB" sz="3300" dirty="0" smtClean="0">
                <a:solidFill>
                  <a:schemeClr val="tx2">
                    <a:lumMod val="50000"/>
                  </a:schemeClr>
                </a:solidFill>
              </a:rPr>
              <a:t>Adding Value</a:t>
            </a:r>
            <a:endParaRPr lang="en-GB" sz="3300" dirty="0">
              <a:solidFill>
                <a:schemeClr val="tx2">
                  <a:lumMod val="50000"/>
                </a:schemeClr>
              </a:solidFill>
            </a:endParaRPr>
          </a:p>
        </p:txBody>
      </p:sp>
      <p:sp>
        <p:nvSpPr>
          <p:cNvPr id="3" name="Content Placeholder 2"/>
          <p:cNvSpPr>
            <a:spLocks noGrp="1"/>
          </p:cNvSpPr>
          <p:nvPr>
            <p:ph idx="1"/>
          </p:nvPr>
        </p:nvSpPr>
        <p:spPr>
          <a:xfrm>
            <a:off x="4427984" y="1556792"/>
            <a:ext cx="4536504" cy="4824535"/>
          </a:xfrm>
        </p:spPr>
        <p:txBody>
          <a:bodyPr>
            <a:normAutofit/>
          </a:bodyPr>
          <a:lstStyle/>
          <a:p>
            <a:pPr marL="0" indent="0">
              <a:spcBef>
                <a:spcPts val="1368"/>
              </a:spcBef>
              <a:buNone/>
            </a:pPr>
            <a:r>
              <a:rPr lang="en-GB" sz="2200" dirty="0" smtClean="0">
                <a:solidFill>
                  <a:schemeClr val="accent1">
                    <a:lumMod val="75000"/>
                  </a:schemeClr>
                </a:solidFill>
              </a:rPr>
              <a:t>Improve log grade</a:t>
            </a:r>
          </a:p>
          <a:p>
            <a:pPr marL="0" indent="0">
              <a:spcBef>
                <a:spcPts val="1368"/>
              </a:spcBef>
              <a:buNone/>
            </a:pPr>
            <a:r>
              <a:rPr lang="en-GB" sz="2200" dirty="0" smtClean="0"/>
              <a:t>Use more of the tree </a:t>
            </a:r>
          </a:p>
          <a:p>
            <a:pPr marL="0" indent="0">
              <a:spcBef>
                <a:spcPts val="1368"/>
              </a:spcBef>
              <a:buNone/>
            </a:pPr>
            <a:r>
              <a:rPr lang="en-GB" sz="2200" dirty="0" smtClean="0"/>
              <a:t>New timber products</a:t>
            </a:r>
          </a:p>
          <a:p>
            <a:pPr marL="0" indent="0">
              <a:spcBef>
                <a:spcPts val="1368"/>
              </a:spcBef>
              <a:buNone/>
            </a:pPr>
            <a:r>
              <a:rPr lang="en-GB" sz="2200" dirty="0" smtClean="0"/>
              <a:t>New uses for wood</a:t>
            </a:r>
          </a:p>
          <a:p>
            <a:pPr marL="0" indent="0">
              <a:spcBef>
                <a:spcPts val="1368"/>
              </a:spcBef>
              <a:buNone/>
            </a:pPr>
            <a:r>
              <a:rPr lang="en-GB" sz="2200" dirty="0" smtClean="0"/>
              <a:t>Improvements in cost efficiencies </a:t>
            </a:r>
          </a:p>
          <a:p>
            <a:pPr marL="0" indent="0">
              <a:spcBef>
                <a:spcPts val="1368"/>
              </a:spcBef>
              <a:buNone/>
            </a:pPr>
            <a:r>
              <a:rPr lang="en-GB" sz="2200" dirty="0" smtClean="0">
                <a:solidFill>
                  <a:schemeClr val="accent1">
                    <a:lumMod val="75000"/>
                  </a:schemeClr>
                </a:solidFill>
              </a:rPr>
              <a:t>Payment for ecosystem services</a:t>
            </a:r>
          </a:p>
        </p:txBody>
      </p:sp>
      <p:pic>
        <p:nvPicPr>
          <p:cNvPr id="6" name="Picture 5" descr="10877220313_589847c341_b.jpg"/>
          <p:cNvPicPr>
            <a:picLocks noChangeAspect="1"/>
          </p:cNvPicPr>
          <p:nvPr/>
        </p:nvPicPr>
        <p:blipFill>
          <a:blip r:embed="rId3" cstate="print"/>
          <a:srcRect l="4429" r="9596"/>
          <a:stretch>
            <a:fillRect/>
          </a:stretch>
        </p:blipFill>
        <p:spPr>
          <a:xfrm>
            <a:off x="-24718" y="0"/>
            <a:ext cx="4422027" cy="6858000"/>
          </a:xfrm>
          <a:prstGeom prst="rect">
            <a:avLst/>
          </a:prstGeom>
        </p:spPr>
      </p:pic>
    </p:spTree>
    <p:extLst>
      <p:ext uri="{BB962C8B-B14F-4D97-AF65-F5344CB8AC3E}">
        <p14:creationId xmlns:p14="http://schemas.microsoft.com/office/powerpoint/2010/main" val="3015268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672" y="260648"/>
            <a:ext cx="4258816" cy="1143000"/>
          </a:xfrm>
        </p:spPr>
        <p:txBody>
          <a:bodyPr>
            <a:normAutofit fontScale="90000"/>
          </a:bodyPr>
          <a:lstStyle/>
          <a:p>
            <a:r>
              <a:rPr lang="en-GB" dirty="0" smtClean="0">
                <a:solidFill>
                  <a:schemeClr val="tx2">
                    <a:lumMod val="50000"/>
                  </a:schemeClr>
                </a:solidFill>
              </a:rPr>
              <a:t>Ecosystem Service Values</a:t>
            </a:r>
            <a:endParaRPr lang="en-GB" dirty="0">
              <a:solidFill>
                <a:schemeClr val="tx2">
                  <a:lumMod val="50000"/>
                </a:schemeClr>
              </a:solidFill>
            </a:endParaRPr>
          </a:p>
        </p:txBody>
      </p:sp>
      <p:sp>
        <p:nvSpPr>
          <p:cNvPr id="3" name="Content Placeholder 2"/>
          <p:cNvSpPr>
            <a:spLocks noGrp="1"/>
          </p:cNvSpPr>
          <p:nvPr>
            <p:ph idx="1"/>
          </p:nvPr>
        </p:nvSpPr>
        <p:spPr>
          <a:xfrm>
            <a:off x="4716016" y="1600200"/>
            <a:ext cx="4320480" cy="4525963"/>
          </a:xfrm>
        </p:spPr>
        <p:txBody>
          <a:bodyPr>
            <a:normAutofit/>
          </a:bodyPr>
          <a:lstStyle/>
          <a:p>
            <a:pPr marL="0" indent="0">
              <a:spcBef>
                <a:spcPts val="1368"/>
              </a:spcBef>
              <a:buNone/>
            </a:pPr>
            <a:r>
              <a:rPr lang="en-GB" sz="2200" dirty="0" smtClean="0">
                <a:solidFill>
                  <a:schemeClr val="accent1">
                    <a:lumMod val="75000"/>
                  </a:schemeClr>
                </a:solidFill>
              </a:rPr>
              <a:t>Forest health</a:t>
            </a:r>
          </a:p>
          <a:p>
            <a:pPr marL="0" indent="0">
              <a:spcBef>
                <a:spcPts val="1368"/>
              </a:spcBef>
              <a:buNone/>
            </a:pPr>
            <a:r>
              <a:rPr lang="en-GB" sz="2200" dirty="0" smtClean="0"/>
              <a:t>Clean water</a:t>
            </a:r>
          </a:p>
          <a:p>
            <a:pPr marL="0" indent="0">
              <a:spcBef>
                <a:spcPts val="1368"/>
              </a:spcBef>
              <a:buNone/>
            </a:pPr>
            <a:r>
              <a:rPr lang="en-GB" sz="2200" dirty="0" smtClean="0"/>
              <a:t>Erosion control</a:t>
            </a:r>
          </a:p>
          <a:p>
            <a:pPr marL="0" indent="0">
              <a:spcBef>
                <a:spcPts val="1368"/>
              </a:spcBef>
              <a:buNone/>
            </a:pPr>
            <a:r>
              <a:rPr lang="en-GB" sz="2200" dirty="0" smtClean="0"/>
              <a:t>Endangered species habitat</a:t>
            </a:r>
          </a:p>
          <a:p>
            <a:pPr marL="0" indent="0">
              <a:spcBef>
                <a:spcPts val="1368"/>
              </a:spcBef>
              <a:buNone/>
            </a:pPr>
            <a:r>
              <a:rPr lang="en-GB" sz="2200" dirty="0" smtClean="0"/>
              <a:t>Cultural values</a:t>
            </a:r>
          </a:p>
          <a:p>
            <a:pPr marL="0" indent="0">
              <a:spcBef>
                <a:spcPts val="1368"/>
              </a:spcBef>
              <a:buNone/>
            </a:pPr>
            <a:r>
              <a:rPr lang="en-GB" sz="2200" dirty="0" smtClean="0"/>
              <a:t>Biological diversity</a:t>
            </a:r>
          </a:p>
          <a:p>
            <a:pPr marL="0" indent="0">
              <a:spcBef>
                <a:spcPts val="1368"/>
              </a:spcBef>
              <a:buNone/>
            </a:pPr>
            <a:r>
              <a:rPr lang="en-GB" sz="2200" dirty="0" smtClean="0"/>
              <a:t>Climate regulation</a:t>
            </a:r>
          </a:p>
          <a:p>
            <a:pPr marL="0" indent="0">
              <a:spcBef>
                <a:spcPts val="1368"/>
              </a:spcBef>
              <a:buNone/>
            </a:pPr>
            <a:endParaRPr lang="en-GB" sz="2200" dirty="0" smtClean="0"/>
          </a:p>
          <a:p>
            <a:pPr marL="0" indent="0">
              <a:spcBef>
                <a:spcPts val="1368"/>
              </a:spcBef>
              <a:buNone/>
            </a:pPr>
            <a:endParaRPr lang="en-GB" sz="2200" dirty="0" smtClean="0"/>
          </a:p>
          <a:p>
            <a:pPr marL="0" indent="0">
              <a:spcBef>
                <a:spcPts val="1368"/>
              </a:spcBef>
              <a:buNone/>
            </a:pPr>
            <a:endParaRPr lang="en-GB" sz="2200" dirty="0" smtClean="0">
              <a:solidFill>
                <a:schemeClr val="accent1">
                  <a:lumMod val="75000"/>
                </a:schemeClr>
              </a:solidFill>
            </a:endParaRPr>
          </a:p>
          <a:p>
            <a:pPr marL="0" indent="0">
              <a:spcBef>
                <a:spcPts val="1368"/>
              </a:spcBef>
              <a:buNone/>
            </a:pPr>
            <a:endParaRPr lang="en-GB" sz="2200" dirty="0">
              <a:solidFill>
                <a:schemeClr val="accent1">
                  <a:lumMod val="7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4572000" cy="6935893"/>
          </a:xfrm>
          <a:prstGeom prst="rect">
            <a:avLst/>
          </a:prstGeom>
        </p:spPr>
      </p:pic>
    </p:spTree>
    <p:extLst>
      <p:ext uri="{BB962C8B-B14F-4D97-AF65-F5344CB8AC3E}">
        <p14:creationId xmlns:p14="http://schemas.microsoft.com/office/powerpoint/2010/main" val="1836066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0000"/>
            <a:lum/>
            <a:extLst>
              <a:ext uri="{28A0092B-C50C-407E-A947-70E740481C1C}">
                <a14:useLocalDpi xmlns:a14="http://schemas.microsoft.com/office/drawing/2010/main"/>
              </a:ext>
            </a:extLst>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768"/>
              </a:spcBef>
            </a:pPr>
            <a:r>
              <a:rPr lang="en-GB" dirty="0">
                <a:solidFill>
                  <a:srgbClr val="002060"/>
                </a:solidFill>
              </a:rPr>
              <a:t>Valuing </a:t>
            </a:r>
            <a:r>
              <a:rPr lang="en-GB" dirty="0" smtClean="0">
                <a:solidFill>
                  <a:srgbClr val="002060"/>
                </a:solidFill>
              </a:rPr>
              <a:t>Ecosystem </a:t>
            </a:r>
            <a:r>
              <a:rPr lang="en-GB" dirty="0">
                <a:solidFill>
                  <a:srgbClr val="002060"/>
                </a:solidFill>
              </a:rPr>
              <a:t>Services</a:t>
            </a:r>
            <a:endParaRPr lang="en-GB" dirty="0">
              <a:solidFill>
                <a:schemeClr val="accent1">
                  <a:lumMod val="75000"/>
                </a:schemeClr>
              </a:solidFill>
            </a:endParaRPr>
          </a:p>
        </p:txBody>
      </p:sp>
      <p:sp>
        <p:nvSpPr>
          <p:cNvPr id="3" name="Content Placeholder 2"/>
          <p:cNvSpPr>
            <a:spLocks noGrp="1"/>
          </p:cNvSpPr>
          <p:nvPr>
            <p:ph idx="1"/>
          </p:nvPr>
        </p:nvSpPr>
        <p:spPr>
          <a:xfrm>
            <a:off x="457200" y="1412776"/>
            <a:ext cx="8229600" cy="5112568"/>
          </a:xfrm>
        </p:spPr>
        <p:txBody>
          <a:bodyPr numCol="1">
            <a:noAutofit/>
          </a:bodyPr>
          <a:lstStyle/>
          <a:p>
            <a:pPr marL="0" indent="0">
              <a:spcBef>
                <a:spcPts val="1368"/>
              </a:spcBef>
              <a:buNone/>
            </a:pPr>
            <a:r>
              <a:rPr lang="en-GB" sz="2800" dirty="0" smtClean="0"/>
              <a:t>Direct Use Value</a:t>
            </a:r>
          </a:p>
          <a:p>
            <a:pPr marL="0" indent="0">
              <a:spcBef>
                <a:spcPts val="1368"/>
              </a:spcBef>
              <a:buNone/>
            </a:pPr>
            <a:r>
              <a:rPr lang="en-GB" sz="2400" dirty="0" smtClean="0"/>
              <a:t>Timber, Non-timber forest products, recreation</a:t>
            </a:r>
          </a:p>
          <a:p>
            <a:pPr marL="0" indent="0">
              <a:spcBef>
                <a:spcPts val="1368"/>
              </a:spcBef>
              <a:buNone/>
            </a:pPr>
            <a:endParaRPr lang="en-GB" sz="2800" dirty="0" smtClean="0"/>
          </a:p>
          <a:p>
            <a:pPr marL="0" indent="0">
              <a:spcBef>
                <a:spcPts val="1368"/>
              </a:spcBef>
              <a:buNone/>
            </a:pPr>
            <a:r>
              <a:rPr lang="en-GB" sz="2800" dirty="0" smtClean="0"/>
              <a:t>Indirect Use Value</a:t>
            </a:r>
          </a:p>
          <a:p>
            <a:pPr marL="0" indent="0">
              <a:spcBef>
                <a:spcPts val="1368"/>
              </a:spcBef>
              <a:buNone/>
            </a:pPr>
            <a:r>
              <a:rPr lang="en-GB" sz="2400" dirty="0" smtClean="0"/>
              <a:t>Erosion control, water quality, animal habitat</a:t>
            </a:r>
            <a:endParaRPr lang="en-GB" sz="2400" dirty="0"/>
          </a:p>
          <a:p>
            <a:pPr marL="0" indent="0">
              <a:spcBef>
                <a:spcPts val="1368"/>
              </a:spcBef>
              <a:buNone/>
            </a:pPr>
            <a:endParaRPr lang="en-GB" sz="2800" dirty="0" smtClean="0"/>
          </a:p>
          <a:p>
            <a:pPr marL="0" indent="0">
              <a:spcBef>
                <a:spcPts val="1368"/>
              </a:spcBef>
              <a:buNone/>
            </a:pPr>
            <a:r>
              <a:rPr lang="en-GB" sz="2800" dirty="0" smtClean="0"/>
              <a:t>Option and Existence Value</a:t>
            </a:r>
          </a:p>
          <a:p>
            <a:pPr marL="0" indent="0">
              <a:spcBef>
                <a:spcPts val="1368"/>
              </a:spcBef>
              <a:buNone/>
            </a:pPr>
            <a:r>
              <a:rPr lang="en-GB" sz="2400" dirty="0" smtClean="0">
                <a:solidFill>
                  <a:schemeClr val="accent1">
                    <a:lumMod val="75000"/>
                  </a:schemeClr>
                </a:solidFill>
              </a:rPr>
              <a:t>Existence of trees, existence of wildlife, cultural uses</a:t>
            </a:r>
          </a:p>
          <a:p>
            <a:pPr marL="0" indent="0">
              <a:spcBef>
                <a:spcPts val="1368"/>
              </a:spcBef>
              <a:buNone/>
            </a:pPr>
            <a:endParaRPr lang="en-GB" sz="2400" dirty="0">
              <a:solidFill>
                <a:schemeClr val="accent1">
                  <a:lumMod val="75000"/>
                </a:schemeClr>
              </a:solidFill>
            </a:endParaRPr>
          </a:p>
        </p:txBody>
      </p:sp>
    </p:spTree>
    <p:extLst>
      <p:ext uri="{BB962C8B-B14F-4D97-AF65-F5344CB8AC3E}">
        <p14:creationId xmlns:p14="http://schemas.microsoft.com/office/powerpoint/2010/main" val="1219348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4864"/>
            <a:ext cx="8229600" cy="2058079"/>
          </a:xfrm>
        </p:spPr>
        <p:txBody>
          <a:bodyPr>
            <a:normAutofit/>
          </a:bodyPr>
          <a:lstStyle/>
          <a:p>
            <a:pPr marL="0" indent="0" algn="ctr">
              <a:lnSpc>
                <a:spcPct val="110000"/>
              </a:lnSpc>
              <a:spcBef>
                <a:spcPts val="480"/>
              </a:spcBef>
              <a:buNone/>
            </a:pPr>
            <a:r>
              <a:rPr lang="en-GB" sz="2600" dirty="0">
                <a:solidFill>
                  <a:srgbClr val="376092"/>
                </a:solidFill>
              </a:rPr>
              <a:t>Historical </a:t>
            </a:r>
            <a:r>
              <a:rPr lang="en-GB" sz="2600" dirty="0" smtClean="0">
                <a:solidFill>
                  <a:srgbClr val="376092"/>
                </a:solidFill>
              </a:rPr>
              <a:t>Trends</a:t>
            </a:r>
            <a:endParaRPr lang="en-GB" sz="2600" dirty="0" smtClean="0">
              <a:solidFill>
                <a:srgbClr val="376092"/>
              </a:solidFill>
            </a:endParaRPr>
          </a:p>
          <a:p>
            <a:pPr marL="0" indent="0" algn="ctr">
              <a:lnSpc>
                <a:spcPct val="110000"/>
              </a:lnSpc>
              <a:spcBef>
                <a:spcPts val="480"/>
              </a:spcBef>
              <a:buNone/>
            </a:pPr>
            <a:r>
              <a:rPr lang="en-GB" sz="2600" dirty="0" smtClean="0">
                <a:solidFill>
                  <a:srgbClr val="376092"/>
                </a:solidFill>
              </a:rPr>
              <a:t>Current Status of Industry</a:t>
            </a:r>
            <a:endParaRPr lang="en-GB" sz="2600" dirty="0" smtClean="0">
              <a:solidFill>
                <a:srgbClr val="376092"/>
              </a:solidFill>
            </a:endParaRPr>
          </a:p>
          <a:p>
            <a:pPr marL="0" indent="0" algn="ctr">
              <a:lnSpc>
                <a:spcPct val="110000"/>
              </a:lnSpc>
              <a:spcBef>
                <a:spcPts val="480"/>
              </a:spcBef>
              <a:buNone/>
            </a:pPr>
            <a:r>
              <a:rPr lang="en-GB" sz="2600" dirty="0" smtClean="0">
                <a:solidFill>
                  <a:srgbClr val="376092"/>
                </a:solidFill>
              </a:rPr>
              <a:t>Current Challenges</a:t>
            </a:r>
            <a:endParaRPr lang="en-GB" sz="2600" dirty="0" smtClean="0">
              <a:solidFill>
                <a:srgbClr val="376092"/>
              </a:solidFill>
            </a:endParaRPr>
          </a:p>
          <a:p>
            <a:pPr marL="0" indent="0" algn="ctr">
              <a:lnSpc>
                <a:spcPct val="110000"/>
              </a:lnSpc>
              <a:spcBef>
                <a:spcPts val="480"/>
              </a:spcBef>
              <a:buNone/>
            </a:pPr>
            <a:r>
              <a:rPr lang="en-GB" sz="2600" dirty="0" smtClean="0">
                <a:solidFill>
                  <a:srgbClr val="376092"/>
                </a:solidFill>
              </a:rPr>
              <a:t>Future Opportunities</a:t>
            </a:r>
            <a:endParaRPr lang="en-GB" sz="2600" dirty="0" smtClean="0">
              <a:solidFill>
                <a:srgbClr val="376092"/>
              </a:solidFill>
            </a:endParaRPr>
          </a:p>
        </p:txBody>
      </p:sp>
      <p:sp>
        <p:nvSpPr>
          <p:cNvPr id="5" name="Title 1"/>
          <p:cNvSpPr txBox="1">
            <a:spLocks/>
          </p:cNvSpPr>
          <p:nvPr/>
        </p:nvSpPr>
        <p:spPr>
          <a:xfrm>
            <a:off x="685800" y="620688"/>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000" dirty="0" smtClean="0">
                <a:solidFill>
                  <a:schemeClr val="tx2">
                    <a:lumMod val="50000"/>
                  </a:schemeClr>
                </a:solidFill>
              </a:rPr>
              <a:t>Overview</a:t>
            </a:r>
            <a:endParaRPr lang="en-GB" sz="5000" dirty="0">
              <a:solidFill>
                <a:schemeClr val="tx2">
                  <a:lumMod val="50000"/>
                </a:schemeClr>
              </a:solidFill>
            </a:endParaRPr>
          </a:p>
        </p:txBody>
      </p:sp>
    </p:spTree>
    <p:extLst>
      <p:ext uri="{BB962C8B-B14F-4D97-AF65-F5344CB8AC3E}">
        <p14:creationId xmlns:p14="http://schemas.microsoft.com/office/powerpoint/2010/main" val="3708829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636" y="2276872"/>
            <a:ext cx="6552728" cy="2508305"/>
          </a:xfrm>
        </p:spPr>
        <p:txBody>
          <a:bodyPr>
            <a:normAutofit/>
          </a:bodyPr>
          <a:lstStyle/>
          <a:p>
            <a:pPr marL="0" indent="0" algn="ctr">
              <a:spcBef>
                <a:spcPts val="768"/>
              </a:spcBef>
              <a:buNone/>
            </a:pPr>
            <a:r>
              <a:rPr lang="en-GB" sz="2600" dirty="0" smtClean="0">
                <a:solidFill>
                  <a:schemeClr val="accent1">
                    <a:lumMod val="75000"/>
                  </a:schemeClr>
                </a:solidFill>
              </a:rPr>
              <a:t>Forest supply</a:t>
            </a:r>
          </a:p>
          <a:p>
            <a:pPr marL="0" indent="0" algn="ctr">
              <a:spcBef>
                <a:spcPts val="768"/>
              </a:spcBef>
              <a:buNone/>
            </a:pPr>
            <a:r>
              <a:rPr lang="en-GB" sz="2600" dirty="0" smtClean="0"/>
              <a:t>Forest certification</a:t>
            </a:r>
          </a:p>
          <a:p>
            <a:pPr marL="0" indent="0" algn="ctr">
              <a:spcBef>
                <a:spcPts val="768"/>
              </a:spcBef>
              <a:buNone/>
            </a:pPr>
            <a:r>
              <a:rPr lang="en-GB" sz="2600" dirty="0" smtClean="0"/>
              <a:t>Workforce</a:t>
            </a:r>
          </a:p>
          <a:p>
            <a:pPr marL="0" indent="0" algn="ctr">
              <a:spcBef>
                <a:spcPts val="768"/>
              </a:spcBef>
              <a:buNone/>
            </a:pPr>
            <a:r>
              <a:rPr lang="en-GB" sz="2600" dirty="0" smtClean="0"/>
              <a:t>Invasive species</a:t>
            </a:r>
          </a:p>
          <a:p>
            <a:pPr marL="0" indent="0" algn="ctr">
              <a:spcBef>
                <a:spcPts val="768"/>
              </a:spcBef>
              <a:buNone/>
            </a:pPr>
            <a:r>
              <a:rPr lang="en-GB" sz="2600" dirty="0" smtClean="0">
                <a:solidFill>
                  <a:schemeClr val="accent1">
                    <a:lumMod val="75000"/>
                  </a:schemeClr>
                </a:solidFill>
              </a:rPr>
              <a:t>US Farm Bill</a:t>
            </a:r>
            <a:endParaRPr lang="en-GB" sz="2600" dirty="0">
              <a:solidFill>
                <a:schemeClr val="accent1">
                  <a:lumMod val="75000"/>
                </a:schemeClr>
              </a:solidFill>
            </a:endParaRPr>
          </a:p>
        </p:txBody>
      </p:sp>
      <p:sp>
        <p:nvSpPr>
          <p:cNvPr id="6" name="Title 3"/>
          <p:cNvSpPr txBox="1">
            <a:spLocks/>
          </p:cNvSpPr>
          <p:nvPr/>
        </p:nvSpPr>
        <p:spPr>
          <a:xfrm>
            <a:off x="685800" y="662831"/>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000" dirty="0" smtClean="0">
                <a:solidFill>
                  <a:srgbClr val="1F497D">
                    <a:lumMod val="50000"/>
                  </a:srgbClr>
                </a:solidFill>
              </a:rPr>
              <a:t>Challenges</a:t>
            </a:r>
            <a:endParaRPr lang="en-GB" sz="2600" dirty="0" smtClean="0">
              <a:solidFill>
                <a:srgbClr val="1F497D">
                  <a:lumMod val="50000"/>
                </a:srgbClr>
              </a:solidFill>
            </a:endParaRPr>
          </a:p>
        </p:txBody>
      </p:sp>
    </p:spTree>
    <p:extLst>
      <p:ext uri="{BB962C8B-B14F-4D97-AF65-F5344CB8AC3E}">
        <p14:creationId xmlns:p14="http://schemas.microsoft.com/office/powerpoint/2010/main" val="4049311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672" y="260648"/>
            <a:ext cx="4258816" cy="1143000"/>
          </a:xfrm>
        </p:spPr>
        <p:txBody>
          <a:bodyPr>
            <a:normAutofit/>
          </a:bodyPr>
          <a:lstStyle/>
          <a:p>
            <a:r>
              <a:rPr lang="en-GB" dirty="0" smtClean="0">
                <a:solidFill>
                  <a:schemeClr val="tx2">
                    <a:lumMod val="50000"/>
                  </a:schemeClr>
                </a:solidFill>
              </a:rPr>
              <a:t>Forest Supply</a:t>
            </a:r>
            <a:endParaRPr lang="en-GB" dirty="0">
              <a:solidFill>
                <a:schemeClr val="tx2">
                  <a:lumMod val="50000"/>
                </a:schemeClr>
              </a:solidFill>
            </a:endParaRPr>
          </a:p>
        </p:txBody>
      </p:sp>
      <p:sp>
        <p:nvSpPr>
          <p:cNvPr id="3" name="Content Placeholder 2"/>
          <p:cNvSpPr>
            <a:spLocks noGrp="1"/>
          </p:cNvSpPr>
          <p:nvPr>
            <p:ph idx="1"/>
          </p:nvPr>
        </p:nvSpPr>
        <p:spPr>
          <a:xfrm>
            <a:off x="4716016" y="1600200"/>
            <a:ext cx="4320480" cy="4525963"/>
          </a:xfrm>
        </p:spPr>
        <p:txBody>
          <a:bodyPr>
            <a:normAutofit/>
          </a:bodyPr>
          <a:lstStyle/>
          <a:p>
            <a:pPr marL="0" indent="0">
              <a:spcBef>
                <a:spcPts val="1368"/>
              </a:spcBef>
              <a:buNone/>
            </a:pPr>
            <a:r>
              <a:rPr lang="en-GB" sz="2200" dirty="0" smtClean="0"/>
              <a:t>Supply of </a:t>
            </a:r>
            <a:r>
              <a:rPr lang="en-GB" sz="2200" dirty="0" err="1" smtClean="0"/>
              <a:t>sawtimber</a:t>
            </a:r>
            <a:endParaRPr lang="en-GB" sz="2200" dirty="0" smtClean="0"/>
          </a:p>
          <a:p>
            <a:pPr marL="0" indent="0">
              <a:spcBef>
                <a:spcPts val="1368"/>
              </a:spcBef>
              <a:buNone/>
            </a:pPr>
            <a:r>
              <a:rPr lang="en-GB" sz="2200" dirty="0" smtClean="0"/>
              <a:t>Landowners harvesting without professional assistance</a:t>
            </a:r>
          </a:p>
          <a:p>
            <a:pPr marL="0" indent="0">
              <a:spcBef>
                <a:spcPts val="1368"/>
              </a:spcBef>
              <a:buNone/>
            </a:pPr>
            <a:r>
              <a:rPr lang="en-GB" sz="2200" dirty="0" smtClean="0"/>
              <a:t>Forest fragmentation</a:t>
            </a:r>
          </a:p>
          <a:p>
            <a:pPr marL="0" indent="0">
              <a:spcBef>
                <a:spcPts val="1368"/>
              </a:spcBef>
              <a:buNone/>
            </a:pPr>
            <a:r>
              <a:rPr lang="en-GB" sz="2200" dirty="0" smtClean="0"/>
              <a:t>Cost of entry</a:t>
            </a:r>
          </a:p>
          <a:p>
            <a:pPr marL="0" indent="0">
              <a:spcBef>
                <a:spcPts val="1368"/>
              </a:spcBef>
              <a:buNone/>
            </a:pPr>
            <a:endParaRPr lang="en-GB" sz="2200" dirty="0" smtClean="0"/>
          </a:p>
          <a:p>
            <a:pPr marL="0" indent="0">
              <a:spcBef>
                <a:spcPts val="1368"/>
              </a:spcBef>
              <a:buNone/>
            </a:pPr>
            <a:endParaRPr lang="en-GB" sz="2200" dirty="0" smtClean="0"/>
          </a:p>
          <a:p>
            <a:pPr marL="0" indent="0">
              <a:spcBef>
                <a:spcPts val="1368"/>
              </a:spcBef>
              <a:buNone/>
            </a:pPr>
            <a:endParaRPr lang="en-GB" sz="2200" dirty="0" smtClean="0"/>
          </a:p>
          <a:p>
            <a:pPr marL="0" indent="0">
              <a:spcBef>
                <a:spcPts val="1368"/>
              </a:spcBef>
              <a:buNone/>
            </a:pPr>
            <a:endParaRPr lang="en-GB" sz="2200" dirty="0" smtClean="0"/>
          </a:p>
          <a:p>
            <a:pPr marL="0" indent="0">
              <a:spcBef>
                <a:spcPts val="1368"/>
              </a:spcBef>
              <a:buNone/>
            </a:pPr>
            <a:endParaRPr lang="en-GB" sz="2200" dirty="0" smtClean="0">
              <a:solidFill>
                <a:schemeClr val="accent1">
                  <a:lumMod val="75000"/>
                </a:schemeClr>
              </a:solidFill>
            </a:endParaRPr>
          </a:p>
          <a:p>
            <a:pPr marL="0" indent="0">
              <a:spcBef>
                <a:spcPts val="1368"/>
              </a:spcBef>
              <a:buNone/>
            </a:pPr>
            <a:endParaRPr lang="en-GB" sz="2200" dirty="0">
              <a:solidFill>
                <a:schemeClr val="accent1">
                  <a:lumMod val="7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20" y="-99393"/>
            <a:ext cx="4680520" cy="7027643"/>
          </a:xfrm>
          <a:prstGeom prst="rect">
            <a:avLst/>
          </a:prstGeom>
        </p:spPr>
      </p:pic>
    </p:spTree>
    <p:extLst>
      <p:ext uri="{BB962C8B-B14F-4D97-AF65-F5344CB8AC3E}">
        <p14:creationId xmlns:p14="http://schemas.microsoft.com/office/powerpoint/2010/main" val="889136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672" y="260648"/>
            <a:ext cx="4258816" cy="1143000"/>
          </a:xfrm>
        </p:spPr>
        <p:txBody>
          <a:bodyPr>
            <a:normAutofit fontScale="90000"/>
          </a:bodyPr>
          <a:lstStyle/>
          <a:p>
            <a:r>
              <a:rPr lang="en-GB" dirty="0" smtClean="0">
                <a:solidFill>
                  <a:schemeClr val="tx2">
                    <a:lumMod val="50000"/>
                  </a:schemeClr>
                </a:solidFill>
              </a:rPr>
              <a:t>Forest Certification</a:t>
            </a:r>
            <a:endParaRPr lang="en-GB" dirty="0">
              <a:solidFill>
                <a:schemeClr val="tx2">
                  <a:lumMod val="50000"/>
                </a:schemeClr>
              </a:solidFill>
            </a:endParaRPr>
          </a:p>
        </p:txBody>
      </p:sp>
      <p:sp>
        <p:nvSpPr>
          <p:cNvPr id="3" name="Content Placeholder 2"/>
          <p:cNvSpPr>
            <a:spLocks noGrp="1"/>
          </p:cNvSpPr>
          <p:nvPr>
            <p:ph idx="1"/>
          </p:nvPr>
        </p:nvSpPr>
        <p:spPr>
          <a:xfrm>
            <a:off x="4716016" y="1600200"/>
            <a:ext cx="4320480" cy="4525963"/>
          </a:xfrm>
        </p:spPr>
        <p:txBody>
          <a:bodyPr>
            <a:normAutofit/>
          </a:bodyPr>
          <a:lstStyle/>
          <a:p>
            <a:pPr marL="0" indent="0">
              <a:spcBef>
                <a:spcPts val="1368"/>
              </a:spcBef>
              <a:buNone/>
            </a:pPr>
            <a:r>
              <a:rPr lang="en-GB" sz="2200" dirty="0" smtClean="0"/>
              <a:t>44% of Wisconsin forests are certified,</a:t>
            </a:r>
          </a:p>
          <a:p>
            <a:pPr marL="0" indent="0">
              <a:spcBef>
                <a:spcPts val="1368"/>
              </a:spcBef>
              <a:buNone/>
            </a:pPr>
            <a:r>
              <a:rPr lang="en-GB" sz="2200" dirty="0" smtClean="0"/>
              <a:t>10% of worlds forests certified</a:t>
            </a:r>
          </a:p>
          <a:p>
            <a:pPr marL="0" indent="0">
              <a:spcBef>
                <a:spcPts val="1368"/>
              </a:spcBef>
              <a:buNone/>
            </a:pPr>
            <a:r>
              <a:rPr lang="en-GB" sz="2200" dirty="0" smtClean="0"/>
              <a:t>Process for improvement versus economic benefits</a:t>
            </a:r>
          </a:p>
          <a:p>
            <a:pPr marL="0" indent="0">
              <a:spcBef>
                <a:spcPts val="1368"/>
              </a:spcBef>
              <a:buNone/>
            </a:pPr>
            <a:endParaRPr lang="en-GB" sz="2200" dirty="0" smtClean="0"/>
          </a:p>
          <a:p>
            <a:pPr marL="0" indent="0">
              <a:spcBef>
                <a:spcPts val="1368"/>
              </a:spcBef>
              <a:buNone/>
            </a:pPr>
            <a:endParaRPr lang="en-GB" sz="2200" dirty="0" smtClean="0"/>
          </a:p>
          <a:p>
            <a:pPr marL="0" indent="0">
              <a:spcBef>
                <a:spcPts val="1368"/>
              </a:spcBef>
              <a:buNone/>
            </a:pPr>
            <a:endParaRPr lang="en-GB" sz="2200" dirty="0" smtClean="0">
              <a:solidFill>
                <a:schemeClr val="accent1">
                  <a:lumMod val="75000"/>
                </a:schemeClr>
              </a:solidFill>
            </a:endParaRPr>
          </a:p>
          <a:p>
            <a:pPr marL="0" indent="0">
              <a:spcBef>
                <a:spcPts val="1368"/>
              </a:spcBef>
              <a:buNone/>
            </a:pPr>
            <a:endParaRPr lang="en-GB" sz="2200" dirty="0">
              <a:solidFill>
                <a:schemeClr val="accent1">
                  <a:lumMod val="7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543425" cy="6858000"/>
          </a:xfrm>
          <a:prstGeom prst="rect">
            <a:avLst/>
          </a:prstGeom>
        </p:spPr>
      </p:pic>
    </p:spTree>
    <p:extLst>
      <p:ext uri="{BB962C8B-B14F-4D97-AF65-F5344CB8AC3E}">
        <p14:creationId xmlns:p14="http://schemas.microsoft.com/office/powerpoint/2010/main" val="792609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672" y="260648"/>
            <a:ext cx="4258816" cy="1143000"/>
          </a:xfrm>
        </p:spPr>
        <p:txBody>
          <a:bodyPr>
            <a:normAutofit/>
          </a:bodyPr>
          <a:lstStyle/>
          <a:p>
            <a:r>
              <a:rPr lang="en-GB" dirty="0" smtClean="0">
                <a:solidFill>
                  <a:schemeClr val="tx2">
                    <a:lumMod val="50000"/>
                  </a:schemeClr>
                </a:solidFill>
              </a:rPr>
              <a:t>Workforce</a:t>
            </a:r>
            <a:endParaRPr lang="en-GB" dirty="0">
              <a:solidFill>
                <a:schemeClr val="tx2">
                  <a:lumMod val="50000"/>
                </a:schemeClr>
              </a:solidFill>
            </a:endParaRPr>
          </a:p>
        </p:txBody>
      </p:sp>
      <p:sp>
        <p:nvSpPr>
          <p:cNvPr id="3" name="Content Placeholder 2"/>
          <p:cNvSpPr>
            <a:spLocks noGrp="1"/>
          </p:cNvSpPr>
          <p:nvPr>
            <p:ph idx="1"/>
          </p:nvPr>
        </p:nvSpPr>
        <p:spPr>
          <a:xfrm>
            <a:off x="4716016" y="1600200"/>
            <a:ext cx="4320480" cy="4525963"/>
          </a:xfrm>
        </p:spPr>
        <p:txBody>
          <a:bodyPr>
            <a:normAutofit/>
          </a:bodyPr>
          <a:lstStyle/>
          <a:p>
            <a:pPr marL="0" indent="0">
              <a:spcBef>
                <a:spcPts val="1368"/>
              </a:spcBef>
              <a:buNone/>
            </a:pPr>
            <a:r>
              <a:rPr lang="en-GB" sz="2200" dirty="0" smtClean="0"/>
              <a:t>100% small, independent logging contractors</a:t>
            </a:r>
          </a:p>
          <a:p>
            <a:pPr marL="0" indent="0">
              <a:spcBef>
                <a:spcPts val="1368"/>
              </a:spcBef>
              <a:buNone/>
            </a:pPr>
            <a:r>
              <a:rPr lang="en-GB" sz="2200" dirty="0" smtClean="0"/>
              <a:t>Manufacturing workforce provides lower compensation than other industries</a:t>
            </a:r>
          </a:p>
          <a:p>
            <a:pPr marL="0" indent="0">
              <a:spcBef>
                <a:spcPts val="1368"/>
              </a:spcBef>
              <a:buNone/>
            </a:pPr>
            <a:r>
              <a:rPr lang="en-GB" sz="2200" dirty="0" smtClean="0"/>
              <a:t>Training capacity within industry</a:t>
            </a:r>
          </a:p>
          <a:p>
            <a:pPr marL="0" indent="0">
              <a:spcBef>
                <a:spcPts val="1368"/>
              </a:spcBef>
              <a:buNone/>
            </a:pPr>
            <a:endParaRPr lang="en-GB" sz="2200" dirty="0" smtClean="0"/>
          </a:p>
          <a:p>
            <a:pPr marL="0" indent="0">
              <a:spcBef>
                <a:spcPts val="1368"/>
              </a:spcBef>
              <a:buNone/>
            </a:pPr>
            <a:endParaRPr lang="en-GB" sz="2200" dirty="0" smtClean="0"/>
          </a:p>
          <a:p>
            <a:pPr marL="0" indent="0">
              <a:spcBef>
                <a:spcPts val="1368"/>
              </a:spcBef>
              <a:buNone/>
            </a:pPr>
            <a:endParaRPr lang="en-GB" sz="2200" dirty="0" smtClean="0"/>
          </a:p>
          <a:p>
            <a:pPr marL="0" indent="0">
              <a:spcBef>
                <a:spcPts val="1368"/>
              </a:spcBef>
              <a:buNone/>
            </a:pPr>
            <a:endParaRPr lang="en-GB" sz="2200" dirty="0" smtClean="0">
              <a:solidFill>
                <a:schemeClr val="accent1">
                  <a:lumMod val="75000"/>
                </a:schemeClr>
              </a:solidFill>
            </a:endParaRPr>
          </a:p>
          <a:p>
            <a:pPr marL="0" indent="0">
              <a:spcBef>
                <a:spcPts val="1368"/>
              </a:spcBef>
              <a:buNone/>
            </a:pPr>
            <a:endParaRPr lang="en-GB" sz="2200" dirty="0">
              <a:solidFill>
                <a:schemeClr val="accent1">
                  <a:lumMod val="75000"/>
                </a:schemeClr>
              </a:solidFill>
            </a:endParaRPr>
          </a:p>
        </p:txBody>
      </p:sp>
      <p:pic>
        <p:nvPicPr>
          <p:cNvPr id="4" name="Picture 3" descr="4167910284_73ec58d257_b.jpg"/>
          <p:cNvPicPr>
            <a:picLocks noChangeAspect="1"/>
          </p:cNvPicPr>
          <p:nvPr/>
        </p:nvPicPr>
        <p:blipFill>
          <a:blip r:embed="rId3" cstate="print"/>
          <a:srcRect l="14865"/>
          <a:stretch>
            <a:fillRect/>
          </a:stretch>
        </p:blipFill>
        <p:spPr>
          <a:xfrm>
            <a:off x="-12273" y="0"/>
            <a:ext cx="4675431" cy="6858000"/>
          </a:xfrm>
          <a:prstGeom prst="rect">
            <a:avLst/>
          </a:prstGeom>
        </p:spPr>
      </p:pic>
    </p:spTree>
    <p:extLst>
      <p:ext uri="{BB962C8B-B14F-4D97-AF65-F5344CB8AC3E}">
        <p14:creationId xmlns:p14="http://schemas.microsoft.com/office/powerpoint/2010/main" val="3630340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672" y="260648"/>
            <a:ext cx="4258816" cy="1143000"/>
          </a:xfrm>
        </p:spPr>
        <p:txBody>
          <a:bodyPr>
            <a:normAutofit/>
          </a:bodyPr>
          <a:lstStyle/>
          <a:p>
            <a:r>
              <a:rPr lang="en-GB" dirty="0" smtClean="0">
                <a:solidFill>
                  <a:schemeClr val="tx2">
                    <a:lumMod val="50000"/>
                  </a:schemeClr>
                </a:solidFill>
              </a:rPr>
              <a:t>Invasive Species</a:t>
            </a:r>
            <a:endParaRPr lang="en-GB" dirty="0">
              <a:solidFill>
                <a:schemeClr val="tx2">
                  <a:lumMod val="50000"/>
                </a:schemeClr>
              </a:solidFill>
            </a:endParaRPr>
          </a:p>
        </p:txBody>
      </p:sp>
      <p:sp>
        <p:nvSpPr>
          <p:cNvPr id="3" name="Content Placeholder 2"/>
          <p:cNvSpPr>
            <a:spLocks noGrp="1"/>
          </p:cNvSpPr>
          <p:nvPr>
            <p:ph idx="1"/>
          </p:nvPr>
        </p:nvSpPr>
        <p:spPr>
          <a:xfrm>
            <a:off x="4716016" y="1600200"/>
            <a:ext cx="4320480" cy="4525963"/>
          </a:xfrm>
        </p:spPr>
        <p:txBody>
          <a:bodyPr>
            <a:normAutofit/>
          </a:bodyPr>
          <a:lstStyle/>
          <a:p>
            <a:pPr marL="0" indent="0">
              <a:spcBef>
                <a:spcPts val="1368"/>
              </a:spcBef>
              <a:buNone/>
            </a:pPr>
            <a:r>
              <a:rPr lang="en-GB" sz="2200" dirty="0" smtClean="0"/>
              <a:t>Costs $138 Billion/year</a:t>
            </a:r>
          </a:p>
          <a:p>
            <a:pPr marL="0" indent="0">
              <a:spcBef>
                <a:spcPts val="1368"/>
              </a:spcBef>
              <a:buNone/>
            </a:pPr>
            <a:r>
              <a:rPr lang="en-GB" sz="2200" dirty="0" smtClean="0"/>
              <a:t>Citizen science and crowd sourcing using mobile technologies for detection and communication</a:t>
            </a:r>
          </a:p>
          <a:p>
            <a:pPr marL="0" indent="0">
              <a:spcBef>
                <a:spcPts val="1368"/>
              </a:spcBef>
              <a:buNone/>
            </a:pPr>
            <a:endParaRPr lang="en-GB" sz="2200" dirty="0" smtClean="0"/>
          </a:p>
          <a:p>
            <a:pPr marL="0" indent="0">
              <a:spcBef>
                <a:spcPts val="1368"/>
              </a:spcBef>
              <a:buNone/>
            </a:pPr>
            <a:endParaRPr lang="en-GB" sz="2200" dirty="0" smtClean="0"/>
          </a:p>
          <a:p>
            <a:pPr marL="0" indent="0">
              <a:spcBef>
                <a:spcPts val="1368"/>
              </a:spcBef>
              <a:buNone/>
            </a:pPr>
            <a:endParaRPr lang="en-GB" sz="2200" dirty="0" smtClean="0">
              <a:solidFill>
                <a:schemeClr val="accent1">
                  <a:lumMod val="75000"/>
                </a:schemeClr>
              </a:solidFill>
            </a:endParaRPr>
          </a:p>
          <a:p>
            <a:pPr marL="0" indent="0">
              <a:spcBef>
                <a:spcPts val="1368"/>
              </a:spcBef>
              <a:buNone/>
            </a:pPr>
            <a:endParaRPr lang="en-GB" sz="2200" dirty="0">
              <a:solidFill>
                <a:schemeClr val="accent1">
                  <a:lumMod val="7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572000" cy="6884894"/>
          </a:xfrm>
          <a:prstGeom prst="rect">
            <a:avLst/>
          </a:prstGeom>
        </p:spPr>
      </p:pic>
    </p:spTree>
    <p:extLst>
      <p:ext uri="{BB962C8B-B14F-4D97-AF65-F5344CB8AC3E}">
        <p14:creationId xmlns:p14="http://schemas.microsoft.com/office/powerpoint/2010/main" val="3355072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672" y="260648"/>
            <a:ext cx="4258816" cy="1143000"/>
          </a:xfrm>
        </p:spPr>
        <p:txBody>
          <a:bodyPr>
            <a:normAutofit/>
          </a:bodyPr>
          <a:lstStyle/>
          <a:p>
            <a:r>
              <a:rPr lang="en-GB" dirty="0" smtClean="0">
                <a:solidFill>
                  <a:schemeClr val="tx2">
                    <a:lumMod val="50000"/>
                  </a:schemeClr>
                </a:solidFill>
              </a:rPr>
              <a:t>Farm Bill</a:t>
            </a:r>
            <a:endParaRPr lang="en-GB" dirty="0">
              <a:solidFill>
                <a:schemeClr val="tx2">
                  <a:lumMod val="50000"/>
                </a:schemeClr>
              </a:solidFill>
            </a:endParaRPr>
          </a:p>
        </p:txBody>
      </p:sp>
      <p:sp>
        <p:nvSpPr>
          <p:cNvPr id="3" name="Content Placeholder 2"/>
          <p:cNvSpPr>
            <a:spLocks noGrp="1"/>
          </p:cNvSpPr>
          <p:nvPr>
            <p:ph idx="1"/>
          </p:nvPr>
        </p:nvSpPr>
        <p:spPr>
          <a:xfrm>
            <a:off x="4716016" y="1600200"/>
            <a:ext cx="4320480" cy="4525963"/>
          </a:xfrm>
        </p:spPr>
        <p:txBody>
          <a:bodyPr>
            <a:normAutofit/>
          </a:bodyPr>
          <a:lstStyle/>
          <a:p>
            <a:pPr marL="0" indent="0">
              <a:spcBef>
                <a:spcPts val="1368"/>
              </a:spcBef>
              <a:buNone/>
            </a:pPr>
            <a:r>
              <a:rPr lang="en-GB" sz="2200" dirty="0" smtClean="0"/>
              <a:t>2.2 Million family farms in US</a:t>
            </a:r>
          </a:p>
          <a:p>
            <a:pPr marL="0" indent="0">
              <a:spcBef>
                <a:spcPts val="1368"/>
              </a:spcBef>
              <a:buNone/>
            </a:pPr>
            <a:r>
              <a:rPr lang="en-GB" sz="2200" dirty="0" smtClean="0"/>
              <a:t>11 million family forest landowners</a:t>
            </a:r>
          </a:p>
          <a:p>
            <a:pPr marL="0" indent="0">
              <a:spcBef>
                <a:spcPts val="1368"/>
              </a:spcBef>
              <a:buNone/>
            </a:pPr>
            <a:r>
              <a:rPr lang="en-GB" sz="2200" dirty="0" smtClean="0"/>
              <a:t>Farm Bill largely goes to farms</a:t>
            </a:r>
          </a:p>
          <a:p>
            <a:pPr marL="0" indent="0">
              <a:spcBef>
                <a:spcPts val="1368"/>
              </a:spcBef>
              <a:buNone/>
            </a:pPr>
            <a:r>
              <a:rPr lang="en-GB" sz="2200" dirty="0" smtClean="0"/>
              <a:t>Use forest certification to leverage conservation funding</a:t>
            </a:r>
          </a:p>
          <a:p>
            <a:pPr marL="0" indent="0">
              <a:spcBef>
                <a:spcPts val="1368"/>
              </a:spcBef>
              <a:buNone/>
            </a:pPr>
            <a:endParaRPr lang="en-GB" sz="2200" dirty="0" smtClean="0"/>
          </a:p>
          <a:p>
            <a:pPr marL="0" indent="0">
              <a:spcBef>
                <a:spcPts val="1368"/>
              </a:spcBef>
              <a:buNone/>
            </a:pPr>
            <a:endParaRPr lang="en-GB" sz="2200" dirty="0" smtClean="0"/>
          </a:p>
          <a:p>
            <a:pPr marL="0" indent="0">
              <a:spcBef>
                <a:spcPts val="1368"/>
              </a:spcBef>
              <a:buNone/>
            </a:pPr>
            <a:endParaRPr lang="en-GB" sz="2200" dirty="0" smtClean="0">
              <a:solidFill>
                <a:schemeClr val="accent1">
                  <a:lumMod val="75000"/>
                </a:schemeClr>
              </a:solidFill>
            </a:endParaRPr>
          </a:p>
          <a:p>
            <a:pPr marL="0" indent="0">
              <a:spcBef>
                <a:spcPts val="1368"/>
              </a:spcBef>
              <a:buNone/>
            </a:pPr>
            <a:endParaRPr lang="en-GB" sz="2200" dirty="0">
              <a:solidFill>
                <a:schemeClr val="accent1">
                  <a:lumMod val="75000"/>
                </a:schemeClr>
              </a:solidFill>
            </a:endParaRPr>
          </a:p>
        </p:txBody>
      </p:sp>
      <p:pic>
        <p:nvPicPr>
          <p:cNvPr id="4" name="Picture 3" descr="2998313416_6f35a1649d_o.jpg"/>
          <p:cNvPicPr>
            <a:picLocks noChangeAspect="1"/>
          </p:cNvPicPr>
          <p:nvPr/>
        </p:nvPicPr>
        <p:blipFill>
          <a:blip r:embed="rId3" cstate="print"/>
          <a:srcRect l="10335" r="36909" b="1845"/>
          <a:stretch>
            <a:fillRect/>
          </a:stretch>
        </p:blipFill>
        <p:spPr>
          <a:xfrm>
            <a:off x="-68502" y="0"/>
            <a:ext cx="4640502" cy="6907073"/>
          </a:xfrm>
          <a:prstGeom prst="rect">
            <a:avLst/>
          </a:prstGeom>
        </p:spPr>
      </p:pic>
    </p:spTree>
    <p:extLst>
      <p:ext uri="{BB962C8B-B14F-4D97-AF65-F5344CB8AC3E}">
        <p14:creationId xmlns:p14="http://schemas.microsoft.com/office/powerpoint/2010/main" val="4184803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6267" y="1484784"/>
            <a:ext cx="6491064" cy="3739872"/>
          </a:xfrm>
        </p:spPr>
        <p:txBody>
          <a:bodyPr>
            <a:normAutofit/>
          </a:bodyPr>
          <a:lstStyle/>
          <a:p>
            <a:pPr marL="0" indent="0" algn="ctr">
              <a:spcBef>
                <a:spcPts val="1968"/>
              </a:spcBef>
              <a:buNone/>
            </a:pPr>
            <a:r>
              <a:rPr lang="en-GB" sz="3000" dirty="0" smtClean="0"/>
              <a:t>Green building</a:t>
            </a:r>
          </a:p>
          <a:p>
            <a:pPr marL="0" indent="0" algn="ctr">
              <a:spcBef>
                <a:spcPts val="1968"/>
              </a:spcBef>
              <a:buNone/>
            </a:pPr>
            <a:r>
              <a:rPr lang="en-GB" sz="3000" dirty="0"/>
              <a:t>Growth of export </a:t>
            </a:r>
            <a:r>
              <a:rPr lang="en-GB" sz="3000" dirty="0" smtClean="0"/>
              <a:t>market</a:t>
            </a:r>
          </a:p>
          <a:p>
            <a:pPr marL="0" indent="0" algn="ctr">
              <a:spcBef>
                <a:spcPts val="1968"/>
              </a:spcBef>
              <a:buNone/>
            </a:pPr>
            <a:r>
              <a:rPr lang="en-GB" sz="3000" dirty="0"/>
              <a:t>Carbon </a:t>
            </a:r>
            <a:r>
              <a:rPr lang="en-GB" sz="3000" dirty="0" smtClean="0"/>
              <a:t>programs</a:t>
            </a:r>
            <a:endParaRPr lang="en-GB" sz="3000" dirty="0"/>
          </a:p>
          <a:p>
            <a:pPr marL="0" indent="0" algn="ctr">
              <a:spcBef>
                <a:spcPts val="1968"/>
              </a:spcBef>
              <a:buNone/>
            </a:pPr>
            <a:r>
              <a:rPr lang="en-GB" sz="3000" dirty="0" smtClean="0"/>
              <a:t>Renewable energy</a:t>
            </a:r>
          </a:p>
          <a:p>
            <a:pPr marL="0" indent="0" algn="ctr">
              <a:spcBef>
                <a:spcPts val="1968"/>
              </a:spcBef>
              <a:buNone/>
            </a:pPr>
            <a:r>
              <a:rPr lang="en-GB" sz="3000" dirty="0" err="1" smtClean="0">
                <a:solidFill>
                  <a:schemeClr val="accent1">
                    <a:lumMod val="75000"/>
                  </a:schemeClr>
                </a:solidFill>
              </a:rPr>
              <a:t>Nanocellulose</a:t>
            </a:r>
            <a:endParaRPr lang="en-GB" sz="3000" dirty="0" smtClean="0">
              <a:solidFill>
                <a:schemeClr val="accent1">
                  <a:lumMod val="75000"/>
                </a:schemeClr>
              </a:solidFill>
            </a:endParaRPr>
          </a:p>
          <a:p>
            <a:pPr marL="0" indent="0" algn="ctr">
              <a:spcBef>
                <a:spcPts val="1968"/>
              </a:spcBef>
              <a:buNone/>
            </a:pPr>
            <a:endParaRPr lang="en-GB" sz="3000" dirty="0">
              <a:solidFill>
                <a:schemeClr val="accent1">
                  <a:lumMod val="75000"/>
                </a:schemeClr>
              </a:solidFill>
            </a:endParaRPr>
          </a:p>
        </p:txBody>
      </p:sp>
      <p:sp>
        <p:nvSpPr>
          <p:cNvPr id="7" name="Title 3"/>
          <p:cNvSpPr txBox="1">
            <a:spLocks/>
          </p:cNvSpPr>
          <p:nvPr/>
        </p:nvSpPr>
        <p:spPr>
          <a:xfrm>
            <a:off x="715599" y="404664"/>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000" dirty="0" smtClean="0">
                <a:solidFill>
                  <a:srgbClr val="10253F"/>
                </a:solidFill>
              </a:rPr>
              <a:t>Opportunities</a:t>
            </a:r>
            <a:endParaRPr lang="en-GB" sz="2600" dirty="0" smtClean="0">
              <a:solidFill>
                <a:srgbClr val="10253F"/>
              </a:solidFill>
            </a:endParaRPr>
          </a:p>
        </p:txBody>
      </p:sp>
    </p:spTree>
    <p:extLst>
      <p:ext uri="{BB962C8B-B14F-4D97-AF65-F5344CB8AC3E}">
        <p14:creationId xmlns:p14="http://schemas.microsoft.com/office/powerpoint/2010/main" val="1811570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056" y="1196752"/>
            <a:ext cx="3384376" cy="1143000"/>
          </a:xfrm>
        </p:spPr>
        <p:txBody>
          <a:bodyPr>
            <a:noAutofit/>
          </a:bodyPr>
          <a:lstStyle/>
          <a:p>
            <a:r>
              <a:rPr lang="en-GB" sz="3300" dirty="0" smtClean="0">
                <a:solidFill>
                  <a:schemeClr val="tx2">
                    <a:lumMod val="50000"/>
                  </a:schemeClr>
                </a:solidFill>
              </a:rPr>
              <a:t>Green Building</a:t>
            </a:r>
            <a:r>
              <a:rPr lang="en-GB" sz="3300" dirty="0" smtClean="0">
                <a:solidFill>
                  <a:schemeClr val="tx2">
                    <a:lumMod val="50000"/>
                  </a:schemeClr>
                </a:solidFill>
              </a:rPr>
              <a:t/>
            </a:r>
            <a:br>
              <a:rPr lang="en-GB" sz="3300" dirty="0" smtClean="0">
                <a:solidFill>
                  <a:schemeClr val="tx2">
                    <a:lumMod val="50000"/>
                  </a:schemeClr>
                </a:solidFill>
              </a:rPr>
            </a:br>
            <a:endParaRPr lang="en-GB" sz="3300" dirty="0">
              <a:solidFill>
                <a:schemeClr val="tx2">
                  <a:lumMod val="50000"/>
                </a:schemeClr>
              </a:solidFill>
            </a:endParaRPr>
          </a:p>
        </p:txBody>
      </p:sp>
      <p:sp>
        <p:nvSpPr>
          <p:cNvPr id="8" name="TextBox 7"/>
          <p:cNvSpPr txBox="1"/>
          <p:nvPr/>
        </p:nvSpPr>
        <p:spPr>
          <a:xfrm>
            <a:off x="5076056" y="2276872"/>
            <a:ext cx="3398761"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rPr>
              <a:t>Cross Laminated Timber</a:t>
            </a: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r>
              <a:rPr lang="en-US" dirty="0" smtClean="0">
                <a:solidFill>
                  <a:prstClr val="black"/>
                </a:solidFill>
              </a:rPr>
              <a:t>Whole Trees</a:t>
            </a: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r>
              <a:rPr lang="en-US" dirty="0" smtClean="0">
                <a:solidFill>
                  <a:prstClr val="black"/>
                </a:solidFill>
              </a:rPr>
              <a:t>Research being done at Forest Products Lab in Madison, Wisconsin</a:t>
            </a:r>
          </a:p>
          <a:p>
            <a:endParaRPr lang="en-US" dirty="0" smtClean="0">
              <a:solidFill>
                <a:prstClr val="black"/>
              </a:solidFill>
            </a:endParaRPr>
          </a:p>
          <a:p>
            <a:endParaRPr lang="en-US" dirty="0" smtClean="0">
              <a:solidFill>
                <a:prstClr val="black"/>
              </a:solidFill>
            </a:endParaRPr>
          </a:p>
          <a:p>
            <a:endParaRPr lang="en-US" dirty="0">
              <a:solidFill>
                <a:prstClr val="black"/>
              </a:solidFill>
            </a:endParaRPr>
          </a:p>
          <a:p>
            <a:endParaRPr lang="en-US" dirty="0">
              <a:solidFill>
                <a:prstClr val="black"/>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640"/>
            <a:ext cx="4572000" cy="6886577"/>
          </a:xfrm>
        </p:spPr>
      </p:pic>
      <p:sp>
        <p:nvSpPr>
          <p:cNvPr id="3" name="TextBox 2"/>
          <p:cNvSpPr txBox="1"/>
          <p:nvPr/>
        </p:nvSpPr>
        <p:spPr>
          <a:xfrm>
            <a:off x="4644008" y="5969443"/>
            <a:ext cx="3096344" cy="923330"/>
          </a:xfrm>
          <a:prstGeom prst="rect">
            <a:avLst/>
          </a:prstGeom>
          <a:noFill/>
        </p:spPr>
        <p:txBody>
          <a:bodyPr wrap="square" rtlCol="0">
            <a:spAutoFit/>
          </a:bodyPr>
          <a:lstStyle/>
          <a:p>
            <a:r>
              <a:rPr lang="en-US" dirty="0">
                <a:solidFill>
                  <a:prstClr val="black"/>
                </a:solidFill>
              </a:rPr>
              <a:t>World’s tallest wood building in Melbourne, </a:t>
            </a:r>
            <a:r>
              <a:rPr lang="en-US" dirty="0" smtClean="0">
                <a:solidFill>
                  <a:prstClr val="black"/>
                </a:solidFill>
              </a:rPr>
              <a:t> Australia</a:t>
            </a:r>
            <a:endParaRPr lang="en-US" dirty="0">
              <a:solidFill>
                <a:prstClr val="black"/>
              </a:solidFill>
            </a:endParaRPr>
          </a:p>
          <a:p>
            <a:endParaRPr lang="en-US" dirty="0"/>
          </a:p>
        </p:txBody>
      </p:sp>
    </p:spTree>
    <p:extLst>
      <p:ext uri="{BB962C8B-B14F-4D97-AF65-F5344CB8AC3E}">
        <p14:creationId xmlns:p14="http://schemas.microsoft.com/office/powerpoint/2010/main" val="138858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5796136" y="6128177"/>
            <a:ext cx="2467535" cy="369332"/>
          </a:xfrm>
          <a:prstGeom prst="rect">
            <a:avLst/>
          </a:prstGeom>
          <a:noFill/>
        </p:spPr>
        <p:txBody>
          <a:bodyPr wrap="none" rtlCol="0">
            <a:spAutoFit/>
          </a:bodyPr>
          <a:lstStyle/>
          <a:p>
            <a:r>
              <a:rPr lang="en-US" dirty="0" smtClean="0">
                <a:solidFill>
                  <a:srgbClr val="FFFF00"/>
                </a:solidFill>
              </a:rPr>
              <a:t>Source: Wholetrees.com</a:t>
            </a:r>
            <a:endParaRPr lang="en-US" dirty="0">
              <a:solidFill>
                <a:srgbClr val="FFFF00"/>
              </a:solidFill>
            </a:endParaRPr>
          </a:p>
        </p:txBody>
      </p:sp>
    </p:spTree>
    <p:extLst>
      <p:ext uri="{BB962C8B-B14F-4D97-AF65-F5344CB8AC3E}">
        <p14:creationId xmlns:p14="http://schemas.microsoft.com/office/powerpoint/2010/main" val="3260518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672" y="260648"/>
            <a:ext cx="4258816" cy="1143000"/>
          </a:xfrm>
        </p:spPr>
        <p:txBody>
          <a:bodyPr>
            <a:normAutofit/>
          </a:bodyPr>
          <a:lstStyle/>
          <a:p>
            <a:r>
              <a:rPr lang="en-GB" dirty="0" smtClean="0"/>
              <a:t>Emissions Trading</a:t>
            </a:r>
            <a:endParaRPr lang="en-GB" dirty="0">
              <a:solidFill>
                <a:schemeClr val="tx2">
                  <a:lumMod val="50000"/>
                </a:schemeClr>
              </a:solidFill>
            </a:endParaRPr>
          </a:p>
        </p:txBody>
      </p:sp>
      <p:sp>
        <p:nvSpPr>
          <p:cNvPr id="3" name="Content Placeholder 2"/>
          <p:cNvSpPr>
            <a:spLocks noGrp="1"/>
          </p:cNvSpPr>
          <p:nvPr>
            <p:ph idx="1"/>
          </p:nvPr>
        </p:nvSpPr>
        <p:spPr>
          <a:xfrm>
            <a:off x="4716016" y="1412776"/>
            <a:ext cx="4320480" cy="5445224"/>
          </a:xfrm>
        </p:spPr>
        <p:txBody>
          <a:bodyPr>
            <a:normAutofit/>
          </a:bodyPr>
          <a:lstStyle/>
          <a:p>
            <a:pPr marL="0" indent="0">
              <a:buNone/>
            </a:pPr>
            <a:r>
              <a:rPr lang="en-AU" dirty="0" smtClean="0"/>
              <a:t>Carbon Tax</a:t>
            </a:r>
          </a:p>
          <a:p>
            <a:pPr marL="0" indent="0">
              <a:buNone/>
            </a:pPr>
            <a:r>
              <a:rPr lang="en-AU" dirty="0" smtClean="0"/>
              <a:t>Cap and Trade</a:t>
            </a:r>
          </a:p>
          <a:p>
            <a:pPr marL="0" indent="0">
              <a:buNone/>
            </a:pPr>
            <a:r>
              <a:rPr lang="en-AU" dirty="0" smtClean="0"/>
              <a:t>Voluntary Programs</a:t>
            </a:r>
          </a:p>
          <a:p>
            <a:pPr marL="0" indent="0">
              <a:buNone/>
            </a:pPr>
            <a:endParaRPr lang="en-AU" dirty="0" smtClean="0"/>
          </a:p>
          <a:p>
            <a:pPr marL="0" indent="0">
              <a:buNone/>
            </a:pPr>
            <a:r>
              <a:rPr lang="en-AU" dirty="0" smtClean="0"/>
              <a:t>Small annual payments but makes forestry competitive with agriculture </a:t>
            </a:r>
          </a:p>
          <a:p>
            <a:pPr marL="0" indent="0">
              <a:buNone/>
            </a:pPr>
            <a:endParaRPr lang="en-AU" dirty="0"/>
          </a:p>
          <a:p>
            <a:pPr marL="0" indent="0">
              <a:spcBef>
                <a:spcPts val="1368"/>
              </a:spcBef>
              <a:buNone/>
            </a:pPr>
            <a:endParaRPr lang="en-GB" sz="2200" dirty="0" smtClean="0"/>
          </a:p>
          <a:p>
            <a:pPr marL="0" indent="0">
              <a:spcBef>
                <a:spcPts val="1368"/>
              </a:spcBef>
              <a:buNone/>
            </a:pPr>
            <a:endParaRPr lang="en-GB" sz="2200" dirty="0" smtClean="0"/>
          </a:p>
          <a:p>
            <a:pPr marL="0" indent="0">
              <a:spcBef>
                <a:spcPts val="1368"/>
              </a:spcBef>
              <a:buNone/>
            </a:pPr>
            <a:endParaRPr lang="en-GB" sz="2200" dirty="0" smtClean="0">
              <a:solidFill>
                <a:schemeClr val="accent1">
                  <a:lumMod val="75000"/>
                </a:schemeClr>
              </a:solidFill>
            </a:endParaRPr>
          </a:p>
          <a:p>
            <a:pPr marL="0" indent="0">
              <a:spcBef>
                <a:spcPts val="1368"/>
              </a:spcBef>
              <a:buNone/>
            </a:pPr>
            <a:endParaRPr lang="en-GB" sz="2200" dirty="0">
              <a:solidFill>
                <a:schemeClr val="accent1">
                  <a:lumMod val="75000"/>
                </a:schemeClr>
              </a:solidFill>
            </a:endParaRPr>
          </a:p>
        </p:txBody>
      </p:sp>
      <p:pic>
        <p:nvPicPr>
          <p:cNvPr id="6" name="Picture 5" descr="6588677605_d928d3a1a1_b.jpg"/>
          <p:cNvPicPr>
            <a:picLocks noChangeAspect="1"/>
          </p:cNvPicPr>
          <p:nvPr/>
        </p:nvPicPr>
        <p:blipFill>
          <a:blip r:embed="rId3" cstate="print"/>
          <a:stretch>
            <a:fillRect/>
          </a:stretch>
        </p:blipFill>
        <p:spPr>
          <a:xfrm>
            <a:off x="0" y="0"/>
            <a:ext cx="4644008" cy="6872058"/>
          </a:xfrm>
          <a:prstGeom prst="rect">
            <a:avLst/>
          </a:prstGeom>
        </p:spPr>
      </p:pic>
    </p:spTree>
    <p:extLst>
      <p:ext uri="{BB962C8B-B14F-4D97-AF65-F5344CB8AC3E}">
        <p14:creationId xmlns:p14="http://schemas.microsoft.com/office/powerpoint/2010/main" val="3381537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6" name="Title 3"/>
          <p:cNvSpPr txBox="1">
            <a:spLocks/>
          </p:cNvSpPr>
          <p:nvPr/>
        </p:nvSpPr>
        <p:spPr>
          <a:xfrm>
            <a:off x="685800" y="453758"/>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000" dirty="0" smtClean="0">
                <a:solidFill>
                  <a:srgbClr val="1F497D">
                    <a:lumMod val="50000"/>
                  </a:srgbClr>
                </a:solidFill>
              </a:rPr>
              <a:t>History of the Industry</a:t>
            </a:r>
            <a:r>
              <a:rPr lang="en-GB" sz="5000" dirty="0" smtClean="0">
                <a:solidFill>
                  <a:srgbClr val="1F497D">
                    <a:lumMod val="50000"/>
                  </a:srgbClr>
                </a:solidFill>
              </a:rPr>
              <a:t/>
            </a:r>
            <a:br>
              <a:rPr lang="en-GB" sz="5000" dirty="0" smtClean="0">
                <a:solidFill>
                  <a:srgbClr val="1F497D">
                    <a:lumMod val="50000"/>
                  </a:srgbClr>
                </a:solidFill>
              </a:rPr>
            </a:br>
            <a:r>
              <a:rPr lang="en-GB" sz="2600" dirty="0" smtClean="0">
                <a:solidFill>
                  <a:srgbClr val="1F497D">
                    <a:lumMod val="50000"/>
                  </a:srgbClr>
                </a:solidFill>
              </a:rPr>
              <a:t> </a:t>
            </a:r>
            <a:endParaRPr lang="en-GB" sz="2600" dirty="0">
              <a:solidFill>
                <a:srgbClr val="1F497D">
                  <a:lumMod val="50000"/>
                </a:srgbClr>
              </a:solidFill>
            </a:endParaRPr>
          </a:p>
        </p:txBody>
      </p:sp>
      <p:sp>
        <p:nvSpPr>
          <p:cNvPr id="2" name="Content Placeholder 1"/>
          <p:cNvSpPr>
            <a:spLocks noGrp="1"/>
          </p:cNvSpPr>
          <p:nvPr>
            <p:ph idx="1"/>
          </p:nvPr>
        </p:nvSpPr>
        <p:spPr/>
        <p:txBody>
          <a:bodyPr/>
          <a:lstStyle/>
          <a:p>
            <a:r>
              <a:rPr lang="en-GB" dirty="0" smtClean="0"/>
              <a:t>Consolidation</a:t>
            </a:r>
            <a:endParaRPr lang="en-GB" dirty="0" smtClean="0"/>
          </a:p>
          <a:p>
            <a:r>
              <a:rPr lang="en-GB" dirty="0" smtClean="0"/>
              <a:t>2002-2102 lost 802 forest products establishments</a:t>
            </a:r>
          </a:p>
          <a:p>
            <a:r>
              <a:rPr lang="en-GB" dirty="0" smtClean="0"/>
              <a:t>2002-2012 lost </a:t>
            </a:r>
            <a:r>
              <a:rPr lang="en-GB" dirty="0" smtClean="0"/>
              <a:t>58,715 employees</a:t>
            </a:r>
          </a:p>
          <a:p>
            <a:r>
              <a:rPr lang="en-GB" dirty="0" smtClean="0"/>
              <a:t>Slow recovery in 2014-15</a:t>
            </a:r>
            <a:endParaRPr lang="en-GB" dirty="0" smtClean="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16069540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672" y="260648"/>
            <a:ext cx="4258816" cy="1143000"/>
          </a:xfrm>
        </p:spPr>
        <p:txBody>
          <a:bodyPr>
            <a:normAutofit fontScale="90000"/>
          </a:bodyPr>
          <a:lstStyle/>
          <a:p>
            <a:r>
              <a:rPr lang="en-GB" dirty="0" smtClean="0">
                <a:solidFill>
                  <a:schemeClr val="tx2">
                    <a:lumMod val="50000"/>
                  </a:schemeClr>
                </a:solidFill>
              </a:rPr>
              <a:t>Renewable Energy</a:t>
            </a:r>
            <a:endParaRPr lang="en-GB" dirty="0">
              <a:solidFill>
                <a:schemeClr val="tx2">
                  <a:lumMod val="50000"/>
                </a:schemeClr>
              </a:solidFill>
            </a:endParaRPr>
          </a:p>
        </p:txBody>
      </p:sp>
      <p:sp>
        <p:nvSpPr>
          <p:cNvPr id="3" name="Content Placeholder 2"/>
          <p:cNvSpPr>
            <a:spLocks noGrp="1"/>
          </p:cNvSpPr>
          <p:nvPr>
            <p:ph idx="1"/>
          </p:nvPr>
        </p:nvSpPr>
        <p:spPr>
          <a:xfrm>
            <a:off x="4716016" y="1600200"/>
            <a:ext cx="4320480" cy="4525963"/>
          </a:xfrm>
        </p:spPr>
        <p:txBody>
          <a:bodyPr>
            <a:normAutofit/>
          </a:bodyPr>
          <a:lstStyle/>
          <a:p>
            <a:pPr marL="0" indent="0">
              <a:buNone/>
            </a:pPr>
            <a:r>
              <a:rPr lang="en-AU" dirty="0"/>
              <a:t>Converting forest biomass to </a:t>
            </a:r>
            <a:r>
              <a:rPr lang="en-AU" dirty="0" smtClean="0"/>
              <a:t>biodiesel</a:t>
            </a:r>
          </a:p>
          <a:p>
            <a:pPr marL="0" indent="0">
              <a:buNone/>
            </a:pPr>
            <a:r>
              <a:rPr lang="en-AU" dirty="0" smtClean="0"/>
              <a:t>First generation-sugar, corn crops</a:t>
            </a:r>
          </a:p>
          <a:p>
            <a:pPr marL="0" indent="0">
              <a:buNone/>
            </a:pPr>
            <a:r>
              <a:rPr lang="en-AU" dirty="0" smtClean="0"/>
              <a:t>Second generation-woody crops, agricultural residue</a:t>
            </a:r>
            <a:endParaRPr lang="en-AU" dirty="0"/>
          </a:p>
          <a:p>
            <a:pPr marL="0" indent="0">
              <a:spcBef>
                <a:spcPts val="1368"/>
              </a:spcBef>
              <a:buNone/>
            </a:pPr>
            <a:endParaRPr lang="en-GB" sz="2200" dirty="0" smtClean="0"/>
          </a:p>
          <a:p>
            <a:pPr marL="0" indent="0">
              <a:spcBef>
                <a:spcPts val="1368"/>
              </a:spcBef>
              <a:buNone/>
            </a:pPr>
            <a:endParaRPr lang="en-GB" sz="2200" dirty="0" smtClean="0"/>
          </a:p>
          <a:p>
            <a:pPr marL="0" indent="0">
              <a:spcBef>
                <a:spcPts val="1368"/>
              </a:spcBef>
              <a:buNone/>
            </a:pPr>
            <a:endParaRPr lang="en-GB" sz="2200" dirty="0" smtClean="0">
              <a:solidFill>
                <a:schemeClr val="accent1">
                  <a:lumMod val="75000"/>
                </a:schemeClr>
              </a:solidFill>
            </a:endParaRPr>
          </a:p>
          <a:p>
            <a:pPr marL="0" indent="0">
              <a:spcBef>
                <a:spcPts val="1368"/>
              </a:spcBef>
              <a:buNone/>
            </a:pPr>
            <a:endParaRPr lang="en-GB" sz="2200" dirty="0">
              <a:solidFill>
                <a:schemeClr val="accent1">
                  <a:lumMod val="75000"/>
                </a:schemeClr>
              </a:solidFill>
            </a:endParaRPr>
          </a:p>
        </p:txBody>
      </p:sp>
      <p:pic>
        <p:nvPicPr>
          <p:cNvPr id="5" name="Picture 4" descr="6588146729_3c0344999c_b.jpg"/>
          <p:cNvPicPr>
            <a:picLocks noChangeAspect="1"/>
          </p:cNvPicPr>
          <p:nvPr/>
        </p:nvPicPr>
        <p:blipFill>
          <a:blip r:embed="rId3" cstate="print"/>
          <a:srcRect l="26529" r="28836"/>
          <a:stretch>
            <a:fillRect/>
          </a:stretch>
        </p:blipFill>
        <p:spPr>
          <a:xfrm>
            <a:off x="0" y="0"/>
            <a:ext cx="4657561" cy="6858000"/>
          </a:xfrm>
          <a:prstGeom prst="rect">
            <a:avLst/>
          </a:prstGeom>
        </p:spPr>
      </p:pic>
    </p:spTree>
    <p:extLst>
      <p:ext uri="{BB962C8B-B14F-4D97-AF65-F5344CB8AC3E}">
        <p14:creationId xmlns:p14="http://schemas.microsoft.com/office/powerpoint/2010/main" val="10118182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672" y="260648"/>
            <a:ext cx="4258816" cy="1143000"/>
          </a:xfrm>
        </p:spPr>
        <p:txBody>
          <a:bodyPr>
            <a:normAutofit fontScale="90000"/>
          </a:bodyPr>
          <a:lstStyle/>
          <a:p>
            <a:r>
              <a:rPr lang="en-GB" dirty="0" smtClean="0">
                <a:solidFill>
                  <a:schemeClr val="tx2">
                    <a:lumMod val="50000"/>
                  </a:schemeClr>
                </a:solidFill>
              </a:rPr>
              <a:t>Wood-Based Nanotechnology</a:t>
            </a:r>
            <a:endParaRPr lang="en-GB" dirty="0">
              <a:solidFill>
                <a:schemeClr val="tx2">
                  <a:lumMod val="50000"/>
                </a:schemeClr>
              </a:solidFill>
            </a:endParaRPr>
          </a:p>
        </p:txBody>
      </p:sp>
      <p:sp>
        <p:nvSpPr>
          <p:cNvPr id="3" name="Content Placeholder 2"/>
          <p:cNvSpPr>
            <a:spLocks noGrp="1"/>
          </p:cNvSpPr>
          <p:nvPr>
            <p:ph idx="1"/>
          </p:nvPr>
        </p:nvSpPr>
        <p:spPr>
          <a:xfrm>
            <a:off x="4536000" y="1484784"/>
            <a:ext cx="4608000" cy="5373216"/>
          </a:xfrm>
        </p:spPr>
        <p:txBody>
          <a:bodyPr>
            <a:normAutofit fontScale="85000" lnSpcReduction="20000"/>
          </a:bodyPr>
          <a:lstStyle/>
          <a:p>
            <a:pPr marL="0" indent="0">
              <a:buNone/>
            </a:pPr>
            <a:r>
              <a:rPr lang="en-AU" dirty="0"/>
              <a:t>Smart paper/packaging</a:t>
            </a:r>
          </a:p>
          <a:p>
            <a:pPr lvl="1"/>
            <a:r>
              <a:rPr lang="en-AU" dirty="0"/>
              <a:t>Electronic paper with magnetic properties</a:t>
            </a:r>
          </a:p>
          <a:p>
            <a:pPr lvl="1"/>
            <a:r>
              <a:rPr lang="en-AU" dirty="0"/>
              <a:t>Security/anti-counterfeiting</a:t>
            </a:r>
          </a:p>
          <a:p>
            <a:pPr lvl="1"/>
            <a:r>
              <a:rPr lang="en-AU" dirty="0"/>
              <a:t>Lightweight printing paper and paperboard, enhanced recycling properties</a:t>
            </a:r>
          </a:p>
          <a:p>
            <a:pPr lvl="1"/>
            <a:r>
              <a:rPr lang="en-AU" dirty="0"/>
              <a:t>Active defences against bacteria/fungal infiltration</a:t>
            </a:r>
          </a:p>
          <a:p>
            <a:pPr marL="0" indent="0">
              <a:buNone/>
            </a:pPr>
            <a:r>
              <a:rPr lang="en-AU" dirty="0"/>
              <a:t>Wood composites</a:t>
            </a:r>
          </a:p>
          <a:p>
            <a:pPr lvl="1"/>
            <a:r>
              <a:rPr lang="en-AU" dirty="0"/>
              <a:t>Greener building material</a:t>
            </a:r>
          </a:p>
          <a:p>
            <a:pPr lvl="1"/>
            <a:r>
              <a:rPr lang="en-AU" dirty="0"/>
              <a:t>Stronger light weight wood composites</a:t>
            </a:r>
          </a:p>
          <a:p>
            <a:pPr lvl="1"/>
            <a:r>
              <a:rPr lang="en-AU" dirty="0"/>
              <a:t>Stronger than steel and more durable</a:t>
            </a:r>
          </a:p>
          <a:p>
            <a:pPr marL="0" indent="0">
              <a:spcBef>
                <a:spcPts val="1368"/>
              </a:spcBef>
              <a:buNone/>
            </a:pPr>
            <a:endParaRPr lang="en-GB" sz="2200" dirty="0" smtClean="0"/>
          </a:p>
          <a:p>
            <a:pPr marL="0" indent="0">
              <a:spcBef>
                <a:spcPts val="1368"/>
              </a:spcBef>
              <a:buNone/>
            </a:pPr>
            <a:endParaRPr lang="en-GB" sz="2200" dirty="0" smtClean="0"/>
          </a:p>
          <a:p>
            <a:pPr marL="0" indent="0">
              <a:spcBef>
                <a:spcPts val="1368"/>
              </a:spcBef>
              <a:buNone/>
            </a:pPr>
            <a:endParaRPr lang="en-GB" sz="2200" dirty="0" smtClean="0">
              <a:solidFill>
                <a:schemeClr val="accent1">
                  <a:lumMod val="75000"/>
                </a:schemeClr>
              </a:solidFill>
            </a:endParaRPr>
          </a:p>
          <a:p>
            <a:pPr marL="0" indent="0">
              <a:spcBef>
                <a:spcPts val="1368"/>
              </a:spcBef>
              <a:buNone/>
            </a:pPr>
            <a:endParaRPr lang="en-GB" sz="2200" dirty="0">
              <a:solidFill>
                <a:schemeClr val="accent1">
                  <a:lumMod val="75000"/>
                </a:schemeClr>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l="-3" r="24554"/>
          <a:stretch/>
        </p:blipFill>
        <p:spPr>
          <a:xfrm>
            <a:off x="0" y="0"/>
            <a:ext cx="4536000" cy="6868196"/>
          </a:xfrm>
          <a:prstGeom prst="rect">
            <a:avLst/>
          </a:prstGeom>
        </p:spPr>
      </p:pic>
    </p:spTree>
    <p:extLst>
      <p:ext uri="{BB962C8B-B14F-4D97-AF65-F5344CB8AC3E}">
        <p14:creationId xmlns:p14="http://schemas.microsoft.com/office/powerpoint/2010/main" val="36672693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446688479"/>
              </p:ext>
            </p:extLst>
          </p:nvPr>
        </p:nvGraphicFramePr>
        <p:xfrm>
          <a:off x="1306513" y="2420938"/>
          <a:ext cx="6491285" cy="2595880"/>
        </p:xfrm>
        <a:graphic>
          <a:graphicData uri="http://schemas.openxmlformats.org/drawingml/2006/table">
            <a:tbl>
              <a:tblPr firstRow="1" bandRow="1">
                <a:tableStyleId>{5C22544A-7EE6-4342-B048-85BDC9FD1C3A}</a:tableStyleId>
              </a:tblPr>
              <a:tblGrid>
                <a:gridCol w="1298257"/>
                <a:gridCol w="1298257"/>
                <a:gridCol w="1298257"/>
                <a:gridCol w="1298257"/>
                <a:gridCol w="1298257"/>
              </a:tblGrid>
              <a:tr h="370840">
                <a:tc>
                  <a:txBody>
                    <a:bodyPr/>
                    <a:lstStyle/>
                    <a:p>
                      <a:r>
                        <a:rPr lang="en-AU" dirty="0" smtClean="0"/>
                        <a:t>Year</a:t>
                      </a:r>
                      <a:endParaRPr lang="en-AU" dirty="0"/>
                    </a:p>
                  </a:txBody>
                  <a:tcPr/>
                </a:tc>
                <a:tc gridSpan="2">
                  <a:txBody>
                    <a:bodyPr/>
                    <a:lstStyle/>
                    <a:p>
                      <a:r>
                        <a:rPr lang="en-AU" dirty="0" smtClean="0"/>
                        <a:t>Direct Jobs</a:t>
                      </a:r>
                      <a:endParaRPr lang="en-AU" dirty="0"/>
                    </a:p>
                  </a:txBody>
                  <a:tcPr/>
                </a:tc>
                <a:tc hMerge="1">
                  <a:txBody>
                    <a:bodyPr/>
                    <a:lstStyle/>
                    <a:p>
                      <a:endParaRPr lang="en-AU" dirty="0"/>
                    </a:p>
                  </a:txBody>
                  <a:tcPr/>
                </a:tc>
                <a:tc gridSpan="2">
                  <a:txBody>
                    <a:bodyPr/>
                    <a:lstStyle/>
                    <a:p>
                      <a:r>
                        <a:rPr lang="en-AU" dirty="0" smtClean="0"/>
                        <a:t>GDP (Final Product)</a:t>
                      </a:r>
                      <a:endParaRPr lang="en-AU" dirty="0"/>
                    </a:p>
                  </a:txBody>
                  <a:tcPr/>
                </a:tc>
                <a:tc hMerge="1">
                  <a:txBody>
                    <a:bodyPr/>
                    <a:lstStyle/>
                    <a:p>
                      <a:endParaRPr lang="en-AU" dirty="0"/>
                    </a:p>
                  </a:txBody>
                  <a:tcPr/>
                </a:tc>
              </a:tr>
              <a:tr h="370840">
                <a:tc>
                  <a:txBody>
                    <a:bodyPr/>
                    <a:lstStyle/>
                    <a:p>
                      <a:endParaRPr lang="en-AU" dirty="0"/>
                    </a:p>
                  </a:txBody>
                  <a:tcPr/>
                </a:tc>
                <a:tc>
                  <a:txBody>
                    <a:bodyPr/>
                    <a:lstStyle/>
                    <a:p>
                      <a:r>
                        <a:rPr lang="en-AU" dirty="0" smtClean="0"/>
                        <a:t>US</a:t>
                      </a:r>
                      <a:endParaRPr lang="en-AU" dirty="0"/>
                    </a:p>
                  </a:txBody>
                  <a:tcPr/>
                </a:tc>
                <a:tc>
                  <a:txBody>
                    <a:bodyPr/>
                    <a:lstStyle/>
                    <a:p>
                      <a:r>
                        <a:rPr lang="en-AU" dirty="0" smtClean="0"/>
                        <a:t>World</a:t>
                      </a:r>
                      <a:endParaRPr lang="en-AU" dirty="0"/>
                    </a:p>
                  </a:txBody>
                  <a:tcPr/>
                </a:tc>
                <a:tc>
                  <a:txBody>
                    <a:bodyPr/>
                    <a:lstStyle/>
                    <a:p>
                      <a:r>
                        <a:rPr lang="en-AU" dirty="0" smtClean="0"/>
                        <a:t>US</a:t>
                      </a:r>
                      <a:endParaRPr lang="en-AU" dirty="0"/>
                    </a:p>
                  </a:txBody>
                  <a:tcPr/>
                </a:tc>
                <a:tc>
                  <a:txBody>
                    <a:bodyPr/>
                    <a:lstStyle/>
                    <a:p>
                      <a:r>
                        <a:rPr lang="en-AU" dirty="0" smtClean="0"/>
                        <a:t>World</a:t>
                      </a:r>
                      <a:endParaRPr lang="en-AU" dirty="0"/>
                    </a:p>
                  </a:txBody>
                  <a:tcPr/>
                </a:tc>
              </a:tr>
              <a:tr h="370840">
                <a:tc>
                  <a:txBody>
                    <a:bodyPr/>
                    <a:lstStyle/>
                    <a:p>
                      <a:r>
                        <a:rPr lang="en-AU" dirty="0" smtClean="0"/>
                        <a:t>2000</a:t>
                      </a:r>
                      <a:endParaRPr lang="en-AU" dirty="0"/>
                    </a:p>
                  </a:txBody>
                  <a:tcPr/>
                </a:tc>
                <a:tc>
                  <a:txBody>
                    <a:bodyPr/>
                    <a:lstStyle/>
                    <a:p>
                      <a:r>
                        <a:rPr lang="en-AU" dirty="0" smtClean="0"/>
                        <a:t>25,000</a:t>
                      </a:r>
                      <a:endParaRPr lang="en-AU" dirty="0"/>
                    </a:p>
                  </a:txBody>
                  <a:tcPr/>
                </a:tc>
                <a:tc>
                  <a:txBody>
                    <a:bodyPr/>
                    <a:lstStyle/>
                    <a:p>
                      <a:r>
                        <a:rPr lang="en-AU" dirty="0" smtClean="0"/>
                        <a:t>60,000</a:t>
                      </a:r>
                      <a:endParaRPr lang="en-AU" dirty="0"/>
                    </a:p>
                  </a:txBody>
                  <a:tcPr/>
                </a:tc>
                <a:tc>
                  <a:txBody>
                    <a:bodyPr/>
                    <a:lstStyle/>
                    <a:p>
                      <a:r>
                        <a:rPr lang="en-AU" dirty="0" smtClean="0"/>
                        <a:t>$13 billion</a:t>
                      </a:r>
                      <a:endParaRPr lang="en-AU" dirty="0"/>
                    </a:p>
                  </a:txBody>
                  <a:tcPr/>
                </a:tc>
                <a:tc>
                  <a:txBody>
                    <a:bodyPr/>
                    <a:lstStyle/>
                    <a:p>
                      <a:r>
                        <a:rPr lang="en-AU" dirty="0" smtClean="0"/>
                        <a:t>$30 billion</a:t>
                      </a:r>
                      <a:endParaRPr lang="en-AU" dirty="0"/>
                    </a:p>
                  </a:txBody>
                  <a:tcPr/>
                </a:tc>
              </a:tr>
              <a:tr h="370840">
                <a:tc>
                  <a:txBody>
                    <a:bodyPr/>
                    <a:lstStyle/>
                    <a:p>
                      <a:r>
                        <a:rPr lang="en-AU" dirty="0" smtClean="0"/>
                        <a:t>2008</a:t>
                      </a:r>
                      <a:endParaRPr lang="en-AU" dirty="0"/>
                    </a:p>
                  </a:txBody>
                  <a:tcPr/>
                </a:tc>
                <a:tc>
                  <a:txBody>
                    <a:bodyPr/>
                    <a:lstStyle/>
                    <a:p>
                      <a:r>
                        <a:rPr lang="en-AU" dirty="0" smtClean="0"/>
                        <a:t>150,000</a:t>
                      </a:r>
                      <a:endParaRPr lang="en-AU" dirty="0"/>
                    </a:p>
                  </a:txBody>
                  <a:tcPr/>
                </a:tc>
                <a:tc>
                  <a:txBody>
                    <a:bodyPr/>
                    <a:lstStyle/>
                    <a:p>
                      <a:r>
                        <a:rPr lang="en-AU" dirty="0" smtClean="0"/>
                        <a:t>400,000</a:t>
                      </a:r>
                      <a:endParaRPr lang="en-AU" dirty="0"/>
                    </a:p>
                  </a:txBody>
                  <a:tcPr/>
                </a:tc>
                <a:tc>
                  <a:txBody>
                    <a:bodyPr/>
                    <a:lstStyle/>
                    <a:p>
                      <a:r>
                        <a:rPr lang="en-AU" dirty="0" smtClean="0"/>
                        <a:t>$80 billion</a:t>
                      </a:r>
                      <a:endParaRPr lang="en-AU" dirty="0"/>
                    </a:p>
                  </a:txBody>
                  <a:tcPr/>
                </a:tc>
                <a:tc>
                  <a:txBody>
                    <a:bodyPr/>
                    <a:lstStyle/>
                    <a:p>
                      <a:r>
                        <a:rPr lang="en-AU" dirty="0" smtClean="0"/>
                        <a:t>$200 billion</a:t>
                      </a:r>
                      <a:endParaRPr lang="en-AU" dirty="0"/>
                    </a:p>
                  </a:txBody>
                  <a:tcPr/>
                </a:tc>
              </a:tr>
              <a:tr h="370840">
                <a:tc>
                  <a:txBody>
                    <a:bodyPr/>
                    <a:lstStyle/>
                    <a:p>
                      <a:r>
                        <a:rPr lang="en-AU" dirty="0" smtClean="0"/>
                        <a:t>2015</a:t>
                      </a:r>
                      <a:endParaRPr lang="en-AU" dirty="0"/>
                    </a:p>
                  </a:txBody>
                  <a:tcPr/>
                </a:tc>
                <a:tc>
                  <a:txBody>
                    <a:bodyPr/>
                    <a:lstStyle/>
                    <a:p>
                      <a:r>
                        <a:rPr lang="en-AU" dirty="0" smtClean="0"/>
                        <a:t>800,000</a:t>
                      </a:r>
                      <a:endParaRPr lang="en-AU" dirty="0"/>
                    </a:p>
                  </a:txBody>
                  <a:tcPr/>
                </a:tc>
                <a:tc>
                  <a:txBody>
                    <a:bodyPr/>
                    <a:lstStyle/>
                    <a:p>
                      <a:r>
                        <a:rPr lang="en-AU" dirty="0" smtClean="0"/>
                        <a:t>2,000,000</a:t>
                      </a:r>
                      <a:endParaRPr lang="en-AU" dirty="0"/>
                    </a:p>
                  </a:txBody>
                  <a:tcPr/>
                </a:tc>
                <a:tc>
                  <a:txBody>
                    <a:bodyPr/>
                    <a:lstStyle/>
                    <a:p>
                      <a:r>
                        <a:rPr lang="en-AU" dirty="0" smtClean="0"/>
                        <a:t>$400</a:t>
                      </a:r>
                      <a:r>
                        <a:rPr lang="en-AU" baseline="0" dirty="0" smtClean="0"/>
                        <a:t> billion</a:t>
                      </a:r>
                      <a:endParaRPr lang="en-AU" dirty="0"/>
                    </a:p>
                  </a:txBody>
                  <a:tcPr/>
                </a:tc>
                <a:tc>
                  <a:txBody>
                    <a:bodyPr/>
                    <a:lstStyle/>
                    <a:p>
                      <a:r>
                        <a:rPr lang="en-AU" dirty="0" smtClean="0"/>
                        <a:t>$1</a:t>
                      </a:r>
                      <a:r>
                        <a:rPr lang="en-AU" baseline="0" dirty="0" smtClean="0"/>
                        <a:t> trillion</a:t>
                      </a:r>
                      <a:endParaRPr lang="en-AU" dirty="0"/>
                    </a:p>
                  </a:txBody>
                  <a:tcPr/>
                </a:tc>
              </a:tr>
              <a:tr h="370840">
                <a:tc>
                  <a:txBody>
                    <a:bodyPr/>
                    <a:lstStyle/>
                    <a:p>
                      <a:r>
                        <a:rPr lang="en-AU" dirty="0" smtClean="0"/>
                        <a:t>2020</a:t>
                      </a:r>
                      <a:endParaRPr lang="en-AU" dirty="0"/>
                    </a:p>
                  </a:txBody>
                  <a:tcPr/>
                </a:tc>
                <a:tc>
                  <a:txBody>
                    <a:bodyPr/>
                    <a:lstStyle/>
                    <a:p>
                      <a:r>
                        <a:rPr lang="en-AU" dirty="0" smtClean="0"/>
                        <a:t>2,000,000</a:t>
                      </a:r>
                      <a:endParaRPr lang="en-AU" dirty="0"/>
                    </a:p>
                  </a:txBody>
                  <a:tcPr/>
                </a:tc>
                <a:tc>
                  <a:txBody>
                    <a:bodyPr/>
                    <a:lstStyle/>
                    <a:p>
                      <a:r>
                        <a:rPr lang="en-AU" dirty="0" smtClean="0"/>
                        <a:t>6,000,000</a:t>
                      </a:r>
                      <a:endParaRPr lang="en-AU" dirty="0"/>
                    </a:p>
                  </a:txBody>
                  <a:tcPr/>
                </a:tc>
                <a:tc>
                  <a:txBody>
                    <a:bodyPr/>
                    <a:lstStyle/>
                    <a:p>
                      <a:r>
                        <a:rPr lang="en-AU" dirty="0" smtClean="0"/>
                        <a:t>$1</a:t>
                      </a:r>
                      <a:r>
                        <a:rPr lang="en-AU" baseline="0" dirty="0" smtClean="0"/>
                        <a:t> trillion</a:t>
                      </a:r>
                      <a:endParaRPr lang="en-AU" dirty="0"/>
                    </a:p>
                  </a:txBody>
                  <a:tcPr/>
                </a:tc>
                <a:tc>
                  <a:txBody>
                    <a:bodyPr/>
                    <a:lstStyle/>
                    <a:p>
                      <a:r>
                        <a:rPr lang="en-AU" dirty="0" smtClean="0"/>
                        <a:t>$3 trillion</a:t>
                      </a:r>
                      <a:endParaRPr lang="en-AU" dirty="0"/>
                    </a:p>
                  </a:txBody>
                  <a:tcPr/>
                </a:tc>
              </a:tr>
              <a:tr h="370840">
                <a:tc gridSpan="5">
                  <a:txBody>
                    <a:bodyPr/>
                    <a:lstStyle/>
                    <a:p>
                      <a:r>
                        <a:rPr lang="en-AU" sz="1600" dirty="0" smtClean="0"/>
                        <a:t>Source: National Science</a:t>
                      </a:r>
                      <a:r>
                        <a:rPr lang="en-AU" sz="1600" baseline="0" dirty="0" smtClean="0"/>
                        <a:t> Foundation</a:t>
                      </a:r>
                      <a:endParaRPr lang="en-AU" sz="1600" dirty="0"/>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tr>
            </a:tbl>
          </a:graphicData>
        </a:graphic>
      </p:graphicFrame>
      <p:sp>
        <p:nvSpPr>
          <p:cNvPr id="7" name="Title 3"/>
          <p:cNvSpPr txBox="1">
            <a:spLocks/>
          </p:cNvSpPr>
          <p:nvPr/>
        </p:nvSpPr>
        <p:spPr>
          <a:xfrm>
            <a:off x="685800" y="662831"/>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000" dirty="0" smtClean="0">
                <a:solidFill>
                  <a:srgbClr val="10253F"/>
                </a:solidFill>
              </a:rPr>
              <a:t>Nanotechnology</a:t>
            </a:r>
            <a:endParaRPr lang="en-GB" sz="2600" dirty="0" smtClean="0">
              <a:solidFill>
                <a:srgbClr val="10253F"/>
              </a:solidFill>
            </a:endParaRPr>
          </a:p>
        </p:txBody>
      </p:sp>
    </p:spTree>
    <p:extLst>
      <p:ext uri="{BB962C8B-B14F-4D97-AF65-F5344CB8AC3E}">
        <p14:creationId xmlns:p14="http://schemas.microsoft.com/office/powerpoint/2010/main" val="19155958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672" y="260648"/>
            <a:ext cx="4258816" cy="1143000"/>
          </a:xfrm>
        </p:spPr>
        <p:txBody>
          <a:bodyPr>
            <a:normAutofit fontScale="90000"/>
          </a:bodyPr>
          <a:lstStyle/>
          <a:p>
            <a:r>
              <a:rPr lang="en-GB" dirty="0" smtClean="0">
                <a:solidFill>
                  <a:schemeClr val="tx2">
                    <a:lumMod val="50000"/>
                  </a:schemeClr>
                </a:solidFill>
              </a:rPr>
              <a:t>Wood-Based Nanotechnology</a:t>
            </a:r>
            <a:endParaRPr lang="en-GB" dirty="0">
              <a:solidFill>
                <a:schemeClr val="tx2">
                  <a:lumMod val="50000"/>
                </a:schemeClr>
              </a:solidFill>
            </a:endParaRPr>
          </a:p>
        </p:txBody>
      </p:sp>
      <p:sp>
        <p:nvSpPr>
          <p:cNvPr id="3" name="Content Placeholder 2"/>
          <p:cNvSpPr>
            <a:spLocks noGrp="1"/>
          </p:cNvSpPr>
          <p:nvPr>
            <p:ph idx="1"/>
          </p:nvPr>
        </p:nvSpPr>
        <p:spPr>
          <a:xfrm>
            <a:off x="4716016" y="1600200"/>
            <a:ext cx="4320480" cy="4525963"/>
          </a:xfrm>
        </p:spPr>
        <p:txBody>
          <a:bodyPr>
            <a:normAutofit/>
          </a:bodyPr>
          <a:lstStyle/>
          <a:p>
            <a:pPr marL="0" indent="0">
              <a:spcBef>
                <a:spcPts val="1368"/>
              </a:spcBef>
              <a:buNone/>
            </a:pPr>
            <a:r>
              <a:rPr lang="en-GB" sz="2200" dirty="0" smtClean="0"/>
              <a:t>Potential for 20,000-74,000 direct jobs</a:t>
            </a:r>
          </a:p>
          <a:p>
            <a:pPr marL="0" indent="0">
              <a:spcBef>
                <a:spcPts val="1368"/>
              </a:spcBef>
              <a:buNone/>
            </a:pPr>
            <a:r>
              <a:rPr lang="en-GB" sz="2200" dirty="0" smtClean="0"/>
              <a:t>75,000-200,000 manufacturing jobs</a:t>
            </a:r>
          </a:p>
          <a:p>
            <a:pPr marL="0" indent="0">
              <a:spcBef>
                <a:spcPts val="1368"/>
              </a:spcBef>
              <a:buNone/>
            </a:pPr>
            <a:r>
              <a:rPr lang="en-GB" sz="2200" dirty="0" smtClean="0"/>
              <a:t>GDP $10-100 billion</a:t>
            </a:r>
          </a:p>
          <a:p>
            <a:pPr marL="0" indent="0">
              <a:spcBef>
                <a:spcPts val="1368"/>
              </a:spcBef>
              <a:buNone/>
            </a:pPr>
            <a:endParaRPr lang="en-GB" sz="2200" dirty="0" smtClean="0"/>
          </a:p>
          <a:p>
            <a:pPr marL="0" indent="0">
              <a:spcBef>
                <a:spcPts val="1368"/>
              </a:spcBef>
              <a:buNone/>
            </a:pPr>
            <a:endParaRPr lang="en-GB" sz="2200" dirty="0" smtClean="0"/>
          </a:p>
          <a:p>
            <a:pPr marL="0" indent="0">
              <a:spcBef>
                <a:spcPts val="1368"/>
              </a:spcBef>
              <a:buNone/>
            </a:pPr>
            <a:endParaRPr lang="en-GB" sz="2200" dirty="0" smtClean="0">
              <a:solidFill>
                <a:schemeClr val="accent1">
                  <a:lumMod val="75000"/>
                </a:schemeClr>
              </a:solidFill>
            </a:endParaRPr>
          </a:p>
          <a:p>
            <a:pPr marL="0" indent="0">
              <a:spcBef>
                <a:spcPts val="1368"/>
              </a:spcBef>
              <a:buNone/>
            </a:pPr>
            <a:endParaRPr lang="en-GB" sz="2200" dirty="0">
              <a:solidFill>
                <a:schemeClr val="accent1">
                  <a:lumMod val="75000"/>
                </a:schemeClr>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l="13" r="42530" b="6876"/>
          <a:stretch/>
        </p:blipFill>
        <p:spPr>
          <a:xfrm>
            <a:off x="-1" y="0"/>
            <a:ext cx="4572000" cy="6912000"/>
          </a:xfrm>
          <a:prstGeom prst="rect">
            <a:avLst/>
          </a:prstGeom>
        </p:spPr>
      </p:pic>
    </p:spTree>
    <p:extLst>
      <p:ext uri="{BB962C8B-B14F-4D97-AF65-F5344CB8AC3E}">
        <p14:creationId xmlns:p14="http://schemas.microsoft.com/office/powerpoint/2010/main" val="391818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4864"/>
            <a:ext cx="8229600" cy="2058079"/>
          </a:xfrm>
        </p:spPr>
        <p:txBody>
          <a:bodyPr>
            <a:normAutofit fontScale="92500" lnSpcReduction="20000"/>
          </a:bodyPr>
          <a:lstStyle/>
          <a:p>
            <a:pPr marL="0" indent="0" algn="ctr">
              <a:lnSpc>
                <a:spcPct val="110000"/>
              </a:lnSpc>
              <a:spcBef>
                <a:spcPts val="480"/>
              </a:spcBef>
              <a:buNone/>
            </a:pPr>
            <a:r>
              <a:rPr lang="en-GB" sz="2600" dirty="0" smtClean="0">
                <a:solidFill>
                  <a:srgbClr val="376092"/>
                </a:solidFill>
              </a:rPr>
              <a:t>Julie </a:t>
            </a:r>
            <a:r>
              <a:rPr lang="en-GB" sz="2600" dirty="0" smtClean="0">
                <a:solidFill>
                  <a:srgbClr val="376092"/>
                </a:solidFill>
              </a:rPr>
              <a:t>Ballweg</a:t>
            </a:r>
          </a:p>
          <a:p>
            <a:pPr marL="0" indent="0" algn="ctr">
              <a:lnSpc>
                <a:spcPct val="110000"/>
              </a:lnSpc>
              <a:spcBef>
                <a:spcPts val="480"/>
              </a:spcBef>
              <a:buNone/>
            </a:pPr>
            <a:r>
              <a:rPr lang="en-GB" sz="2600" dirty="0" smtClean="0">
                <a:solidFill>
                  <a:srgbClr val="376092"/>
                </a:solidFill>
              </a:rPr>
              <a:t>Forest Economist</a:t>
            </a:r>
          </a:p>
          <a:p>
            <a:pPr marL="0" indent="0" algn="ctr">
              <a:lnSpc>
                <a:spcPct val="110000"/>
              </a:lnSpc>
              <a:spcBef>
                <a:spcPts val="480"/>
              </a:spcBef>
              <a:buNone/>
            </a:pPr>
            <a:r>
              <a:rPr lang="en-GB" sz="2600" dirty="0" smtClean="0">
                <a:solidFill>
                  <a:srgbClr val="376092"/>
                </a:solidFill>
              </a:rPr>
              <a:t>Wisconsin DNR</a:t>
            </a:r>
            <a:endParaRPr lang="en-GB" sz="2600" dirty="0" smtClean="0">
              <a:solidFill>
                <a:srgbClr val="376092"/>
              </a:solidFill>
            </a:endParaRPr>
          </a:p>
          <a:p>
            <a:pPr marL="0" indent="0" algn="ctr">
              <a:lnSpc>
                <a:spcPct val="110000"/>
              </a:lnSpc>
              <a:spcBef>
                <a:spcPts val="480"/>
              </a:spcBef>
              <a:buNone/>
            </a:pPr>
            <a:r>
              <a:rPr lang="en-GB" sz="2600" dirty="0" smtClean="0">
                <a:solidFill>
                  <a:srgbClr val="376092"/>
                </a:solidFill>
              </a:rPr>
              <a:t>Julie.ballweg@wisconsin.gov</a:t>
            </a:r>
          </a:p>
          <a:p>
            <a:pPr marL="0" indent="0" algn="ctr">
              <a:lnSpc>
                <a:spcPct val="110000"/>
              </a:lnSpc>
              <a:spcBef>
                <a:spcPts val="480"/>
              </a:spcBef>
              <a:buNone/>
            </a:pPr>
            <a:r>
              <a:rPr lang="en-GB" sz="2600" dirty="0" smtClean="0">
                <a:solidFill>
                  <a:srgbClr val="376092"/>
                </a:solidFill>
              </a:rPr>
              <a:t>608-228-3256</a:t>
            </a:r>
          </a:p>
        </p:txBody>
      </p:sp>
      <p:sp>
        <p:nvSpPr>
          <p:cNvPr id="5" name="Title 1"/>
          <p:cNvSpPr txBox="1">
            <a:spLocks/>
          </p:cNvSpPr>
          <p:nvPr/>
        </p:nvSpPr>
        <p:spPr>
          <a:xfrm>
            <a:off x="685800" y="620688"/>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000" dirty="0" smtClean="0">
                <a:solidFill>
                  <a:srgbClr val="1F497D">
                    <a:lumMod val="50000"/>
                  </a:srgbClr>
                </a:solidFill>
              </a:rPr>
              <a:t>Thank you</a:t>
            </a:r>
            <a:endParaRPr lang="en-GB" sz="5000" dirty="0">
              <a:solidFill>
                <a:srgbClr val="1F497D">
                  <a:lumMod val="50000"/>
                </a:srgbClr>
              </a:solidFill>
            </a:endParaRPr>
          </a:p>
        </p:txBody>
      </p:sp>
    </p:spTree>
    <p:extLst>
      <p:ext uri="{BB962C8B-B14F-4D97-AF65-F5344CB8AC3E}">
        <p14:creationId xmlns:p14="http://schemas.microsoft.com/office/powerpoint/2010/main" val="1322130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6" name="Title 3"/>
          <p:cNvSpPr txBox="1">
            <a:spLocks/>
          </p:cNvSpPr>
          <p:nvPr/>
        </p:nvSpPr>
        <p:spPr>
          <a:xfrm>
            <a:off x="685800" y="453758"/>
            <a:ext cx="7772400" cy="1470025"/>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000" dirty="0" smtClean="0">
                <a:solidFill>
                  <a:srgbClr val="1F497D">
                    <a:lumMod val="50000"/>
                  </a:srgbClr>
                </a:solidFill>
              </a:rPr>
              <a:t>Change in Forest Industry Employment 2002-2012</a:t>
            </a:r>
            <a:r>
              <a:rPr lang="en-GB" sz="5000" dirty="0" smtClean="0">
                <a:solidFill>
                  <a:srgbClr val="1F497D">
                    <a:lumMod val="50000"/>
                  </a:srgbClr>
                </a:solidFill>
              </a:rPr>
              <a:t/>
            </a:r>
            <a:br>
              <a:rPr lang="en-GB" sz="5000" dirty="0" smtClean="0">
                <a:solidFill>
                  <a:srgbClr val="1F497D">
                    <a:lumMod val="50000"/>
                  </a:srgbClr>
                </a:solidFill>
              </a:rPr>
            </a:br>
            <a:r>
              <a:rPr lang="en-GB" sz="2600" dirty="0" smtClean="0">
                <a:solidFill>
                  <a:srgbClr val="1F497D">
                    <a:lumMod val="50000"/>
                  </a:srgbClr>
                </a:solidFill>
              </a:rPr>
              <a:t> </a:t>
            </a:r>
            <a:endParaRPr lang="en-GB" sz="2600" dirty="0">
              <a:solidFill>
                <a:srgbClr val="1F497D">
                  <a:lumMod val="50000"/>
                </a:srgbClr>
              </a:solidFill>
            </a:endParaRPr>
          </a:p>
        </p:txBody>
      </p:sp>
      <p:sp>
        <p:nvSpPr>
          <p:cNvPr id="2" name="Content Placeholder 1"/>
          <p:cNvSpPr>
            <a:spLocks noGrp="1"/>
          </p:cNvSpPr>
          <p:nvPr>
            <p:ph idx="1"/>
          </p:nvPr>
        </p:nvSpPr>
        <p:spPr/>
        <p:txBody>
          <a:bodyPr/>
          <a:lstStyle/>
          <a:p>
            <a:pPr marL="0" indent="0">
              <a:buNone/>
            </a:pPr>
            <a:endParaRPr lang="en-GB" dirty="0" smtClean="0"/>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456410633"/>
              </p:ext>
            </p:extLst>
          </p:nvPr>
        </p:nvGraphicFramePr>
        <p:xfrm>
          <a:off x="685798" y="2276872"/>
          <a:ext cx="7893970" cy="2123440"/>
        </p:xfrm>
        <a:graphic>
          <a:graphicData uri="http://schemas.openxmlformats.org/drawingml/2006/table">
            <a:tbl>
              <a:tblPr firstRow="1" bandRow="1">
                <a:tableStyleId>{5C22544A-7EE6-4342-B048-85BDC9FD1C3A}</a:tableStyleId>
              </a:tblPr>
              <a:tblGrid>
                <a:gridCol w="1578794"/>
                <a:gridCol w="1578794"/>
                <a:gridCol w="1578794"/>
                <a:gridCol w="1578794"/>
                <a:gridCol w="1578794"/>
              </a:tblGrid>
              <a:tr h="370840">
                <a:tc>
                  <a:txBody>
                    <a:bodyPr/>
                    <a:lstStyle/>
                    <a:p>
                      <a:r>
                        <a:rPr lang="en-US" dirty="0" smtClean="0"/>
                        <a:t>State</a:t>
                      </a:r>
                      <a:endParaRPr lang="en-US" dirty="0"/>
                    </a:p>
                  </a:txBody>
                  <a:tcPr/>
                </a:tc>
                <a:tc>
                  <a:txBody>
                    <a:bodyPr/>
                    <a:lstStyle/>
                    <a:p>
                      <a:r>
                        <a:rPr lang="en-US" dirty="0" smtClean="0"/>
                        <a:t>2002 Employment</a:t>
                      </a:r>
                      <a:endParaRPr lang="en-US" dirty="0"/>
                    </a:p>
                  </a:txBody>
                  <a:tcPr/>
                </a:tc>
                <a:tc>
                  <a:txBody>
                    <a:bodyPr/>
                    <a:lstStyle/>
                    <a:p>
                      <a:r>
                        <a:rPr lang="en-US" dirty="0" smtClean="0"/>
                        <a:t>2012 Employment</a:t>
                      </a:r>
                      <a:endParaRPr lang="en-US" dirty="0"/>
                    </a:p>
                  </a:txBody>
                  <a:tcPr/>
                </a:tc>
                <a:tc>
                  <a:txBody>
                    <a:bodyPr/>
                    <a:lstStyle/>
                    <a:p>
                      <a:r>
                        <a:rPr lang="en-US" dirty="0" smtClean="0"/>
                        <a:t>Change</a:t>
                      </a:r>
                      <a:r>
                        <a:rPr lang="en-US" baseline="0" dirty="0" smtClean="0"/>
                        <a:t> in </a:t>
                      </a:r>
                      <a:r>
                        <a:rPr lang="en-US" dirty="0" smtClean="0"/>
                        <a:t>Employees</a:t>
                      </a:r>
                      <a:endParaRPr lang="en-US" dirty="0"/>
                    </a:p>
                  </a:txBody>
                  <a:tcPr/>
                </a:tc>
                <a:tc>
                  <a:txBody>
                    <a:bodyPr/>
                    <a:lstStyle/>
                    <a:p>
                      <a:r>
                        <a:rPr lang="en-US" dirty="0" smtClean="0"/>
                        <a:t>Percent Change</a:t>
                      </a:r>
                      <a:endParaRPr lang="en-US" dirty="0"/>
                    </a:p>
                  </a:txBody>
                  <a:tcPr/>
                </a:tc>
              </a:tr>
              <a:tr h="370840">
                <a:tc>
                  <a:txBody>
                    <a:bodyPr/>
                    <a:lstStyle/>
                    <a:p>
                      <a:r>
                        <a:rPr lang="en-US" dirty="0" smtClean="0"/>
                        <a:t>Michigan</a:t>
                      </a:r>
                      <a:endParaRPr lang="en-US" dirty="0"/>
                    </a:p>
                  </a:txBody>
                  <a:tcPr/>
                </a:tc>
                <a:tc>
                  <a:txBody>
                    <a:bodyPr/>
                    <a:lstStyle/>
                    <a:p>
                      <a:r>
                        <a:rPr lang="en-US" dirty="0" smtClean="0"/>
                        <a:t>59,599</a:t>
                      </a:r>
                      <a:endParaRPr lang="en-US" dirty="0"/>
                    </a:p>
                  </a:txBody>
                  <a:tcPr/>
                </a:tc>
                <a:tc>
                  <a:txBody>
                    <a:bodyPr/>
                    <a:lstStyle/>
                    <a:p>
                      <a:r>
                        <a:rPr lang="en-US" dirty="0" smtClean="0"/>
                        <a:t>38,903</a:t>
                      </a:r>
                      <a:endParaRPr lang="en-US" dirty="0"/>
                    </a:p>
                  </a:txBody>
                  <a:tcPr/>
                </a:tc>
                <a:tc>
                  <a:txBody>
                    <a:bodyPr/>
                    <a:lstStyle/>
                    <a:p>
                      <a:r>
                        <a:rPr lang="en-US" dirty="0" smtClean="0"/>
                        <a:t>-20,696</a:t>
                      </a:r>
                      <a:endParaRPr lang="en-US" dirty="0"/>
                    </a:p>
                  </a:txBody>
                  <a:tcPr/>
                </a:tc>
                <a:tc>
                  <a:txBody>
                    <a:bodyPr/>
                    <a:lstStyle/>
                    <a:p>
                      <a:r>
                        <a:rPr lang="en-US" dirty="0" smtClean="0"/>
                        <a:t>-35%</a:t>
                      </a:r>
                      <a:endParaRPr lang="en-US" dirty="0"/>
                    </a:p>
                  </a:txBody>
                  <a:tcPr/>
                </a:tc>
              </a:tr>
              <a:tr h="370840">
                <a:tc>
                  <a:txBody>
                    <a:bodyPr/>
                    <a:lstStyle/>
                    <a:p>
                      <a:r>
                        <a:rPr lang="en-US" dirty="0" smtClean="0"/>
                        <a:t>Minnesota</a:t>
                      </a:r>
                      <a:endParaRPr lang="en-US" dirty="0"/>
                    </a:p>
                  </a:txBody>
                  <a:tcPr/>
                </a:tc>
                <a:tc>
                  <a:txBody>
                    <a:bodyPr/>
                    <a:lstStyle/>
                    <a:p>
                      <a:r>
                        <a:rPr lang="en-US" dirty="0" smtClean="0"/>
                        <a:t>44,444</a:t>
                      </a:r>
                      <a:endParaRPr lang="en-US" dirty="0"/>
                    </a:p>
                  </a:txBody>
                  <a:tcPr/>
                </a:tc>
                <a:tc>
                  <a:txBody>
                    <a:bodyPr/>
                    <a:lstStyle/>
                    <a:p>
                      <a:r>
                        <a:rPr lang="en-US" dirty="0" smtClean="0"/>
                        <a:t>30,350</a:t>
                      </a:r>
                      <a:endParaRPr lang="en-US" dirty="0"/>
                    </a:p>
                  </a:txBody>
                  <a:tcPr/>
                </a:tc>
                <a:tc>
                  <a:txBody>
                    <a:bodyPr/>
                    <a:lstStyle/>
                    <a:p>
                      <a:r>
                        <a:rPr lang="en-US" dirty="0" smtClean="0"/>
                        <a:t>-14,094</a:t>
                      </a:r>
                      <a:endParaRPr lang="en-US" dirty="0"/>
                    </a:p>
                  </a:txBody>
                  <a:tcPr/>
                </a:tc>
                <a:tc>
                  <a:txBody>
                    <a:bodyPr/>
                    <a:lstStyle/>
                    <a:p>
                      <a:r>
                        <a:rPr lang="en-US" dirty="0" smtClean="0"/>
                        <a:t>-32%</a:t>
                      </a:r>
                      <a:endParaRPr lang="en-US" dirty="0"/>
                    </a:p>
                  </a:txBody>
                  <a:tcPr/>
                </a:tc>
              </a:tr>
              <a:tr h="370840">
                <a:tc>
                  <a:txBody>
                    <a:bodyPr/>
                    <a:lstStyle/>
                    <a:p>
                      <a:r>
                        <a:rPr lang="en-US" dirty="0" smtClean="0"/>
                        <a:t>Wisconsin</a:t>
                      </a:r>
                      <a:endParaRPr lang="en-US" dirty="0"/>
                    </a:p>
                  </a:txBody>
                  <a:tcPr/>
                </a:tc>
                <a:tc>
                  <a:txBody>
                    <a:bodyPr/>
                    <a:lstStyle/>
                    <a:p>
                      <a:r>
                        <a:rPr lang="en-US" dirty="0" smtClean="0"/>
                        <a:t>84,853</a:t>
                      </a:r>
                      <a:endParaRPr lang="en-US" dirty="0"/>
                    </a:p>
                  </a:txBody>
                  <a:tcPr/>
                </a:tc>
                <a:tc>
                  <a:txBody>
                    <a:bodyPr/>
                    <a:lstStyle/>
                    <a:p>
                      <a:r>
                        <a:rPr lang="en-US" dirty="0" smtClean="0"/>
                        <a:t>60,928</a:t>
                      </a:r>
                      <a:endParaRPr lang="en-US" dirty="0"/>
                    </a:p>
                  </a:txBody>
                  <a:tcPr/>
                </a:tc>
                <a:tc>
                  <a:txBody>
                    <a:bodyPr/>
                    <a:lstStyle/>
                    <a:p>
                      <a:r>
                        <a:rPr lang="en-US" dirty="0" smtClean="0"/>
                        <a:t>-23,925</a:t>
                      </a:r>
                      <a:endParaRPr lang="en-US" dirty="0"/>
                    </a:p>
                  </a:txBody>
                  <a:tcPr/>
                </a:tc>
                <a:tc>
                  <a:txBody>
                    <a:bodyPr/>
                    <a:lstStyle/>
                    <a:p>
                      <a:r>
                        <a:rPr lang="en-US" dirty="0" smtClean="0"/>
                        <a:t>-28%</a:t>
                      </a:r>
                    </a:p>
                  </a:txBody>
                  <a:tcPr/>
                </a:tc>
              </a:tr>
              <a:tr h="370840">
                <a:tc>
                  <a:txBody>
                    <a:bodyPr/>
                    <a:lstStyle/>
                    <a:p>
                      <a:r>
                        <a:rPr lang="en-US" dirty="0" smtClean="0"/>
                        <a:t>Total</a:t>
                      </a:r>
                      <a:endParaRPr lang="en-US" dirty="0"/>
                    </a:p>
                  </a:txBody>
                  <a:tcPr/>
                </a:tc>
                <a:tc>
                  <a:txBody>
                    <a:bodyPr/>
                    <a:lstStyle/>
                    <a:p>
                      <a:r>
                        <a:rPr lang="en-US" dirty="0" smtClean="0"/>
                        <a:t>188,896</a:t>
                      </a:r>
                      <a:endParaRPr lang="en-US" dirty="0"/>
                    </a:p>
                  </a:txBody>
                  <a:tcPr/>
                </a:tc>
                <a:tc>
                  <a:txBody>
                    <a:bodyPr/>
                    <a:lstStyle/>
                    <a:p>
                      <a:r>
                        <a:rPr lang="en-US" dirty="0" smtClean="0"/>
                        <a:t>130,181</a:t>
                      </a:r>
                      <a:endParaRPr lang="en-US" dirty="0"/>
                    </a:p>
                  </a:txBody>
                  <a:tcPr/>
                </a:tc>
                <a:tc>
                  <a:txBody>
                    <a:bodyPr/>
                    <a:lstStyle/>
                    <a:p>
                      <a:r>
                        <a:rPr lang="en-US" dirty="0" smtClean="0"/>
                        <a:t>-58,715</a:t>
                      </a:r>
                      <a:endParaRPr lang="en-US" dirty="0"/>
                    </a:p>
                  </a:txBody>
                  <a:tcPr/>
                </a:tc>
                <a:tc>
                  <a:txBody>
                    <a:bodyPr/>
                    <a:lstStyle/>
                    <a:p>
                      <a:r>
                        <a:rPr lang="en-US" dirty="0" smtClean="0"/>
                        <a:t>-31%</a:t>
                      </a:r>
                      <a:endParaRPr lang="en-US" dirty="0"/>
                    </a:p>
                  </a:txBody>
                  <a:tcPr/>
                </a:tc>
              </a:tr>
            </a:tbl>
          </a:graphicData>
        </a:graphic>
      </p:graphicFrame>
      <p:sp>
        <p:nvSpPr>
          <p:cNvPr id="5" name="TextBox 4"/>
          <p:cNvSpPr txBox="1"/>
          <p:nvPr/>
        </p:nvSpPr>
        <p:spPr>
          <a:xfrm>
            <a:off x="685800" y="4540478"/>
            <a:ext cx="4404988" cy="369332"/>
          </a:xfrm>
          <a:prstGeom prst="rect">
            <a:avLst/>
          </a:prstGeom>
          <a:noFill/>
        </p:spPr>
        <p:txBody>
          <a:bodyPr wrap="none" rtlCol="0">
            <a:spAutoFit/>
          </a:bodyPr>
          <a:lstStyle/>
          <a:p>
            <a:r>
              <a:rPr lang="en-US" dirty="0" smtClean="0"/>
              <a:t>Source: 2014 Annual Survey of Manufactures </a:t>
            </a:r>
            <a:endParaRPr lang="en-US" dirty="0"/>
          </a:p>
        </p:txBody>
      </p:sp>
    </p:spTree>
    <p:extLst>
      <p:ext uri="{BB962C8B-B14F-4D97-AF65-F5344CB8AC3E}">
        <p14:creationId xmlns:p14="http://schemas.microsoft.com/office/powerpoint/2010/main" val="292066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6" name="Title 3"/>
          <p:cNvSpPr txBox="1">
            <a:spLocks/>
          </p:cNvSpPr>
          <p:nvPr/>
        </p:nvSpPr>
        <p:spPr>
          <a:xfrm>
            <a:off x="685800" y="453758"/>
            <a:ext cx="7772400" cy="1470025"/>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000" dirty="0" smtClean="0">
                <a:solidFill>
                  <a:srgbClr val="1F497D">
                    <a:lumMod val="50000"/>
                  </a:srgbClr>
                </a:solidFill>
              </a:rPr>
              <a:t>Change in Number of Establishments 2002-2012</a:t>
            </a:r>
            <a:r>
              <a:rPr lang="en-GB" sz="5000" dirty="0" smtClean="0">
                <a:solidFill>
                  <a:srgbClr val="1F497D">
                    <a:lumMod val="50000"/>
                  </a:srgbClr>
                </a:solidFill>
              </a:rPr>
              <a:t/>
            </a:r>
            <a:br>
              <a:rPr lang="en-GB" sz="5000" dirty="0" smtClean="0">
                <a:solidFill>
                  <a:srgbClr val="1F497D">
                    <a:lumMod val="50000"/>
                  </a:srgbClr>
                </a:solidFill>
              </a:rPr>
            </a:br>
            <a:r>
              <a:rPr lang="en-GB" sz="2600" dirty="0" smtClean="0">
                <a:solidFill>
                  <a:srgbClr val="1F497D">
                    <a:lumMod val="50000"/>
                  </a:srgbClr>
                </a:solidFill>
              </a:rPr>
              <a:t> </a:t>
            </a:r>
            <a:endParaRPr lang="en-GB" sz="2600" dirty="0">
              <a:solidFill>
                <a:srgbClr val="1F497D">
                  <a:lumMod val="50000"/>
                </a:srgbClr>
              </a:solidFill>
            </a:endParaRPr>
          </a:p>
        </p:txBody>
      </p:sp>
      <p:sp>
        <p:nvSpPr>
          <p:cNvPr id="2" name="Content Placeholder 1"/>
          <p:cNvSpPr>
            <a:spLocks noGrp="1"/>
          </p:cNvSpPr>
          <p:nvPr>
            <p:ph idx="1"/>
          </p:nvPr>
        </p:nvSpPr>
        <p:spPr/>
        <p:txBody>
          <a:bodyPr/>
          <a:lstStyle/>
          <a:p>
            <a:pPr marL="0" indent="0">
              <a:buNone/>
            </a:pPr>
            <a:endParaRPr lang="en-GB" dirty="0" smtClean="0"/>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813004964"/>
              </p:ext>
            </p:extLst>
          </p:nvPr>
        </p:nvGraphicFramePr>
        <p:xfrm>
          <a:off x="685798" y="2276872"/>
          <a:ext cx="7893970" cy="2123440"/>
        </p:xfrm>
        <a:graphic>
          <a:graphicData uri="http://schemas.openxmlformats.org/drawingml/2006/table">
            <a:tbl>
              <a:tblPr firstRow="1" bandRow="1">
                <a:tableStyleId>{5C22544A-7EE6-4342-B048-85BDC9FD1C3A}</a:tableStyleId>
              </a:tblPr>
              <a:tblGrid>
                <a:gridCol w="1293914"/>
                <a:gridCol w="1863674"/>
                <a:gridCol w="1808734"/>
                <a:gridCol w="1800200"/>
                <a:gridCol w="1127448"/>
              </a:tblGrid>
              <a:tr h="370840">
                <a:tc>
                  <a:txBody>
                    <a:bodyPr/>
                    <a:lstStyle/>
                    <a:p>
                      <a:r>
                        <a:rPr lang="en-US" dirty="0" smtClean="0"/>
                        <a:t>State</a:t>
                      </a:r>
                      <a:endParaRPr lang="en-US" dirty="0"/>
                    </a:p>
                  </a:txBody>
                  <a:tcPr/>
                </a:tc>
                <a:tc>
                  <a:txBody>
                    <a:bodyPr/>
                    <a:lstStyle/>
                    <a:p>
                      <a:r>
                        <a:rPr lang="en-US" dirty="0" smtClean="0"/>
                        <a:t>2002 Establishments</a:t>
                      </a:r>
                      <a:endParaRPr lang="en-US" dirty="0"/>
                    </a:p>
                  </a:txBody>
                  <a:tcPr/>
                </a:tc>
                <a:tc>
                  <a:txBody>
                    <a:bodyPr/>
                    <a:lstStyle/>
                    <a:p>
                      <a:r>
                        <a:rPr lang="en-US" dirty="0" smtClean="0"/>
                        <a:t>2012 Establishments</a:t>
                      </a:r>
                      <a:endParaRPr lang="en-US" dirty="0"/>
                    </a:p>
                  </a:txBody>
                  <a:tcPr/>
                </a:tc>
                <a:tc>
                  <a:txBody>
                    <a:bodyPr/>
                    <a:lstStyle/>
                    <a:p>
                      <a:r>
                        <a:rPr lang="en-US" dirty="0" smtClean="0"/>
                        <a:t>Change in Establishments</a:t>
                      </a:r>
                      <a:endParaRPr lang="en-US" dirty="0"/>
                    </a:p>
                  </a:txBody>
                  <a:tcPr/>
                </a:tc>
                <a:tc>
                  <a:txBody>
                    <a:bodyPr/>
                    <a:lstStyle/>
                    <a:p>
                      <a:r>
                        <a:rPr lang="en-US" dirty="0" smtClean="0"/>
                        <a:t>Percent Change</a:t>
                      </a:r>
                      <a:endParaRPr lang="en-US" dirty="0"/>
                    </a:p>
                  </a:txBody>
                  <a:tcPr/>
                </a:tc>
              </a:tr>
              <a:tr h="370840">
                <a:tc>
                  <a:txBody>
                    <a:bodyPr/>
                    <a:lstStyle/>
                    <a:p>
                      <a:r>
                        <a:rPr lang="en-US" dirty="0" smtClean="0"/>
                        <a:t>Michigan</a:t>
                      </a:r>
                      <a:endParaRPr lang="en-US" dirty="0"/>
                    </a:p>
                  </a:txBody>
                  <a:tcPr/>
                </a:tc>
                <a:tc>
                  <a:txBody>
                    <a:bodyPr/>
                    <a:lstStyle/>
                    <a:p>
                      <a:r>
                        <a:rPr lang="en-US" dirty="0" smtClean="0"/>
                        <a:t>1,412</a:t>
                      </a:r>
                      <a:endParaRPr lang="en-US" dirty="0"/>
                    </a:p>
                  </a:txBody>
                  <a:tcPr/>
                </a:tc>
                <a:tc>
                  <a:txBody>
                    <a:bodyPr/>
                    <a:lstStyle/>
                    <a:p>
                      <a:r>
                        <a:rPr lang="en-US" dirty="0" smtClean="0"/>
                        <a:t>1,057</a:t>
                      </a:r>
                      <a:endParaRPr lang="en-US" dirty="0"/>
                    </a:p>
                  </a:txBody>
                  <a:tcPr/>
                </a:tc>
                <a:tc>
                  <a:txBody>
                    <a:bodyPr/>
                    <a:lstStyle/>
                    <a:p>
                      <a:r>
                        <a:rPr lang="en-US" dirty="0" smtClean="0"/>
                        <a:t>-355</a:t>
                      </a:r>
                      <a:endParaRPr lang="en-US" dirty="0"/>
                    </a:p>
                  </a:txBody>
                  <a:tcPr/>
                </a:tc>
                <a:tc>
                  <a:txBody>
                    <a:bodyPr/>
                    <a:lstStyle/>
                    <a:p>
                      <a:r>
                        <a:rPr lang="en-US" dirty="0" smtClean="0"/>
                        <a:t>-25%</a:t>
                      </a:r>
                      <a:endParaRPr lang="en-US" dirty="0"/>
                    </a:p>
                  </a:txBody>
                  <a:tcPr/>
                </a:tc>
              </a:tr>
              <a:tr h="370840">
                <a:tc>
                  <a:txBody>
                    <a:bodyPr/>
                    <a:lstStyle/>
                    <a:p>
                      <a:r>
                        <a:rPr lang="en-US" dirty="0" smtClean="0"/>
                        <a:t>Minnesota</a:t>
                      </a:r>
                      <a:endParaRPr lang="en-US" dirty="0"/>
                    </a:p>
                  </a:txBody>
                  <a:tcPr/>
                </a:tc>
                <a:tc>
                  <a:txBody>
                    <a:bodyPr/>
                    <a:lstStyle/>
                    <a:p>
                      <a:r>
                        <a:rPr lang="en-US" dirty="0" smtClean="0"/>
                        <a:t>1,122</a:t>
                      </a:r>
                      <a:endParaRPr lang="en-US" dirty="0"/>
                    </a:p>
                  </a:txBody>
                  <a:tcPr/>
                </a:tc>
                <a:tc>
                  <a:txBody>
                    <a:bodyPr/>
                    <a:lstStyle/>
                    <a:p>
                      <a:r>
                        <a:rPr lang="en-US" dirty="0" smtClean="0"/>
                        <a:t>899</a:t>
                      </a:r>
                      <a:endParaRPr lang="en-US" dirty="0"/>
                    </a:p>
                  </a:txBody>
                  <a:tcPr/>
                </a:tc>
                <a:tc>
                  <a:txBody>
                    <a:bodyPr/>
                    <a:lstStyle/>
                    <a:p>
                      <a:r>
                        <a:rPr lang="en-US" dirty="0" smtClean="0"/>
                        <a:t>-223</a:t>
                      </a:r>
                      <a:endParaRPr lang="en-US" dirty="0"/>
                    </a:p>
                  </a:txBody>
                  <a:tcPr/>
                </a:tc>
                <a:tc>
                  <a:txBody>
                    <a:bodyPr/>
                    <a:lstStyle/>
                    <a:p>
                      <a:r>
                        <a:rPr lang="en-US" dirty="0" smtClean="0"/>
                        <a:t>-20%</a:t>
                      </a:r>
                      <a:endParaRPr lang="en-US" dirty="0"/>
                    </a:p>
                  </a:txBody>
                  <a:tcPr/>
                </a:tc>
              </a:tr>
              <a:tr h="370840">
                <a:tc>
                  <a:txBody>
                    <a:bodyPr/>
                    <a:lstStyle/>
                    <a:p>
                      <a:r>
                        <a:rPr lang="en-US" dirty="0" smtClean="0"/>
                        <a:t>Wisconsin</a:t>
                      </a:r>
                      <a:endParaRPr lang="en-US" dirty="0"/>
                    </a:p>
                  </a:txBody>
                  <a:tcPr/>
                </a:tc>
                <a:tc>
                  <a:txBody>
                    <a:bodyPr/>
                    <a:lstStyle/>
                    <a:p>
                      <a:r>
                        <a:rPr lang="en-US" dirty="0" smtClean="0"/>
                        <a:t>1,496</a:t>
                      </a:r>
                      <a:endParaRPr lang="en-US" dirty="0"/>
                    </a:p>
                  </a:txBody>
                  <a:tcPr/>
                </a:tc>
                <a:tc>
                  <a:txBody>
                    <a:bodyPr/>
                    <a:lstStyle/>
                    <a:p>
                      <a:r>
                        <a:rPr lang="en-US" dirty="0" smtClean="0"/>
                        <a:t>1,272</a:t>
                      </a:r>
                      <a:endParaRPr lang="en-US" dirty="0"/>
                    </a:p>
                  </a:txBody>
                  <a:tcPr/>
                </a:tc>
                <a:tc>
                  <a:txBody>
                    <a:bodyPr/>
                    <a:lstStyle/>
                    <a:p>
                      <a:r>
                        <a:rPr lang="en-US" dirty="0" smtClean="0"/>
                        <a:t>-224</a:t>
                      </a:r>
                      <a:endParaRPr lang="en-US" dirty="0"/>
                    </a:p>
                  </a:txBody>
                  <a:tcPr/>
                </a:tc>
                <a:tc>
                  <a:txBody>
                    <a:bodyPr/>
                    <a:lstStyle/>
                    <a:p>
                      <a:r>
                        <a:rPr lang="en-US" dirty="0" smtClean="0"/>
                        <a:t>-15%</a:t>
                      </a:r>
                      <a:endParaRPr lang="en-US" dirty="0"/>
                    </a:p>
                  </a:txBody>
                  <a:tcPr/>
                </a:tc>
              </a:tr>
              <a:tr h="370840">
                <a:tc>
                  <a:txBody>
                    <a:bodyPr/>
                    <a:lstStyle/>
                    <a:p>
                      <a:r>
                        <a:rPr lang="en-US" dirty="0" smtClean="0"/>
                        <a:t>Total</a:t>
                      </a:r>
                      <a:endParaRPr lang="en-US" dirty="0"/>
                    </a:p>
                  </a:txBody>
                  <a:tcPr/>
                </a:tc>
                <a:tc>
                  <a:txBody>
                    <a:bodyPr/>
                    <a:lstStyle/>
                    <a:p>
                      <a:r>
                        <a:rPr lang="en-US" dirty="0" smtClean="0"/>
                        <a:t>4,030</a:t>
                      </a:r>
                      <a:endParaRPr lang="en-US" dirty="0"/>
                    </a:p>
                  </a:txBody>
                  <a:tcPr/>
                </a:tc>
                <a:tc>
                  <a:txBody>
                    <a:bodyPr/>
                    <a:lstStyle/>
                    <a:p>
                      <a:r>
                        <a:rPr lang="en-US" dirty="0" smtClean="0"/>
                        <a:t>3,228</a:t>
                      </a:r>
                      <a:endParaRPr lang="en-US" dirty="0"/>
                    </a:p>
                  </a:txBody>
                  <a:tcPr/>
                </a:tc>
                <a:tc>
                  <a:txBody>
                    <a:bodyPr/>
                    <a:lstStyle/>
                    <a:p>
                      <a:r>
                        <a:rPr lang="en-US" dirty="0" smtClean="0"/>
                        <a:t>-802</a:t>
                      </a:r>
                      <a:endParaRPr lang="en-US" dirty="0"/>
                    </a:p>
                  </a:txBody>
                  <a:tcPr/>
                </a:tc>
                <a:tc>
                  <a:txBody>
                    <a:bodyPr/>
                    <a:lstStyle/>
                    <a:p>
                      <a:r>
                        <a:rPr lang="en-US" dirty="0" smtClean="0"/>
                        <a:t>-20%</a:t>
                      </a:r>
                      <a:endParaRPr lang="en-US" dirty="0"/>
                    </a:p>
                  </a:txBody>
                  <a:tcPr/>
                </a:tc>
              </a:tr>
            </a:tbl>
          </a:graphicData>
        </a:graphic>
      </p:graphicFrame>
      <p:sp>
        <p:nvSpPr>
          <p:cNvPr id="5" name="TextBox 4"/>
          <p:cNvSpPr txBox="1"/>
          <p:nvPr/>
        </p:nvSpPr>
        <p:spPr>
          <a:xfrm>
            <a:off x="685800" y="4540478"/>
            <a:ext cx="4404988" cy="369332"/>
          </a:xfrm>
          <a:prstGeom prst="rect">
            <a:avLst/>
          </a:prstGeom>
          <a:noFill/>
        </p:spPr>
        <p:txBody>
          <a:bodyPr wrap="none" rtlCol="0">
            <a:spAutoFit/>
          </a:bodyPr>
          <a:lstStyle/>
          <a:p>
            <a:r>
              <a:rPr lang="en-US" dirty="0" smtClean="0"/>
              <a:t>Source: 2014 Annual Survey of Manufactures </a:t>
            </a:r>
            <a:endParaRPr lang="en-US" dirty="0"/>
          </a:p>
        </p:txBody>
      </p:sp>
    </p:spTree>
    <p:extLst>
      <p:ext uri="{BB962C8B-B14F-4D97-AF65-F5344CB8AC3E}">
        <p14:creationId xmlns:p14="http://schemas.microsoft.com/office/powerpoint/2010/main" val="3923856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6" name="Title 3"/>
          <p:cNvSpPr txBox="1">
            <a:spLocks/>
          </p:cNvSpPr>
          <p:nvPr/>
        </p:nvSpPr>
        <p:spPr>
          <a:xfrm>
            <a:off x="685800" y="453758"/>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000" dirty="0" smtClean="0">
                <a:solidFill>
                  <a:srgbClr val="1F497D">
                    <a:lumMod val="50000"/>
                  </a:srgbClr>
                </a:solidFill>
              </a:rPr>
              <a:t>Other Changes</a:t>
            </a:r>
            <a:endParaRPr lang="en-GB" sz="2600" dirty="0">
              <a:solidFill>
                <a:srgbClr val="1F497D">
                  <a:lumMod val="50000"/>
                </a:srgbClr>
              </a:solidFill>
            </a:endParaRPr>
          </a:p>
        </p:txBody>
      </p:sp>
      <p:sp>
        <p:nvSpPr>
          <p:cNvPr id="2" name="Content Placeholder 1"/>
          <p:cNvSpPr>
            <a:spLocks noGrp="1"/>
          </p:cNvSpPr>
          <p:nvPr>
            <p:ph idx="1"/>
          </p:nvPr>
        </p:nvSpPr>
        <p:spPr/>
        <p:txBody>
          <a:bodyPr/>
          <a:lstStyle/>
          <a:p>
            <a:pPr marL="0" indent="0">
              <a:buNone/>
            </a:pPr>
            <a:r>
              <a:rPr lang="en-GB" dirty="0" smtClean="0"/>
              <a:t>Value added decreased 20% from 2002-2012</a:t>
            </a:r>
          </a:p>
          <a:p>
            <a:pPr marL="0" indent="0">
              <a:buNone/>
            </a:pPr>
            <a:r>
              <a:rPr lang="en-GB" dirty="0" smtClean="0"/>
              <a:t>Value of shipments decreased15% from 2002-2012 </a:t>
            </a:r>
          </a:p>
          <a:p>
            <a:pPr marL="0" indent="0">
              <a:buNone/>
            </a:pPr>
            <a:r>
              <a:rPr lang="en-GB" dirty="0" smtClean="0"/>
              <a:t>Total payroll decreased 31% from 2002-2012</a:t>
            </a:r>
          </a:p>
          <a:p>
            <a:pPr marL="0" indent="0">
              <a:buNone/>
            </a:pPr>
            <a:endParaRPr lang="en-GB" dirty="0" smtClean="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334059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6" name="Title 3"/>
          <p:cNvSpPr txBox="1">
            <a:spLocks/>
          </p:cNvSpPr>
          <p:nvPr/>
        </p:nvSpPr>
        <p:spPr>
          <a:xfrm>
            <a:off x="685800" y="453758"/>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000" dirty="0" smtClean="0">
                <a:solidFill>
                  <a:srgbClr val="1F497D">
                    <a:lumMod val="50000"/>
                  </a:srgbClr>
                </a:solidFill>
              </a:rPr>
              <a:t>Where have the jobs gone?</a:t>
            </a:r>
            <a:endParaRPr lang="en-GB" sz="2600" dirty="0">
              <a:solidFill>
                <a:srgbClr val="1F497D">
                  <a:lumMod val="50000"/>
                </a:srgbClr>
              </a:solidFill>
            </a:endParaRPr>
          </a:p>
        </p:txBody>
      </p:sp>
      <p:sp>
        <p:nvSpPr>
          <p:cNvPr id="2" name="Content Placeholder 1"/>
          <p:cNvSpPr>
            <a:spLocks noGrp="1"/>
          </p:cNvSpPr>
          <p:nvPr>
            <p:ph idx="1"/>
          </p:nvPr>
        </p:nvSpPr>
        <p:spPr/>
        <p:txBody>
          <a:bodyPr/>
          <a:lstStyle/>
          <a:p>
            <a:pPr marL="0" indent="0">
              <a:buNone/>
            </a:pPr>
            <a:r>
              <a:rPr lang="en-GB" dirty="0" smtClean="0"/>
              <a:t>Employment 2002-2012</a:t>
            </a:r>
          </a:p>
          <a:p>
            <a:pPr marL="0" indent="0">
              <a:buNone/>
            </a:pPr>
            <a:r>
              <a:rPr lang="en-GB" dirty="0" smtClean="0"/>
              <a:t>Wood Products -34%</a:t>
            </a:r>
          </a:p>
          <a:p>
            <a:pPr marL="0" indent="0">
              <a:buNone/>
            </a:pPr>
            <a:r>
              <a:rPr lang="en-GB" dirty="0" smtClean="0"/>
              <a:t>Pulp and Paper -26%</a:t>
            </a:r>
          </a:p>
          <a:p>
            <a:pPr marL="0" indent="0">
              <a:buNone/>
            </a:pPr>
            <a:r>
              <a:rPr lang="en-GB" dirty="0" smtClean="0"/>
              <a:t>Wood Furniture -33%</a:t>
            </a:r>
          </a:p>
          <a:p>
            <a:pPr marL="0" indent="0">
              <a:buNone/>
            </a:pPr>
            <a:endParaRPr lang="en-GB" dirty="0" smtClean="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3950673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032" y="260648"/>
            <a:ext cx="4176464" cy="1143000"/>
          </a:xfrm>
        </p:spPr>
        <p:txBody>
          <a:bodyPr>
            <a:noAutofit/>
          </a:bodyPr>
          <a:lstStyle/>
          <a:p>
            <a:pPr algn="l"/>
            <a:r>
              <a:rPr lang="en-GB" sz="3300" dirty="0" smtClean="0">
                <a:solidFill>
                  <a:schemeClr val="tx2">
                    <a:lumMod val="50000"/>
                  </a:schemeClr>
                </a:solidFill>
              </a:rPr>
              <a:t>Current Status of the Forest Products Industry</a:t>
            </a:r>
            <a:endParaRPr lang="en-GB" sz="3300" dirty="0">
              <a:solidFill>
                <a:schemeClr val="tx2">
                  <a:lumMod val="50000"/>
                </a:schemeClr>
              </a:solidFill>
            </a:endParaRPr>
          </a:p>
        </p:txBody>
      </p:sp>
      <p:sp>
        <p:nvSpPr>
          <p:cNvPr id="3" name="Content Placeholder 2"/>
          <p:cNvSpPr>
            <a:spLocks noGrp="1"/>
          </p:cNvSpPr>
          <p:nvPr>
            <p:ph idx="1"/>
          </p:nvPr>
        </p:nvSpPr>
        <p:spPr>
          <a:xfrm>
            <a:off x="4860032" y="1556792"/>
            <a:ext cx="4104456" cy="4525963"/>
          </a:xfrm>
        </p:spPr>
        <p:txBody>
          <a:bodyPr>
            <a:normAutofit/>
          </a:bodyPr>
          <a:lstStyle/>
          <a:p>
            <a:pPr marL="0" indent="0">
              <a:spcBef>
                <a:spcPts val="1368"/>
              </a:spcBef>
              <a:buNone/>
            </a:pPr>
            <a:r>
              <a:rPr lang="en-GB" sz="2200" dirty="0" smtClean="0">
                <a:solidFill>
                  <a:schemeClr val="accent1">
                    <a:lumMod val="75000"/>
                  </a:schemeClr>
                </a:solidFill>
              </a:rPr>
              <a:t>Forest products</a:t>
            </a:r>
          </a:p>
          <a:p>
            <a:pPr marL="0" indent="0">
              <a:spcBef>
                <a:spcPts val="1368"/>
              </a:spcBef>
              <a:buNone/>
            </a:pPr>
            <a:r>
              <a:rPr lang="en-GB" sz="2200" dirty="0" smtClean="0"/>
              <a:t>Employment</a:t>
            </a:r>
          </a:p>
          <a:p>
            <a:pPr marL="0" indent="0">
              <a:spcBef>
                <a:spcPts val="1368"/>
              </a:spcBef>
              <a:buNone/>
            </a:pPr>
            <a:r>
              <a:rPr lang="en-GB" sz="2200" dirty="0" smtClean="0"/>
              <a:t>Output</a:t>
            </a:r>
          </a:p>
          <a:p>
            <a:pPr marL="0" indent="0">
              <a:spcBef>
                <a:spcPts val="1368"/>
              </a:spcBef>
              <a:buNone/>
            </a:pPr>
            <a:r>
              <a:rPr lang="en-GB" sz="2200" dirty="0" smtClean="0"/>
              <a:t>Value Added</a:t>
            </a:r>
          </a:p>
          <a:p>
            <a:pPr marL="0" indent="0">
              <a:spcBef>
                <a:spcPts val="1368"/>
              </a:spcBef>
              <a:buNone/>
            </a:pPr>
            <a:r>
              <a:rPr lang="en-GB" sz="2200" dirty="0" smtClean="0"/>
              <a:t>Other Services</a:t>
            </a:r>
            <a:endParaRPr lang="en-GB" sz="2200" dirty="0" smtClean="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8785" r="13893"/>
          <a:stretch/>
        </p:blipFill>
        <p:spPr>
          <a:xfrm>
            <a:off x="0" y="0"/>
            <a:ext cx="4788000" cy="6858000"/>
          </a:xfrm>
          <a:prstGeom prst="rect">
            <a:avLst/>
          </a:prstGeom>
        </p:spPr>
      </p:pic>
    </p:spTree>
    <p:extLst>
      <p:ext uri="{BB962C8B-B14F-4D97-AF65-F5344CB8AC3E}">
        <p14:creationId xmlns:p14="http://schemas.microsoft.com/office/powerpoint/2010/main" val="3015268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6" name="Title 3"/>
          <p:cNvSpPr txBox="1">
            <a:spLocks/>
          </p:cNvSpPr>
          <p:nvPr/>
        </p:nvSpPr>
        <p:spPr>
          <a:xfrm>
            <a:off x="685800" y="453758"/>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000" dirty="0" smtClean="0">
                <a:solidFill>
                  <a:schemeClr val="tx2">
                    <a:lumMod val="50000"/>
                  </a:schemeClr>
                </a:solidFill>
              </a:rPr>
              <a:t>Forest </a:t>
            </a:r>
            <a:r>
              <a:rPr lang="en-GB" sz="5000" dirty="0" smtClean="0">
                <a:solidFill>
                  <a:schemeClr val="tx2">
                    <a:lumMod val="50000"/>
                  </a:schemeClr>
                </a:solidFill>
              </a:rPr>
              <a:t>Products</a:t>
            </a:r>
            <a:r>
              <a:rPr lang="en-GB" sz="5000" dirty="0" smtClean="0">
                <a:solidFill>
                  <a:schemeClr val="tx2">
                    <a:lumMod val="50000"/>
                  </a:schemeClr>
                </a:solidFill>
              </a:rPr>
              <a:t/>
            </a:r>
            <a:br>
              <a:rPr lang="en-GB" sz="5000" dirty="0" smtClean="0">
                <a:solidFill>
                  <a:schemeClr val="tx2">
                    <a:lumMod val="50000"/>
                  </a:schemeClr>
                </a:solidFill>
              </a:rPr>
            </a:br>
            <a:r>
              <a:rPr lang="en-GB" sz="2600" dirty="0" smtClean="0">
                <a:solidFill>
                  <a:schemeClr val="tx2">
                    <a:lumMod val="50000"/>
                  </a:schemeClr>
                </a:solidFill>
              </a:rPr>
              <a:t> </a:t>
            </a:r>
            <a:endParaRPr lang="en-GB" sz="2600" dirty="0">
              <a:solidFill>
                <a:schemeClr val="tx2">
                  <a:lumMod val="50000"/>
                </a:schemeClr>
              </a:solidFill>
            </a:endParaRPr>
          </a:p>
        </p:txBody>
      </p:sp>
      <p:sp>
        <p:nvSpPr>
          <p:cNvPr id="2" name="Content Placeholder 1"/>
          <p:cNvSpPr>
            <a:spLocks noGrp="1"/>
          </p:cNvSpPr>
          <p:nvPr>
            <p:ph idx="1"/>
          </p:nvPr>
        </p:nvSpPr>
        <p:spPr/>
        <p:txBody>
          <a:bodyPr>
            <a:normAutofit/>
          </a:bodyPr>
          <a:lstStyle/>
          <a:p>
            <a:r>
              <a:rPr lang="en-GB" dirty="0" smtClean="0"/>
              <a:t>3,228 </a:t>
            </a:r>
            <a:r>
              <a:rPr lang="en-GB" dirty="0" smtClean="0"/>
              <a:t>forest products companies</a:t>
            </a:r>
          </a:p>
          <a:p>
            <a:r>
              <a:rPr lang="en-GB" dirty="0" smtClean="0"/>
              <a:t>Wood furniture industry is fastest growing</a:t>
            </a:r>
          </a:p>
          <a:p>
            <a:r>
              <a:rPr lang="en-GB" dirty="0" smtClean="0"/>
              <a:t>$45 </a:t>
            </a:r>
            <a:r>
              <a:rPr lang="en-GB" dirty="0"/>
              <a:t>b</a:t>
            </a:r>
            <a:r>
              <a:rPr lang="en-GB" dirty="0" smtClean="0"/>
              <a:t>illion </a:t>
            </a:r>
            <a:r>
              <a:rPr lang="en-GB" dirty="0" smtClean="0"/>
              <a:t>in industry </a:t>
            </a:r>
            <a:r>
              <a:rPr lang="en-GB" dirty="0" smtClean="0"/>
              <a:t>shipments</a:t>
            </a:r>
          </a:p>
          <a:p>
            <a:r>
              <a:rPr lang="en-GB" dirty="0"/>
              <a:t>12% of the value of all shipments in Wisconsin</a:t>
            </a:r>
          </a:p>
          <a:p>
            <a:endParaRPr lang="en-GB" dirty="0" smtClean="0"/>
          </a:p>
          <a:p>
            <a:endParaRPr lang="en-GB" dirty="0" smtClean="0"/>
          </a:p>
          <a:p>
            <a:endParaRPr lang="en-GB" dirty="0" smtClean="0"/>
          </a:p>
          <a:p>
            <a:pPr marL="0" indent="0">
              <a:buNone/>
            </a:pPr>
            <a:r>
              <a:rPr lang="en-GB" sz="2000" dirty="0" smtClean="0"/>
              <a:t>Source: </a:t>
            </a:r>
            <a:r>
              <a:rPr lang="en-US" sz="2000" dirty="0"/>
              <a:t>2014 Annual Survey of Manufactures </a:t>
            </a:r>
            <a:endParaRPr lang="en-GB" sz="2000" dirty="0"/>
          </a:p>
        </p:txBody>
      </p:sp>
    </p:spTree>
    <p:extLst>
      <p:ext uri="{BB962C8B-B14F-4D97-AF65-F5344CB8AC3E}">
        <p14:creationId xmlns:p14="http://schemas.microsoft.com/office/powerpoint/2010/main" val="4133381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9820</TotalTime>
  <Words>1512</Words>
  <Application>Microsoft Office PowerPoint</Application>
  <PresentationFormat>On-screen Show (4:3)</PresentationFormat>
  <Paragraphs>412</Paragraphs>
  <Slides>34</Slides>
  <Notes>26</Notes>
  <HiddenSlides>0</HiddenSlides>
  <MMClips>0</MMClips>
  <ScaleCrop>false</ScaleCrop>
  <HeadingPairs>
    <vt:vector size="4" baseType="variant">
      <vt:variant>
        <vt:lpstr>Theme</vt:lpstr>
      </vt:variant>
      <vt:variant>
        <vt:i4>7</vt:i4>
      </vt:variant>
      <vt:variant>
        <vt:lpstr>Slide Titles</vt:lpstr>
      </vt:variant>
      <vt:variant>
        <vt:i4>34</vt:i4>
      </vt:variant>
    </vt:vector>
  </HeadingPairs>
  <TitlesOfParts>
    <vt:vector size="41" baseType="lpstr">
      <vt:lpstr>Office Theme</vt:lpstr>
      <vt:lpstr>1_Office Theme</vt:lpstr>
      <vt:lpstr>2_Office Theme</vt:lpstr>
      <vt:lpstr>3_Office Theme</vt:lpstr>
      <vt:lpstr>4_Office Theme</vt:lpstr>
      <vt:lpstr>5_Office Theme</vt:lpstr>
      <vt:lpstr>6_Office Theme</vt:lpstr>
      <vt:lpstr>Economic Contribution of the Forest Industry in Michigan, Minnesota and Wisconsin</vt:lpstr>
      <vt:lpstr>PowerPoint Presentation</vt:lpstr>
      <vt:lpstr>PowerPoint Presentation</vt:lpstr>
      <vt:lpstr>PowerPoint Presentation</vt:lpstr>
      <vt:lpstr>PowerPoint Presentation</vt:lpstr>
      <vt:lpstr>PowerPoint Presentation</vt:lpstr>
      <vt:lpstr>PowerPoint Presentation</vt:lpstr>
      <vt:lpstr>Current Status of the Forest Products Industry</vt:lpstr>
      <vt:lpstr>PowerPoint Presentation</vt:lpstr>
      <vt:lpstr>PowerPoint Presentation</vt:lpstr>
      <vt:lpstr>Employment (in 2014)</vt:lpstr>
      <vt:lpstr>Employment (in 2014)</vt:lpstr>
      <vt:lpstr>PowerPoint Presentation</vt:lpstr>
      <vt:lpstr>Value of Shipments</vt:lpstr>
      <vt:lpstr>Value of Shipments</vt:lpstr>
      <vt:lpstr>Value Added</vt:lpstr>
      <vt:lpstr>Adding Value</vt:lpstr>
      <vt:lpstr>Ecosystem Service Values</vt:lpstr>
      <vt:lpstr>Valuing Ecosystem Services</vt:lpstr>
      <vt:lpstr>PowerPoint Presentation</vt:lpstr>
      <vt:lpstr>Forest Supply</vt:lpstr>
      <vt:lpstr>Forest Certification</vt:lpstr>
      <vt:lpstr>Workforce</vt:lpstr>
      <vt:lpstr>Invasive Species</vt:lpstr>
      <vt:lpstr>Farm Bill</vt:lpstr>
      <vt:lpstr>PowerPoint Presentation</vt:lpstr>
      <vt:lpstr>Green Building </vt:lpstr>
      <vt:lpstr>PowerPoint Presentation</vt:lpstr>
      <vt:lpstr>Emissions Trading</vt:lpstr>
      <vt:lpstr>Renewable Energy</vt:lpstr>
      <vt:lpstr>Wood-Based Nanotechnology</vt:lpstr>
      <vt:lpstr>PowerPoint Presentation</vt:lpstr>
      <vt:lpstr>Wood-Based Nanotechnology</vt:lpstr>
      <vt:lpstr>PowerPoint Presentation</vt:lpstr>
    </vt:vector>
  </TitlesOfParts>
  <Company>Charles Darwin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ANON</dc:creator>
  <cp:lastModifiedBy>Julie Ballweg</cp:lastModifiedBy>
  <cp:revision>270</cp:revision>
  <dcterms:created xsi:type="dcterms:W3CDTF">2013-12-06T00:19:12Z</dcterms:created>
  <dcterms:modified xsi:type="dcterms:W3CDTF">2015-06-17T20:45:47Z</dcterms:modified>
</cp:coreProperties>
</file>