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8"/>
  </p:notesMasterIdLst>
  <p:sldIdLst>
    <p:sldId id="328" r:id="rId2"/>
    <p:sldId id="327" r:id="rId3"/>
    <p:sldId id="329" r:id="rId4"/>
    <p:sldId id="331" r:id="rId5"/>
    <p:sldId id="330" r:id="rId6"/>
    <p:sldId id="271" r:id="rId7"/>
    <p:sldId id="335" r:id="rId8"/>
    <p:sldId id="270" r:id="rId9"/>
    <p:sldId id="261" r:id="rId10"/>
    <p:sldId id="336" r:id="rId11"/>
    <p:sldId id="264" r:id="rId12"/>
    <p:sldId id="268" r:id="rId13"/>
    <p:sldId id="288" r:id="rId14"/>
    <p:sldId id="284" r:id="rId15"/>
    <p:sldId id="322" r:id="rId16"/>
    <p:sldId id="324" r:id="rId17"/>
    <p:sldId id="276" r:id="rId18"/>
    <p:sldId id="339" r:id="rId19"/>
    <p:sldId id="315" r:id="rId20"/>
    <p:sldId id="316" r:id="rId21"/>
    <p:sldId id="318" r:id="rId22"/>
    <p:sldId id="308" r:id="rId23"/>
    <p:sldId id="290" r:id="rId24"/>
    <p:sldId id="337" r:id="rId25"/>
    <p:sldId id="294" r:id="rId26"/>
    <p:sldId id="34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87543" autoAdjust="0"/>
  </p:normalViewPr>
  <p:slideViewPr>
    <p:cSldViewPr>
      <p:cViewPr varScale="1">
        <p:scale>
          <a:sx n="113" d="100"/>
          <a:sy n="113" d="100"/>
        </p:scale>
        <p:origin x="-1500" y="-96"/>
      </p:cViewPr>
      <p:guideLst>
        <p:guide orient="horz" pos="2160"/>
        <p:guide pos="2880"/>
      </p:guideLst>
    </p:cSldViewPr>
  </p:slideViewPr>
  <p:outlineViewPr>
    <p:cViewPr>
      <p:scale>
        <a:sx n="33" d="100"/>
        <a:sy n="33" d="100"/>
      </p:scale>
      <p:origin x="0" y="190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D30604D-20A6-4AD7-96EF-918550C7D354}" type="datetimeFigureOut">
              <a:rPr lang="en-US" smtClean="0"/>
              <a:t>6/17/2015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DF08DB5-EF51-4618-B5BD-88F79A356E30}" type="slidenum">
              <a:rPr lang="en-US" smtClean="0"/>
              <a:t>‹#›</a:t>
            </a:fld>
            <a:endParaRPr lang="en-US"/>
          </a:p>
        </p:txBody>
      </p:sp>
    </p:spTree>
    <p:extLst>
      <p:ext uri="{BB962C8B-B14F-4D97-AF65-F5344CB8AC3E}">
        <p14:creationId xmlns:p14="http://schemas.microsoft.com/office/powerpoint/2010/main" val="268756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–Amie, Brett (MITW), Richard (GSA)</a:t>
            </a:r>
          </a:p>
        </p:txBody>
      </p:sp>
      <p:sp>
        <p:nvSpPr>
          <p:cNvPr id="4" name="Slide Number Placeholder 3"/>
          <p:cNvSpPr>
            <a:spLocks noGrp="1"/>
          </p:cNvSpPr>
          <p:nvPr>
            <p:ph type="sldNum" sz="quarter" idx="10"/>
          </p:nvPr>
        </p:nvSpPr>
        <p:spPr/>
        <p:txBody>
          <a:bodyPr/>
          <a:lstStyle/>
          <a:p>
            <a:fld id="{BDF08DB5-EF51-4618-B5BD-88F79A356E30}" type="slidenum">
              <a:rPr lang="en-US" smtClean="0"/>
              <a:t>2</a:t>
            </a:fld>
            <a:endParaRPr lang="en-US"/>
          </a:p>
        </p:txBody>
      </p:sp>
    </p:spTree>
    <p:extLst>
      <p:ext uri="{BB962C8B-B14F-4D97-AF65-F5344CB8AC3E}">
        <p14:creationId xmlns:p14="http://schemas.microsoft.com/office/powerpoint/2010/main" val="29417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two programs are different and provide information on each.</a:t>
            </a:r>
          </a:p>
          <a:p>
            <a:endParaRPr lang="en-US" dirty="0"/>
          </a:p>
        </p:txBody>
      </p:sp>
      <p:sp>
        <p:nvSpPr>
          <p:cNvPr id="4" name="Slide Number Placeholder 3"/>
          <p:cNvSpPr>
            <a:spLocks noGrp="1"/>
          </p:cNvSpPr>
          <p:nvPr>
            <p:ph type="sldNum" sz="quarter" idx="10"/>
          </p:nvPr>
        </p:nvSpPr>
        <p:spPr/>
        <p:txBody>
          <a:bodyPr/>
          <a:lstStyle/>
          <a:p>
            <a:fld id="{BDF08DB5-EF51-4618-B5BD-88F79A356E30}" type="slidenum">
              <a:rPr lang="en-US" smtClean="0"/>
              <a:t>5</a:t>
            </a:fld>
            <a:endParaRPr lang="en-US"/>
          </a:p>
        </p:txBody>
      </p:sp>
    </p:spTree>
    <p:extLst>
      <p:ext uri="{BB962C8B-B14F-4D97-AF65-F5344CB8AC3E}">
        <p14:creationId xmlns:p14="http://schemas.microsoft.com/office/powerpoint/2010/main" val="404791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Separate program </a:t>
            </a:r>
            <a:endParaRPr lang="en-US" dirty="0"/>
          </a:p>
        </p:txBody>
      </p:sp>
      <p:sp>
        <p:nvSpPr>
          <p:cNvPr id="4" name="Slide Number Placeholder 3"/>
          <p:cNvSpPr>
            <a:spLocks noGrp="1"/>
          </p:cNvSpPr>
          <p:nvPr>
            <p:ph type="sldNum" sz="quarter" idx="10"/>
          </p:nvPr>
        </p:nvSpPr>
        <p:spPr/>
        <p:txBody>
          <a:bodyPr/>
          <a:lstStyle/>
          <a:p>
            <a:fld id="{BDF08DB5-EF51-4618-B5BD-88F79A356E30}" type="slidenum">
              <a:rPr lang="en-US" smtClean="0"/>
              <a:t>15</a:t>
            </a:fld>
            <a:endParaRPr lang="en-US"/>
          </a:p>
        </p:txBody>
      </p:sp>
    </p:spTree>
    <p:extLst>
      <p:ext uri="{BB962C8B-B14F-4D97-AF65-F5344CB8AC3E}">
        <p14:creationId xmlns:p14="http://schemas.microsoft.com/office/powerpoint/2010/main" val="301917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F2448D4-6F41-42EF-A1D5-73A5BC440F9C}" type="datetimeFigureOut">
              <a:rPr lang="en-US" smtClean="0"/>
              <a:pPr/>
              <a:t>6/17/2015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24AB8DD-DFE3-4081-887F-C21BC0260EC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448D4-6F41-42EF-A1D5-73A5BC440F9C}"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448D4-6F41-42EF-A1D5-73A5BC440F9C}"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2448D4-6F41-42EF-A1D5-73A5BC440F9C}"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2448D4-6F41-42EF-A1D5-73A5BC440F9C}"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24AB8DD-DFE3-4081-887F-C21BC0260E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2448D4-6F41-42EF-A1D5-73A5BC440F9C}"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2448D4-6F41-42EF-A1D5-73A5BC440F9C}" type="datetimeFigureOut">
              <a:rPr lang="en-US" smtClean="0"/>
              <a:pPr/>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2448D4-6F41-42EF-A1D5-73A5BC440F9C}" type="datetimeFigureOut">
              <a:rPr lang="en-US" smtClean="0"/>
              <a:pPr/>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48D4-6F41-42EF-A1D5-73A5BC440F9C}" type="datetimeFigureOut">
              <a:rPr lang="en-US" smtClean="0"/>
              <a:pPr/>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2448D4-6F41-42EF-A1D5-73A5BC440F9C}"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2448D4-6F41-42EF-A1D5-73A5BC440F9C}"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AB8DD-DFE3-4081-887F-C21BC0260E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2448D4-6F41-42EF-A1D5-73A5BC440F9C}" type="datetimeFigureOut">
              <a:rPr lang="en-US" smtClean="0"/>
              <a:pPr/>
              <a:t>6/17/2015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24AB8DD-DFE3-4081-887F-C21BC0260E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hyperlink" Target="https://www.gsaglobalsupply.gs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Property – PL 93-638</a:t>
            </a:r>
            <a:endParaRPr lang="en-US" dirty="0"/>
          </a:p>
        </p:txBody>
      </p:sp>
      <p:sp>
        <p:nvSpPr>
          <p:cNvPr id="2" name="Content Placeholder 1"/>
          <p:cNvSpPr>
            <a:spLocks noGrp="1"/>
          </p:cNvSpPr>
          <p:nvPr>
            <p:ph idx="1"/>
          </p:nvPr>
        </p:nvSpPr>
        <p:spPr>
          <a:xfrm>
            <a:off x="872067" y="2057400"/>
            <a:ext cx="7408333" cy="3886200"/>
          </a:xfrm>
        </p:spPr>
        <p:txBody>
          <a:bodyPr>
            <a:normAutofit fontScale="92500"/>
          </a:bodyPr>
          <a:lstStyle/>
          <a:p>
            <a:pPr marL="0" indent="0">
              <a:buNone/>
            </a:pPr>
            <a:r>
              <a:rPr lang="en-US" sz="2800" b="1" dirty="0" smtClean="0"/>
              <a:t>Self-Determination Staff – Midwest Region:</a:t>
            </a:r>
          </a:p>
          <a:p>
            <a:r>
              <a:rPr lang="en-US" dirty="0" smtClean="0"/>
              <a:t>Michelle R. McCormick-</a:t>
            </a:r>
            <a:r>
              <a:rPr lang="en-US" dirty="0" err="1" smtClean="0"/>
              <a:t>Corbine</a:t>
            </a:r>
            <a:r>
              <a:rPr lang="en-US" dirty="0" smtClean="0"/>
              <a:t>, Regional Office</a:t>
            </a:r>
          </a:p>
          <a:p>
            <a:r>
              <a:rPr lang="en-US" dirty="0" smtClean="0"/>
              <a:t>Desiree Red Day, Regional Office</a:t>
            </a:r>
          </a:p>
          <a:p>
            <a:r>
              <a:rPr lang="en-US" dirty="0" smtClean="0"/>
              <a:t>Susan </a:t>
            </a:r>
            <a:r>
              <a:rPr lang="en-US" dirty="0" err="1" smtClean="0"/>
              <a:t>Fedorko</a:t>
            </a:r>
            <a:r>
              <a:rPr lang="en-US" dirty="0" smtClean="0"/>
              <a:t>, Regional Office</a:t>
            </a:r>
          </a:p>
          <a:p>
            <a:r>
              <a:rPr lang="en-US" dirty="0" smtClean="0"/>
              <a:t>Chelsea </a:t>
            </a:r>
            <a:r>
              <a:rPr lang="en-US" dirty="0" err="1" smtClean="0"/>
              <a:t>Meierotto</a:t>
            </a:r>
            <a:r>
              <a:rPr lang="en-US" dirty="0" smtClean="0"/>
              <a:t>, Great Lakes Agency</a:t>
            </a:r>
          </a:p>
          <a:p>
            <a:r>
              <a:rPr lang="en-US" dirty="0" smtClean="0"/>
              <a:t>Jody </a:t>
            </a:r>
            <a:r>
              <a:rPr lang="en-US" dirty="0" err="1" smtClean="0"/>
              <a:t>Zordan</a:t>
            </a:r>
            <a:r>
              <a:rPr lang="en-US" dirty="0" smtClean="0"/>
              <a:t>, Great Lakes Agency</a:t>
            </a:r>
          </a:p>
          <a:p>
            <a:r>
              <a:rPr lang="en-US" dirty="0" smtClean="0"/>
              <a:t>Pauline Cardinal-Mitchell, Michigan Agency</a:t>
            </a:r>
          </a:p>
          <a:p>
            <a:endParaRPr lang="en-US" dirty="0"/>
          </a:p>
        </p:txBody>
      </p:sp>
    </p:spTree>
    <p:extLst>
      <p:ext uri="{BB962C8B-B14F-4D97-AF65-F5344CB8AC3E}">
        <p14:creationId xmlns:p14="http://schemas.microsoft.com/office/powerpoint/2010/main" val="302984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09600"/>
            <a:ext cx="8229600" cy="914400"/>
          </a:xfrm>
          <a:noFill/>
          <a:ln>
            <a:noFill/>
          </a:ln>
        </p:spPr>
        <p:style>
          <a:lnRef idx="3">
            <a:schemeClr val="lt1"/>
          </a:lnRef>
          <a:fillRef idx="1">
            <a:schemeClr val="accent5"/>
          </a:fillRef>
          <a:effectRef idx="1">
            <a:schemeClr val="accent5"/>
          </a:effectRef>
          <a:fontRef idx="minor">
            <a:schemeClr val="lt1"/>
          </a:fontRef>
        </p:style>
        <p:txBody>
          <a:bodyPr>
            <a:noAutofit/>
          </a:bodyPr>
          <a:lstStyle/>
          <a:p>
            <a:r>
              <a:rPr lang="en-US" sz="3600" dirty="0" smtClean="0">
                <a:solidFill>
                  <a:schemeClr val="accent1"/>
                </a:solidFill>
              </a:rPr>
              <a:t>Acquiring an Activity Address Code</a:t>
            </a:r>
            <a:endParaRPr lang="en-US" sz="3600" dirty="0">
              <a:solidFill>
                <a:schemeClr val="accent1"/>
              </a:solidFill>
            </a:endParaRPr>
          </a:p>
        </p:txBody>
      </p:sp>
      <p:sp>
        <p:nvSpPr>
          <p:cNvPr id="2" name="Content Placeholder 1"/>
          <p:cNvSpPr>
            <a:spLocks noGrp="1"/>
          </p:cNvSpPr>
          <p:nvPr>
            <p:ph idx="1"/>
          </p:nvPr>
        </p:nvSpPr>
        <p:spPr>
          <a:xfrm>
            <a:off x="533400" y="1752600"/>
            <a:ext cx="8229599" cy="4876800"/>
          </a:xfrm>
        </p:spPr>
        <p:txBody>
          <a:bodyPr>
            <a:normAutofit fontScale="25000" lnSpcReduction="20000"/>
          </a:bodyPr>
          <a:lstStyle/>
          <a:p>
            <a:pPr marL="0" indent="0" algn="ctr">
              <a:buNone/>
            </a:pPr>
            <a:r>
              <a:rPr lang="en-US" sz="11200" b="1" dirty="0" smtClean="0"/>
              <a:t>HOW TO APPLY FOR AN AAC?</a:t>
            </a:r>
          </a:p>
          <a:p>
            <a:pPr>
              <a:spcBef>
                <a:spcPts val="0"/>
              </a:spcBef>
            </a:pPr>
            <a:r>
              <a:rPr lang="en-US" sz="9200" dirty="0" smtClean="0"/>
              <a:t>BIA Awarding Official/OSG:</a:t>
            </a:r>
          </a:p>
          <a:p>
            <a:pPr lvl="1">
              <a:spcBef>
                <a:spcPts val="0"/>
              </a:spcBef>
            </a:pPr>
            <a:r>
              <a:rPr lang="en-US" sz="9200" dirty="0" smtClean="0"/>
              <a:t>Reviews</a:t>
            </a:r>
          </a:p>
          <a:p>
            <a:pPr lvl="1">
              <a:spcBef>
                <a:spcPts val="0"/>
              </a:spcBef>
            </a:pPr>
            <a:r>
              <a:rPr lang="en-US" sz="9200" dirty="0" smtClean="0"/>
              <a:t>Approves/Denies request</a:t>
            </a:r>
          </a:p>
          <a:p>
            <a:pPr lvl="1">
              <a:spcBef>
                <a:spcPts val="0"/>
              </a:spcBef>
            </a:pPr>
            <a:r>
              <a:rPr lang="en-US" sz="9200" dirty="0" smtClean="0"/>
              <a:t>Prepares Findings &amp; Determination (F&amp;D) which authorizes Tribe to purchase from GSA supply sources</a:t>
            </a:r>
          </a:p>
          <a:p>
            <a:pPr lvl="1">
              <a:spcBef>
                <a:spcPts val="0"/>
              </a:spcBef>
            </a:pPr>
            <a:r>
              <a:rPr lang="en-US" sz="9200" dirty="0" smtClean="0"/>
              <a:t>Submits F&amp;D, written request and driver’s license to BIA Central Office for issuance of AAC</a:t>
            </a:r>
            <a:endParaRPr lang="en-US" sz="9200" b="1" dirty="0" smtClean="0"/>
          </a:p>
          <a:p>
            <a:pPr marL="896112" lvl="5" indent="0">
              <a:spcBef>
                <a:spcPts val="0"/>
              </a:spcBef>
            </a:pPr>
            <a:r>
              <a:rPr lang="en-US" sz="8600" dirty="0" smtClean="0"/>
              <a:t> BIA Awarding </a:t>
            </a:r>
            <a:r>
              <a:rPr lang="en-US" sz="8600" dirty="0"/>
              <a:t>Official/OSG is notified of the AAC assignment and will </a:t>
            </a:r>
            <a:r>
              <a:rPr lang="en-US" sz="8600" dirty="0" smtClean="0"/>
              <a:t>notifies Tribe </a:t>
            </a:r>
            <a:r>
              <a:rPr lang="en-US" sz="8600" dirty="0"/>
              <a:t>that </a:t>
            </a:r>
            <a:r>
              <a:rPr lang="en-US" sz="8600" dirty="0" smtClean="0"/>
              <a:t>code is issued</a:t>
            </a:r>
          </a:p>
          <a:p>
            <a:pPr marL="0" lvl="1" indent="0">
              <a:spcBef>
                <a:spcPts val="0"/>
              </a:spcBef>
              <a:buNone/>
            </a:pPr>
            <a:endParaRPr lang="en-US" sz="9200" dirty="0"/>
          </a:p>
          <a:p>
            <a:pPr marL="0" lvl="1" indent="0">
              <a:spcBef>
                <a:spcPts val="0"/>
              </a:spcBef>
              <a:buNone/>
            </a:pPr>
            <a:r>
              <a:rPr lang="en-US" sz="9200" dirty="0" smtClean="0"/>
              <a:t>* NOTE:  AACs expire on date listed in the F&amp;D, unless we </a:t>
            </a:r>
            <a:r>
              <a:rPr lang="en-US" sz="9200" dirty="0"/>
              <a:t>are notified that the </a:t>
            </a:r>
            <a:r>
              <a:rPr lang="en-US" sz="9200" dirty="0" smtClean="0"/>
              <a:t>contract/agreement will be renewed </a:t>
            </a:r>
            <a:r>
              <a:rPr lang="en-US" sz="9200" dirty="0"/>
              <a:t>or </a:t>
            </a:r>
            <a:r>
              <a:rPr lang="en-US" sz="9200" dirty="0" smtClean="0"/>
              <a:t>extended. If AAC expires, cannot order from GSA</a:t>
            </a:r>
            <a:endParaRPr lang="en-US" sz="9200" dirty="0"/>
          </a:p>
          <a:p>
            <a:pPr marL="0" lvl="1" indent="0">
              <a:spcBef>
                <a:spcPts val="0"/>
              </a:spcBef>
            </a:pPr>
            <a:endParaRPr lang="en-US" sz="9400" dirty="0" smtClean="0"/>
          </a:p>
        </p:txBody>
      </p:sp>
    </p:spTree>
    <p:extLst>
      <p:ext uri="{BB962C8B-B14F-4D97-AF65-F5344CB8AC3E}">
        <p14:creationId xmlns:p14="http://schemas.microsoft.com/office/powerpoint/2010/main" val="105011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3">
            <a:schemeClr val="lt1"/>
          </a:lnRef>
          <a:fillRef idx="1">
            <a:schemeClr val="accent5"/>
          </a:fillRef>
          <a:effectRef idx="1">
            <a:schemeClr val="accent5"/>
          </a:effectRef>
          <a:fontRef idx="minor">
            <a:schemeClr val="lt1"/>
          </a:fontRef>
        </p:style>
        <p:txBody>
          <a:bodyPr>
            <a:normAutofit/>
          </a:bodyPr>
          <a:lstStyle/>
          <a:p>
            <a:r>
              <a:rPr lang="en-US" sz="5400" dirty="0" smtClean="0">
                <a:solidFill>
                  <a:schemeClr val="accent1"/>
                </a:solidFill>
              </a:rPr>
              <a:t>Activity Address Code</a:t>
            </a:r>
            <a:endParaRPr lang="en-US" sz="5400" dirty="0">
              <a:solidFill>
                <a:schemeClr val="accent1"/>
              </a:solidFill>
            </a:endParaRPr>
          </a:p>
        </p:txBody>
      </p:sp>
      <p:sp>
        <p:nvSpPr>
          <p:cNvPr id="3" name="Content Placeholder 2"/>
          <p:cNvSpPr>
            <a:spLocks noGrp="1"/>
          </p:cNvSpPr>
          <p:nvPr>
            <p:ph idx="1"/>
          </p:nvPr>
        </p:nvSpPr>
        <p:spPr>
          <a:xfrm>
            <a:off x="457200" y="1752601"/>
            <a:ext cx="8229600" cy="4373568"/>
          </a:xfrm>
        </p:spPr>
        <p:txBody>
          <a:bodyPr>
            <a:normAutofit lnSpcReduction="10000"/>
          </a:bodyPr>
          <a:lstStyle/>
          <a:p>
            <a:pPr algn="ctr">
              <a:buNone/>
            </a:pPr>
            <a:r>
              <a:rPr lang="en-US" sz="3200" b="1" dirty="0" smtClean="0"/>
              <a:t>ADDRESSES:</a:t>
            </a:r>
          </a:p>
          <a:p>
            <a:pPr marL="0" indent="0">
              <a:buNone/>
            </a:pPr>
            <a:r>
              <a:rPr lang="en-US" dirty="0" smtClean="0"/>
              <a:t>Three (3) types </a:t>
            </a:r>
            <a:r>
              <a:rPr lang="en-US" dirty="0"/>
              <a:t>of addresses used under an </a:t>
            </a:r>
            <a:r>
              <a:rPr lang="en-US" dirty="0" smtClean="0"/>
              <a:t>AAC:  </a:t>
            </a:r>
            <a:endParaRPr lang="en-US" dirty="0"/>
          </a:p>
          <a:p>
            <a:r>
              <a:rPr lang="en-US" b="1" dirty="0" smtClean="0"/>
              <a:t>MAIL:  </a:t>
            </a:r>
            <a:r>
              <a:rPr lang="en-US" dirty="0" smtClean="0"/>
              <a:t>Mailing address, where mail is received.  Multi-purpose – Could be used for mail, freight (if not PO Box) and billing.  </a:t>
            </a:r>
            <a:endParaRPr lang="en-US" dirty="0"/>
          </a:p>
          <a:p>
            <a:r>
              <a:rPr lang="en-US" b="1" dirty="0" smtClean="0"/>
              <a:t>FREIGHT:  </a:t>
            </a:r>
            <a:r>
              <a:rPr lang="en-US" dirty="0" smtClean="0"/>
              <a:t>Shipping address, if not same as mail address.  Must be Street address for delivery.  Cannot be a Post </a:t>
            </a:r>
            <a:r>
              <a:rPr lang="en-US" dirty="0"/>
              <a:t>Office </a:t>
            </a:r>
            <a:r>
              <a:rPr lang="en-US" dirty="0" smtClean="0"/>
              <a:t>box </a:t>
            </a:r>
            <a:r>
              <a:rPr lang="en-US" dirty="0"/>
              <a:t>number</a:t>
            </a:r>
            <a:r>
              <a:rPr lang="en-US" dirty="0" smtClean="0"/>
              <a:t>.</a:t>
            </a:r>
          </a:p>
          <a:p>
            <a:r>
              <a:rPr lang="en-US" b="1" dirty="0" smtClean="0"/>
              <a:t>BILLING:  </a:t>
            </a:r>
            <a:r>
              <a:rPr lang="en-US" dirty="0"/>
              <a:t>Used for billing purposes when the address is not the same as the mail address.</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noFill/>
          <a:ln>
            <a:noFill/>
          </a:ln>
        </p:spPr>
        <p:style>
          <a:lnRef idx="3">
            <a:schemeClr val="lt1"/>
          </a:lnRef>
          <a:fillRef idx="1">
            <a:schemeClr val="accent5"/>
          </a:fillRef>
          <a:effectRef idx="1">
            <a:schemeClr val="accent5"/>
          </a:effectRef>
          <a:fontRef idx="minor">
            <a:schemeClr val="lt1"/>
          </a:fontRef>
        </p:style>
        <p:txBody>
          <a:bodyPr>
            <a:noAutofit/>
          </a:bodyPr>
          <a:lstStyle/>
          <a:p>
            <a:r>
              <a:rPr lang="en-US" sz="5400" dirty="0" smtClean="0">
                <a:solidFill>
                  <a:schemeClr val="accent1"/>
                </a:solidFill>
              </a:rPr>
              <a:t>Activity Address Code Address</a:t>
            </a:r>
            <a:endParaRPr lang="en-US" sz="5400" dirty="0">
              <a:solidFill>
                <a:schemeClr val="accent1"/>
              </a:solidFill>
            </a:endParaRPr>
          </a:p>
        </p:txBody>
      </p:sp>
      <p:sp>
        <p:nvSpPr>
          <p:cNvPr id="3" name="Content Placeholder 2"/>
          <p:cNvSpPr>
            <a:spLocks noGrp="1"/>
          </p:cNvSpPr>
          <p:nvPr>
            <p:ph idx="1"/>
          </p:nvPr>
        </p:nvSpPr>
        <p:spPr>
          <a:xfrm>
            <a:off x="457200" y="2286005"/>
            <a:ext cx="8229600" cy="3840163"/>
          </a:xfrm>
        </p:spPr>
        <p:txBody>
          <a:bodyPr>
            <a:normAutofit/>
          </a:bodyPr>
          <a:lstStyle/>
          <a:p>
            <a:pPr>
              <a:buNone/>
            </a:pPr>
            <a:r>
              <a:rPr lang="en-US" b="1" dirty="0" smtClean="0"/>
              <a:t>ADDRESS:</a:t>
            </a:r>
          </a:p>
          <a:p>
            <a:pPr>
              <a:buNone/>
            </a:pPr>
            <a:endParaRPr lang="en-US" b="1" dirty="0" smtClean="0"/>
          </a:p>
          <a:p>
            <a:r>
              <a:rPr lang="en-US" dirty="0" smtClean="0"/>
              <a:t>First line – Bureau of Indian Affairs</a:t>
            </a:r>
          </a:p>
          <a:p>
            <a:r>
              <a:rPr lang="en-US" dirty="0" smtClean="0"/>
              <a:t>Second line – Tribe/Organization name</a:t>
            </a:r>
          </a:p>
          <a:p>
            <a:r>
              <a:rPr lang="en-US" dirty="0" smtClean="0"/>
              <a:t>Third line – Street address</a:t>
            </a:r>
          </a:p>
          <a:p>
            <a:r>
              <a:rPr lang="en-US" dirty="0" smtClean="0"/>
              <a:t>Fourth line – City, State and Zip Code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52728"/>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Activity Address Codes</a:t>
            </a:r>
            <a:endParaRPr lang="en-US" sz="5400" dirty="0">
              <a:solidFill>
                <a:schemeClr val="accent1"/>
              </a:solidFill>
            </a:endParaRPr>
          </a:p>
        </p:txBody>
      </p:sp>
      <p:sp>
        <p:nvSpPr>
          <p:cNvPr id="3" name="Content Placeholder 2"/>
          <p:cNvSpPr>
            <a:spLocks noGrp="1"/>
          </p:cNvSpPr>
          <p:nvPr>
            <p:ph idx="1"/>
          </p:nvPr>
        </p:nvSpPr>
        <p:spPr>
          <a:xfrm>
            <a:off x="914400" y="2667000"/>
            <a:ext cx="7408333" cy="1981200"/>
          </a:xfrm>
        </p:spPr>
        <p:txBody>
          <a:bodyPr>
            <a:normAutofit fontScale="85000" lnSpcReduction="10000"/>
          </a:bodyPr>
          <a:lstStyle/>
          <a:p>
            <a:pPr>
              <a:buNone/>
            </a:pPr>
            <a:r>
              <a:rPr lang="en-US" dirty="0" smtClean="0"/>
              <a:t>	</a:t>
            </a:r>
            <a:r>
              <a:rPr lang="en-US" b="1" dirty="0" smtClean="0"/>
              <a:t>NOTE:  </a:t>
            </a:r>
            <a:r>
              <a:rPr lang="en-US" dirty="0" smtClean="0"/>
              <a:t>Prior to submitting application for AAC code, check with your Tribe/Organization or Midwest Regional Office Awarding Official/Property staff since many Tribes already have been assigned an AAC</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52728"/>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GSA Websites	</a:t>
            </a:r>
            <a:endParaRPr lang="en-US" sz="5400" dirty="0">
              <a:solidFill>
                <a:schemeClr val="accent1"/>
              </a:solidFill>
            </a:endParaRPr>
          </a:p>
        </p:txBody>
      </p:sp>
      <p:sp>
        <p:nvSpPr>
          <p:cNvPr id="3" name="Content Placeholder 2"/>
          <p:cNvSpPr>
            <a:spLocks noGrp="1"/>
          </p:cNvSpPr>
          <p:nvPr>
            <p:ph idx="1"/>
          </p:nvPr>
        </p:nvSpPr>
        <p:spPr>
          <a:xfrm>
            <a:off x="872067" y="2209800"/>
            <a:ext cx="7408333" cy="3916363"/>
          </a:xfrm>
        </p:spPr>
        <p:txBody>
          <a:bodyPr>
            <a:normAutofit fontScale="92500" lnSpcReduction="10000"/>
          </a:bodyPr>
          <a:lstStyle/>
          <a:p>
            <a:pPr>
              <a:buNone/>
            </a:pPr>
            <a:r>
              <a:rPr lang="en-US" sz="3200" b="1" dirty="0" smtClean="0"/>
              <a:t>After AAC assigned – GSA websites to obtain property:</a:t>
            </a:r>
          </a:p>
          <a:p>
            <a:pPr>
              <a:buNone/>
            </a:pPr>
            <a:endParaRPr lang="en-US" dirty="0" smtClean="0"/>
          </a:p>
          <a:p>
            <a:pPr>
              <a:buNone/>
            </a:pPr>
            <a:r>
              <a:rPr lang="en-US" dirty="0" smtClean="0"/>
              <a:t>	</a:t>
            </a:r>
            <a:r>
              <a:rPr lang="en-US" sz="3200" b="1" dirty="0" smtClean="0"/>
              <a:t>GSA Global Supply</a:t>
            </a:r>
          </a:p>
          <a:p>
            <a:pPr>
              <a:buNone/>
            </a:pPr>
            <a:r>
              <a:rPr lang="en-US" dirty="0" smtClean="0"/>
              <a:t>	</a:t>
            </a:r>
            <a:r>
              <a:rPr lang="en-US" dirty="0" smtClean="0">
                <a:hlinkClick r:id="rId2"/>
              </a:rPr>
              <a:t>https://www.gsaglobalsupply.gsa.gov</a:t>
            </a:r>
            <a:endParaRPr lang="en-US" dirty="0" smtClean="0"/>
          </a:p>
          <a:p>
            <a:pPr>
              <a:buNone/>
            </a:pPr>
            <a:endParaRPr lang="en-US" dirty="0" smtClean="0"/>
          </a:p>
          <a:p>
            <a:pPr>
              <a:buNone/>
            </a:pPr>
            <a:r>
              <a:rPr lang="en-US" dirty="0" smtClean="0"/>
              <a:t>	</a:t>
            </a:r>
            <a:r>
              <a:rPr lang="en-US" sz="3200" b="1" dirty="0" smtClean="0"/>
              <a:t>GSA Advantage</a:t>
            </a:r>
          </a:p>
          <a:p>
            <a:pPr>
              <a:buNone/>
            </a:pPr>
            <a:r>
              <a:rPr lang="en-US" dirty="0" smtClean="0"/>
              <a:t>	</a:t>
            </a:r>
            <a:r>
              <a:rPr lang="en-US" dirty="0" smtClean="0">
                <a:hlinkClick r:id="rId3"/>
              </a:rPr>
              <a:t>https://www.gsaadvantage.gov</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GSAXcess?</a:t>
            </a:r>
            <a:endParaRPr lang="en-US" dirty="0"/>
          </a:p>
        </p:txBody>
      </p:sp>
      <p:sp>
        <p:nvSpPr>
          <p:cNvPr id="3" name="Content Placeholder 2"/>
          <p:cNvSpPr>
            <a:spLocks noGrp="1"/>
          </p:cNvSpPr>
          <p:nvPr>
            <p:ph idx="1"/>
          </p:nvPr>
        </p:nvSpPr>
        <p:spPr>
          <a:xfrm>
            <a:off x="914400" y="1447800"/>
            <a:ext cx="7408333" cy="4297363"/>
          </a:xfrm>
        </p:spPr>
        <p:txBody>
          <a:bodyPr>
            <a:normAutofit fontScale="92500" lnSpcReduction="20000"/>
          </a:bodyPr>
          <a:lstStyle/>
          <a:p>
            <a:pPr marL="0" indent="0">
              <a:buNone/>
            </a:pPr>
            <a:r>
              <a:rPr lang="en-US" sz="3200" b="1" dirty="0" smtClean="0"/>
              <a:t>http</a:t>
            </a:r>
            <a:r>
              <a:rPr lang="en-US" sz="3200" b="1" dirty="0"/>
              <a:t>://gsaxcess.gov</a:t>
            </a:r>
            <a:endParaRPr lang="en-US" sz="3200" b="1" dirty="0" smtClean="0"/>
          </a:p>
          <a:p>
            <a:r>
              <a:rPr lang="en-US" dirty="0"/>
              <a:t>O</a:t>
            </a:r>
            <a:r>
              <a:rPr lang="en-US" dirty="0" smtClean="0"/>
              <a:t>perated by the General Services Administration (GSA)</a:t>
            </a:r>
          </a:p>
          <a:p>
            <a:r>
              <a:rPr lang="en-US" dirty="0"/>
              <a:t>Website used to screen for excess Federal property.</a:t>
            </a:r>
          </a:p>
          <a:p>
            <a:r>
              <a:rPr lang="en-US" dirty="0" smtClean="0"/>
              <a:t>Two programs:  Federal </a:t>
            </a:r>
            <a:r>
              <a:rPr lang="en-US" dirty="0"/>
              <a:t>Excess Personal Property Utilization Program and the Federal Surplus Personal Property Donation Program </a:t>
            </a:r>
            <a:r>
              <a:rPr lang="en-US" dirty="0" smtClean="0"/>
              <a:t>Site to search </a:t>
            </a:r>
            <a:r>
              <a:rPr lang="en-US" dirty="0"/>
              <a:t>for and obtain excess personal </a:t>
            </a:r>
            <a:r>
              <a:rPr lang="en-US" dirty="0" smtClean="0"/>
              <a:t>property that the government is no longer in need of.</a:t>
            </a:r>
            <a:r>
              <a:rPr lang="en-US" dirty="0"/>
              <a:t> </a:t>
            </a:r>
            <a:endParaRPr lang="en-US" dirty="0" smtClean="0"/>
          </a:p>
          <a:p>
            <a:r>
              <a:rPr lang="en-US" dirty="0" smtClean="0"/>
              <a:t>Site </a:t>
            </a:r>
            <a:r>
              <a:rPr lang="en-US" dirty="0"/>
              <a:t>is not </a:t>
            </a:r>
            <a:r>
              <a:rPr lang="en-US" dirty="0" smtClean="0"/>
              <a:t>for general public use </a:t>
            </a:r>
            <a:endParaRPr lang="en-US" dirty="0"/>
          </a:p>
        </p:txBody>
      </p:sp>
    </p:spTree>
    <p:extLst>
      <p:ext uri="{BB962C8B-B14F-4D97-AF65-F5344CB8AC3E}">
        <p14:creationId xmlns:p14="http://schemas.microsoft.com/office/powerpoint/2010/main" val="175671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06114"/>
            <a:ext cx="2278714" cy="199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034357" cy="292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06114"/>
            <a:ext cx="2819248" cy="211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ichelle.McCormick\AppData\Local\Microsoft\Windows\Temporary Internet Files\Content.IE5\FX6PAWNN\MP90038278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606114"/>
            <a:ext cx="2850241" cy="2035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What type of Excess Property is Available?</a:t>
            </a:r>
            <a:endParaRPr lang="en-US" dirty="0"/>
          </a:p>
        </p:txBody>
      </p:sp>
      <p:sp>
        <p:nvSpPr>
          <p:cNvPr id="3" name="Content Placeholder 2"/>
          <p:cNvSpPr>
            <a:spLocks noGrp="1"/>
          </p:cNvSpPr>
          <p:nvPr>
            <p:ph idx="1"/>
          </p:nvPr>
        </p:nvSpPr>
        <p:spPr>
          <a:xfrm>
            <a:off x="8077200" y="6019799"/>
            <a:ext cx="203200" cy="106363"/>
          </a:xfrm>
        </p:spPr>
        <p:txBody>
          <a:bodyPr>
            <a:normAutofit fontScale="25000" lnSpcReduction="20000"/>
          </a:bodyPr>
          <a:lstStyle/>
          <a:p>
            <a:endParaRPr lang="en-US" dirty="0"/>
          </a:p>
        </p:txBody>
      </p:sp>
    </p:spTree>
    <p:extLst>
      <p:ext uri="{BB962C8B-B14F-4D97-AF65-F5344CB8AC3E}">
        <p14:creationId xmlns:p14="http://schemas.microsoft.com/office/powerpoint/2010/main" val="230251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GSAXcess</a:t>
            </a:r>
            <a:endParaRPr lang="en-US" sz="5400" dirty="0">
              <a:solidFill>
                <a:schemeClr val="accent1"/>
              </a:solidFill>
            </a:endParaRPr>
          </a:p>
        </p:txBody>
      </p:sp>
      <p:sp>
        <p:nvSpPr>
          <p:cNvPr id="3" name="Content Placeholder 2"/>
          <p:cNvSpPr>
            <a:spLocks noGrp="1"/>
          </p:cNvSpPr>
          <p:nvPr>
            <p:ph idx="1"/>
          </p:nvPr>
        </p:nvSpPr>
        <p:spPr>
          <a:xfrm>
            <a:off x="457200" y="1905000"/>
            <a:ext cx="8229600" cy="4648200"/>
          </a:xfrm>
        </p:spPr>
        <p:txBody>
          <a:bodyPr>
            <a:normAutofit fontScale="92500" lnSpcReduction="10000"/>
          </a:bodyPr>
          <a:lstStyle/>
          <a:p>
            <a:pPr algn="ctr">
              <a:buNone/>
            </a:pPr>
            <a:r>
              <a:rPr lang="en-US" sz="2800" b="1" dirty="0" smtClean="0"/>
              <a:t>How to obtain access</a:t>
            </a:r>
          </a:p>
          <a:p>
            <a:pPr>
              <a:buNone/>
            </a:pPr>
            <a:r>
              <a:rPr lang="en-US" sz="2700" dirty="0" smtClean="0"/>
              <a:t>Tribe/Tribal Organization</a:t>
            </a:r>
          </a:p>
          <a:p>
            <a:pPr>
              <a:spcBef>
                <a:spcPts val="0"/>
              </a:spcBef>
            </a:pPr>
            <a:r>
              <a:rPr lang="en-US" sz="2500" dirty="0" smtClean="0"/>
              <a:t>Submits letter of request from the Tribe authorizing him/her to screen excess property for the Tribe</a:t>
            </a:r>
          </a:p>
          <a:p>
            <a:r>
              <a:rPr lang="en-US" sz="2500" dirty="0" smtClean="0"/>
              <a:t>Completes the BIA Excess Property Screener’s Application Package</a:t>
            </a:r>
          </a:p>
          <a:p>
            <a:r>
              <a:rPr lang="en-US" sz="2500" dirty="0" smtClean="0"/>
              <a:t>Excess </a:t>
            </a:r>
            <a:r>
              <a:rPr lang="en-US" sz="2500" dirty="0"/>
              <a:t>Property Screener’s Application</a:t>
            </a:r>
          </a:p>
          <a:p>
            <a:r>
              <a:rPr lang="en-US" sz="2500" dirty="0"/>
              <a:t>Application for GSAXcess</a:t>
            </a:r>
          </a:p>
          <a:p>
            <a:r>
              <a:rPr lang="en-US" sz="2500" dirty="0"/>
              <a:t>Approval Letter from the BIA/OSG Awarding Official authorizing Non-Federal Employee to screen excess personal property at Federal installations</a:t>
            </a:r>
          </a:p>
          <a:p>
            <a:r>
              <a:rPr lang="en-US" sz="2500" dirty="0"/>
              <a:t>Justification Statement of  Use</a:t>
            </a:r>
          </a:p>
          <a:p>
            <a:endParaRPr lang="en-US" dirty="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GSAXcess</a:t>
            </a:r>
            <a:endParaRPr lang="en-US" sz="5400" dirty="0">
              <a:solidFill>
                <a:schemeClr val="accent1"/>
              </a:solidFill>
            </a:endParaRPr>
          </a:p>
        </p:txBody>
      </p:sp>
      <p:sp>
        <p:nvSpPr>
          <p:cNvPr id="3" name="Content Placeholder 2"/>
          <p:cNvSpPr>
            <a:spLocks noGrp="1"/>
          </p:cNvSpPr>
          <p:nvPr>
            <p:ph idx="1"/>
          </p:nvPr>
        </p:nvSpPr>
        <p:spPr>
          <a:xfrm>
            <a:off x="457200" y="1905000"/>
            <a:ext cx="8229600" cy="4648200"/>
          </a:xfrm>
        </p:spPr>
        <p:txBody>
          <a:bodyPr>
            <a:normAutofit fontScale="85000" lnSpcReduction="20000"/>
          </a:bodyPr>
          <a:lstStyle/>
          <a:p>
            <a:pPr algn="ctr">
              <a:lnSpc>
                <a:spcPct val="80000"/>
              </a:lnSpc>
              <a:buNone/>
            </a:pPr>
            <a:r>
              <a:rPr lang="en-US" sz="3000" b="1" dirty="0" smtClean="0"/>
              <a:t>REQUIRED INFORMATION:</a:t>
            </a:r>
            <a:r>
              <a:rPr lang="en-US" dirty="0" smtClean="0"/>
              <a:t/>
            </a:r>
            <a:br>
              <a:rPr lang="en-US" dirty="0" smtClean="0"/>
            </a:br>
            <a:endParaRPr lang="en-US" dirty="0"/>
          </a:p>
          <a:p>
            <a:pPr>
              <a:lnSpc>
                <a:spcPct val="80000"/>
              </a:lnSpc>
            </a:pPr>
            <a:r>
              <a:rPr lang="en-US" dirty="0" smtClean="0"/>
              <a:t>Application </a:t>
            </a:r>
            <a:r>
              <a:rPr lang="en-US" dirty="0"/>
              <a:t>for Federal Excess Screening.  </a:t>
            </a:r>
            <a:endParaRPr lang="en-US" dirty="0" smtClean="0"/>
          </a:p>
          <a:p>
            <a:pPr marL="0" indent="0">
              <a:lnSpc>
                <a:spcPct val="80000"/>
              </a:lnSpc>
              <a:buNone/>
            </a:pPr>
            <a:endParaRPr lang="en-US" dirty="0"/>
          </a:p>
          <a:p>
            <a:pPr marL="0" indent="0">
              <a:lnSpc>
                <a:spcPct val="80000"/>
              </a:lnSpc>
              <a:buNone/>
            </a:pPr>
            <a:r>
              <a:rPr lang="en-US" dirty="0" smtClean="0"/>
              <a:t>Complete </a:t>
            </a:r>
            <a:r>
              <a:rPr lang="en-US" dirty="0"/>
              <a:t>the forms and return with the following information:</a:t>
            </a:r>
          </a:p>
          <a:p>
            <a:pPr>
              <a:lnSpc>
                <a:spcPct val="80000"/>
              </a:lnSpc>
              <a:buNone/>
            </a:pPr>
            <a:endParaRPr lang="en-US" dirty="0"/>
          </a:p>
          <a:p>
            <a:pPr>
              <a:lnSpc>
                <a:spcPct val="80000"/>
              </a:lnSpc>
            </a:pPr>
            <a:r>
              <a:rPr lang="en-US" dirty="0"/>
              <a:t>Contract or Grant Number that </a:t>
            </a:r>
            <a:r>
              <a:rPr lang="en-US" dirty="0" smtClean="0"/>
              <a:t>excess property can be utilized under.</a:t>
            </a:r>
            <a:endParaRPr lang="en-US" dirty="0"/>
          </a:p>
          <a:p>
            <a:pPr>
              <a:lnSpc>
                <a:spcPct val="80000"/>
              </a:lnSpc>
              <a:buNone/>
            </a:pPr>
            <a:endParaRPr lang="en-US" dirty="0"/>
          </a:p>
          <a:p>
            <a:pPr>
              <a:lnSpc>
                <a:spcPct val="80000"/>
              </a:lnSpc>
            </a:pPr>
            <a:r>
              <a:rPr lang="en-US" dirty="0"/>
              <a:t>Name of Contract or Grant Program (i.e. housing, forestry, etc.)</a:t>
            </a:r>
          </a:p>
          <a:p>
            <a:pPr>
              <a:lnSpc>
                <a:spcPct val="80000"/>
              </a:lnSpc>
              <a:buNone/>
            </a:pPr>
            <a:endParaRPr lang="en-US" dirty="0"/>
          </a:p>
          <a:p>
            <a:pPr>
              <a:lnSpc>
                <a:spcPct val="80000"/>
              </a:lnSpc>
            </a:pPr>
            <a:r>
              <a:rPr lang="en-US" dirty="0"/>
              <a:t>Name of person designated as a Screener for the </a:t>
            </a:r>
            <a:r>
              <a:rPr lang="en-US" dirty="0" smtClean="0"/>
              <a:t>Tribe</a:t>
            </a:r>
            <a:endParaRPr lang="en-US" dirty="0"/>
          </a:p>
          <a:p>
            <a:pPr>
              <a:lnSpc>
                <a:spcPct val="80000"/>
              </a:lnSpc>
              <a:buNone/>
            </a:pPr>
            <a:endParaRPr lang="en-US" dirty="0"/>
          </a:p>
          <a:p>
            <a:pPr>
              <a:lnSpc>
                <a:spcPct val="80000"/>
              </a:lnSpc>
            </a:pPr>
            <a:r>
              <a:rPr lang="en-US" dirty="0"/>
              <a:t>Request signed by </a:t>
            </a:r>
            <a:r>
              <a:rPr lang="en-US" dirty="0" smtClean="0"/>
              <a:t>Tribal Leader and on tribal letterhead</a:t>
            </a: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351908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 y="1417915"/>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20558" name="Group 78"/>
          <p:cNvGraphicFramePr>
            <a:graphicFrameLocks noGrp="1"/>
          </p:cNvGraphicFramePr>
          <p:nvPr>
            <p:extLst>
              <p:ext uri="{D42A27DB-BD31-4B8C-83A1-F6EECF244321}">
                <p14:modId xmlns:p14="http://schemas.microsoft.com/office/powerpoint/2010/main" val="3791133083"/>
              </p:ext>
            </p:extLst>
          </p:nvPr>
        </p:nvGraphicFramePr>
        <p:xfrm>
          <a:off x="274748" y="228600"/>
          <a:ext cx="8401166" cy="6509862"/>
        </p:xfrm>
        <a:graphic>
          <a:graphicData uri="http://schemas.openxmlformats.org/drawingml/2006/table">
            <a:tbl>
              <a:tblPr/>
              <a:tblGrid>
                <a:gridCol w="4442767"/>
                <a:gridCol w="3958399"/>
              </a:tblGrid>
              <a:tr h="133231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BUREAU OF INDIAN AFFAIRS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MIDWEST REGIONAL OFFICE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EXCESS PROPERTY SCREENER’S APPLICATION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P.L. 93-638 INDIAN SELF DETERMINATION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EDUCATION ASSISTANCE ACT </a:t>
                      </a:r>
                    </a:p>
                  </a:txBody>
                  <a:tcPr marL="117227" marR="117227"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en-US"/>
                    </a:p>
                  </a:txBody>
                  <a:tcPr/>
                </a:tc>
              </a:tr>
              <a:tr h="3643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Name &amp; Title:</a:t>
                      </a:r>
                      <a:endParaRPr kumimoji="0" lang="en-US" sz="1400" b="0" i="0" u="none" strike="noStrike" cap="none" normalizeH="0" baseline="0" dirty="0" smtClean="0">
                        <a:ln>
                          <a:noFill/>
                        </a:ln>
                        <a:solidFill>
                          <a:schemeClr val="bg1"/>
                        </a:solidFill>
                        <a:effectLst/>
                        <a:latin typeface="Arial" charset="0"/>
                      </a:endParaRPr>
                    </a:p>
                  </a:txBody>
                  <a:tcPr marL="117227" marR="117227"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Date of Birth:</a:t>
                      </a:r>
                      <a:endParaRPr kumimoji="0" lang="en-US" sz="1400" b="0" i="0" u="none" strike="noStrike" cap="none" normalizeH="0" baseline="0" dirty="0" smtClean="0">
                        <a:ln>
                          <a:noFill/>
                        </a:ln>
                        <a:solidFill>
                          <a:schemeClr val="bg1"/>
                        </a:solidFill>
                        <a:effectLst/>
                        <a:latin typeface="Arial" charset="0"/>
                      </a:endParaRPr>
                    </a:p>
                  </a:txBody>
                  <a:tcPr marL="117227" marR="117227" marT="34290" marB="3429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bg1"/>
                        </a:solidFill>
                        <a:effectLst/>
                        <a:latin typeface="Arial" charset="0"/>
                      </a:endParaRPr>
                    </a:p>
                  </a:txBody>
                  <a:tcPr marL="117227" marR="117227" marT="34290" marB="3429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4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Tribal Organization &amp; Address:</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117227" marR="117227" marT="34290" marB="3429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Times New Roman" pitchFamily="18" charset="0"/>
                          <a:cs typeface="Times New Roman" pitchFamily="18" charset="0"/>
                        </a:rPr>
                        <a:t>Telephone No.:</a:t>
                      </a:r>
                      <a:endParaRPr kumimoji="0" lang="en-US" sz="1400" b="0" i="0" u="none" strike="noStrike" cap="none" normalizeH="0" baseline="0" smtClean="0">
                        <a:ln>
                          <a:noFill/>
                        </a:ln>
                        <a:solidFill>
                          <a:schemeClr val="bg1"/>
                        </a:solidFill>
                        <a:effectLst/>
                        <a:latin typeface="Arial" charset="0"/>
                      </a:endParaRPr>
                    </a:p>
                  </a:txBody>
                  <a:tcPr marL="117227" marR="117227" marT="34290" marB="3429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Contract Numbers &amp; Expiration Dates:</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117227" marR="117227" marT="34290" marB="3429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bg1"/>
                        </a:solidFill>
                        <a:effectLst/>
                        <a:latin typeface="Arial" charset="0"/>
                      </a:endParaRPr>
                    </a:p>
                  </a:txBody>
                  <a:tcPr marL="117227" marR="117227" marT="34290" marB="34290"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643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117227" marR="117227"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13830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List any Organization for which you have previously been issued a Screener’s Identification Card:      </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_______________________________________________________________ </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_______________________________________________________________</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117227" marR="117227"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132992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“I certify that Mr./Ms. _________________________________ is an authorized representative.”</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___________________________________________________</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Signature of Chairman/Chairperson</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Times New Roman" pitchFamily="18" charset="0"/>
                          <a:cs typeface="Times New Roman" pitchFamily="18" charset="0"/>
                        </a:rPr>
                        <a:t>          </a:t>
                      </a:r>
                      <a:endParaRPr kumimoji="0" lang="en-US" sz="8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117227" marR="117227"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Property – PL 93-638</a:t>
            </a:r>
          </a:p>
        </p:txBody>
      </p:sp>
      <p:sp>
        <p:nvSpPr>
          <p:cNvPr id="3" name="Content Placeholder 2"/>
          <p:cNvSpPr>
            <a:spLocks noGrp="1"/>
          </p:cNvSpPr>
          <p:nvPr>
            <p:ph idx="1"/>
          </p:nvPr>
        </p:nvSpPr>
        <p:spPr>
          <a:xfrm>
            <a:off x="872067" y="1600200"/>
            <a:ext cx="7408333" cy="4525963"/>
          </a:xfrm>
        </p:spPr>
        <p:txBody>
          <a:bodyPr>
            <a:normAutofit/>
          </a:bodyPr>
          <a:lstStyle/>
          <a:p>
            <a:pPr marL="0" indent="0">
              <a:buNone/>
            </a:pPr>
            <a:r>
              <a:rPr lang="en-US" sz="2800" b="1" dirty="0" smtClean="0"/>
              <a:t>Objectives:</a:t>
            </a:r>
          </a:p>
          <a:p>
            <a:r>
              <a:rPr lang="en-US" dirty="0" smtClean="0"/>
              <a:t>How to obtain an Activity Address Code (AAC)</a:t>
            </a:r>
          </a:p>
          <a:p>
            <a:r>
              <a:rPr lang="en-US" sz="2600" dirty="0" smtClean="0"/>
              <a:t>How to apply for screener card</a:t>
            </a:r>
          </a:p>
          <a:p>
            <a:r>
              <a:rPr lang="en-US" sz="2600" dirty="0" smtClean="0"/>
              <a:t>How to obtain BIA Midwest Region excess property </a:t>
            </a:r>
          </a:p>
          <a:p>
            <a:r>
              <a:rPr lang="en-US" dirty="0" smtClean="0"/>
              <a:t>Provide demonstration of “screening” for excess federal property</a:t>
            </a:r>
          </a:p>
          <a:p>
            <a:r>
              <a:rPr lang="en-US" sz="2600" dirty="0" smtClean="0"/>
              <a:t>Discuss the various GSA programs available</a:t>
            </a:r>
            <a:endParaRPr lang="en-US" dirty="0"/>
          </a:p>
        </p:txBody>
      </p:sp>
    </p:spTree>
    <p:extLst>
      <p:ext uri="{BB962C8B-B14F-4D97-AF65-F5344CB8AC3E}">
        <p14:creationId xmlns:p14="http://schemas.microsoft.com/office/powerpoint/2010/main" val="229174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7" name="Group 33"/>
          <p:cNvGraphicFramePr>
            <a:graphicFrameLocks noGrp="1"/>
          </p:cNvGraphicFramePr>
          <p:nvPr>
            <p:ph idx="4294967295"/>
            <p:extLst>
              <p:ext uri="{D42A27DB-BD31-4B8C-83A1-F6EECF244321}">
                <p14:modId xmlns:p14="http://schemas.microsoft.com/office/powerpoint/2010/main" val="651830843"/>
              </p:ext>
            </p:extLst>
          </p:nvPr>
        </p:nvGraphicFramePr>
        <p:xfrm>
          <a:off x="685800" y="457200"/>
          <a:ext cx="7783000" cy="6095999"/>
        </p:xfrm>
        <a:graphic>
          <a:graphicData uri="http://schemas.openxmlformats.org/drawingml/2006/table">
            <a:tbl>
              <a:tblPr/>
              <a:tblGrid>
                <a:gridCol w="7783000"/>
              </a:tblGrid>
              <a:tr h="561634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EXCESS PROPERTY SCREENER’S APPLICATION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CERTIFICATION</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      In accordance with P.L. 93-638 Indian Self-Determination and Education Assistance Act, I understand that a Screener’s Identification Card may be used only for the purpose of screening Federal excess personal property for use by the ____________________________________,   with that use subject to any limitations or restrictions imposed by the Federal agency sponsor.  I understand that excess personal property approved for transfer by the General Services Administration is transferred for use by authorized recipients.  I understand that transfer of excess property for the purpose of exchange or sale violates federal law, even if the proceeds are used in furtherance of the approved activity.  I further understand that I cannot be paid for screening services with Federal excess property transferred by the General Services Administration and that acceptance of Federal excess property as payment for services violates federal law.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      I hereby certify that neither I nor any member of my immediate household will participate or act as an agent for other bidders in competitive or negotiated sales of personal property by the Federal Government or any agency thereof during the period of screening authorized by the U. S. Department of the Interior, Bureau of Indian Affairs.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 __________________________________    _______________</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         Signature of Applicant                               Date</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__________________________________    _______________</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Signature of BIA-Regional Property Officer       Date</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___________________________________   _______________</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Signature of BIA-Awarding Official                   Date:</a:t>
                      </a:r>
                    </a:p>
                  </a:txBody>
                  <a:tcPr marL="117225" marR="117225"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9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bg1"/>
                        </a:solidFill>
                        <a:effectLst/>
                        <a:latin typeface="Arial" charset="0"/>
                      </a:endParaRPr>
                    </a:p>
                  </a:txBody>
                  <a:tcPr marL="117225" marR="117225"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rotWithShape="1">
          <a:blip r:embed="rId2" cstate="print"/>
          <a:srcRect l="8175" t="7793" r="13905" b="8743"/>
          <a:stretch/>
        </p:blipFill>
        <p:spPr bwMode="auto">
          <a:xfrm>
            <a:off x="1295400" y="34066"/>
            <a:ext cx="6324600" cy="6756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GSAXcess</a:t>
            </a:r>
            <a:endParaRPr lang="en-US" sz="5400" dirty="0">
              <a:solidFill>
                <a:schemeClr val="accent1"/>
              </a:solidFill>
            </a:endParaRPr>
          </a:p>
        </p:txBody>
      </p:sp>
      <p:sp>
        <p:nvSpPr>
          <p:cNvPr id="3" name="Content Placeholder 2"/>
          <p:cNvSpPr>
            <a:spLocks noGrp="1"/>
          </p:cNvSpPr>
          <p:nvPr>
            <p:ph idx="1"/>
          </p:nvPr>
        </p:nvSpPr>
        <p:spPr>
          <a:xfrm>
            <a:off x="457200" y="1600200"/>
            <a:ext cx="8229600" cy="4876800"/>
          </a:xfrm>
        </p:spPr>
        <p:txBody>
          <a:bodyPr>
            <a:normAutofit fontScale="92500"/>
          </a:bodyPr>
          <a:lstStyle/>
          <a:p>
            <a:pPr>
              <a:spcBef>
                <a:spcPts val="0"/>
              </a:spcBef>
              <a:buNone/>
            </a:pPr>
            <a:r>
              <a:rPr lang="en-US" sz="3000" b="1" dirty="0" smtClean="0"/>
              <a:t>PROCESS:</a:t>
            </a:r>
            <a:r>
              <a:rPr lang="en-US" dirty="0" smtClean="0"/>
              <a:t>	</a:t>
            </a:r>
          </a:p>
          <a:p>
            <a:r>
              <a:rPr lang="en-US" sz="3500" dirty="0" smtClean="0"/>
              <a:t>Requests submitted to Regional Property office for review and submission to appropriate office to generate a </a:t>
            </a:r>
            <a:r>
              <a:rPr lang="en-US" sz="3500" b="1" i="1" dirty="0" smtClean="0"/>
              <a:t>User Code</a:t>
            </a:r>
          </a:p>
          <a:p>
            <a:r>
              <a:rPr lang="en-US" sz="3500" b="1" i="1" dirty="0" smtClean="0"/>
              <a:t>User Code – </a:t>
            </a:r>
            <a:r>
              <a:rPr lang="en-US" sz="3500" dirty="0" smtClean="0"/>
              <a:t>grants access to the system. </a:t>
            </a:r>
          </a:p>
          <a:p>
            <a:r>
              <a:rPr lang="en-US" sz="3500" dirty="0" smtClean="0"/>
              <a:t>GSA will notify you via e-mail of your User Code</a:t>
            </a:r>
          </a:p>
          <a:p>
            <a:pPr>
              <a:buNone/>
            </a:pPr>
            <a:r>
              <a:rPr lang="en-US" sz="3500" b="1" i="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252728"/>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5400" dirty="0" smtClean="0">
                <a:solidFill>
                  <a:schemeClr val="accent1"/>
                </a:solidFill>
              </a:rPr>
              <a:t>Use of GSA Sources</a:t>
            </a:r>
            <a:endParaRPr lang="en-US" sz="5400" dirty="0">
              <a:solidFill>
                <a:schemeClr val="accent1"/>
              </a:solidFill>
            </a:endParaRPr>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dirty="0" smtClean="0"/>
              <a:t>	</a:t>
            </a:r>
          </a:p>
          <a:p>
            <a:pPr>
              <a:buNone/>
            </a:pPr>
            <a:r>
              <a:rPr lang="en-US" sz="3200" b="1" dirty="0" smtClean="0"/>
              <a:t>IMPORTANT:</a:t>
            </a:r>
          </a:p>
          <a:p>
            <a:r>
              <a:rPr lang="en-US" sz="3200" dirty="0" smtClean="0"/>
              <a:t>All supplies, equipment or excess property can be obtained only for official use under a PL 93-638 contract/Self-Governance agreement.</a:t>
            </a:r>
          </a:p>
          <a:p>
            <a:r>
              <a:rPr lang="en-US" sz="3200" dirty="0" smtClean="0"/>
              <a:t>Personal use not allowed</a:t>
            </a:r>
          </a:p>
          <a:p>
            <a:r>
              <a:rPr lang="en-US" sz="3200" dirty="0" smtClean="0"/>
              <a:t>Tribe to include on property inventory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8328"/>
            <a:ext cx="8229600" cy="1642872"/>
          </a:xfrm>
          <a:noFill/>
        </p:spPr>
        <p:txBody>
          <a:bodyPr>
            <a:normAutofit fontScale="90000"/>
          </a:bodyPr>
          <a:lstStyle/>
          <a:p>
            <a:r>
              <a:rPr lang="en-US" sz="4400" dirty="0" smtClean="0"/>
              <a:t>Requesting Excess                  BIA –Midwest Region property</a:t>
            </a:r>
            <a:endParaRPr lang="en-US" sz="4400" dirty="0"/>
          </a:p>
        </p:txBody>
      </p:sp>
      <p:sp>
        <p:nvSpPr>
          <p:cNvPr id="2" name="Content Placeholder 1"/>
          <p:cNvSpPr>
            <a:spLocks noGrp="1"/>
          </p:cNvSpPr>
          <p:nvPr>
            <p:ph idx="1"/>
          </p:nvPr>
        </p:nvSpPr>
        <p:spPr>
          <a:xfrm>
            <a:off x="304800" y="2362200"/>
            <a:ext cx="8458199" cy="3763963"/>
          </a:xfrm>
        </p:spPr>
        <p:txBody>
          <a:bodyPr>
            <a:normAutofit fontScale="92500" lnSpcReduction="10000"/>
          </a:bodyPr>
          <a:lstStyle/>
          <a:p>
            <a:pPr marL="0" indent="0">
              <a:lnSpc>
                <a:spcPct val="80000"/>
              </a:lnSpc>
              <a:buNone/>
            </a:pPr>
            <a:r>
              <a:rPr lang="en-US" sz="2800" b="1" dirty="0" smtClean="0"/>
              <a:t>PROCESS:</a:t>
            </a:r>
          </a:p>
          <a:p>
            <a:pPr>
              <a:lnSpc>
                <a:spcPct val="80000"/>
              </a:lnSpc>
            </a:pPr>
            <a:r>
              <a:rPr lang="en-US" dirty="0" smtClean="0"/>
              <a:t>Submit letter  to the Regional </a:t>
            </a:r>
            <a:r>
              <a:rPr lang="en-US" dirty="0"/>
              <a:t>Director </a:t>
            </a:r>
            <a:r>
              <a:rPr lang="en-US" dirty="0" smtClean="0"/>
              <a:t>or Agency Superintendent – Attention Property staff</a:t>
            </a:r>
          </a:p>
          <a:p>
            <a:pPr>
              <a:lnSpc>
                <a:spcPct val="80000"/>
              </a:lnSpc>
            </a:pPr>
            <a:r>
              <a:rPr lang="en-US" dirty="0" smtClean="0"/>
              <a:t>Letter must:</a:t>
            </a:r>
          </a:p>
          <a:p>
            <a:pPr lvl="1">
              <a:lnSpc>
                <a:spcPct val="80000"/>
              </a:lnSpc>
            </a:pPr>
            <a:r>
              <a:rPr lang="en-US" dirty="0" smtClean="0"/>
              <a:t>Be on tribal letterhead</a:t>
            </a:r>
          </a:p>
          <a:p>
            <a:pPr lvl="1">
              <a:lnSpc>
                <a:spcPct val="80000"/>
              </a:lnSpc>
            </a:pPr>
            <a:r>
              <a:rPr lang="en-US" dirty="0" smtClean="0"/>
              <a:t>Signed by Tribal Leader</a:t>
            </a:r>
          </a:p>
          <a:p>
            <a:pPr lvl="1">
              <a:lnSpc>
                <a:spcPct val="80000"/>
              </a:lnSpc>
            </a:pPr>
            <a:r>
              <a:rPr lang="en-US" dirty="0" smtClean="0"/>
              <a:t>PL 93-638 contract or Self-governance agreement number</a:t>
            </a:r>
          </a:p>
          <a:p>
            <a:pPr lvl="1">
              <a:lnSpc>
                <a:spcPct val="80000"/>
              </a:lnSpc>
            </a:pPr>
            <a:r>
              <a:rPr lang="en-US" dirty="0" smtClean="0"/>
              <a:t>Justification of use under the contract/agreement</a:t>
            </a:r>
          </a:p>
          <a:p>
            <a:pPr lvl="1">
              <a:lnSpc>
                <a:spcPct val="80000"/>
              </a:lnSpc>
            </a:pPr>
            <a:r>
              <a:rPr lang="en-US" dirty="0" smtClean="0"/>
              <a:t>Point of Contact (POC) – Designated person </a:t>
            </a:r>
            <a:r>
              <a:rPr lang="en-US" dirty="0"/>
              <a:t>that can be reached for questions or pick up of items </a:t>
            </a:r>
          </a:p>
          <a:p>
            <a:pPr lvl="1">
              <a:lnSpc>
                <a:spcPct val="80000"/>
              </a:lnSpc>
            </a:pPr>
            <a:r>
              <a:rPr lang="en-US" dirty="0" smtClean="0"/>
              <a:t>Description of items requested and quantity.  Be specific as possible</a:t>
            </a:r>
          </a:p>
          <a:p>
            <a:pPr marL="301943" lvl="1" indent="0">
              <a:lnSpc>
                <a:spcPct val="80000"/>
              </a:lnSpc>
              <a:buNone/>
            </a:pPr>
            <a:endParaRPr lang="en-US" dirty="0"/>
          </a:p>
        </p:txBody>
      </p:sp>
    </p:spTree>
    <p:extLst>
      <p:ext uri="{BB962C8B-B14F-4D97-AF65-F5344CB8AC3E}">
        <p14:creationId xmlns:p14="http://schemas.microsoft.com/office/powerpoint/2010/main" val="283581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458199" cy="3763963"/>
          </a:xfrm>
        </p:spPr>
        <p:txBody>
          <a:bodyPr>
            <a:normAutofit lnSpcReduction="10000"/>
          </a:bodyPr>
          <a:lstStyle/>
          <a:p>
            <a:pPr marL="0" indent="0">
              <a:lnSpc>
                <a:spcPct val="80000"/>
              </a:lnSpc>
              <a:buNone/>
            </a:pPr>
            <a:r>
              <a:rPr lang="en-US" sz="2800" b="1" dirty="0" smtClean="0"/>
              <a:t>PROCESS:</a:t>
            </a:r>
          </a:p>
          <a:p>
            <a:pPr marL="0" indent="0">
              <a:lnSpc>
                <a:spcPct val="80000"/>
              </a:lnSpc>
              <a:buNone/>
            </a:pPr>
            <a:endParaRPr lang="en-US" sz="2800" b="1" dirty="0" smtClean="0"/>
          </a:p>
          <a:p>
            <a:pPr>
              <a:lnSpc>
                <a:spcPct val="80000"/>
              </a:lnSpc>
            </a:pPr>
            <a:r>
              <a:rPr lang="en-US" dirty="0" smtClean="0"/>
              <a:t>Property staff reviews request and determines if excess property available.</a:t>
            </a:r>
          </a:p>
          <a:p>
            <a:pPr marL="0" indent="0">
              <a:lnSpc>
                <a:spcPct val="80000"/>
              </a:lnSpc>
              <a:buNone/>
            </a:pPr>
            <a:endParaRPr lang="en-US" dirty="0" smtClean="0"/>
          </a:p>
          <a:p>
            <a:pPr>
              <a:lnSpc>
                <a:spcPct val="80000"/>
              </a:lnSpc>
            </a:pPr>
            <a:r>
              <a:rPr lang="en-US" dirty="0" smtClean="0"/>
              <a:t>If available, provides letter and DI-105 form to Awarding Official for review and approval.</a:t>
            </a:r>
          </a:p>
          <a:p>
            <a:pPr marL="0" indent="0">
              <a:lnSpc>
                <a:spcPct val="80000"/>
              </a:lnSpc>
              <a:buNone/>
            </a:pPr>
            <a:endParaRPr lang="en-US" dirty="0" smtClean="0"/>
          </a:p>
          <a:p>
            <a:pPr>
              <a:lnSpc>
                <a:spcPct val="80000"/>
              </a:lnSpc>
            </a:pPr>
            <a:r>
              <a:rPr lang="en-US" dirty="0" smtClean="0"/>
              <a:t>If approved, Property staff coordinate with POC pick-up</a:t>
            </a:r>
            <a:endParaRPr lang="en-US" dirty="0"/>
          </a:p>
        </p:txBody>
      </p:sp>
      <p:sp>
        <p:nvSpPr>
          <p:cNvPr id="5" name="Title 1"/>
          <p:cNvSpPr>
            <a:spLocks noGrp="1"/>
          </p:cNvSpPr>
          <p:nvPr>
            <p:ph type="title"/>
          </p:nvPr>
        </p:nvSpPr>
        <p:spPr>
          <a:noFill/>
        </p:spPr>
        <p:txBody>
          <a:bodyPr>
            <a:normAutofit fontScale="90000"/>
          </a:bodyPr>
          <a:lstStyle/>
          <a:p>
            <a:r>
              <a:rPr lang="en-US" sz="4400" dirty="0" smtClean="0"/>
              <a:t>Requesting Excess                  BIA –Midwest Region property</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b="1" dirty="0" smtClean="0"/>
              <a:t>PROPERTY</a:t>
            </a:r>
            <a:r>
              <a:rPr lang="en-US" b="1" dirty="0"/>
              <a:t/>
            </a:r>
            <a:br>
              <a:rPr lang="en-US" b="1" dirty="0"/>
            </a:br>
            <a:endParaRPr lang="en-US" dirty="0"/>
          </a:p>
        </p:txBody>
      </p:sp>
      <p:sp>
        <p:nvSpPr>
          <p:cNvPr id="4" name="Content Placeholder 3"/>
          <p:cNvSpPr>
            <a:spLocks noGrp="1"/>
          </p:cNvSpPr>
          <p:nvPr>
            <p:ph idx="1"/>
          </p:nvPr>
        </p:nvSpPr>
        <p:spPr/>
        <p:txBody>
          <a:bodyPr>
            <a:normAutofit/>
          </a:bodyPr>
          <a:lstStyle/>
          <a:p>
            <a:r>
              <a:rPr lang="en-US" sz="3200" dirty="0" smtClean="0"/>
              <a:t>AAC </a:t>
            </a:r>
          </a:p>
          <a:p>
            <a:r>
              <a:rPr lang="en-US" sz="3200" dirty="0" smtClean="0"/>
              <a:t>Screener</a:t>
            </a:r>
          </a:p>
          <a:p>
            <a:r>
              <a:rPr lang="en-US" sz="3200" dirty="0" smtClean="0"/>
              <a:t>Region’s Excess</a:t>
            </a:r>
          </a:p>
          <a:p>
            <a:pPr marL="0" indent="0">
              <a:buNone/>
            </a:pPr>
            <a:endParaRPr lang="en-US" dirty="0" smtClean="0"/>
          </a:p>
          <a:p>
            <a:pPr marL="0" indent="0" algn="ctr">
              <a:buNone/>
            </a:pPr>
            <a:endParaRPr lang="en-US" sz="3600" b="1" dirty="0"/>
          </a:p>
          <a:p>
            <a:pPr marL="0" indent="0" algn="ctr">
              <a:buNone/>
            </a:pPr>
            <a:r>
              <a:rPr lang="en-US" sz="3600" b="1" dirty="0" smtClean="0"/>
              <a:t>QUESTIONS? </a:t>
            </a:r>
            <a:endParaRPr lang="en-US" sz="3600" b="1" dirty="0"/>
          </a:p>
        </p:txBody>
      </p:sp>
      <p:pic>
        <p:nvPicPr>
          <p:cNvPr id="2050" name="Picture 2" descr="C:\Users\Michelle.McCormick\AppData\Local\Microsoft\Windows\Temporary Internet Files\Content.IE5\E0RSTT3E\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21943"/>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6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Property – PL 93-638</a:t>
            </a:r>
          </a:p>
        </p:txBody>
      </p:sp>
      <p:sp>
        <p:nvSpPr>
          <p:cNvPr id="2" name="Content Placeholder 1"/>
          <p:cNvSpPr>
            <a:spLocks noGrp="1"/>
          </p:cNvSpPr>
          <p:nvPr>
            <p:ph idx="1"/>
          </p:nvPr>
        </p:nvSpPr>
        <p:spPr/>
        <p:txBody>
          <a:bodyPr/>
          <a:lstStyle/>
          <a:p>
            <a:pPr marL="0" indent="0">
              <a:buNone/>
            </a:pPr>
            <a:r>
              <a:rPr lang="en-US" sz="3200" b="1" dirty="0" smtClean="0"/>
              <a:t>Public Law 93-638 provides authority:  </a:t>
            </a:r>
          </a:p>
          <a:p>
            <a:r>
              <a:rPr lang="en-US" dirty="0" smtClean="0"/>
              <a:t>105 (f) – Donation to an Indian Tribe/TO personal or real property excess to BIA, IHS or GSA</a:t>
            </a:r>
          </a:p>
          <a:p>
            <a:pPr marL="0" indent="0">
              <a:buNone/>
            </a:pPr>
            <a:endParaRPr lang="en-US" dirty="0" smtClean="0"/>
          </a:p>
          <a:p>
            <a:r>
              <a:rPr lang="en-US" dirty="0" smtClean="0"/>
              <a:t>105 (k) Tribe/TO access to federal supply sources in carrying out a contract/grant/cooperative agreement.</a:t>
            </a:r>
            <a:endParaRPr lang="en-US" dirty="0"/>
          </a:p>
        </p:txBody>
      </p:sp>
    </p:spTree>
    <p:extLst>
      <p:ext uri="{BB962C8B-B14F-4D97-AF65-F5344CB8AC3E}">
        <p14:creationId xmlns:p14="http://schemas.microsoft.com/office/powerpoint/2010/main" val="145794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Tribal Access to Property </a:t>
            </a:r>
            <a:br>
              <a:rPr lang="en-US" dirty="0" smtClean="0"/>
            </a:br>
            <a:r>
              <a:rPr lang="en-US" dirty="0" smtClean="0"/>
              <a:t>under BIA  </a:t>
            </a:r>
            <a:endParaRPr lang="en-US" dirty="0"/>
          </a:p>
        </p:txBody>
      </p:sp>
      <p:sp>
        <p:nvSpPr>
          <p:cNvPr id="2" name="Content Placeholder 1"/>
          <p:cNvSpPr>
            <a:spLocks noGrp="1"/>
          </p:cNvSpPr>
          <p:nvPr>
            <p:ph idx="1"/>
          </p:nvPr>
        </p:nvSpPr>
        <p:spPr/>
        <p:txBody>
          <a:bodyPr>
            <a:normAutofit/>
          </a:bodyPr>
          <a:lstStyle/>
          <a:p>
            <a:pPr marL="0" indent="0">
              <a:spcBef>
                <a:spcPts val="0"/>
              </a:spcBef>
              <a:buNone/>
            </a:pPr>
            <a:r>
              <a:rPr lang="en-US" sz="3600" b="1" dirty="0">
                <a:solidFill>
                  <a:schemeClr val="tx1"/>
                </a:solidFill>
              </a:rPr>
              <a:t>Presenter:</a:t>
            </a:r>
            <a:r>
              <a:rPr lang="en-US" sz="1800" dirty="0">
                <a:solidFill>
                  <a:schemeClr val="tx1"/>
                </a:solidFill>
              </a:rPr>
              <a:t>	</a:t>
            </a:r>
          </a:p>
          <a:p>
            <a:pPr marL="0" indent="0">
              <a:spcBef>
                <a:spcPts val="0"/>
              </a:spcBef>
              <a:buNone/>
            </a:pPr>
            <a:r>
              <a:rPr lang="en-US" dirty="0" smtClean="0"/>
              <a:t>		Ryan  </a:t>
            </a:r>
            <a:r>
              <a:rPr lang="en-US" dirty="0" smtClean="0"/>
              <a:t>Burrows</a:t>
            </a:r>
          </a:p>
          <a:p>
            <a:pPr marL="0" indent="0">
              <a:spcBef>
                <a:spcPts val="0"/>
              </a:spcBef>
              <a:buNone/>
            </a:pPr>
            <a:r>
              <a:rPr lang="en-US" dirty="0" smtClean="0">
                <a:solidFill>
                  <a:schemeClr val="tx1"/>
                </a:solidFill>
              </a:rPr>
              <a:t>		Regional </a:t>
            </a:r>
            <a:r>
              <a:rPr lang="en-US" dirty="0" smtClean="0">
                <a:solidFill>
                  <a:schemeClr val="tx1"/>
                </a:solidFill>
              </a:rPr>
              <a:t>Property Officer</a:t>
            </a:r>
          </a:p>
          <a:p>
            <a:pPr marL="0" indent="0">
              <a:spcBef>
                <a:spcPts val="0"/>
              </a:spcBef>
              <a:buNone/>
            </a:pPr>
            <a:r>
              <a:rPr lang="en-US" dirty="0" smtClean="0">
                <a:solidFill>
                  <a:schemeClr val="tx1"/>
                </a:solidFill>
              </a:rPr>
              <a:t>		BIA </a:t>
            </a:r>
            <a:r>
              <a:rPr lang="en-US" dirty="0" smtClean="0">
                <a:solidFill>
                  <a:schemeClr val="tx1"/>
                </a:solidFill>
              </a:rPr>
              <a:t>– Midwest Regional Office</a:t>
            </a:r>
          </a:p>
          <a:p>
            <a:pPr marL="0" indent="0">
              <a:spcBef>
                <a:spcPts val="0"/>
              </a:spcBef>
              <a:buNone/>
            </a:pPr>
            <a:endParaRPr lang="en-US" dirty="0">
              <a:solidFill>
                <a:schemeClr val="tx1"/>
              </a:solidFill>
            </a:endParaRPr>
          </a:p>
          <a:p>
            <a:pPr marL="0" indent="0">
              <a:spcBef>
                <a:spcPts val="0"/>
              </a:spcBef>
              <a:buNone/>
            </a:pPr>
            <a:r>
              <a:rPr lang="en-US" dirty="0">
                <a:solidFill>
                  <a:schemeClr val="tx1"/>
                </a:solidFill>
              </a:rPr>
              <a:t>		</a:t>
            </a:r>
            <a:r>
              <a:rPr lang="en-US" dirty="0" smtClean="0"/>
              <a:t>ryan.burrows@bia.gov</a:t>
            </a:r>
            <a:endParaRPr lang="en-US" dirty="0">
              <a:solidFill>
                <a:schemeClr val="tx1"/>
              </a:solidFill>
            </a:endParaRPr>
          </a:p>
          <a:p>
            <a:pPr marL="0" indent="0">
              <a:spcBef>
                <a:spcPts val="0"/>
              </a:spcBef>
              <a:buNone/>
            </a:pPr>
            <a:endParaRPr lang="en-US" dirty="0">
              <a:solidFill>
                <a:schemeClr val="tx1"/>
              </a:solidFill>
            </a:endParaRPr>
          </a:p>
          <a:p>
            <a:pPr marL="0" indent="0">
              <a:spcBef>
                <a:spcPts val="0"/>
              </a:spcBef>
              <a:buNone/>
            </a:pPr>
            <a:r>
              <a:rPr lang="en-US" dirty="0">
                <a:solidFill>
                  <a:schemeClr val="tx1"/>
                </a:solidFill>
              </a:rPr>
              <a:t>		</a:t>
            </a:r>
            <a:r>
              <a:rPr lang="en-US" dirty="0" smtClean="0"/>
              <a:t>612-725-4535</a:t>
            </a:r>
            <a:endParaRPr lang="en-US" dirty="0">
              <a:solidFill>
                <a:schemeClr val="tx1"/>
              </a:solidFill>
            </a:endParaRPr>
          </a:p>
          <a:p>
            <a:pPr marL="0" indent="0">
              <a:spcBef>
                <a:spcPts val="0"/>
              </a:spcBef>
              <a:buNone/>
            </a:pPr>
            <a:r>
              <a:rPr lang="en-US" dirty="0">
                <a:solidFill>
                  <a:schemeClr val="tx1"/>
                </a:solidFill>
              </a:rPr>
              <a:t>		</a:t>
            </a:r>
            <a:r>
              <a:rPr lang="en-US" dirty="0" smtClean="0"/>
              <a:t>612-713-4401 </a:t>
            </a:r>
            <a:r>
              <a:rPr lang="en-US" dirty="0" smtClean="0">
                <a:solidFill>
                  <a:schemeClr val="tx1"/>
                </a:solidFill>
              </a:rPr>
              <a:t>(Fax</a:t>
            </a:r>
            <a:r>
              <a:rPr lang="en-US" dirty="0">
                <a:solidFill>
                  <a:schemeClr val="tx1"/>
                </a:solidFill>
              </a:rPr>
              <a:t>)</a:t>
            </a:r>
          </a:p>
          <a:p>
            <a:endParaRPr lang="en-US" dirty="0"/>
          </a:p>
        </p:txBody>
      </p:sp>
    </p:spTree>
    <p:extLst>
      <p:ext uri="{BB962C8B-B14F-4D97-AF65-F5344CB8AC3E}">
        <p14:creationId xmlns:p14="http://schemas.microsoft.com/office/powerpoint/2010/main" val="14275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414272"/>
          </a:xfrm>
        </p:spPr>
        <p:txBody>
          <a:bodyPr>
            <a:normAutofit fontScale="90000"/>
          </a:bodyPr>
          <a:lstStyle/>
          <a:p>
            <a:r>
              <a:rPr lang="en-US" dirty="0" smtClean="0"/>
              <a:t/>
            </a:r>
            <a:br>
              <a:rPr lang="en-US" dirty="0" smtClean="0"/>
            </a:br>
            <a:r>
              <a:rPr lang="en-US" dirty="0" smtClean="0"/>
              <a:t>TOPICS:</a:t>
            </a:r>
            <a:br>
              <a:rPr lang="en-US" dirty="0" smtClean="0"/>
            </a:br>
            <a:r>
              <a:rPr lang="en-US" dirty="0" smtClean="0"/>
              <a:t>AAC </a:t>
            </a:r>
            <a:r>
              <a:rPr lang="en-US" dirty="0"/>
              <a:t>and </a:t>
            </a:r>
            <a:r>
              <a:rPr lang="en-US" dirty="0" smtClean="0"/>
              <a:t>Screener Programs</a:t>
            </a:r>
            <a:br>
              <a:rPr lang="en-US" dirty="0" smtClean="0"/>
            </a:br>
            <a:endParaRPr lang="en-US" dirty="0"/>
          </a:p>
        </p:txBody>
      </p:sp>
      <p:sp>
        <p:nvSpPr>
          <p:cNvPr id="3" name="Content Placeholder 2"/>
          <p:cNvSpPr>
            <a:spLocks noGrp="1"/>
          </p:cNvSpPr>
          <p:nvPr>
            <p:ph sz="half" idx="1"/>
          </p:nvPr>
        </p:nvSpPr>
        <p:spPr>
          <a:xfrm>
            <a:off x="381000" y="2209800"/>
            <a:ext cx="4117847" cy="3916680"/>
          </a:xfrm>
        </p:spPr>
        <p:txBody>
          <a:bodyPr>
            <a:normAutofit fontScale="92500" lnSpcReduction="10000"/>
          </a:bodyPr>
          <a:lstStyle/>
          <a:p>
            <a:pPr marL="0" indent="0" algn="ctr">
              <a:buNone/>
            </a:pPr>
            <a:r>
              <a:rPr lang="en-US" sz="2800" b="1" dirty="0" smtClean="0"/>
              <a:t>Activity Address Code (AAC)</a:t>
            </a:r>
          </a:p>
          <a:p>
            <a:r>
              <a:rPr lang="en-US" dirty="0" smtClean="0"/>
              <a:t>Unique code for each Tribe/Tribal Organization </a:t>
            </a:r>
          </a:p>
          <a:p>
            <a:r>
              <a:rPr lang="en-US" dirty="0" smtClean="0"/>
              <a:t>Only one (1) code per Tribe</a:t>
            </a:r>
          </a:p>
          <a:p>
            <a:r>
              <a:rPr lang="en-US" dirty="0" smtClean="0"/>
              <a:t>Application to apply</a:t>
            </a:r>
          </a:p>
          <a:p>
            <a:r>
              <a:rPr lang="en-US" dirty="0" smtClean="0"/>
              <a:t>Required to use </a:t>
            </a:r>
            <a:r>
              <a:rPr lang="en-US" dirty="0"/>
              <a:t>GSA as a source of </a:t>
            </a:r>
            <a:r>
              <a:rPr lang="en-US" dirty="0" smtClean="0"/>
              <a:t>supply</a:t>
            </a:r>
            <a:endParaRPr lang="en-US" dirty="0"/>
          </a:p>
        </p:txBody>
      </p:sp>
      <p:sp>
        <p:nvSpPr>
          <p:cNvPr id="4" name="Content Placeholder 3"/>
          <p:cNvSpPr>
            <a:spLocks noGrp="1"/>
          </p:cNvSpPr>
          <p:nvPr>
            <p:ph sz="half" idx="2"/>
          </p:nvPr>
        </p:nvSpPr>
        <p:spPr>
          <a:xfrm>
            <a:off x="4645152" y="2286000"/>
            <a:ext cx="4041648" cy="3840480"/>
          </a:xfrm>
        </p:spPr>
        <p:txBody>
          <a:bodyPr>
            <a:normAutofit fontScale="92500" lnSpcReduction="10000"/>
          </a:bodyPr>
          <a:lstStyle/>
          <a:p>
            <a:pPr marL="0" indent="0" algn="ctr">
              <a:buNone/>
            </a:pPr>
            <a:r>
              <a:rPr lang="en-US" sz="2800" b="1" dirty="0" smtClean="0"/>
              <a:t>SCREENER</a:t>
            </a:r>
          </a:p>
          <a:p>
            <a:endParaRPr lang="en-US" dirty="0" smtClean="0"/>
          </a:p>
          <a:p>
            <a:r>
              <a:rPr lang="en-US" dirty="0" smtClean="0"/>
              <a:t>Access granted to individual</a:t>
            </a:r>
          </a:p>
          <a:p>
            <a:r>
              <a:rPr lang="en-US" dirty="0" smtClean="0"/>
              <a:t>Could be one or more individuals per Tribe</a:t>
            </a:r>
          </a:p>
          <a:p>
            <a:r>
              <a:rPr lang="en-US" dirty="0" smtClean="0"/>
              <a:t>Application to apply</a:t>
            </a:r>
          </a:p>
          <a:p>
            <a:r>
              <a:rPr lang="en-US" dirty="0" smtClean="0"/>
              <a:t>User Code </a:t>
            </a:r>
          </a:p>
          <a:p>
            <a:endParaRPr lang="en-US" dirty="0" smtClean="0"/>
          </a:p>
          <a:p>
            <a:endParaRPr lang="en-US" dirty="0"/>
          </a:p>
        </p:txBody>
      </p:sp>
    </p:spTree>
    <p:extLst>
      <p:ext uri="{BB962C8B-B14F-4D97-AF65-F5344CB8AC3E}">
        <p14:creationId xmlns:p14="http://schemas.microsoft.com/office/powerpoint/2010/main" val="419448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566672"/>
          </a:xfrm>
          <a:noFill/>
          <a:ln>
            <a:noFill/>
          </a:ln>
        </p:spPr>
        <p:style>
          <a:lnRef idx="3">
            <a:schemeClr val="lt1"/>
          </a:lnRef>
          <a:fillRef idx="1">
            <a:schemeClr val="accent5"/>
          </a:fillRef>
          <a:effectRef idx="1">
            <a:schemeClr val="accent5"/>
          </a:effectRef>
          <a:fontRef idx="minor">
            <a:schemeClr val="lt1"/>
          </a:fontRef>
        </p:style>
        <p:txBody>
          <a:bodyPr>
            <a:normAutofit fontScale="90000"/>
          </a:bodyPr>
          <a:lstStyle/>
          <a:p>
            <a:r>
              <a:rPr lang="en-US" sz="5400" dirty="0" smtClean="0">
                <a:solidFill>
                  <a:schemeClr val="accent1"/>
                </a:solidFill>
              </a:rPr>
              <a:t>Activity Address Code </a:t>
            </a:r>
            <a:br>
              <a:rPr lang="en-US" sz="5400" dirty="0" smtClean="0">
                <a:solidFill>
                  <a:schemeClr val="accent1"/>
                </a:solidFill>
              </a:rPr>
            </a:br>
            <a:r>
              <a:rPr lang="en-US" sz="5400" dirty="0" smtClean="0">
                <a:solidFill>
                  <a:schemeClr val="accent1"/>
                </a:solidFill>
              </a:rPr>
              <a:t>(AAC)</a:t>
            </a:r>
            <a:endParaRPr lang="en-US" sz="5400" dirty="0">
              <a:solidFill>
                <a:schemeClr val="accent1"/>
              </a:solidFill>
            </a:endParaRPr>
          </a:p>
        </p:txBody>
      </p:sp>
      <p:sp>
        <p:nvSpPr>
          <p:cNvPr id="3" name="Content Placeholder 2"/>
          <p:cNvSpPr>
            <a:spLocks noGrp="1"/>
          </p:cNvSpPr>
          <p:nvPr>
            <p:ph idx="1"/>
          </p:nvPr>
        </p:nvSpPr>
        <p:spPr>
          <a:xfrm>
            <a:off x="533400" y="2590800"/>
            <a:ext cx="8229600" cy="3657600"/>
          </a:xfrm>
        </p:spPr>
        <p:txBody>
          <a:bodyPr>
            <a:normAutofit fontScale="85000" lnSpcReduction="10000"/>
          </a:bodyPr>
          <a:lstStyle/>
          <a:p>
            <a:pPr>
              <a:buNone/>
            </a:pPr>
            <a:r>
              <a:rPr lang="en-US" sz="2800" b="1" dirty="0" smtClean="0"/>
              <a:t>	What is an Activity Address Code?</a:t>
            </a:r>
          </a:p>
          <a:p>
            <a:pPr>
              <a:spcBef>
                <a:spcPts val="0"/>
              </a:spcBef>
            </a:pPr>
            <a:r>
              <a:rPr lang="en-US" dirty="0" smtClean="0"/>
              <a:t>Six (6) character code assigned to Tribe/Organization</a:t>
            </a:r>
          </a:p>
          <a:p>
            <a:pPr>
              <a:spcBef>
                <a:spcPts val="0"/>
              </a:spcBef>
            </a:pPr>
            <a:r>
              <a:rPr lang="en-US" dirty="0" smtClean="0"/>
              <a:t>Identifies the sponsoring agency (Bureau of Indian Affairs)</a:t>
            </a:r>
          </a:p>
          <a:p>
            <a:pPr lvl="1">
              <a:spcBef>
                <a:spcPts val="0"/>
              </a:spcBef>
            </a:pPr>
            <a:r>
              <a:rPr lang="en-US" dirty="0" smtClean="0"/>
              <a:t>All begin with 14XXXX – which designates the Department of Interior, BIA</a:t>
            </a:r>
          </a:p>
          <a:p>
            <a:pPr>
              <a:spcBef>
                <a:spcPts val="0"/>
              </a:spcBef>
            </a:pPr>
            <a:r>
              <a:rPr lang="en-US" dirty="0" smtClean="0"/>
              <a:t>Provide GSA information, such as: </a:t>
            </a:r>
          </a:p>
          <a:p>
            <a:pPr lvl="1">
              <a:spcBef>
                <a:spcPts val="0"/>
              </a:spcBef>
            </a:pPr>
            <a:r>
              <a:rPr lang="en-US" dirty="0" smtClean="0"/>
              <a:t>Where to ship ordered materials </a:t>
            </a:r>
          </a:p>
          <a:p>
            <a:pPr lvl="1">
              <a:spcBef>
                <a:spcPts val="0"/>
              </a:spcBef>
            </a:pPr>
            <a:r>
              <a:rPr lang="en-US" dirty="0" smtClean="0"/>
              <a:t>Status of the order </a:t>
            </a:r>
          </a:p>
          <a:p>
            <a:pPr lvl="1">
              <a:spcBef>
                <a:spcPts val="0"/>
              </a:spcBef>
            </a:pPr>
            <a:r>
              <a:rPr lang="en-US" dirty="0" smtClean="0"/>
              <a:t>Billing information</a:t>
            </a:r>
          </a:p>
          <a:p>
            <a:r>
              <a:rPr lang="en-US" dirty="0" smtClean="0"/>
              <a:t>Confirms authorization to </a:t>
            </a:r>
            <a:r>
              <a:rPr lang="en-US" dirty="0"/>
              <a:t>GSA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566672"/>
          </a:xfrm>
          <a:noFill/>
          <a:ln>
            <a:noFill/>
          </a:ln>
        </p:spPr>
        <p:style>
          <a:lnRef idx="3">
            <a:schemeClr val="lt1"/>
          </a:lnRef>
          <a:fillRef idx="1">
            <a:schemeClr val="accent5"/>
          </a:fillRef>
          <a:effectRef idx="1">
            <a:schemeClr val="accent5"/>
          </a:effectRef>
          <a:fontRef idx="minor">
            <a:schemeClr val="lt1"/>
          </a:fontRef>
        </p:style>
        <p:txBody>
          <a:bodyPr>
            <a:normAutofit fontScale="90000"/>
          </a:bodyPr>
          <a:lstStyle/>
          <a:p>
            <a:r>
              <a:rPr lang="en-US" sz="5400" dirty="0" smtClean="0">
                <a:solidFill>
                  <a:schemeClr val="accent1"/>
                </a:solidFill>
              </a:rPr>
              <a:t>Activity Address Code </a:t>
            </a:r>
            <a:br>
              <a:rPr lang="en-US" sz="5400" dirty="0" smtClean="0">
                <a:solidFill>
                  <a:schemeClr val="accent1"/>
                </a:solidFill>
              </a:rPr>
            </a:br>
            <a:r>
              <a:rPr lang="en-US" sz="5400" dirty="0" smtClean="0">
                <a:solidFill>
                  <a:schemeClr val="accent1"/>
                </a:solidFill>
              </a:rPr>
              <a:t>(AAC)</a:t>
            </a:r>
            <a:endParaRPr lang="en-US" sz="5400" dirty="0">
              <a:solidFill>
                <a:schemeClr val="accent1"/>
              </a:solidFill>
            </a:endParaRPr>
          </a:p>
        </p:txBody>
      </p:sp>
      <p:sp>
        <p:nvSpPr>
          <p:cNvPr id="3" name="Content Placeholder 2"/>
          <p:cNvSpPr>
            <a:spLocks noGrp="1"/>
          </p:cNvSpPr>
          <p:nvPr>
            <p:ph idx="1"/>
          </p:nvPr>
        </p:nvSpPr>
        <p:spPr>
          <a:xfrm>
            <a:off x="457200" y="3124200"/>
            <a:ext cx="8229600" cy="2362200"/>
          </a:xfrm>
        </p:spPr>
        <p:txBody>
          <a:bodyPr>
            <a:normAutofit/>
          </a:bodyPr>
          <a:lstStyle/>
          <a:p>
            <a:pPr marL="0" indent="0" algn="ctr">
              <a:buNone/>
            </a:pPr>
            <a:r>
              <a:rPr lang="en-US" sz="3100" b="1" dirty="0" smtClean="0"/>
              <a:t>Who is authorized to obtain an AAC?</a:t>
            </a:r>
            <a:endParaRPr lang="en-US" sz="3100" b="1" dirty="0"/>
          </a:p>
          <a:p>
            <a:pPr>
              <a:spcBef>
                <a:spcPts val="0"/>
              </a:spcBef>
            </a:pPr>
            <a:endParaRPr lang="en-US" dirty="0" smtClean="0"/>
          </a:p>
          <a:p>
            <a:pPr>
              <a:spcBef>
                <a:spcPts val="0"/>
              </a:spcBef>
            </a:pPr>
            <a:r>
              <a:rPr lang="en-US" dirty="0" smtClean="0"/>
              <a:t>Tribes/organizations performing under PL 93-638 contracts, grants, cooperative agreements and Self-Governance compacts</a:t>
            </a:r>
            <a:endParaRPr lang="en-US" dirty="0"/>
          </a:p>
          <a:p>
            <a:pPr marL="301943" lvl="1" indent="0">
              <a:spcBef>
                <a:spcPts val="0"/>
              </a:spcBef>
              <a:buNone/>
            </a:pPr>
            <a:endParaRPr lang="en-US" dirty="0" smtClean="0"/>
          </a:p>
          <a:p>
            <a:pPr>
              <a:buNone/>
            </a:pPr>
            <a:endParaRPr lang="en-US" dirty="0"/>
          </a:p>
        </p:txBody>
      </p:sp>
    </p:spTree>
    <p:extLst>
      <p:ext uri="{BB962C8B-B14F-4D97-AF65-F5344CB8AC3E}">
        <p14:creationId xmlns:p14="http://schemas.microsoft.com/office/powerpoint/2010/main" val="184977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6"/>
            <a:ext cx="7772400" cy="1523993"/>
          </a:xfrm>
          <a:noFill/>
          <a:ln>
            <a:noFill/>
          </a:ln>
        </p:spPr>
        <p:style>
          <a:lnRef idx="3">
            <a:schemeClr val="lt1"/>
          </a:lnRef>
          <a:fillRef idx="1">
            <a:schemeClr val="accent5"/>
          </a:fillRef>
          <a:effectRef idx="1">
            <a:schemeClr val="accent5"/>
          </a:effectRef>
          <a:fontRef idx="minor">
            <a:schemeClr val="lt1"/>
          </a:fontRef>
        </p:style>
        <p:txBody>
          <a:bodyPr>
            <a:normAutofit/>
          </a:bodyPr>
          <a:lstStyle/>
          <a:p>
            <a:r>
              <a:rPr lang="en-US" sz="4000" dirty="0" smtClean="0"/>
              <a:t>Obtaining an Activity Address Code</a:t>
            </a:r>
            <a:endParaRPr lang="en-US" sz="4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 y="2632609"/>
            <a:ext cx="9125415" cy="331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371600"/>
          </a:xfrm>
          <a:noFill/>
          <a:ln>
            <a:noFill/>
          </a:ln>
        </p:spPr>
        <p:style>
          <a:lnRef idx="3">
            <a:schemeClr val="lt1"/>
          </a:lnRef>
          <a:fillRef idx="1">
            <a:schemeClr val="accent5"/>
          </a:fillRef>
          <a:effectRef idx="1">
            <a:schemeClr val="accent5"/>
          </a:effectRef>
          <a:fontRef idx="minor">
            <a:schemeClr val="lt1"/>
          </a:fontRef>
        </p:style>
        <p:txBody>
          <a:bodyPr>
            <a:noAutofit/>
          </a:bodyPr>
          <a:lstStyle/>
          <a:p>
            <a:r>
              <a:rPr lang="en-US" sz="3600" dirty="0" smtClean="0">
                <a:solidFill>
                  <a:schemeClr val="accent1"/>
                </a:solidFill>
              </a:rPr>
              <a:t>Acquiring an Activity Address Code</a:t>
            </a:r>
            <a:endParaRPr lang="en-US" sz="3600" dirty="0">
              <a:solidFill>
                <a:schemeClr val="accent1"/>
              </a:solidFill>
            </a:endParaRPr>
          </a:p>
        </p:txBody>
      </p:sp>
      <p:sp>
        <p:nvSpPr>
          <p:cNvPr id="3" name="Content Placeholder 2"/>
          <p:cNvSpPr>
            <a:spLocks noGrp="1"/>
          </p:cNvSpPr>
          <p:nvPr>
            <p:ph idx="1"/>
          </p:nvPr>
        </p:nvSpPr>
        <p:spPr>
          <a:xfrm>
            <a:off x="304800" y="2057400"/>
            <a:ext cx="8382000" cy="4114800"/>
          </a:xfrm>
        </p:spPr>
        <p:txBody>
          <a:bodyPr>
            <a:normAutofit fontScale="25000" lnSpcReduction="20000"/>
          </a:bodyPr>
          <a:lstStyle/>
          <a:p>
            <a:pPr>
              <a:spcBef>
                <a:spcPts val="0"/>
              </a:spcBef>
              <a:buNone/>
            </a:pPr>
            <a:r>
              <a:rPr lang="en-US" dirty="0" smtClean="0"/>
              <a:t>	</a:t>
            </a:r>
          </a:p>
          <a:p>
            <a:pPr algn="ctr">
              <a:spcBef>
                <a:spcPts val="0"/>
              </a:spcBef>
              <a:buNone/>
            </a:pPr>
            <a:r>
              <a:rPr lang="en-US" sz="11200" b="1" dirty="0" smtClean="0"/>
              <a:t>HOW TO APPLY FOR AN AAC?</a:t>
            </a:r>
          </a:p>
          <a:p>
            <a:pPr algn="ctr">
              <a:spcBef>
                <a:spcPts val="0"/>
              </a:spcBef>
              <a:buNone/>
            </a:pPr>
            <a:endParaRPr lang="en-US" sz="11200" b="1" dirty="0" smtClean="0"/>
          </a:p>
          <a:p>
            <a:pPr>
              <a:spcBef>
                <a:spcPts val="0"/>
              </a:spcBef>
            </a:pPr>
            <a:r>
              <a:rPr lang="en-US" sz="9600" dirty="0" smtClean="0"/>
              <a:t>Submit written request to appropriate to BIA Awarding Official or OSG Director</a:t>
            </a:r>
          </a:p>
          <a:p>
            <a:pPr marL="0" indent="0">
              <a:spcBef>
                <a:spcPts val="0"/>
              </a:spcBef>
              <a:buNone/>
            </a:pPr>
            <a:endParaRPr lang="en-US" sz="9600" dirty="0" smtClean="0"/>
          </a:p>
          <a:p>
            <a:pPr>
              <a:spcBef>
                <a:spcPts val="0"/>
              </a:spcBef>
            </a:pPr>
            <a:r>
              <a:rPr lang="en-US" sz="9600" dirty="0" smtClean="0"/>
              <a:t>Request must:</a:t>
            </a:r>
          </a:p>
          <a:p>
            <a:pPr lvl="1">
              <a:spcBef>
                <a:spcPts val="0"/>
              </a:spcBef>
            </a:pPr>
            <a:r>
              <a:rPr lang="en-US" sz="9600" dirty="0" smtClean="0"/>
              <a:t>Be on tribal letterhead</a:t>
            </a:r>
          </a:p>
          <a:p>
            <a:pPr lvl="1">
              <a:spcBef>
                <a:spcPts val="0"/>
              </a:spcBef>
            </a:pPr>
            <a:r>
              <a:rPr lang="en-US" sz="9600" dirty="0" smtClean="0"/>
              <a:t>Signed Tribal leader (Chairperson, Chief, President, Omega)</a:t>
            </a:r>
          </a:p>
          <a:p>
            <a:pPr lvl="1">
              <a:spcBef>
                <a:spcPts val="0"/>
              </a:spcBef>
            </a:pPr>
            <a:r>
              <a:rPr lang="en-US" sz="9600" dirty="0" smtClean="0"/>
              <a:t>State contract, grant, co-operative agreement or self governance compact number</a:t>
            </a:r>
          </a:p>
          <a:p>
            <a:pPr lvl="1">
              <a:spcBef>
                <a:spcPts val="0"/>
              </a:spcBef>
            </a:pPr>
            <a:r>
              <a:rPr lang="en-US" sz="9600" dirty="0" smtClean="0"/>
              <a:t>Effective dates and duration of each contract/agreement.</a:t>
            </a:r>
          </a:p>
          <a:p>
            <a:pPr lvl="1">
              <a:spcBef>
                <a:spcPts val="0"/>
              </a:spcBef>
            </a:pPr>
            <a:endParaRPr lang="en-US" sz="14400" dirty="0"/>
          </a:p>
          <a:p>
            <a:pPr lvl="1">
              <a:spcBef>
                <a:spcPts val="0"/>
              </a:spcBef>
            </a:pPr>
            <a:endParaRPr lang="en-US" sz="75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1727</TotalTime>
  <Words>1097</Words>
  <Application>Microsoft Office PowerPoint</Application>
  <PresentationFormat>On-screen Show (4:3)</PresentationFormat>
  <Paragraphs>214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Property – PL 93-638</vt:lpstr>
      <vt:lpstr>Property – PL 93-638</vt:lpstr>
      <vt:lpstr>Property – PL 93-638</vt:lpstr>
      <vt:lpstr>Tribal Access to Property  under BIA  </vt:lpstr>
      <vt:lpstr> TOPICS: AAC and Screener Programs </vt:lpstr>
      <vt:lpstr>Activity Address Code  (AAC)</vt:lpstr>
      <vt:lpstr>Activity Address Code  (AAC)</vt:lpstr>
      <vt:lpstr>Obtaining an Activity Address Code</vt:lpstr>
      <vt:lpstr>Acquiring an Activity Address Code</vt:lpstr>
      <vt:lpstr>Acquiring an Activity Address Code</vt:lpstr>
      <vt:lpstr>Activity Address Code</vt:lpstr>
      <vt:lpstr>Activity Address Code Address</vt:lpstr>
      <vt:lpstr>Activity Address Codes</vt:lpstr>
      <vt:lpstr>GSA Websites </vt:lpstr>
      <vt:lpstr>What is GSAXcess?</vt:lpstr>
      <vt:lpstr>What type of Excess Property is Available?</vt:lpstr>
      <vt:lpstr>GSAXcess</vt:lpstr>
      <vt:lpstr>GSAXcess</vt:lpstr>
      <vt:lpstr>PowerPoint Presentation</vt:lpstr>
      <vt:lpstr>PowerPoint Presentation</vt:lpstr>
      <vt:lpstr>PowerPoint Presentation</vt:lpstr>
      <vt:lpstr>GSAXcess</vt:lpstr>
      <vt:lpstr>Use of GSA Sources</vt:lpstr>
      <vt:lpstr>Requesting Excess                  BIA –Midwest Region property</vt:lpstr>
      <vt:lpstr>Requesting Excess                  BIA –Midwest Region property</vt:lpstr>
      <vt:lpstr> PROPERTY </vt:lpstr>
    </vt:vector>
  </TitlesOfParts>
  <Company>Bureau of Indian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Address Code</dc:title>
  <dc:creator>susan.zirkle</dc:creator>
  <cp:lastModifiedBy>Cameron, Scot</cp:lastModifiedBy>
  <cp:revision>130</cp:revision>
  <cp:lastPrinted>2014-07-16T15:48:19Z</cp:lastPrinted>
  <dcterms:created xsi:type="dcterms:W3CDTF">2009-11-17T14:11:00Z</dcterms:created>
  <dcterms:modified xsi:type="dcterms:W3CDTF">2015-06-17T22:09:01Z</dcterms:modified>
</cp:coreProperties>
</file>