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7" r:id="rId3"/>
    <p:sldId id="442" r:id="rId4"/>
    <p:sldId id="420" r:id="rId5"/>
    <p:sldId id="444" r:id="rId6"/>
    <p:sldId id="268" r:id="rId7"/>
    <p:sldId id="266" r:id="rId8"/>
    <p:sldId id="340" r:id="rId9"/>
    <p:sldId id="342" r:id="rId10"/>
    <p:sldId id="422" r:id="rId11"/>
    <p:sldId id="445" r:id="rId12"/>
    <p:sldId id="328" r:id="rId13"/>
    <p:sldId id="421" r:id="rId14"/>
    <p:sldId id="452" r:id="rId15"/>
    <p:sldId id="446" r:id="rId16"/>
    <p:sldId id="329" r:id="rId17"/>
    <p:sldId id="333" r:id="rId18"/>
    <p:sldId id="350" r:id="rId19"/>
    <p:sldId id="438" r:id="rId20"/>
    <p:sldId id="358" r:id="rId21"/>
    <p:sldId id="440" r:id="rId22"/>
    <p:sldId id="360" r:id="rId23"/>
    <p:sldId id="361" r:id="rId24"/>
    <p:sldId id="372" r:id="rId25"/>
    <p:sldId id="450" r:id="rId26"/>
    <p:sldId id="451" r:id="rId27"/>
    <p:sldId id="453" r:id="rId28"/>
    <p:sldId id="447" r:id="rId29"/>
    <p:sldId id="448" r:id="rId30"/>
    <p:sldId id="449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37"/>
    <a:srgbClr val="EACF04"/>
    <a:srgbClr val="CC9900"/>
    <a:srgbClr val="FDF6C3"/>
    <a:srgbClr val="2DA8DF"/>
    <a:srgbClr val="003086"/>
    <a:srgbClr val="1A7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5" autoAdjust="0"/>
    <p:restoredTop sz="87683" autoAdjust="0"/>
  </p:normalViewPr>
  <p:slideViewPr>
    <p:cSldViewPr snapToGrid="0" showGuides="1">
      <p:cViewPr>
        <p:scale>
          <a:sx n="68" d="100"/>
          <a:sy n="68" d="100"/>
        </p:scale>
        <p:origin x="-1512" y="-690"/>
      </p:cViewPr>
      <p:guideLst>
        <p:guide orient="horz" pos="1104"/>
        <p:guide pos="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 snapToGrid="0" showGuides="1">
      <p:cViewPr varScale="1">
        <p:scale>
          <a:sx n="94" d="100"/>
          <a:sy n="94" d="100"/>
        </p:scale>
        <p:origin x="-306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6BA5C447-A903-451C-B15B-D6933443E914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1F81EE40-2DC5-40E7-A7DD-A8F5EBCBD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47896AD9-AE71-4FF4-997B-5E92E21565A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3233961"/>
            <a:ext cx="5608320" cy="5365209"/>
          </a:xfrm>
          <a:prstGeom prst="rect">
            <a:avLst/>
          </a:prstGeom>
        </p:spPr>
        <p:txBody>
          <a:bodyPr vert="horz" lIns="93165" tIns="46583" rIns="93165" bIns="4658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17EDB384-EEFE-4BEE-A026-60DE22B048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5" name="Slide Image Placeholder 14"/>
          <p:cNvSpPr>
            <a:spLocks noGrp="1" noRot="1" noChangeAspect="1"/>
          </p:cNvSpPr>
          <p:nvPr>
            <p:ph type="sldImg" idx="2"/>
          </p:nvPr>
        </p:nvSpPr>
        <p:spPr>
          <a:xfrm>
            <a:off x="3373438" y="557213"/>
            <a:ext cx="2974975" cy="2232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6408" y="563722"/>
            <a:ext cx="2416350" cy="1126463"/>
          </a:xfrm>
          <a:prstGeom prst="rect">
            <a:avLst/>
          </a:prstGeom>
          <a:noFill/>
        </p:spPr>
        <p:txBody>
          <a:bodyPr wrap="square" lIns="93165" tIns="46583" rIns="93165" bIns="46583" rtlCol="0">
            <a:spAutoFit/>
          </a:bodyPr>
          <a:lstStyle/>
          <a:p>
            <a:pPr marL="0" indent="0">
              <a:tabLst/>
              <a:defRPr/>
            </a:pPr>
            <a:r>
              <a:rPr lang="en-US" sz="11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Course:  </a:t>
            </a:r>
            <a:r>
              <a:rPr lang="en-US" sz="11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Safety Officer, S-404</a:t>
            </a:r>
          </a:p>
          <a:p>
            <a:pPr marL="0" indent="0">
              <a:tabLst/>
              <a:defRPr/>
            </a:pPr>
            <a:endParaRPr lang="en-US" sz="11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tabLst/>
              <a:defRPr/>
            </a:pPr>
            <a:r>
              <a:rPr lang="en-US" sz="11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Unit:  </a:t>
            </a:r>
            <a:r>
              <a:rPr lang="en-US" sz="11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1– Day in the Life of a Safety Officer</a:t>
            </a:r>
          </a:p>
          <a:p>
            <a:pPr marL="0" indent="0">
              <a:tabLst/>
              <a:defRPr/>
            </a:pPr>
            <a:endParaRPr lang="en-US" sz="11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tabLst/>
              <a:defRPr/>
            </a:pPr>
            <a:r>
              <a:rPr lang="en-US" sz="11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Time:  </a:t>
            </a:r>
            <a:r>
              <a:rPr lang="en-US" sz="11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 Hours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7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4725" y="479425"/>
            <a:ext cx="3103563" cy="2328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750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8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750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17">
              <a:defRPr/>
            </a:pPr>
            <a:r>
              <a:rPr lang="en-US" dirty="0" smtClean="0"/>
              <a:t>Rhonda – Tawny </a:t>
            </a:r>
            <a:r>
              <a:rPr lang="en-US" baseline="0" dirty="0" smtClean="0"/>
              <a:t>added “Discussion Point” box; reposition if it would look better in a different location.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750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750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750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 photo.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750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1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750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750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750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750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912" y="1248225"/>
            <a:ext cx="4887686" cy="207554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EACF04"/>
                    </a:gs>
                    <a:gs pos="49000">
                      <a:srgbClr val="FFC000"/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322" y="4430476"/>
            <a:ext cx="4567762" cy="1752600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79" y="274638"/>
            <a:ext cx="7641771" cy="1143000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0541" cmpd="sng">
                  <a:noFill/>
                  <a:prstDash val="solid"/>
                </a:ln>
                <a:gradFill>
                  <a:gsLst>
                    <a:gs pos="9000">
                      <a:schemeClr val="tx1"/>
                    </a:gs>
                    <a:gs pos="50000">
                      <a:srgbClr val="CC9900"/>
                    </a:gs>
                    <a:gs pos="79000">
                      <a:schemeClr val="tx1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9E7500"/>
              </a:buClr>
              <a:defRPr/>
            </a:lvl1pPr>
            <a:lvl2pPr>
              <a:buClr>
                <a:srgbClr val="9E7500"/>
              </a:buClr>
              <a:defRPr/>
            </a:lvl2pPr>
            <a:lvl3pPr>
              <a:buClr>
                <a:srgbClr val="9E7500"/>
              </a:buClr>
              <a:defRPr/>
            </a:lvl3pPr>
            <a:lvl4pPr>
              <a:buClr>
                <a:srgbClr val="9E7500"/>
              </a:buClr>
              <a:defRPr/>
            </a:lvl4pPr>
            <a:lvl5pPr>
              <a:buClr>
                <a:srgbClr val="9E75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cap="none" spc="0" dirty="0" smtClean="0">
                <a:ln w="10541" cmpd="sng">
                  <a:noFill/>
                  <a:prstDash val="solid"/>
                </a:ln>
                <a:gradFill>
                  <a:gsLst>
                    <a:gs pos="9000">
                      <a:schemeClr val="tx1"/>
                    </a:gs>
                    <a:gs pos="50000">
                      <a:srgbClr val="CC9900"/>
                    </a:gs>
                    <a:gs pos="79000">
                      <a:schemeClr val="tx1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9E7500"/>
              </a:buClr>
              <a:defRPr/>
            </a:lvl1pPr>
            <a:lvl2pPr>
              <a:buClr>
                <a:srgbClr val="9E7500"/>
              </a:buClr>
              <a:defRPr/>
            </a:lvl2pPr>
            <a:lvl3pPr>
              <a:buClr>
                <a:srgbClr val="9E7500"/>
              </a:buClr>
              <a:defRPr/>
            </a:lvl3pPr>
            <a:lvl4pPr>
              <a:buClr>
                <a:srgbClr val="9E7500"/>
              </a:buClr>
              <a:defRPr/>
            </a:lvl4pPr>
            <a:lvl5pPr>
              <a:buClr>
                <a:srgbClr val="9E75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94" y="274638"/>
            <a:ext cx="7524205" cy="1143000"/>
          </a:xfr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400" b="1" kern="1200" cap="none" spc="0" dirty="0" smtClean="0">
                <a:ln w="10541" cmpd="sng">
                  <a:noFill/>
                  <a:prstDash val="solid"/>
                </a:ln>
                <a:gradFill>
                  <a:gsLst>
                    <a:gs pos="9000">
                      <a:schemeClr val="tx1"/>
                    </a:gs>
                    <a:gs pos="50000">
                      <a:srgbClr val="CC9900"/>
                    </a:gs>
                    <a:gs pos="79000">
                      <a:schemeClr val="tx1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531" y="1600200"/>
            <a:ext cx="7056006" cy="4525963"/>
          </a:xfrm>
        </p:spPr>
        <p:txBody>
          <a:bodyPr/>
          <a:lstStyle>
            <a:lvl1pPr marL="0" indent="0">
              <a:buClr>
                <a:srgbClr val="9E7500"/>
              </a:buClr>
              <a:defRPr/>
            </a:lvl1pPr>
            <a:lvl2pPr>
              <a:buClr>
                <a:srgbClr val="9E7500"/>
              </a:buClr>
              <a:defRPr/>
            </a:lvl2pPr>
            <a:lvl3pPr>
              <a:buClr>
                <a:srgbClr val="9E7500"/>
              </a:buClr>
              <a:defRPr/>
            </a:lvl3pPr>
            <a:lvl4pPr>
              <a:buClr>
                <a:srgbClr val="9E7500"/>
              </a:buClr>
              <a:defRPr/>
            </a:lvl4pPr>
            <a:lvl5pPr>
              <a:buClr>
                <a:srgbClr val="9E75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274638"/>
            <a:ext cx="7641771" cy="1143000"/>
          </a:xfr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0541" cmpd="sng">
                  <a:noFill/>
                  <a:prstDash val="solid"/>
                </a:ln>
                <a:gradFill>
                  <a:gsLst>
                    <a:gs pos="9000">
                      <a:schemeClr val="tx1"/>
                    </a:gs>
                    <a:gs pos="50000">
                      <a:srgbClr val="CC9900"/>
                    </a:gs>
                    <a:gs pos="79000">
                      <a:schemeClr val="tx1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E7500"/>
              </a:buClr>
              <a:defRPr/>
            </a:lvl1pPr>
            <a:lvl2pPr>
              <a:buClr>
                <a:srgbClr val="9E7500"/>
              </a:buClr>
              <a:defRPr/>
            </a:lvl2pPr>
            <a:lvl3pPr>
              <a:buClr>
                <a:srgbClr val="9E7500"/>
              </a:buClr>
              <a:defRPr/>
            </a:lvl3pPr>
            <a:lvl4pPr>
              <a:buClr>
                <a:srgbClr val="9E7500"/>
              </a:buClr>
              <a:defRPr/>
            </a:lvl4pPr>
            <a:lvl5pPr>
              <a:buClr>
                <a:srgbClr val="9E75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4406900"/>
            <a:ext cx="7449684" cy="1362075"/>
          </a:xfr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EACF04"/>
                    </a:gs>
                    <a:gs pos="49000">
                      <a:srgbClr val="FFC000"/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2906713"/>
            <a:ext cx="74496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2" y="274638"/>
            <a:ext cx="7641771" cy="1143000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0541" cmpd="sng">
                  <a:noFill/>
                  <a:prstDash val="solid"/>
                </a:ln>
                <a:gradFill>
                  <a:gsLst>
                    <a:gs pos="9000">
                      <a:schemeClr val="tx1"/>
                    </a:gs>
                    <a:gs pos="50000">
                      <a:srgbClr val="CC9900"/>
                    </a:gs>
                    <a:gs pos="79000">
                      <a:schemeClr val="tx1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9E7500"/>
              </a:buClr>
              <a:defRPr sz="2400"/>
            </a:lvl1pPr>
            <a:lvl2pPr>
              <a:buClr>
                <a:srgbClr val="9E7500"/>
              </a:buClr>
              <a:defRPr sz="2000"/>
            </a:lvl2pPr>
            <a:lvl3pPr>
              <a:buClr>
                <a:srgbClr val="9E7500"/>
              </a:buClr>
              <a:defRPr sz="1800"/>
            </a:lvl3pPr>
            <a:lvl4pPr>
              <a:buClr>
                <a:srgbClr val="9E7500"/>
              </a:buClr>
              <a:defRPr sz="1600"/>
            </a:lvl4pPr>
            <a:lvl5pPr>
              <a:buClr>
                <a:srgbClr val="9E75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9E7500"/>
              </a:buClr>
              <a:defRPr sz="2400"/>
            </a:lvl1pPr>
            <a:lvl2pPr>
              <a:buClr>
                <a:srgbClr val="9E7500"/>
              </a:buClr>
              <a:defRPr sz="2000"/>
            </a:lvl2pPr>
            <a:lvl3pPr>
              <a:buClr>
                <a:srgbClr val="9E7500"/>
              </a:buClr>
              <a:defRPr sz="1800"/>
            </a:lvl3pPr>
            <a:lvl4pPr>
              <a:buClr>
                <a:srgbClr val="9E7500"/>
              </a:buClr>
              <a:defRPr sz="1600"/>
            </a:lvl4pPr>
            <a:lvl5pPr>
              <a:buClr>
                <a:srgbClr val="9E75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79" y="274638"/>
            <a:ext cx="7641771" cy="1143000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0541" cmpd="sng">
                  <a:noFill/>
                  <a:prstDash val="solid"/>
                </a:ln>
                <a:gradFill>
                  <a:gsLst>
                    <a:gs pos="9000">
                      <a:schemeClr val="tx1"/>
                    </a:gs>
                    <a:gs pos="50000">
                      <a:srgbClr val="CC9900"/>
                    </a:gs>
                    <a:gs pos="79000">
                      <a:schemeClr val="tx1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0336" y="1600200"/>
            <a:ext cx="7315201" cy="4525963"/>
          </a:xfrm>
        </p:spPr>
        <p:txBody>
          <a:bodyPr/>
          <a:lstStyle>
            <a:lvl1pPr>
              <a:buClr>
                <a:srgbClr val="9E7500"/>
              </a:buClr>
              <a:defRPr/>
            </a:lvl1pPr>
            <a:lvl2pPr>
              <a:buClr>
                <a:srgbClr val="9E7500"/>
              </a:buClr>
              <a:defRPr/>
            </a:lvl2pPr>
            <a:lvl3pPr>
              <a:buClr>
                <a:srgbClr val="9E7500"/>
              </a:buClr>
              <a:defRPr/>
            </a:lvl3pPr>
            <a:lvl4pPr>
              <a:buClr>
                <a:srgbClr val="9E7500"/>
              </a:buClr>
              <a:defRPr/>
            </a:lvl4pPr>
            <a:lvl5pPr>
              <a:buClr>
                <a:srgbClr val="9E75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spcBef>
                <a:spcPts val="0"/>
              </a:spcBef>
              <a:buClr>
                <a:srgbClr val="9E7500"/>
              </a:buClr>
              <a:defRPr sz="3200"/>
            </a:lvl1pPr>
            <a:lvl2pPr>
              <a:buClr>
                <a:srgbClr val="9E7500"/>
              </a:buClr>
              <a:defRPr sz="2800"/>
            </a:lvl2pPr>
            <a:lvl3pPr>
              <a:buClr>
                <a:srgbClr val="9E7500"/>
              </a:buClr>
              <a:defRPr sz="2400"/>
            </a:lvl3pPr>
            <a:lvl4pPr>
              <a:buClr>
                <a:srgbClr val="9E7500"/>
              </a:buClr>
              <a:defRPr sz="2000"/>
            </a:lvl4pPr>
            <a:lvl5pPr>
              <a:buClr>
                <a:srgbClr val="9E75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DF6C3"/>
            </a:gs>
            <a:gs pos="50000">
              <a:srgbClr val="EACF04">
                <a:alpha val="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_bar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572250"/>
            <a:ext cx="9144000" cy="2857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531" y="274638"/>
            <a:ext cx="753726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531" y="1600200"/>
            <a:ext cx="70560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177" y="6537775"/>
            <a:ext cx="633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S-404 Safety Officer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7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smtClean="0"/>
              <a:t> S-404 EP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400" b="0" kern="1200" cap="none" spc="0">
          <a:ln>
            <a:noFill/>
          </a:ln>
          <a:solidFill>
            <a:schemeClr val="tx1"/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a.gov/nifc/safety/risk/index.htm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90843" y="1178585"/>
            <a:ext cx="4887913" cy="20748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Operational Risk</a:t>
            </a:r>
            <a:br>
              <a:rPr lang="en-US" sz="4800" dirty="0" smtClean="0"/>
            </a:br>
            <a:r>
              <a:rPr lang="en-US" sz="4800" dirty="0" smtClean="0"/>
              <a:t>Management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&amp;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Risk</a:t>
            </a:r>
            <a:br>
              <a:rPr lang="en-US" sz="4800" dirty="0" smtClean="0"/>
            </a:br>
            <a:r>
              <a:rPr lang="en-US" sz="4800" dirty="0" smtClean="0"/>
              <a:t> Assessment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430713"/>
            <a:ext cx="4567238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2" descr="\\ilmfcop3fp6\users$\ndunn\Desktop\lc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749" y="3614653"/>
            <a:ext cx="1937946" cy="2710946"/>
          </a:xfrm>
          <a:prstGeom prst="rect">
            <a:avLst/>
          </a:prstGeom>
          <a:noFill/>
        </p:spPr>
      </p:pic>
      <p:pic>
        <p:nvPicPr>
          <p:cNvPr id="5" name="Picture 4" descr="incident_response_pocket_guide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4660" y="366945"/>
            <a:ext cx="3298286" cy="2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3408172"/>
            <a:ext cx="4867421" cy="278400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Hazard Probability Codes</a:t>
            </a: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Frequent       (A)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Likely            (B)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Occasional   (C)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Rarely           (D)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1" y="3659997"/>
            <a:ext cx="4276579" cy="2867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" y="1561513"/>
            <a:ext cx="89611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u="sng" dirty="0" smtClean="0">
                <a:latin typeface="Arial Black" pitchFamily="34" charset="0"/>
              </a:rPr>
              <a:t>Definition</a:t>
            </a:r>
            <a:endParaRPr lang="en-US" sz="2400" dirty="0">
              <a:latin typeface="Arial Black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Probability </a:t>
            </a:r>
            <a:r>
              <a:rPr lang="en-US" sz="2400" b="1" dirty="0">
                <a:latin typeface="Arial Black" pitchFamily="34" charset="0"/>
              </a:rPr>
              <a:t>– </a:t>
            </a:r>
            <a:r>
              <a:rPr lang="en-US" sz="2400" dirty="0">
                <a:latin typeface="Arial Black" pitchFamily="34" charset="0"/>
              </a:rPr>
              <a:t>The likelihood that a hazard will result in a mishap or loss (Exposure in terms of time, proximity, and repetition)</a:t>
            </a:r>
          </a:p>
          <a:p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7452" y="28134"/>
            <a:ext cx="7976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Risk Assessment Code Matrix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62294" y="3373885"/>
            <a:ext cx="4053435" cy="285075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4400" dirty="0" smtClean="0">
                <a:solidFill>
                  <a:srgbClr val="FF0000"/>
                </a:solidFill>
              </a:rPr>
              <a:t>Severity Codes</a:t>
            </a:r>
          </a:p>
          <a:p>
            <a:pPr lvl="0"/>
            <a:endParaRPr lang="en-US" sz="2800" dirty="0" smtClean="0">
              <a:solidFill>
                <a:srgbClr val="FF0000"/>
              </a:soli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600" dirty="0" smtClean="0">
                <a:solidFill>
                  <a:prstClr val="black"/>
                </a:solidFill>
              </a:rPr>
              <a:t>Catastrophic   (I)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600" dirty="0" smtClean="0">
                <a:solidFill>
                  <a:prstClr val="black"/>
                </a:solidFill>
              </a:rPr>
              <a:t>Critical             (II)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600" dirty="0" smtClean="0">
                <a:solidFill>
                  <a:prstClr val="black"/>
                </a:solidFill>
              </a:rPr>
              <a:t>Significant      (III)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600" dirty="0" smtClean="0">
                <a:solidFill>
                  <a:prstClr val="black"/>
                </a:solidFill>
              </a:rPr>
              <a:t>Minor              (IV)</a:t>
            </a:r>
          </a:p>
          <a:p>
            <a:pPr marL="801688" lvl="0" indent="-3381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b="0" dirty="0" smtClean="0">
              <a:solidFill>
                <a:prstClr val="black"/>
              </a:solidFill>
            </a:endParaRPr>
          </a:p>
          <a:p>
            <a:pPr marL="801688" lvl="0" indent="-3381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b="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92" y="3739646"/>
            <a:ext cx="3738166" cy="2506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30326"/>
            <a:ext cx="903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rial Black" pitchFamily="34" charset="0"/>
              </a:rPr>
              <a:t>Definition: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Severity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>
                <a:latin typeface="Arial Black" pitchFamily="34" charset="0"/>
              </a:rPr>
              <a:t>– </a:t>
            </a:r>
            <a:r>
              <a:rPr lang="en-US" sz="2400" dirty="0">
                <a:latin typeface="Arial Black" pitchFamily="34" charset="0"/>
              </a:rPr>
              <a:t>The worst credible consequence that can occur as a result of a hazard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452" y="283776"/>
            <a:ext cx="7976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Risk Assessment Code Matrix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433" y="278034"/>
            <a:ext cx="6881812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Risk Management Process  </a:t>
            </a:r>
            <a:endParaRPr lang="en-US" sz="2000" dirty="0">
              <a:solidFill>
                <a:srgbClr val="FF0000"/>
              </a:solidFill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295422" y="1421034"/>
            <a:ext cx="8665698" cy="90178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035050" indent="-1035050"/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Risk </a:t>
            </a:r>
            <a:r>
              <a:rPr lang="en-US" sz="3600" b="1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r>
              <a:rPr lang="en-US" sz="3600" b="1" dirty="0" smtClean="0">
                <a:latin typeface="Arial Black" pitchFamily="34" charset="0"/>
                <a:cs typeface="Arial" pitchFamily="34" charset="0"/>
              </a:rPr>
              <a:t>An expression of possible loss in terms of severity and probability</a:t>
            </a:r>
          </a:p>
          <a:p>
            <a:r>
              <a:rPr lang="en-US" sz="3600" b="1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Hazard</a:t>
            </a:r>
          </a:p>
          <a:p>
            <a:r>
              <a:rPr lang="en-US" sz="3600" dirty="0">
                <a:latin typeface="Arial Black" pitchFamily="34" charset="0"/>
              </a:rPr>
              <a:t>Any real or potential condition that can cause injury, illness or death of personnel, or damage to, or loss of equipment or property</a:t>
            </a:r>
            <a:r>
              <a:rPr lang="en-US" sz="3600" dirty="0"/>
              <a:t>. </a:t>
            </a:r>
          </a:p>
          <a:p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8813" y="0"/>
          <a:ext cx="8975188" cy="625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3" imgW="9285355" imgH="6941260" progId="Word.Document.12">
                  <p:embed/>
                </p:oleObj>
              </mc:Choice>
              <mc:Fallback>
                <p:oleObj name="Document" r:id="rId3" imgW="9285355" imgH="694126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13" y="0"/>
                        <a:ext cx="8975188" cy="6256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346614"/>
              </p:ext>
            </p:extLst>
          </p:nvPr>
        </p:nvGraphicFramePr>
        <p:xfrm>
          <a:off x="0" y="-211015"/>
          <a:ext cx="9142412" cy="671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3" imgW="9141751" imgH="6716872" progId="Word.Document.12">
                  <p:embed/>
                </p:oleObj>
              </mc:Choice>
              <mc:Fallback>
                <p:oleObj name="Document" r:id="rId3" imgW="9141751" imgH="67168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11015"/>
                        <a:ext cx="9142412" cy="671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8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15</a:t>
            </a:fld>
            <a:r>
              <a:rPr lang="en-US" smtClean="0"/>
              <a:t> S-404 EP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2932" y="96687"/>
            <a:ext cx="475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INCIDENT SAFETY ANALYSIS (215a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82185"/>
              </p:ext>
            </p:extLst>
          </p:nvPr>
        </p:nvGraphicFramePr>
        <p:xfrm>
          <a:off x="337626" y="466018"/>
          <a:ext cx="8496886" cy="5864444"/>
        </p:xfrm>
        <a:graphic>
          <a:graphicData uri="http://schemas.openxmlformats.org/drawingml/2006/table">
            <a:tbl>
              <a:tblPr/>
              <a:tblGrid>
                <a:gridCol w="1237208"/>
                <a:gridCol w="1840943"/>
                <a:gridCol w="5418735"/>
              </a:tblGrid>
              <a:tr h="227282">
                <a:tc>
                  <a:txBody>
                    <a:bodyPr/>
                    <a:lstStyle/>
                    <a:p>
                      <a:pPr marL="0" marR="0">
                        <a:lnSpc>
                          <a:spcPts val="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 kern="0" dirty="0">
                          <a:effectLst/>
                          <a:latin typeface="Times New Roman"/>
                        </a:rPr>
                        <a:t>DIV</a:t>
                      </a: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 kern="0">
                          <a:effectLst/>
                          <a:latin typeface="Times New Roman"/>
                        </a:rPr>
                        <a:t>HAZARDS</a:t>
                      </a: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  <a:tabLst>
                          <a:tab pos="323850" algn="l"/>
                          <a:tab pos="2208530" algn="ctr"/>
                        </a:tabLst>
                      </a:pPr>
                      <a:r>
                        <a:rPr lang="en-US" sz="900" b="1" kern="0">
                          <a:effectLst/>
                          <a:latin typeface="Times New Roman"/>
                        </a:rPr>
                        <a:t>MITIGATIONS</a:t>
                      </a: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3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 dirty="0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 dirty="0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 dirty="0">
                          <a:effectLst/>
                          <a:latin typeface="Tms Rmn"/>
                          <a:ea typeface="Times New Roman"/>
                        </a:rPr>
                        <a:t> All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Driving 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Use </a:t>
                      </a:r>
                      <a:r>
                        <a:rPr lang="en-US" sz="900" b="1" dirty="0">
                          <a:effectLst/>
                          <a:latin typeface="Tms Rmn"/>
                          <a:ea typeface="Times New Roman"/>
                        </a:rPr>
                        <a:t>spotters</a:t>
                      </a: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 when backing, and</a:t>
                      </a:r>
                      <a:r>
                        <a:rPr lang="en-US" sz="900" b="1" dirty="0">
                          <a:effectLst/>
                          <a:latin typeface="Tms Rmn"/>
                          <a:ea typeface="Times New Roman"/>
                        </a:rPr>
                        <a:t> honk horn</a:t>
                      </a: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 to alert personnel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Follow 3 second rule when driving on all County/Forest roads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Wear seatbelt</a:t>
                      </a:r>
                      <a:r>
                        <a:rPr lang="en-US" sz="900" b="1" dirty="0">
                          <a:effectLst/>
                          <a:latin typeface="Tms Rmn"/>
                          <a:ea typeface="Times New Roman"/>
                        </a:rPr>
                        <a:t>s </a:t>
                      </a: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and turn on headlights on all roads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Observe all posted speed limits on Highways and forest roads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</a:rPr>
                        <a:t>Avoid parking in hazard tree concentrations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</a:rPr>
                        <a:t>Avoid travel on F.S. Road 42 to minimize risk of rolling debris &amp; trees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MM, PP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Extreme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Fire Behavior 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Establish “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Tms Rmn"/>
                          <a:ea typeface="Times New Roman"/>
                        </a:rPr>
                        <a:t>Decision Points</a:t>
                      </a: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” to withdraw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Use “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Tms Rmn"/>
                          <a:ea typeface="Times New Roman"/>
                        </a:rPr>
                        <a:t>Risk Management</a:t>
                      </a: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” approach prior to suppression actions, refer to page 1 in the IRPG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Create decision criteria with spotting over </a:t>
                      </a:r>
                      <a:r>
                        <a:rPr lang="en-US" sz="900" dirty="0" err="1">
                          <a:effectLst/>
                          <a:latin typeface="Tms Rmn"/>
                          <a:ea typeface="Times New Roman"/>
                        </a:rPr>
                        <a:t>fireline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All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High Winds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Eye protection  along with all PPE is critical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Plan for unexpected changes in wind direction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Follow all hazard tree mitigations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MM 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 Firing Operations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Establish “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Decision Points</a:t>
                      </a: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” and follow them  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Ensure communication between aerial and ground forces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Watch out for fences, holes, and other hazards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0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All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Border Fire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Operations Safety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Alert all personnel in area if illegal drugs are found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GPS locations and alert DIVS to contact Communications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Avoid dump sites, and camping areas, alert DIVS of location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Disengage to drop point if illegal activity is discovered, follow protocol in International Border Watchouts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8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PP, TT, Rehab  Monument, BAER Team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Hazard Trees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Avoid all heavily wooded areas,</a:t>
                      </a: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 during wind event.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Follow “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ms Rmn"/>
                          <a:ea typeface="Times New Roman"/>
                        </a:rPr>
                        <a:t>Hazard Tree Safety</a:t>
                      </a: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” guidelines, IRPG pages 20 &amp; 21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Avoid working in high hazard tree concentrations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Only fell hazard trees if an emergency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MM, PP, BAER Team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Helicopter Operations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Don’t  plan on air resources for medical transport or re-supply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ms Rmn"/>
                          <a:ea typeface="Times New Roman"/>
                        </a:rPr>
                        <a:t>Directing Bucket Drops, refer to page 65, IRPG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>
                          <a:effectLst/>
                          <a:latin typeface="Tms Rmn"/>
                          <a:ea typeface="Times New Roman"/>
                        </a:rPr>
                        <a:t>All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 dirty="0">
                          <a:effectLst/>
                          <a:latin typeface="Tms Rmn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900" b="1" dirty="0">
                          <a:effectLst/>
                          <a:latin typeface="Tms Rmn"/>
                          <a:ea typeface="Times New Roman"/>
                        </a:rPr>
                        <a:t>Fatigue Management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Get adequate rest…….follow the 2:1 work/rest guidelines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5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Tms Rmn"/>
                          <a:ea typeface="Times New Roman"/>
                        </a:rPr>
                        <a:t>Get proper hydration &amp; nourishment,  take frequent breaks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28692" y="182880"/>
            <a:ext cx="6719887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Risk Management Process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82880" y="1672419"/>
            <a:ext cx="8046720" cy="4525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Types of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Hazards</a:t>
            </a:r>
          </a:p>
          <a:p>
            <a:endParaRPr lang="en-US" sz="1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Arial Black" pitchFamily="34" charset="0"/>
              </a:rPr>
              <a:t>Material </a:t>
            </a:r>
          </a:p>
          <a:p>
            <a:endParaRPr lang="en-US" sz="1050" b="1" dirty="0" smtClean="0">
              <a:latin typeface="Arial Black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Arial Black" pitchFamily="34" charset="0"/>
              </a:rPr>
              <a:t>Environment</a:t>
            </a:r>
          </a:p>
          <a:p>
            <a:endParaRPr lang="en-US" sz="1050" b="1" dirty="0" smtClean="0">
              <a:latin typeface="Arial Black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Arial Black" pitchFamily="34" charset="0"/>
              </a:rPr>
              <a:t>Organizational</a:t>
            </a:r>
          </a:p>
          <a:p>
            <a:endParaRPr lang="en-US" sz="1050" b="1" dirty="0" smtClean="0">
              <a:latin typeface="Arial Black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Arial Black" pitchFamily="34" charset="0"/>
              </a:rPr>
              <a:t>Special Considerations </a:t>
            </a:r>
            <a:endParaRPr lang="en-US" sz="3600" b="1" dirty="0">
              <a:latin typeface="Arial Black" pitchFamily="34" charset="0"/>
            </a:endParaRPr>
          </a:p>
        </p:txBody>
      </p:sp>
      <p:pic>
        <p:nvPicPr>
          <p:cNvPr id="25" name="Picture 24" descr="ste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" y="182880"/>
            <a:ext cx="1714500" cy="97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881" y="1600200"/>
            <a:ext cx="8961119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3600" dirty="0" smtClean="0">
                <a:latin typeface="Arial Black" pitchFamily="34" charset="0"/>
              </a:rPr>
              <a:t>Assess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hazards</a:t>
            </a:r>
            <a:r>
              <a:rPr lang="en-US" sz="3600" dirty="0" smtClean="0">
                <a:latin typeface="Arial Black" pitchFamily="34" charset="0"/>
              </a:rPr>
              <a:t> to determine</a:t>
            </a:r>
          </a:p>
          <a:p>
            <a:r>
              <a:rPr lang="en-US" sz="3600" dirty="0" smtClean="0">
                <a:latin typeface="Arial Black" pitchFamily="34" charset="0"/>
              </a:rPr>
              <a:t>   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risks</a:t>
            </a:r>
          </a:p>
          <a:p>
            <a:endParaRPr lang="en-US" sz="1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Arial Black" pitchFamily="34" charset="0"/>
              </a:rPr>
              <a:t>  Assess impact of each hazard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	</a:t>
            </a:r>
            <a:r>
              <a:rPr lang="en-US" sz="3600" dirty="0" smtClean="0">
                <a:latin typeface="Arial Black" pitchFamily="34" charset="0"/>
              </a:rPr>
              <a:t> Potential loss (Risk </a:t>
            </a:r>
            <a:r>
              <a:rPr lang="en-US" sz="3600" dirty="0" err="1" smtClean="0">
                <a:latin typeface="Arial Black" pitchFamily="34" charset="0"/>
              </a:rPr>
              <a:t>vs</a:t>
            </a:r>
            <a:r>
              <a:rPr lang="en-US" sz="3600" dirty="0" smtClean="0">
                <a:latin typeface="Arial Black" pitchFamily="34" charset="0"/>
              </a:rPr>
              <a:t> Reward)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dirty="0" smtClean="0">
                <a:latin typeface="Arial Black" pitchFamily="34" charset="0"/>
              </a:rPr>
              <a:t>	 Cost 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dirty="0" smtClean="0">
                <a:latin typeface="Arial Black" pitchFamily="34" charset="0"/>
              </a:rPr>
              <a:t>	Mission degradation based on 	probability and severity.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811656" y="196950"/>
            <a:ext cx="6700837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Risk Management Process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 descr="step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1" y="182881"/>
            <a:ext cx="1628775" cy="1020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81275" y="317500"/>
            <a:ext cx="6562725" cy="1143000"/>
          </a:xfrm>
        </p:spPr>
        <p:txBody>
          <a:bodyPr anchor="t"/>
          <a:lstStyle/>
          <a:p>
            <a:r>
              <a:rPr lang="en-US" dirty="0">
                <a:solidFill>
                  <a:srgbClr val="FF0000"/>
                </a:solidFill>
              </a:rPr>
              <a:t>Develop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23975"/>
            <a:ext cx="8824913" cy="4822825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 smtClean="0">
                <a:latin typeface="Arial Black" pitchFamily="34" charset="0"/>
              </a:rPr>
              <a:t>Reduce </a:t>
            </a:r>
            <a:r>
              <a:rPr lang="en-US" sz="5900" dirty="0" smtClean="0">
                <a:solidFill>
                  <a:srgbClr val="FF0000"/>
                </a:solidFill>
                <a:latin typeface="Arial Black" pitchFamily="34" charset="0"/>
              </a:rPr>
              <a:t>risk</a:t>
            </a:r>
            <a:r>
              <a:rPr lang="en-US" sz="5900" dirty="0" smtClean="0">
                <a:latin typeface="Arial Black" pitchFamily="34" charset="0"/>
              </a:rPr>
              <a:t> by lowering the probability of occurrence and decreasing potential severity of a </a:t>
            </a:r>
            <a:r>
              <a:rPr lang="en-US" sz="5900" dirty="0" smtClean="0">
                <a:solidFill>
                  <a:srgbClr val="FF0000"/>
                </a:solidFill>
                <a:latin typeface="Arial Black" pitchFamily="34" charset="0"/>
              </a:rPr>
              <a:t>hazard</a:t>
            </a:r>
            <a:r>
              <a:rPr lang="en-US" sz="5900" dirty="0" smtClean="0">
                <a:latin typeface="Arial Black" pitchFamily="34" charset="0"/>
              </a:rPr>
              <a:t>, or both.</a:t>
            </a:r>
          </a:p>
          <a:p>
            <a:pPr>
              <a:spcBef>
                <a:spcPts val="1800"/>
              </a:spcBef>
            </a:pPr>
            <a:r>
              <a:rPr lang="en-US" sz="5800" dirty="0" smtClean="0">
                <a:latin typeface="Arial Black" pitchFamily="34" charset="0"/>
              </a:rPr>
              <a:t>Types of Controls –</a:t>
            </a:r>
          </a:p>
          <a:p>
            <a:pPr marL="685800" indent="-685800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5800" dirty="0" smtClean="0">
                <a:latin typeface="Arial Black" pitchFamily="34" charset="0"/>
              </a:rPr>
              <a:t>Engineering</a:t>
            </a:r>
            <a:endParaRPr lang="en-US" sz="5800" dirty="0">
              <a:latin typeface="Arial Black" pitchFamily="34" charset="0"/>
            </a:endParaRPr>
          </a:p>
          <a:p>
            <a:pPr marL="685800" indent="-685800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5800" b="1" dirty="0" smtClean="0">
                <a:latin typeface="Arial Black" pitchFamily="34" charset="0"/>
              </a:rPr>
              <a:t>Administrative</a:t>
            </a:r>
            <a:endParaRPr lang="en-US" sz="5800" dirty="0">
              <a:latin typeface="Arial Black" pitchFamily="34" charset="0"/>
            </a:endParaRPr>
          </a:p>
          <a:p>
            <a:pPr marL="685800" indent="-685800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5800" b="1" dirty="0" smtClean="0">
                <a:latin typeface="Arial Black" pitchFamily="34" charset="0"/>
              </a:rPr>
              <a:t>PPE </a:t>
            </a:r>
            <a:endParaRPr lang="en-US" sz="5800" dirty="0">
              <a:latin typeface="Arial Black" pitchFamily="34" charset="0"/>
            </a:endParaRPr>
          </a:p>
          <a:p>
            <a:pPr marL="685800" indent="-685800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5800" b="1" dirty="0" smtClean="0">
                <a:latin typeface="Arial Black" pitchFamily="34" charset="0"/>
              </a:rPr>
              <a:t>Educational</a:t>
            </a:r>
            <a:endParaRPr lang="en-US" sz="5800" dirty="0">
              <a:latin typeface="Arial Black" pitchFamily="34" charset="0"/>
            </a:endParaRPr>
          </a:p>
          <a:p>
            <a:pPr marL="685800" indent="-685800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5800" b="1" dirty="0" smtClean="0">
                <a:latin typeface="Arial Black" pitchFamily="34" charset="0"/>
              </a:rPr>
              <a:t>Avoidance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2031" y="6130395"/>
            <a:ext cx="8454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spc="-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en-US" sz="2000" b="1" i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often described as “mitigations” within the </a:t>
            </a:r>
            <a:r>
              <a:rPr lang="en-US" sz="2000" b="1" i="1" spc="-1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wildland</a:t>
            </a:r>
            <a:r>
              <a:rPr lang="en-US" sz="2000" b="1" i="1" spc="-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fire community. </a:t>
            </a:r>
            <a:endParaRPr lang="en-US" sz="2000" b="1" i="1" spc="-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ste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18" y="0"/>
            <a:ext cx="2000250" cy="1006792"/>
          </a:xfrm>
          <a:prstGeom prst="rect">
            <a:avLst/>
          </a:prstGeom>
        </p:spPr>
      </p:pic>
      <p:pic>
        <p:nvPicPr>
          <p:cNvPr id="8" name="Picture 2" descr="\\ilmfcop3fp6\users$\ndunn\Desktop\lc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315" y="2499156"/>
            <a:ext cx="2434923" cy="340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5854" y="529689"/>
            <a:ext cx="6562725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Criteria for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51692" y="1600200"/>
            <a:ext cx="9495692" cy="498348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Suitability</a:t>
            </a:r>
            <a:r>
              <a:rPr lang="en-US" dirty="0" smtClean="0">
                <a:latin typeface="Arial Black" pitchFamily="34" charset="0"/>
              </a:rPr>
              <a:t> – The control must truly remove the hazard or mitigate (reduce) the risk to an acceptable level.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Feasible</a:t>
            </a:r>
            <a:r>
              <a:rPr lang="en-US" dirty="0" smtClean="0">
                <a:latin typeface="Arial Black" pitchFamily="34" charset="0"/>
              </a:rPr>
              <a:t> – The end user will have the capability to implement the control.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Acceptable</a:t>
            </a:r>
            <a:r>
              <a:rPr lang="en-US" dirty="0" smtClean="0">
                <a:latin typeface="Arial Black" pitchFamily="34" charset="0"/>
              </a:rPr>
              <a:t> – The end user will accept and implement the control.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Effectiveness</a:t>
            </a:r>
            <a:r>
              <a:rPr lang="en-US" dirty="0" smtClean="0">
                <a:latin typeface="Arial Black" pitchFamily="34" charset="0"/>
              </a:rPr>
              <a:t> – Benefit gained by implementing the control and justifying the cost in resources and time.</a:t>
            </a:r>
          </a:p>
        </p:txBody>
      </p:sp>
      <p:pic>
        <p:nvPicPr>
          <p:cNvPr id="6" name="Content Placeholder 6" descr="ste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18" y="316439"/>
            <a:ext cx="2000250" cy="100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7286" y="260570"/>
            <a:ext cx="8778239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Levels of Operational </a:t>
            </a:r>
            <a:r>
              <a:rPr lang="en-US" dirty="0">
                <a:solidFill>
                  <a:srgbClr val="FF0000"/>
                </a:solidFill>
              </a:rPr>
              <a:t>Risk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286" y="2007809"/>
            <a:ext cx="8778240" cy="776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3400"/>
              </a:lnSpc>
              <a:spcAft>
                <a:spcPts val="12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 smtClean="0">
                <a:latin typeface="Arial Black" pitchFamily="34" charset="0"/>
                <a:cs typeface="Arial" pitchFamily="34" charset="0"/>
              </a:rPr>
              <a:t>Planning Level</a:t>
            </a:r>
          </a:p>
          <a:p>
            <a:pPr marL="571500" indent="-571500">
              <a:lnSpc>
                <a:spcPts val="3400"/>
              </a:lnSpc>
              <a:spcAft>
                <a:spcPts val="1200"/>
              </a:spcAft>
              <a:buClr>
                <a:srgbClr val="CC9900"/>
              </a:buClr>
              <a:buFont typeface="Wingdings" pitchFamily="2" charset="2"/>
              <a:buChar char="Ø"/>
            </a:pPr>
            <a:endParaRPr lang="en-US" sz="4400" b="1" dirty="0" smtClean="0">
              <a:latin typeface="Arial Black" pitchFamily="34" charset="0"/>
              <a:cs typeface="Arial" pitchFamily="34" charset="0"/>
            </a:endParaRPr>
          </a:p>
          <a:p>
            <a:pPr marL="571500" indent="-571500">
              <a:lnSpc>
                <a:spcPts val="3400"/>
              </a:lnSpc>
              <a:spcAft>
                <a:spcPts val="12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en-US" sz="4400" b="1" dirty="0" smtClean="0">
                <a:latin typeface="Arial Black" pitchFamily="34" charset="0"/>
                <a:cs typeface="Arial" pitchFamily="34" charset="0"/>
              </a:rPr>
              <a:t>  Operational Level</a:t>
            </a:r>
          </a:p>
          <a:p>
            <a:pPr marL="571500" indent="-571500">
              <a:lnSpc>
                <a:spcPts val="3400"/>
              </a:lnSpc>
              <a:spcAft>
                <a:spcPts val="1200"/>
              </a:spcAft>
              <a:buClr>
                <a:srgbClr val="CC9900"/>
              </a:buClr>
              <a:buFont typeface="Wingdings" pitchFamily="2" charset="2"/>
              <a:buChar char="Ø"/>
            </a:pPr>
            <a:endParaRPr lang="en-US" sz="4400" b="1" dirty="0" smtClean="0">
              <a:latin typeface="Arial Black" pitchFamily="34" charset="0"/>
              <a:cs typeface="Arial" pitchFamily="34" charset="0"/>
            </a:endParaRPr>
          </a:p>
          <a:p>
            <a:pPr marL="571500" indent="-571500">
              <a:lnSpc>
                <a:spcPts val="3400"/>
              </a:lnSpc>
              <a:spcAft>
                <a:spcPts val="12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en-US" sz="4400" b="1" dirty="0" smtClean="0">
                <a:latin typeface="Arial Black" pitchFamily="34" charset="0"/>
                <a:cs typeface="Arial" pitchFamily="34" charset="0"/>
              </a:rPr>
              <a:t>  Time Critical Level </a:t>
            </a:r>
          </a:p>
          <a:p>
            <a:pPr marL="457200" indent="-457200">
              <a:lnSpc>
                <a:spcPts val="3400"/>
              </a:lnSpc>
              <a:spcAft>
                <a:spcPts val="1200"/>
              </a:spcAft>
              <a:buClr>
                <a:srgbClr val="CC9900"/>
              </a:buClr>
              <a:buFont typeface="+mj-lt"/>
              <a:buAutoNum type="arabicPeriod"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3400"/>
              </a:lnSpc>
              <a:spcAft>
                <a:spcPts val="1200"/>
              </a:spcAft>
              <a:buClr>
                <a:srgbClr val="CC9900"/>
              </a:buClr>
              <a:buFont typeface="+mj-lt"/>
              <a:buAutoNum type="arabicPeriod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C9900"/>
              </a:buClr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49683" y="570718"/>
            <a:ext cx="6581775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Residual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018" y="1628336"/>
            <a:ext cx="9020982" cy="48005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The level of risk remaining after controls have been identified and selected</a:t>
            </a:r>
            <a:r>
              <a:rPr lang="en-US" sz="2800" dirty="0" smtClean="0">
                <a:latin typeface="Arial Black" pitchFamily="34" charset="0"/>
              </a:rPr>
              <a:t>.</a:t>
            </a:r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Ø"/>
            </a:pPr>
            <a:r>
              <a:rPr lang="en-US" b="0" dirty="0" smtClean="0">
                <a:latin typeface="Arial Black" pitchFamily="34" charset="0"/>
              </a:rPr>
              <a:t>Eliminating every risk is often not achievable</a:t>
            </a:r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Ø"/>
            </a:pPr>
            <a:r>
              <a:rPr lang="en-US" b="0" dirty="0" smtClean="0">
                <a:latin typeface="Arial Black" pitchFamily="34" charset="0"/>
              </a:rPr>
              <a:t>Residual risk after mitigation needs to be identified and determined if the risk is at an acceptable level.</a:t>
            </a:r>
          </a:p>
          <a:p>
            <a:pPr>
              <a:spcBef>
                <a:spcPts val="1800"/>
              </a:spcBef>
            </a:pPr>
            <a:endParaRPr lang="en-US" sz="2800" b="0" dirty="0" smtClean="0"/>
          </a:p>
          <a:p>
            <a:endParaRPr lang="en-US" dirty="0"/>
          </a:p>
        </p:txBody>
      </p:sp>
      <p:pic>
        <p:nvPicPr>
          <p:cNvPr id="6" name="Content Placeholder 6" descr="ste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18" y="316439"/>
            <a:ext cx="2000250" cy="100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00300" y="569913"/>
            <a:ext cx="6743700" cy="1143000"/>
          </a:xfrm>
        </p:spPr>
        <p:txBody>
          <a:bodyPr/>
          <a:lstStyle/>
          <a:p>
            <a:r>
              <a:rPr lang="en-US" b="0" dirty="0">
                <a:ln>
                  <a:noFill/>
                </a:ln>
                <a:solidFill>
                  <a:srgbClr val="FF0000"/>
                </a:solidFill>
                <a:effectLst/>
              </a:rPr>
              <a:t>O</a:t>
            </a:r>
            <a:r>
              <a:rPr lang="en-US" b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verall Residual </a:t>
            </a:r>
            <a:r>
              <a:rPr lang="en-US" b="0" dirty="0">
                <a:ln>
                  <a:noFill/>
                </a:ln>
                <a:solidFill>
                  <a:srgbClr val="FF0000"/>
                </a:solidFill>
                <a:effectLst/>
              </a:rPr>
              <a:t>Risk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13157"/>
            <a:ext cx="8876714" cy="452596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Arial Black" pitchFamily="34" charset="0"/>
              </a:rPr>
              <a:t>Cumulative </a:t>
            </a:r>
            <a:r>
              <a:rPr lang="en-US" sz="4000" dirty="0">
                <a:latin typeface="Arial Black" pitchFamily="34" charset="0"/>
              </a:rPr>
              <a:t>R</a:t>
            </a:r>
            <a:r>
              <a:rPr lang="en-US" sz="4000" dirty="0" smtClean="0">
                <a:latin typeface="Arial Black" pitchFamily="34" charset="0"/>
              </a:rPr>
              <a:t>isk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0" dirty="0" smtClean="0">
                <a:latin typeface="Arial Black" pitchFamily="34" charset="0"/>
              </a:rPr>
              <a:t>Should be determined based on the hazard having the greatest residual risk down to the hazard having the least risk. </a:t>
            </a:r>
          </a:p>
          <a:p>
            <a:endParaRPr lang="en-US" sz="3600" b="0" dirty="0" smtClean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0" dirty="0" smtClean="0">
                <a:latin typeface="Arial Black" pitchFamily="34" charset="0"/>
              </a:rPr>
              <a:t>Determining overall mission risk by averaging the risks of all hazards is not valid</a:t>
            </a:r>
            <a:r>
              <a:rPr lang="en-US" sz="2800" b="0" dirty="0" smtClean="0">
                <a:latin typeface="Arial Black" pitchFamily="34" charset="0"/>
              </a:rPr>
              <a:t>.</a:t>
            </a:r>
            <a:endParaRPr lang="en-US" sz="2800" b="0" dirty="0">
              <a:latin typeface="Arial Black" pitchFamily="34" charset="0"/>
            </a:endParaRPr>
          </a:p>
        </p:txBody>
      </p:sp>
      <p:pic>
        <p:nvPicPr>
          <p:cNvPr id="6" name="Content Placeholder 6" descr="ste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18" y="316439"/>
            <a:ext cx="2000250" cy="100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750" y="317500"/>
            <a:ext cx="657225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544" y="1600200"/>
            <a:ext cx="9031456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The decision to accept or not accept the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R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isk(s)</a:t>
            </a:r>
            <a:r>
              <a:rPr lang="en-US" sz="3600" dirty="0" smtClean="0">
                <a:latin typeface="Arial Black" pitchFamily="34" charset="0"/>
              </a:rPr>
              <a:t> associated with an action.  </a:t>
            </a:r>
          </a:p>
          <a:p>
            <a:endParaRPr lang="en-US" sz="1400" dirty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>
                <a:latin typeface="Arial Black" pitchFamily="34" charset="0"/>
              </a:rPr>
              <a:t>Based on residual risk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>
                <a:latin typeface="Arial Black" pitchFamily="34" charset="0"/>
              </a:rPr>
              <a:t>Benefits outweigh the cost/potential consequence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>
                <a:latin typeface="Arial Black" pitchFamily="34" charset="0"/>
              </a:rPr>
              <a:t>Made at the appropriate level</a:t>
            </a:r>
          </a:p>
          <a:p>
            <a:endParaRPr lang="en-US" sz="3600" dirty="0"/>
          </a:p>
        </p:txBody>
      </p:sp>
      <p:pic>
        <p:nvPicPr>
          <p:cNvPr id="7" name="Picture 6" descr="step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44" y="309496"/>
            <a:ext cx="2000250" cy="966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9742" y="340944"/>
            <a:ext cx="6625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 Black" pitchFamily="34" charset="0"/>
              </a:rPr>
              <a:t>Risk Decision</a:t>
            </a:r>
            <a:endParaRPr lang="en-US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94939" y="542583"/>
            <a:ext cx="6581775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Decision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253219" y="1276283"/>
            <a:ext cx="9397219" cy="5307397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900" b="1" dirty="0" smtClean="0"/>
              <a:t>  </a:t>
            </a:r>
            <a:r>
              <a:rPr lang="en-US" sz="3900" b="1" dirty="0" smtClean="0">
                <a:latin typeface="Arial Black" pitchFamily="34" charset="0"/>
              </a:rPr>
              <a:t>Accept Risk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900" b="1" dirty="0" smtClean="0">
                <a:latin typeface="Arial Black" pitchFamily="34" charset="0"/>
              </a:rPr>
              <a:t>  Modify Risk with control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900" b="1" dirty="0">
                <a:latin typeface="Arial Black" pitchFamily="34" charset="0"/>
              </a:rPr>
              <a:t> </a:t>
            </a:r>
            <a:r>
              <a:rPr lang="en-US" sz="3900" b="1" dirty="0" smtClean="0">
                <a:latin typeface="Arial Black" pitchFamily="34" charset="0"/>
              </a:rPr>
              <a:t>   measures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900" b="1" dirty="0" smtClean="0">
                <a:latin typeface="Arial Black" pitchFamily="34" charset="0"/>
              </a:rPr>
              <a:t>  Requires more information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900" b="1" dirty="0" smtClean="0">
                <a:latin typeface="Arial Black" pitchFamily="34" charset="0"/>
              </a:rPr>
              <a:t>  Reject Risk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900" b="1" dirty="0" smtClean="0">
                <a:latin typeface="Arial Black" pitchFamily="34" charset="0"/>
              </a:rPr>
              <a:t>  Elevate to higher levels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900" b="1" dirty="0" smtClean="0">
                <a:latin typeface="Arial Black" pitchFamily="34" charset="0"/>
              </a:rPr>
              <a:t>  Consider alternative action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900" b="1" dirty="0" smtClean="0">
                <a:latin typeface="Arial Black" pitchFamily="34" charset="0"/>
              </a:rPr>
              <a:t>  Avoidance </a:t>
            </a:r>
          </a:p>
          <a:p>
            <a:endParaRPr lang="en-US" dirty="0"/>
          </a:p>
        </p:txBody>
      </p:sp>
      <p:pic>
        <p:nvPicPr>
          <p:cNvPr id="6" name="Picture 5" descr="step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44" y="309496"/>
            <a:ext cx="2000250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58158" y="300844"/>
            <a:ext cx="653415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Risk Management </a:t>
            </a:r>
            <a:r>
              <a:rPr lang="en-US" dirty="0" smtClean="0">
                <a:solidFill>
                  <a:srgbClr val="FF0000"/>
                </a:solidFill>
              </a:rPr>
              <a:t>Process 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86306"/>
            <a:ext cx="9326880" cy="487169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5100" dirty="0" smtClean="0">
                <a:latin typeface="Arial Black" pitchFamily="34" charset="0"/>
              </a:rPr>
              <a:t>Evaluate hazard controls and continuously monitor the overall situation  </a:t>
            </a:r>
          </a:p>
          <a:p>
            <a:endParaRPr lang="en-US" sz="5100" dirty="0" smtClean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5100" dirty="0" smtClean="0">
                <a:latin typeface="Arial Black" pitchFamily="34" charset="0"/>
              </a:rPr>
              <a:t>Each operational period, </a:t>
            </a:r>
            <a:r>
              <a:rPr lang="en-US" sz="5100" dirty="0">
                <a:latin typeface="Arial Black" pitchFamily="34" charset="0"/>
              </a:rPr>
              <a:t>leaders </a:t>
            </a:r>
            <a:r>
              <a:rPr lang="en-US" sz="5100" dirty="0" smtClean="0">
                <a:latin typeface="Arial Black" pitchFamily="34" charset="0"/>
              </a:rPr>
              <a:t>should </a:t>
            </a:r>
            <a:r>
              <a:rPr lang="en-US" sz="5100" dirty="0">
                <a:latin typeface="Arial Black" pitchFamily="34" charset="0"/>
              </a:rPr>
              <a:t>evaluate how well the risk management process was executed.</a:t>
            </a:r>
          </a:p>
          <a:p>
            <a:endParaRPr lang="en-US" sz="5100" dirty="0" smtClean="0"/>
          </a:p>
          <a:p>
            <a:pPr lvl="1"/>
            <a:endParaRPr lang="en-US" sz="5100" dirty="0" smtClean="0"/>
          </a:p>
          <a:p>
            <a:r>
              <a:rPr lang="en-US" sz="5100" dirty="0" smtClean="0"/>
              <a:t> </a:t>
            </a:r>
          </a:p>
          <a:p>
            <a:endParaRPr lang="en-US" dirty="0"/>
          </a:p>
        </p:txBody>
      </p:sp>
      <p:pic>
        <p:nvPicPr>
          <p:cNvPr id="5" name="Picture 4" descr="step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44" y="317036"/>
            <a:ext cx="2000250" cy="112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609" y="295421"/>
            <a:ext cx="890485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Completed Risk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Assessments</a:t>
            </a:r>
          </a:p>
          <a:p>
            <a:pPr algn="ctr"/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4000" dirty="0" smtClean="0">
                <a:latin typeface="Arial Black" pitchFamily="34" charset="0"/>
              </a:rPr>
              <a:t>13 Generic R.A.’s Completed</a:t>
            </a:r>
          </a:p>
          <a:p>
            <a:endParaRPr lang="en-US" sz="1600" dirty="0" smtClean="0"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>
                <a:latin typeface="Arial Black" pitchFamily="34" charset="0"/>
              </a:rPr>
              <a:t> </a:t>
            </a:r>
            <a:r>
              <a:rPr lang="en-US" sz="4000" dirty="0" smtClean="0">
                <a:latin typeface="Arial Black" pitchFamily="34" charset="0"/>
              </a:rPr>
              <a:t>Need to Complete R.A.</a:t>
            </a:r>
          </a:p>
          <a:p>
            <a:r>
              <a:rPr lang="en-US" sz="4000" dirty="0">
                <a:latin typeface="Arial Black" pitchFamily="34" charset="0"/>
              </a:rPr>
              <a:t> </a:t>
            </a:r>
            <a:r>
              <a:rPr lang="en-US" sz="4000" dirty="0" smtClean="0">
                <a:latin typeface="Arial Black" pitchFamily="34" charset="0"/>
              </a:rPr>
              <a:t>   Codes</a:t>
            </a:r>
          </a:p>
          <a:p>
            <a:endParaRPr lang="en-US" sz="1600" dirty="0" smtClean="0"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4000" dirty="0" smtClean="0">
                <a:latin typeface="Arial Black" pitchFamily="34" charset="0"/>
              </a:rPr>
              <a:t>Add/Delete Mitigation </a:t>
            </a:r>
          </a:p>
          <a:p>
            <a:r>
              <a:rPr lang="en-US" sz="4000" dirty="0" smtClean="0">
                <a:latin typeface="Arial Black" pitchFamily="34" charset="0"/>
              </a:rPr>
              <a:t>   Measures</a:t>
            </a:r>
          </a:p>
          <a:p>
            <a:endParaRPr lang="en-US" sz="4000" dirty="0">
              <a:latin typeface="Arial Black" pitchFamily="34" charset="0"/>
              <a:hlinkClick r:id="rId2"/>
            </a:endParaRPr>
          </a:p>
          <a:p>
            <a:endParaRPr lang="en-US" sz="4000" dirty="0">
              <a:latin typeface="Arial Black" pitchFamily="34" charset="0"/>
              <a:hlinkClick r:id="rId2"/>
            </a:endParaRPr>
          </a:p>
          <a:p>
            <a:endParaRPr lang="en-US" sz="2800" dirty="0" smtClean="0">
              <a:latin typeface="Arial Black" pitchFamily="34" charset="0"/>
              <a:hlinkClick r:id="rId2"/>
            </a:endParaRPr>
          </a:p>
          <a:p>
            <a:endParaRPr lang="en-US" dirty="0">
              <a:latin typeface="Arial Black" pitchFamily="34" charset="0"/>
              <a:hlinkClick r:id="rId2"/>
            </a:endParaRPr>
          </a:p>
          <a:p>
            <a:endParaRPr lang="en-US" dirty="0" smtClean="0">
              <a:latin typeface="Arial Black" pitchFamily="34" charset="0"/>
              <a:hlinkClick r:id="rId2"/>
            </a:endParaRPr>
          </a:p>
          <a:p>
            <a:endParaRPr lang="en-US" dirty="0">
              <a:latin typeface="Arial Black" pitchFamily="34" charset="0"/>
              <a:hlinkClick r:id="rId2"/>
            </a:endParaRPr>
          </a:p>
          <a:p>
            <a:r>
              <a:rPr lang="en-US" sz="2800" dirty="0" smtClean="0">
                <a:latin typeface="Arial Black" pitchFamily="34" charset="0"/>
                <a:hlinkClick r:id="rId2"/>
              </a:rPr>
              <a:t>   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77" y="5576484"/>
            <a:ext cx="889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  <a:hlinkClick r:id="rId2"/>
              </a:rPr>
              <a:t> http://www.bia.gov/nifc/safety/risk/index.htm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77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089179"/>
              </p:ext>
            </p:extLst>
          </p:nvPr>
        </p:nvGraphicFramePr>
        <p:xfrm>
          <a:off x="168812" y="211017"/>
          <a:ext cx="8975188" cy="637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3" imgW="9273838" imgH="5494638" progId="Word.Document.8">
                  <p:embed/>
                </p:oleObj>
              </mc:Choice>
              <mc:Fallback>
                <p:oleObj name="Document" r:id="rId3" imgW="9273838" imgH="549463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812" y="211017"/>
                        <a:ext cx="8975188" cy="6372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5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00-</a:t>
            </a:r>
            <a:fld id="{C00009DE-4F80-47F4-BF0D-F763E7794F68}" type="slidenum">
              <a:rPr lang="en-US" smtClean="0"/>
              <a:pPr/>
              <a:t>27</a:t>
            </a:fld>
            <a:r>
              <a:rPr lang="en-US" smtClean="0"/>
              <a:t> S-404 EP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6597" y="2180491"/>
            <a:ext cx="7357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Tony  </a:t>
            </a:r>
            <a:r>
              <a:rPr lang="en-US" sz="3600" dirty="0" err="1" smtClean="0">
                <a:latin typeface="Arial Black" pitchFamily="34" charset="0"/>
              </a:rPr>
              <a:t>Beitia</a:t>
            </a:r>
            <a:endParaRPr lang="en-US" sz="3600" dirty="0" smtClean="0">
              <a:latin typeface="Arial Black" pitchFamily="34" charset="0"/>
            </a:endParaRPr>
          </a:p>
          <a:p>
            <a:r>
              <a:rPr lang="en-US" sz="3600" dirty="0" smtClean="0">
                <a:latin typeface="Arial Black" pitchFamily="34" charset="0"/>
              </a:rPr>
              <a:t>BIA-NIFC</a:t>
            </a:r>
          </a:p>
          <a:p>
            <a:r>
              <a:rPr lang="en-US" sz="3600" dirty="0">
                <a:latin typeface="Arial Black" pitchFamily="34" charset="0"/>
              </a:rPr>
              <a:t>j</a:t>
            </a:r>
            <a:r>
              <a:rPr lang="en-US" sz="3600" dirty="0" smtClean="0">
                <a:latin typeface="Arial Black" pitchFamily="34" charset="0"/>
              </a:rPr>
              <a:t>uan.beitia@bia.gov</a:t>
            </a:r>
          </a:p>
          <a:p>
            <a:r>
              <a:rPr lang="en-US" sz="3600" dirty="0" smtClean="0">
                <a:latin typeface="Arial Black" pitchFamily="34" charset="0"/>
              </a:rPr>
              <a:t>1-208-387-5177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62706" y="43070"/>
            <a:ext cx="3518913" cy="392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u="sng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Risk Assessment Planning</a:t>
            </a:r>
            <a:endParaRPr lang="en-US" sz="1400" dirty="0">
              <a:solidFill>
                <a:srgbClr val="FF000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161753"/>
              </p:ext>
            </p:extLst>
          </p:nvPr>
        </p:nvGraphicFramePr>
        <p:xfrm>
          <a:off x="140677" y="534571"/>
          <a:ext cx="8764172" cy="5922500"/>
        </p:xfrm>
        <a:graphic>
          <a:graphicData uri="http://schemas.openxmlformats.org/drawingml/2006/table">
            <a:tbl>
              <a:tblPr firstRow="1" firstCol="1" bandRow="1"/>
              <a:tblGrid>
                <a:gridCol w="2769260"/>
                <a:gridCol w="3342373"/>
                <a:gridCol w="2652539"/>
              </a:tblGrid>
              <a:tr h="19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Risk Management Process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Planning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Tools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215A/Risk Mgmt Matrix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IAP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2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Situation Awareness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Establishing situation awareness/gathering information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Planning Strategy Meeting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Logistics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Incident objectives (202)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Incident organization (203)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Weather forecast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Fire behavior forecast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Communications Plan (205)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Hazard Assessment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Identifying hazards and assessing the risk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Risk Management Matrix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JHA/RA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 Messages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Pocket card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Briefings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2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Hazard Control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Controlling or eliminating hazards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 Planning -  (215A)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Engineering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PPE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Avoidance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 Messages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Medical Plans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Decision Point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Making go/no-go decisions based on acceptability of remaining risk</a:t>
                      </a:r>
                      <a:r>
                        <a:rPr lang="en-US" sz="900" b="1" i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Residual risk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Operational Planning – (215)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Contingency plans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Incident Emergency Plans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 Action Plan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ICP/Remote Camp Safety Plans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Incident within Incident Plan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Re-evaluate and revise strategy and/or tactics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Work Assignments (204)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Medical Plan (206)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Turndown protocols (IRPG)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Evaluate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Evaluating effectiveness of hazard controls and continuously re-evaluating situation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During Action Review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Concurrence from Command &amp; General Staff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Debrief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77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Content Placeholder 5" descr="Panther1 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3706"/>
            <a:ext cx="9144000" cy="509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33946" y="253219"/>
            <a:ext cx="7021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Hazards &amp; Mitigations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40" y="4797082"/>
            <a:ext cx="2712160" cy="18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8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62706" y="43070"/>
            <a:ext cx="3518913" cy="392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u="sng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Risk Assessment Planning</a:t>
            </a:r>
            <a:endParaRPr lang="en-US" sz="1400" dirty="0">
              <a:solidFill>
                <a:srgbClr val="FF000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42687"/>
              </p:ext>
            </p:extLst>
          </p:nvPr>
        </p:nvGraphicFramePr>
        <p:xfrm>
          <a:off x="140677" y="534571"/>
          <a:ext cx="8764172" cy="5922500"/>
        </p:xfrm>
        <a:graphic>
          <a:graphicData uri="http://schemas.openxmlformats.org/drawingml/2006/table">
            <a:tbl>
              <a:tblPr firstRow="1" firstCol="1" bandRow="1"/>
              <a:tblGrid>
                <a:gridCol w="2769260"/>
                <a:gridCol w="3342373"/>
                <a:gridCol w="2652539"/>
              </a:tblGrid>
              <a:tr h="19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Risk Management Process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Planning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Tools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215A/Risk Mgmt Matrix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IAP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2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Situation Awareness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Establishing situation awareness/gathering information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Planning Strategy Meeting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Logistics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Incident objectives (202)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Incident organization (203)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Weather forecast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Fire behavior forecast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Communications Plan (205)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Hazard Assessment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Identifying hazards and assessing the risk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Risk Management Matrix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JHA/RA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 Messages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Pocket card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Briefings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2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Hazard Control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Controlling or eliminating hazards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 Planning -  (215A)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Engineering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PPE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Avoidance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 Messages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Medical Plans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Decision Point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Making go/no-go decisions based on acceptability of remaining risk</a:t>
                      </a:r>
                      <a:r>
                        <a:rPr lang="en-US" sz="900" b="1" i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Residual risk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Operational Planning – (215)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Contingency plans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Incident Emergency Plans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 Action Plan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ICP/Remote Camp Safety Plans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­"/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Incident within Incident Plan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Re-evaluate and revise strategy and/or tactics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Work Assignments (204)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Medical Plan (206)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Turndown protocols (IRPG)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Evaluate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31F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Evaluating effectiveness of hazard controls and continuously re-evaluating situation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During Action Review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Concurrence from Command &amp; General Staff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Debrief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8813" y="0"/>
          <a:ext cx="8975188" cy="625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3" imgW="9285355" imgH="6941260" progId="Word.Document.12">
                  <p:embed/>
                </p:oleObj>
              </mc:Choice>
              <mc:Fallback>
                <p:oleObj name="Document" r:id="rId3" imgW="9285355" imgH="694126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13" y="0"/>
                        <a:ext cx="8975188" cy="6256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158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Operational Risk Management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8812" y="925513"/>
            <a:ext cx="8975188" cy="5518150"/>
          </a:xfrm>
        </p:spPr>
        <p:txBody>
          <a:bodyPr>
            <a:noAutofit/>
          </a:bodyPr>
          <a:lstStyle/>
          <a:p>
            <a:pPr marL="628650" indent="-5715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Red Book</a:t>
            </a:r>
          </a:p>
          <a:p>
            <a:pPr marL="1257300" lvl="1" indent="-457200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Chapters 1 &amp; 7</a:t>
            </a:r>
          </a:p>
          <a:p>
            <a:pPr marL="628650" indent="-5715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Blue Book (BIA)</a:t>
            </a:r>
          </a:p>
          <a:p>
            <a:pPr marL="1257300" lvl="1" indent="-457200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Chapters 2 &amp; 9</a:t>
            </a:r>
          </a:p>
          <a:p>
            <a:pPr marL="628650" indent="-571500">
              <a:buFont typeface="Wingdings" pitchFamily="2" charset="2"/>
              <a:buChar char="Ø"/>
            </a:pPr>
            <a:r>
              <a:rPr lang="en-US" sz="4000" dirty="0" smtClean="0">
                <a:latin typeface="Arial Black" pitchFamily="34" charset="0"/>
              </a:rPr>
              <a:t>Fireline Handbook</a:t>
            </a:r>
          </a:p>
          <a:p>
            <a:pPr marL="628650" indent="-571500">
              <a:buFont typeface="Wingdings" pitchFamily="2" charset="2"/>
              <a:buChar char="Ø"/>
            </a:pPr>
            <a:r>
              <a:rPr lang="en-US" sz="4000" dirty="0" smtClean="0">
                <a:latin typeface="Arial Black" pitchFamily="34" charset="0"/>
              </a:rPr>
              <a:t>Local Unit SOP’s</a:t>
            </a:r>
          </a:p>
          <a:p>
            <a:pPr marL="628650" indent="-571500">
              <a:buFont typeface="Wingdings" pitchFamily="2" charset="2"/>
              <a:buChar char="Ø"/>
            </a:pPr>
            <a:r>
              <a:rPr lang="en-US" sz="4000" dirty="0" smtClean="0">
                <a:latin typeface="Arial Black" pitchFamily="34" charset="0"/>
              </a:rPr>
              <a:t>IRPG</a:t>
            </a:r>
          </a:p>
          <a:p>
            <a:pPr marL="571500" indent="-514350"/>
            <a:r>
              <a:rPr lang="en-US" sz="4000" dirty="0" smtClean="0"/>
              <a:t> </a:t>
            </a:r>
          </a:p>
          <a:p>
            <a:pPr marL="571500" indent="-514350"/>
            <a:endParaRPr lang="en-US" sz="4000" dirty="0" smtClean="0"/>
          </a:p>
          <a:p>
            <a:pPr marL="571500" indent="-514350"/>
            <a:endParaRPr lang="en-US" sz="4000" dirty="0" smtClean="0"/>
          </a:p>
          <a:p>
            <a:pPr marL="571500" indent="-514350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63013" cy="9985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Operational Risk Management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60488"/>
            <a:ext cx="894715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IRPG - </a:t>
            </a:r>
            <a:r>
              <a:rPr lang="en-US" sz="4400" dirty="0" smtClean="0">
                <a:solidFill>
                  <a:srgbClr val="00B050"/>
                </a:solidFill>
              </a:rPr>
              <a:t>Green Pages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/>
              <a:t>Risk Management Process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/>
              <a:t>Look Up, Down, Around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/>
              <a:t>LCES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/>
              <a:t>Safety Zones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/>
              <a:t>Urban Interface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/>
              <a:t>Complexity Analysis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FF0000"/>
                </a:solidFill>
              </a:rPr>
              <a:t>Refuse Risk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 descr="incident_response_pocket_guide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322" y="3506968"/>
            <a:ext cx="3298286" cy="2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k3a.png"/>
          <p:cNvPicPr>
            <a:picLocks noChangeAspect="1"/>
          </p:cNvPicPr>
          <p:nvPr/>
        </p:nvPicPr>
        <p:blipFill>
          <a:blip r:embed="rId3" cstate="print"/>
          <a:srcRect l="27000" t="20000" r="28000" b="20000"/>
          <a:stretch>
            <a:fillRect/>
          </a:stretch>
        </p:blipFill>
        <p:spPr>
          <a:xfrm>
            <a:off x="2514600" y="1901009"/>
            <a:ext cx="41148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2806" y="260570"/>
            <a:ext cx="7418387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Five Step Process</a:t>
            </a:r>
          </a:p>
        </p:txBody>
      </p:sp>
      <p:pic>
        <p:nvPicPr>
          <p:cNvPr id="26" name="Picture 25" descr="5ste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254" y="1064922"/>
            <a:ext cx="8288174" cy="5294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542" y="288706"/>
            <a:ext cx="8736035" cy="1143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Principles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Operational Risk </a:t>
            </a:r>
            <a:r>
              <a:rPr lang="en-US" dirty="0">
                <a:solidFill>
                  <a:srgbClr val="FF0000"/>
                </a:solidFill>
              </a:rPr>
              <a:t>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6560"/>
            <a:ext cx="9144000" cy="7735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3400"/>
              </a:lnSpc>
              <a:spcAft>
                <a:spcPts val="12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en-US" sz="3600" b="1" dirty="0">
                <a:latin typeface="Arial Black" pitchFamily="34" charset="0"/>
                <a:cs typeface="Arial" pitchFamily="34" charset="0"/>
              </a:rPr>
              <a:t>M</a:t>
            </a:r>
            <a:r>
              <a:rPr lang="en-US" sz="3600" b="1" dirty="0" smtClean="0">
                <a:latin typeface="Arial Black" pitchFamily="34" charset="0"/>
                <a:cs typeface="Arial" pitchFamily="34" charset="0"/>
              </a:rPr>
              <a:t>anage risk in the planning stage</a:t>
            </a:r>
          </a:p>
          <a:p>
            <a:pPr marL="571500" indent="-571500">
              <a:lnSpc>
                <a:spcPts val="3400"/>
              </a:lnSpc>
              <a:spcAft>
                <a:spcPts val="12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en-US" sz="3600" b="1" dirty="0" smtClean="0">
                <a:latin typeface="Arial Black" pitchFamily="34" charset="0"/>
                <a:cs typeface="Arial" pitchFamily="34" charset="0"/>
              </a:rPr>
              <a:t>Do not accept unnecessary risk</a:t>
            </a:r>
          </a:p>
          <a:p>
            <a:pPr marL="571500" indent="-571500">
              <a:lnSpc>
                <a:spcPts val="3400"/>
              </a:lnSpc>
              <a:spcAft>
                <a:spcPts val="12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en-US" sz="3600" b="1" dirty="0" smtClean="0">
                <a:latin typeface="Arial Black" pitchFamily="34" charset="0"/>
                <a:cs typeface="Arial" pitchFamily="34" charset="0"/>
              </a:rPr>
              <a:t>Make risk decisions at the appropriate level</a:t>
            </a:r>
          </a:p>
          <a:p>
            <a:pPr marL="571500" indent="-571500">
              <a:lnSpc>
                <a:spcPts val="3400"/>
              </a:lnSpc>
              <a:spcAft>
                <a:spcPts val="12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en-US" sz="3600" b="1" dirty="0" smtClean="0">
                <a:latin typeface="Arial Black" pitchFamily="34" charset="0"/>
                <a:cs typeface="Arial" pitchFamily="34" charset="0"/>
              </a:rPr>
              <a:t>Accept risk when benefits outweigh costs and/or potential consequences</a:t>
            </a:r>
          </a:p>
          <a:p>
            <a:pPr marL="457200" indent="-457200">
              <a:buClr>
                <a:srgbClr val="CC9900"/>
              </a:buClr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539" y="282397"/>
            <a:ext cx="8834511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Operational Risk </a:t>
            </a:r>
            <a:r>
              <a:rPr lang="en-US" dirty="0">
                <a:solidFill>
                  <a:srgbClr val="FF0000"/>
                </a:solidFill>
              </a:rPr>
              <a:t>Management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2493" y="1876805"/>
            <a:ext cx="7056437" cy="4525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Determine level </a:t>
            </a:r>
            <a:br>
              <a:rPr lang="en-US" sz="4800" dirty="0" smtClean="0"/>
            </a:br>
            <a:r>
              <a:rPr lang="en-US" sz="4800" dirty="0" smtClean="0"/>
              <a:t>of </a:t>
            </a:r>
            <a:r>
              <a:rPr lang="en-US" sz="4800" dirty="0" smtClean="0">
                <a:solidFill>
                  <a:srgbClr val="FF0000"/>
                </a:solidFill>
              </a:rPr>
              <a:t>Risk</a:t>
            </a:r>
            <a:r>
              <a:rPr lang="en-US" sz="4800" dirty="0" smtClean="0"/>
              <a:t> and </a:t>
            </a:r>
            <a:br>
              <a:rPr lang="en-US" sz="4800" dirty="0" smtClean="0"/>
            </a:br>
            <a:r>
              <a:rPr lang="en-US" sz="4800" dirty="0" smtClean="0"/>
              <a:t>establish </a:t>
            </a:r>
            <a:br>
              <a:rPr lang="en-US" sz="4800" dirty="0" smtClean="0"/>
            </a:br>
            <a:r>
              <a:rPr lang="en-US" sz="4800" dirty="0" smtClean="0">
                <a:solidFill>
                  <a:srgbClr val="FF0000"/>
                </a:solidFill>
              </a:rPr>
              <a:t>Mitigations</a:t>
            </a:r>
            <a:endParaRPr lang="en-US" sz="4800" dirty="0"/>
          </a:p>
        </p:txBody>
      </p:sp>
      <p:pic>
        <p:nvPicPr>
          <p:cNvPr id="4" name="Picture 3" descr="mineshaft.jpg"/>
          <p:cNvPicPr>
            <a:picLocks noChangeAspect="1"/>
          </p:cNvPicPr>
          <p:nvPr/>
        </p:nvPicPr>
        <p:blipFill>
          <a:blip r:embed="rId2" cstate="print"/>
          <a:srcRect l="3832" t="5749"/>
          <a:stretch>
            <a:fillRect/>
          </a:stretch>
        </p:blipFill>
        <p:spPr>
          <a:xfrm>
            <a:off x="5205046" y="1953663"/>
            <a:ext cx="3383244" cy="4421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Matrix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4" y="1026158"/>
            <a:ext cx="8067271" cy="523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isk Management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Risk Management- Explanation&amp;quot;&quot;/&gt;&lt;property id=&quot;20307&quot; value=&quot;384&quot;/&gt;&lt;/object&gt;&lt;object type=&quot;3&quot; unique_id=&quot;10007&quot;&gt;&lt;property id=&quot;20148&quot; value=&quot;5&quot;/&gt;&lt;property id=&quot;20300&quot; value=&quot;Slide 4&quot;/&gt;&lt;property id=&quot;20307&quot; value=&quot;326&quot;/&gt;&lt;/object&gt;&lt;object type=&quot;3&quot; unique_id=&quot;10008&quot;&gt;&lt;property id=&quot;20148&quot; value=&quot;5&quot;/&gt;&lt;property id=&quot;20300&quot; value=&quot;Slide 5 - &amp;quot;Foundational Concept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What Is Risk Management &amp;quot;&quot;/&gt;&lt;property id=&quot;20307&quot; value=&quot;383&quot;/&gt;&lt;/object&gt;&lt;object type=&quot;3&quot; unique_id=&quot;10010&quot;&gt;&lt;property id=&quot;20148&quot; value=&quot;5&quot;/&gt;&lt;property id=&quot;20300&quot; value=&quot;Slide 7 - &amp;quot;Risk Management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Why Risk Management?&amp;quot;&quot;/&gt;&lt;property id=&quot;20307&quot; value=&quot;386&quot;/&gt;&lt;/object&gt;&lt;object type=&quot;3&quot; unique_id=&quot;10012&quot;&gt;&lt;property id=&quot;20148&quot; value=&quot;5&quot;/&gt;&lt;property id=&quot;20300&quot; value=&quot;Slide 9 - &amp;quot;Why Risk Management&amp;quot;&quot;/&gt;&lt;property id=&quot;20307&quot; value=&quot;260&quot;/&gt;&lt;/object&gt;&lt;object type=&quot;3&quot; unique_id=&quot;10013&quot;&gt;&lt;property id=&quot;20148&quot; value=&quot;5&quot;/&gt;&lt;property id=&quot;20300&quot; value=&quot;Slide 10 - &amp;quot;Benefits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Consequences of Failing to Manage Risk&amp;#x0D;&amp;#x0A;&amp;quot;&quot;/&gt;&lt;property id=&quot;20307&quot; value=&quot;262&quot;/&gt;&lt;/object&gt;&lt;object type=&quot;3&quot; unique_id=&quot;10015&quot;&gt;&lt;property id=&quot;20148&quot; value=&quot;5&quot;/&gt;&lt;property id=&quot;20300&quot; value=&quot;Slide 12 - &amp;quot;Risk Management – &amp;#x0D;&amp;#x0A;Does Not&amp;quot;&quot;/&gt;&lt;property id=&quot;20307&quot; value=&quot;263&quot;/&gt;&lt;/object&gt;&lt;object type=&quot;3&quot; unique_id=&quot;10016&quot;&gt;&lt;property id=&quot;20148&quot; value=&quot;5&quot;/&gt;&lt;property id=&quot;20300&quot; value=&quot;Slide 13 - &amp;quot;Risk Management Dimensions&amp;quot;&quot;/&gt;&lt;property id=&quot;20307&quot; value=&quot;264&quot;/&gt;&lt;/object&gt;&lt;object type=&quot;3&quot; unique_id=&quot;10017&quot;&gt;&lt;property id=&quot;20148&quot; value=&quot;5&quot;/&gt;&lt;property id=&quot;20300&quot; value=&quot;Slide 14 - &amp;quot;Four Guiding Principles of Risk Management&amp;quot;&quot;/&gt;&lt;property id=&quot;20307&quot; value=&quot;266&quot;/&gt;&lt;/object&gt;&lt;object type=&quot;3&quot; unique_id=&quot;10018&quot;&gt;&lt;property id=&quot;20148&quot; value=&quot;5&quot;/&gt;&lt;property id=&quot;20300&quot; value=&quot;Slide 15 - &amp;quot;Three Levels of Risk Management&amp;quot;&quot;/&gt;&lt;property id=&quot;20307&quot; value=&quot;267&quot;/&gt;&lt;/object&gt;&lt;object type=&quot;3&quot; unique_id=&quot;10019&quot;&gt;&lt;property id=&quot;20148&quot; value=&quot;5&quot;/&gt;&lt;property id=&quot;20300&quot; value=&quot;Slide 16 - &amp;quot;The Five Step Process&amp;quot;&quot;/&gt;&lt;property id=&quot;20307&quot; value=&quot;268&quot;/&gt;&lt;/object&gt;&lt;object type=&quot;3&quot; unique_id=&quot;10020&quot;&gt;&lt;property id=&quot;20148&quot; value=&quot;5&quot;/&gt;&lt;property id=&quot;20300&quot; value=&quot;Slide 17 - &amp;quot;Risk Management Process – Identify Hazards&amp;quot;&quot;/&gt;&lt;property id=&quot;20307&quot; value=&quot;327&quot;/&gt;&lt;/object&gt;&lt;object type=&quot;3&quot; unique_id=&quot;10021&quot;&gt;&lt;property id=&quot;20148&quot; value=&quot;5&quot;/&gt;&lt;property id=&quot;20300&quot; value=&quot;Slide 18&quot;/&gt;&lt;property id=&quot;20307&quot; value=&quot;387&quot;/&gt;&lt;/object&gt;&lt;object type=&quot;3&quot; unique_id=&quot;10022&quot;&gt;&lt;property id=&quot;20148&quot; value=&quot;5&quot;/&gt;&lt;property id=&quot;20300&quot; value=&quot;Slide 19 - &amp;quot;Risk Management Process – Identify Hazards&amp;quot;&quot;/&gt;&lt;property id=&quot;20307&quot; value=&quot;328&quot;/&gt;&lt;/object&gt;&lt;object type=&quot;3&quot; unique_id=&quot;10023&quot;&gt;&lt;property id=&quot;20148&quot; value=&quot;5&quot;/&gt;&lt;property id=&quot;20300&quot; value=&quot;Slide 27 - &amp;quot;Risk Management Process – Identify Hazards&amp;quot;&quot;/&gt;&lt;property id=&quot;20307&quot; value=&quot;329&quot;/&gt;&lt;/object&gt;&lt;object type=&quot;3&quot; unique_id=&quot;10024&quot;&gt;&lt;property id=&quot;20148&quot; value=&quot;5&quot;/&gt;&lt;property id=&quot;20300&quot; value=&quot;Slide 21 - &amp;quot;Risk Management Process – Identify Hazards&amp;quot;&quot;/&gt;&lt;property id=&quot;20307&quot; value=&quot;330&quot;/&gt;&lt;/object&gt;&lt;object type=&quot;3&quot; unique_id=&quot;10026&quot;&gt;&lt;property id=&quot;20148&quot; value=&quot;5&quot;/&gt;&lt;property id=&quot;20300&quot; value=&quot;Slide 28 - &amp;quot;Risk Management &amp;#x0D;&amp;#x0A;Process – Hazard Detection&amp;#x0D;&amp;#x0A;&amp;quot;&quot;/&gt;&lt;property id=&quot;20307&quot; value=&quot;332&quot;/&gt;&lt;/object&gt;&lt;object type=&quot;3&quot; unique_id=&quot;10027&quot;&gt;&lt;property id=&quot;20148&quot; value=&quot;5&quot;/&gt;&lt;property id=&quot;20300&quot; value=&quot;Slide 31 - &amp;quot;Risk Management Process – Assess Hazards&amp;quot;&quot;/&gt;&lt;property id=&quot;20307&quot; value=&quot;333&quot;/&gt;&lt;/object&gt;&lt;object type=&quot;3&quot; unique_id=&quot;10028&quot;&gt;&lt;property id=&quot;20148&quot; value=&quot;5&quot;/&gt;&lt;property id=&quot;20300&quot; value=&quot;Slide 20 - &amp;quot;PPT Exercise&amp;quot;&quot;/&gt;&lt;property id=&quot;20307&quot; value=&quot;334&quot;/&gt;&lt;/object&gt;&lt;object type=&quot;3&quot; unique_id=&quot;10029&quot;&gt;&lt;property id=&quot;20148&quot; value=&quot;5&quot;/&gt;&lt;property id=&quot;20300&quot; value=&quot;Slide 22 - &amp;quot;PPT Exercise&amp;quot;&quot;/&gt;&lt;property id=&quot;20307&quot; value=&quot;335&quot;/&gt;&lt;/object&gt;&lt;object type=&quot;3&quot; unique_id=&quot;10030&quot;&gt;&lt;property id=&quot;20148&quot; value=&quot;5&quot;/&gt;&lt;property id=&quot;20300&quot; value=&quot;Slide 23 - &amp;quot;PPT Exercise&amp;quot;&quot;/&gt;&lt;property id=&quot;20307&quot; value=&quot;336&quot;/&gt;&lt;/object&gt;&lt;object type=&quot;3&quot; unique_id=&quot;10031&quot;&gt;&lt;property id=&quot;20148&quot; value=&quot;5&quot;/&gt;&lt;property id=&quot;20300&quot; value=&quot;Slide 24 - &amp;quot;PPT Exercise&amp;quot;&quot;/&gt;&lt;property id=&quot;20307&quot; value=&quot;337&quot;/&gt;&lt;/object&gt;&lt;object type=&quot;3&quot; unique_id=&quot;10032&quot;&gt;&lt;property id=&quot;20148&quot; value=&quot;5&quot;/&gt;&lt;property id=&quot;20300&quot; value=&quot;Slide 25 - &amp;quot;PPT Exercise&amp;quot;&quot;/&gt;&lt;property id=&quot;20307&quot; value=&quot;338&quot;/&gt;&lt;/object&gt;&lt;object type=&quot;3&quot; unique_id=&quot;10033&quot;&gt;&lt;property id=&quot;20148&quot; value=&quot;5&quot;/&gt;&lt;property id=&quot;20300&quot; value=&quot;Slide 26 - &amp;quot;PPT Exercise&amp;quot;&quot;/&gt;&lt;property id=&quot;20307&quot; value=&quot;339&quot;/&gt;&lt;/object&gt;&lt;object type=&quot;3&quot; unique_id=&quot;10034&quot;&gt;&lt;property id=&quot;20148&quot; value=&quot;5&quot;/&gt;&lt;property id=&quot;20300&quot; value=&quot;Slide 32 - &amp;quot;Risk Management Process&amp;quot;&quot;/&gt;&lt;property id=&quot;20307&quot; value=&quot;340&quot;/&gt;&lt;/object&gt;&lt;object type=&quot;3&quot; unique_id=&quot;10035&quot;&gt;&lt;property id=&quot;20148&quot; value=&quot;5&quot;/&gt;&lt;property id=&quot;20300&quot; value=&quot;Slide 33 - &amp;quot;Components of Risk &amp;#x0D;&amp;#x0A;&amp;quot;&quot;/&gt;&lt;property id=&quot;20307&quot; value=&quot;341&quot;/&gt;&lt;/object&gt;&lt;object type=&quot;3&quot; unique_id=&quot;10036&quot;&gt;&lt;property id=&quot;20148&quot; value=&quot;5&quot;/&gt;&lt;property id=&quot;20300&quot; value=&quot;Slide 34 - &amp;quot;Risk Assessment Matrix&amp;quot;&quot;/&gt;&lt;property id=&quot;20307&quot; value=&quot;342&quot;/&gt;&lt;/object&gt;&lt;object type=&quot;3&quot; unique_id=&quot;10037&quot;&gt;&lt;property id=&quot;20148&quot; value=&quot;5&quot;/&gt;&lt;property id=&quot;20300&quot; value=&quot;Slide 36 - &amp;quot;Risk Assessment Matrix  –  Probability&amp;quot;&quot;/&gt;&lt;property id=&quot;20307&quot; value=&quot;343&quot;/&gt;&lt;/object&gt;&lt;object type=&quot;3&quot; unique_id=&quot;10039&quot;&gt;&lt;property id=&quot;20148&quot; value=&quot;5&quot;/&gt;&lt;property id=&quot;20300&quot; value=&quot;Slide 38 - &amp;quot;Risk Assessment Matrix  –  Probability&amp;quot;&quot;/&gt;&lt;property id=&quot;20307&quot; value=&quot;345&quot;/&gt;&lt;/object&gt;&lt;object type=&quot;3&quot; unique_id=&quot;10040&quot;&gt;&lt;property id=&quot;20148&quot; value=&quot;5&quot;/&gt;&lt;property id=&quot;20300&quot; value=&quot;Slide 39 - &amp;quot;Risk Assessment Matrix  –  Probability&amp;quot;&quot;/&gt;&lt;property id=&quot;20307&quot; value=&quot;346&quot;/&gt;&lt;/object&gt;&lt;object type=&quot;3&quot; unique_id=&quot;10041&quot;&gt;&lt;property id=&quot;20148&quot; value=&quot;5&quot;/&gt;&lt;property id=&quot;20300&quot; value=&quot;Slide 40 - &amp;quot;Risk Assessment Matrix  –  Probability&amp;quot;&quot;/&gt;&lt;property id=&quot;20307&quot; value=&quot;347&quot;/&gt;&lt;/object&gt;&lt;object type=&quot;3&quot; unique_id=&quot;10042&quot;&gt;&lt;property id=&quot;20148&quot; value=&quot;5&quot;/&gt;&lt;property id=&quot;20300&quot; value=&quot;Slide 41 - &amp;quot;Risk Assessment Matrix  –  Severity&amp;#x0D;&amp;#x0A;&amp;quot;&quot;/&gt;&lt;property id=&quot;20307&quot; value=&quot;348&quot;/&gt;&lt;/object&gt;&lt;object type=&quot;3&quot; unique_id=&quot;10043&quot;&gt;&lt;property id=&quot;20148&quot; value=&quot;5&quot;/&gt;&lt;property id=&quot;20300&quot; value=&quot;Slide 46 - &amp;quot;Develop Controls and Make Risk Decisions&amp;quot;&quot;/&gt;&lt;property id=&quot;20307&quot; value=&quot;349&quot;/&gt;&lt;/object&gt;&lt;object type=&quot;3&quot; unique_id=&quot;10044&quot;&gt;&lt;property id=&quot;20148&quot; value=&quot;5&quot;/&gt;&lt;property id=&quot;20300&quot; value=&quot;Slide 47 - &amp;quot;Develop Controls&amp;quot;&quot;/&gt;&lt;property id=&quot;20307&quot; value=&quot;350&quot;/&gt;&lt;/object&gt;&lt;object type=&quot;3&quot; unique_id=&quot;10045&quot;&gt;&lt;property id=&quot;20148&quot; value=&quot;5&quot;/&gt;&lt;property id=&quot;20300&quot; value=&quot;Slide 48 - &amp;quot;Types of Controls&amp;quot;&quot;/&gt;&lt;property id=&quot;20307&quot; value=&quot;351&quot;/&gt;&lt;/object&gt;&lt;object type=&quot;3&quot; unique_id=&quot;10046&quot;&gt;&lt;property id=&quot;20148&quot; value=&quot;5&quot;/&gt;&lt;property id=&quot;20300&quot; value=&quot;Slide 49 - &amp;quot;Types of Controls&amp;quot;&quot;/&gt;&lt;property id=&quot;20307&quot; value=&quot;352&quot;/&gt;&lt;/object&gt;&lt;object type=&quot;3&quot; unique_id=&quot;10047&quot;&gt;&lt;property id=&quot;20148&quot; value=&quot;5&quot;/&gt;&lt;property id=&quot;20300&quot; value=&quot;Slide 50 - &amp;quot;Types of Controls&amp;quot;&quot;/&gt;&lt;property id=&quot;20307&quot; value=&quot;353&quot;/&gt;&lt;/object&gt;&lt;object type=&quot;3&quot; unique_id=&quot;10048&quot;&gt;&lt;property id=&quot;20148&quot; value=&quot;5&quot;/&gt;&lt;property id=&quot;20300&quot; value=&quot;Slide 51 - &amp;quot;Types of Controls&amp;quot;&quot;/&gt;&lt;property id=&quot;20307&quot; value=&quot;354&quot;/&gt;&lt;/object&gt;&lt;object type=&quot;3&quot; unique_id=&quot;10049&quot;&gt;&lt;property id=&quot;20148&quot; value=&quot;5&quot;/&gt;&lt;property id=&quot;20300&quot; value=&quot;Slide 52 - &amp;quot;Types of Controls&amp;quot;&quot;/&gt;&lt;property id=&quot;20307&quot; value=&quot;355&quot;/&gt;&lt;/object&gt;&lt;object type=&quot;3&quot; unique_id=&quot;10050&quot;&gt;&lt;property id=&quot;20148&quot; value=&quot;5&quot;/&gt;&lt;property id=&quot;20300&quot; value=&quot;Slide 53 - &amp;quot;Criteria for Controls&amp;quot;&quot;/&gt;&lt;property id=&quot;20307&quot; value=&quot;356&quot;/&gt;&lt;/object&gt;&lt;object type=&quot;3&quot; unique_id=&quot;10051&quot;&gt;&lt;property id=&quot;20148&quot; value=&quot;5&quot;/&gt;&lt;property id=&quot;20300&quot; value=&quot;Slide 54 - &amp;quot;Examples of Controls&amp;quot;&quot;/&gt;&lt;property id=&quot;20307&quot; value=&quot;357&quot;/&gt;&lt;/object&gt;&lt;object type=&quot;3&quot; unique_id=&quot;10052&quot;&gt;&lt;property id=&quot;20148&quot; value=&quot;5&quot;/&gt;&lt;property id=&quot;20300&quot; value=&quot;Slide 55 - &amp;quot;Residual Risk&amp;quot;&quot;/&gt;&lt;property id=&quot;20307&quot; value=&quot;358&quot;/&gt;&lt;/object&gt;&lt;object type=&quot;3&quot; unique_id=&quot;10053&quot;&gt;&lt;property id=&quot;20148&quot; value=&quot;5&quot;/&gt;&lt;property id=&quot;20300&quot; value=&quot;Slide 57 - &amp;quot;Overall Residual Risk&amp;quot;&quot;/&gt;&lt;property id=&quot;20307&quot; value=&quot;359&quot;/&gt;&lt;/object&gt;&lt;object type=&quot;3&quot; unique_id=&quot;10054&quot;&gt;&lt;property id=&quot;20148&quot; value=&quot;5&quot;/&gt;&lt;property id=&quot;20300&quot; value=&quot;Slide 58 - &amp;quot;Risk Decision&amp;quot;&quot;/&gt;&lt;property id=&quot;20307&quot; value=&quot;360&quot;/&gt;&lt;/object&gt;&lt;object type=&quot;3&quot; unique_id=&quot;10055&quot;&gt;&lt;property id=&quot;20148&quot; value=&quot;5&quot;/&gt;&lt;property id=&quot;20300&quot; value=&quot;Slide 59 - &amp;quot;Decision Options&amp;quot;&quot;/&gt;&lt;property id=&quot;20307&quot; value=&quot;361&quot;/&gt;&lt;/object&gt;&lt;object type=&quot;3&quot; unique_id=&quot;10056&quot;&gt;&lt;property id=&quot;20148&quot; value=&quot;5&quot;/&gt;&lt;property id=&quot;20300&quot; value=&quot;Slide 60 - &amp;quot;Risk Decisions – &amp;#x0D;&amp;#x0A;Planning Level&amp;quot;&quot;/&gt;&lt;property id=&quot;20307&quot; value=&quot;362&quot;/&gt;&lt;/object&gt;&lt;object type=&quot;3&quot; unique_id=&quot;10057&quot;&gt;&lt;property id=&quot;20148&quot; value=&quot;5&quot;/&gt;&lt;property id=&quot;20300&quot; value=&quot;Slide 63 - &amp;quot;Implement Controls&amp;#x0D;&amp;#x0A;&amp;quot;&quot;/&gt;&lt;property id=&quot;20307&quot; value=&quot;363&quot;/&gt;&lt;/object&gt;&lt;object type=&quot;3&quot; unique_id=&quot;10058&quot;&gt;&lt;property id=&quot;20148&quot; value=&quot;5&quot;/&gt;&lt;property id=&quot;20300&quot; value=&quot;Slide 64 - &amp;quot;Implement Controls&amp;quot;&quot;/&gt;&lt;property id=&quot;20307&quot; value=&quot;364&quot;/&gt;&lt;/object&gt;&lt;object type=&quot;3&quot; unique_id=&quot;10059&quot;&gt;&lt;property id=&quot;20148&quot; value=&quot;5&quot;/&gt;&lt;property id=&quot;20300&quot; value=&quot;Slide 65 - &amp;quot;Implement Controls&amp;quot;&quot;/&gt;&lt;property id=&quot;20307&quot; value=&quot;365&quot;/&gt;&lt;/object&gt;&lt;object type=&quot;3&quot; unique_id=&quot;10060&quot;&gt;&lt;property id=&quot;20148&quot; value=&quot;5&quot;/&gt;&lt;property id=&quot;20300&quot; value=&quot;Slide 66 - &amp;quot;Implement Controls&amp;quot;&quot;/&gt;&lt;property id=&quot;20307&quot; value=&quot;366&quot;/&gt;&lt;/object&gt;&lt;object type=&quot;3&quot; unique_id=&quot;10061&quot;&gt;&lt;property id=&quot;20148&quot; value=&quot;5&quot;/&gt;&lt;property id=&quot;20300&quot; value=&quot;Slide 67 - &amp;quot;Implement Controls&amp;quot;&quot;/&gt;&lt;property id=&quot;20307&quot; value=&quot;367&quot;/&gt;&lt;/object&gt;&lt;object type=&quot;3&quot; unique_id=&quot;10062&quot;&gt;&lt;property id=&quot;20148&quot; value=&quot;5&quot;/&gt;&lt;property id=&quot;20300&quot; value=&quot;Slide 68 - &amp;quot;Why Risk Controls Fail&amp;quot;&quot;/&gt;&lt;property id=&quot;20307&quot; value=&quot;368&quot;/&gt;&lt;/object&gt;&lt;object type=&quot;3&quot; unique_id=&quot;10063&quot;&gt;&lt;property id=&quot;20148&quot; value=&quot;5&quot;/&gt;&lt;property id=&quot;20300&quot; value=&quot;Slide 70 - &amp;quot;Supervise and Evaluate&amp;quot;&quot;/&gt;&lt;property id=&quot;20307&quot; value=&quot;369&quot;/&gt;&lt;/object&gt;&lt;object type=&quot;3&quot; unique_id=&quot;10064&quot;&gt;&lt;property id=&quot;20148&quot; value=&quot;5&quot;/&gt;&lt;property id=&quot;20300&quot; value=&quot;Slide 71 - &amp;quot;Supervise and Evaluate&amp;quot;&quot;/&gt;&lt;property id=&quot;20307&quot; value=&quot;370&quot;/&gt;&lt;/object&gt;&lt;object type=&quot;3&quot; unique_id=&quot;10065&quot;&gt;&lt;property id=&quot;20148&quot; value=&quot;5&quot;/&gt;&lt;property id=&quot;20300&quot; value=&quot;Slide 73 - &amp;quot;Risk Management Process - Supervise&amp;#x0D;&amp;#x0A;&amp;quot;&quot;/&gt;&lt;property id=&quot;20307&quot; value=&quot;371&quot;/&gt;&lt;/object&gt;&lt;object type=&quot;3&quot; unique_id=&quot;10066&quot;&gt;&lt;property id=&quot;20148&quot; value=&quot;5&quot;/&gt;&lt;property id=&quot;20300&quot; value=&quot;Slide 74 - &amp;quot;Risk Management Process - Evaluate&amp;#x0D;&amp;#x0A;&amp;#x0D;&amp;#x0A;&amp;quot;&quot;/&gt;&lt;property id=&quot;20307&quot; value=&quot;372&quot;/&gt;&lt;/object&gt;&lt;object type=&quot;3&quot; unique_id=&quot;10067&quot;&gt;&lt;property id=&quot;20148&quot; value=&quot;5&quot;/&gt;&lt;property id=&quot;20300&quot; value=&quot;Slide 75 - &amp;quot;Post Operational Review&amp;quot;&quot;/&gt;&lt;property id=&quot;20307&quot; value=&quot;373&quot;/&gt;&lt;/object&gt;&lt;object type=&quot;3&quot; unique_id=&quot;10068&quot;&gt;&lt;property id=&quot;20148&quot; value=&quot;5&quot;/&gt;&lt;property id=&quot;20300&quot; value=&quot;Slide 76 - &amp;quot;Post Operational Review&amp;quot;&quot;/&gt;&lt;property id=&quot;20307&quot; value=&quot;374&quot;/&gt;&lt;/object&gt;&lt;object type=&quot;3&quot; unique_id=&quot;10069&quot;&gt;&lt;property id=&quot;20148&quot; value=&quot;5&quot;/&gt;&lt;property id=&quot;20300&quot; value=&quot;Slide 79 - &amp;quot;Risk Management Goal&amp;quot;&quot;/&gt;&lt;property id=&quot;20307&quot; value=&quot;375&quot;/&gt;&lt;/object&gt;&lt;object type=&quot;3&quot; unique_id=&quot;10070&quot;&gt;&lt;property id=&quot;20148&quot; value=&quot;5&quot;/&gt;&lt;property id=&quot;20300&quot; value=&quot;Slide 80 - &amp;quot;Risk Management Goal&amp;quot;&quot;/&gt;&lt;property id=&quot;20307&quot; value=&quot;376&quot;/&gt;&lt;/object&gt;&lt;object type=&quot;3&quot; unique_id=&quot;10071&quot;&gt;&lt;property id=&quot;20148&quot; value=&quot;5&quot;/&gt;&lt;property id=&quot;20300&quot; value=&quot;Slide 81 - &amp;quot;Risk Management Integration&amp;quot;&quot;/&gt;&lt;property id=&quot;20307&quot; value=&quot;377&quot;/&gt;&lt;/object&gt;&lt;object type=&quot;3&quot; unique_id=&quot;10072&quot;&gt;&lt;property id=&quot;20148&quot; value=&quot;5&quot;/&gt;&lt;property id=&quot;20300&quot; value=&quot;Slide 82 - &amp;quot;Risk Management Integration –&amp;#x0D;&amp;#x0A;Leadership Responsibilities&amp;quot;&quot;/&gt;&lt;property id=&quot;20307&quot; value=&quot;378&quot;/&gt;&lt;/object&gt;&lt;object type=&quot;3&quot; unique_id=&quot;10073&quot;&gt;&lt;property id=&quot;20148&quot; value=&quot;5&quot;/&gt;&lt;property id=&quot;20300&quot; value=&quot;Slide 83 - &amp;quot;Risk Management Integration&amp;quot;&quot;/&gt;&lt;property id=&quot;20307&quot; value=&quot;379&quot;/&gt;&lt;/object&gt;&lt;object type=&quot;3&quot; unique_id=&quot;10075&quot;&gt;&lt;property id=&quot;20148&quot; value=&quot;5&quot;/&gt;&lt;property id=&quot;20300&quot; value=&quot;Slide 88 - &amp;quot;Review Elements&amp;quot;&quot;/&gt;&lt;property id=&quot;20307&quot; value=&quot;381&quot;/&gt;&lt;/object&gt;&lt;object type=&quot;3&quot; unique_id=&quot;10076&quot;&gt;&lt;property id=&quot;20148&quot; value=&quot;5&quot;/&gt;&lt;property id=&quot;20300&quot; value=&quot;Slide 89 - &amp;quot;Objectives&amp;quot;&quot;/&gt;&lt;property id=&quot;20307&quot; value=&quot;382&quot;/&gt;&lt;/object&gt;&lt;object type=&quot;3&quot; unique_id=&quot;12429&quot;&gt;&lt;property id=&quot;20148&quot; value=&quot;5&quot;/&gt;&lt;property id=&quot;20300&quot; value=&quot;Slide 29 - &amp;quot;Risk Management &amp;#x0D;&amp;#x0A;Process – Hazard Detection&amp;#x0D;&amp;#x0A;&amp;quot;&quot;/&gt;&lt;property id=&quot;20307&quot; value=&quot;410&quot;/&gt;&lt;/object&gt;&lt;object type=&quot;3&quot; unique_id=&quot;12430&quot;&gt;&lt;property id=&quot;20148&quot; value=&quot;5&quot;/&gt;&lt;property id=&quot;20300&quot; value=&quot;Slide 30 - &amp;quot;Risk Management &amp;#x0D;&amp;#x0A;Process – &amp;#x0D;&amp;#x0A;How Change Leads to Hazard or Risk&amp;quot;&quot;/&gt;&lt;property id=&quot;20307&quot; value=&quot;388&quot;/&gt;&lt;/object&gt;&lt;object type=&quot;3&quot; unique_id=&quot;12431&quot;&gt;&lt;property id=&quot;20148&quot; value=&quot;5&quot;/&gt;&lt;property id=&quot;20300&quot; value=&quot;Slide 35 - &amp;quot;Risk Assessment Matrix  –  Probability&amp;#x0D;&amp;#x0A;&amp;quot;&quot;/&gt;&lt;property id=&quot;20307&quot; value=&quot;395&quot;/&gt;&lt;/object&gt;&lt;object type=&quot;3&quot; unique_id=&quot;12432&quot;&gt;&lt;property id=&quot;20148&quot; value=&quot;5&quot;/&gt;&lt;property id=&quot;20300&quot; value=&quot;Slide 45 - &amp;quot;Risk Assessment Matrix  –  Severity&amp;#x0D;&amp;#x0A;&amp;quot;&quot;/&gt;&lt;property id=&quot;20307&quot; value=&quot;396&quot;/&gt;&lt;/object&gt;&lt;object type=&quot;3&quot; unique_id=&quot;12433&quot;&gt;&lt;property id=&quot;20148&quot; value=&quot;5&quot;/&gt;&lt;property id=&quot;20300&quot; value=&quot;Slide 44 - &amp;quot;Risk Assessment Matrix  –  Severity&amp;#x0D;&amp;#x0A;&amp;quot;&quot;/&gt;&lt;property id=&quot;20307&quot; value=&quot;397&quot;/&gt;&lt;/object&gt;&lt;object type=&quot;3&quot; unique_id=&quot;12434&quot;&gt;&lt;property id=&quot;20148&quot; value=&quot;5&quot;/&gt;&lt;property id=&quot;20300&quot; value=&quot;Slide 43 - &amp;quot;Risk Assessment Matrix  –  Severity&amp;#x0D;&amp;#x0A;&amp;quot;&quot;/&gt;&lt;property id=&quot;20307&quot; value=&quot;398&quot;/&gt;&lt;/object&gt;&lt;object type=&quot;3&quot; unique_id=&quot;12435&quot;&gt;&lt;property id=&quot;20148&quot; value=&quot;5&quot;/&gt;&lt;property id=&quot;20300&quot; value=&quot;Slide 42 - &amp;quot;Risk Assessment Matrix  –  Severity&amp;#x0D;&amp;#x0A;&amp;quot;&quot;/&gt;&lt;property id=&quot;20307&quot; value=&quot;399&quot;/&gt;&lt;/object&gt;&lt;object type=&quot;3&quot; unique_id=&quot;12436&quot;&gt;&lt;property id=&quot;20148&quot; value=&quot;5&quot;/&gt;&lt;property id=&quot;20300&quot; value=&quot;Slide 56 - &amp;quot;Residual Risk&amp;quot;&quot;/&gt;&lt;property id=&quot;20307&quot; value=&quot;400&quot;/&gt;&lt;/object&gt;&lt;object type=&quot;3&quot; unique_id=&quot;12437&quot;&gt;&lt;property id=&quot;20148&quot; value=&quot;5&quot;/&gt;&lt;property id=&quot;20300&quot; value=&quot;Slide 61 - &amp;quot;Risk Decisions – &amp;#x0D;&amp;#x0A;Operational Level&amp;quot;&quot;/&gt;&lt;property id=&quot;20307&quot; value=&quot;401&quot;/&gt;&lt;/object&gt;&lt;object type=&quot;3&quot; unique_id=&quot;12438&quot;&gt;&lt;property id=&quot;20148&quot; value=&quot;5&quot;/&gt;&lt;property id=&quot;20300&quot; value=&quot;Slide 69 - &amp;quot;Why Risk Controls Fail&amp;quot;&quot;/&gt;&lt;property id=&quot;20307&quot; value=&quot;402&quot;/&gt;&lt;/object&gt;&lt;object type=&quot;3&quot; unique_id=&quot;12439&quot;&gt;&lt;property id=&quot;20148&quot; value=&quot;5&quot;/&gt;&lt;property id=&quot;20300&quot; value=&quot;Slide 72 - &amp;quot;Supervise and Evaluate&amp;quot;&quot;/&gt;&lt;property id=&quot;20307&quot; value=&quot;403&quot;/&gt;&lt;/object&gt;&lt;object type=&quot;3&quot; unique_id=&quot;12440&quot;&gt;&lt;property id=&quot;20148&quot; value=&quot;5&quot;/&gt;&lt;property id=&quot;20300&quot; value=&quot;Slide 77 - &amp;quot;Post Operational Review&amp;quot;&quot;/&gt;&lt;property id=&quot;20307&quot; value=&quot;404&quot;/&gt;&lt;/object&gt;&lt;object type=&quot;3&quot; unique_id=&quot;12441&quot;&gt;&lt;property id=&quot;20148&quot; value=&quot;5&quot;/&gt;&lt;property id=&quot;20300&quot; value=&quot;Slide 78 - &amp;quot;Risk Management Goal&amp;quot;&quot;/&gt;&lt;property id=&quot;20307&quot; value=&quot;405&quot;/&gt;&lt;/object&gt;&lt;object type=&quot;3&quot; unique_id=&quot;12442&quot;&gt;&lt;property id=&quot;20148&quot; value=&quot;5&quot;/&gt;&lt;property id=&quot;20300&quot; value=&quot;Slide 84 - &amp;quot;Risk Management Integration&amp;quot;&quot;/&gt;&lt;property id=&quot;20307&quot; value=&quot;406&quot;/&gt;&lt;/object&gt;&lt;object type=&quot;3&quot; unique_id=&quot;12443&quot;&gt;&lt;property id=&quot;20148&quot; value=&quot;5&quot;/&gt;&lt;property id=&quot;20300&quot; value=&quot;Slide 85 - &amp;quot;Risk Management Integration&amp;quot;&quot;/&gt;&lt;property id=&quot;20307&quot; value=&quot;407&quot;/&gt;&lt;/object&gt;&lt;object type=&quot;3&quot; unique_id=&quot;12444&quot;&gt;&lt;property id=&quot;20148&quot; value=&quot;5&quot;/&gt;&lt;property id=&quot;20300&quot; value=&quot;Slide 86 - &amp;quot;Risk Management Integration&amp;quot;&quot;/&gt;&lt;property id=&quot;20307&quot; value=&quot;408&quot;/&gt;&lt;/object&gt;&lt;object type=&quot;3&quot; unique_id=&quot;12445&quot;&gt;&lt;property id=&quot;20148&quot; value=&quot;5&quot;/&gt;&lt;property id=&quot;20300&quot; value=&quot;Slide 87 - &amp;quot;Review Elements of Risk Management&amp;quot;&quot;/&gt;&lt;property id=&quot;20307&quot; value=&quot;409&quot;/&gt;&lt;/object&gt;&lt;object type=&quot;3&quot; unique_id=&quot;12446&quot;&gt;&lt;property id=&quot;20148&quot; value=&quot;5&quot;/&gt;&lt;property id=&quot;20300&quot; value=&quot;Slide 37 - &amp;quot;Risk Assessment Matrix  –  Probability&amp;quot;&quot;/&gt;&lt;property id=&quot;20307&quot; value=&quot;411&quot;/&gt;&lt;/object&gt;&lt;object type=&quot;3&quot; unique_id=&quot;12447&quot;&gt;&lt;property id=&quot;20148&quot; value=&quot;5&quot;/&gt;&lt;property id=&quot;20300&quot; value=&quot;Slide 62 - &amp;quot;Risk Decisions – &amp;#x0D;&amp;#x0A;Time Critical Level&amp;quot;&quot;/&gt;&lt;property id=&quot;20307&quot; value=&quot;41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11065</TotalTime>
  <Words>1171</Words>
  <Application>Microsoft Office PowerPoint</Application>
  <PresentationFormat>On-screen Show (4:3)</PresentationFormat>
  <Paragraphs>404</Paragraphs>
  <Slides>30</Slides>
  <Notes>11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Document</vt:lpstr>
      <vt:lpstr>Microsoft Word Document</vt:lpstr>
      <vt:lpstr>Operational Risk Management  &amp;  Risk  Assessment</vt:lpstr>
      <vt:lpstr>Levels of Operational Risk Management</vt:lpstr>
      <vt:lpstr>PowerPoint Presentation</vt:lpstr>
      <vt:lpstr>Operational Risk Management  </vt:lpstr>
      <vt:lpstr>Operational Risk Management</vt:lpstr>
      <vt:lpstr>The Five Step Process</vt:lpstr>
      <vt:lpstr> Principles of Operational Risk Management</vt:lpstr>
      <vt:lpstr>Operational Risk Management Process</vt:lpstr>
      <vt:lpstr>Risk Assessment Matrix</vt:lpstr>
      <vt:lpstr>PowerPoint Presentation</vt:lpstr>
      <vt:lpstr>PowerPoint Presentation</vt:lpstr>
      <vt:lpstr>Risk Management Process  </vt:lpstr>
      <vt:lpstr>PowerPoint Presentation</vt:lpstr>
      <vt:lpstr>PowerPoint Presentation</vt:lpstr>
      <vt:lpstr>PowerPoint Presentation</vt:lpstr>
      <vt:lpstr>Risk Management Process  </vt:lpstr>
      <vt:lpstr>Risk Management Process</vt:lpstr>
      <vt:lpstr>Develop Controls</vt:lpstr>
      <vt:lpstr>Criteria for Controls</vt:lpstr>
      <vt:lpstr>Residual Risk</vt:lpstr>
      <vt:lpstr>Overall Residual Risk</vt:lpstr>
      <vt:lpstr>    </vt:lpstr>
      <vt:lpstr>Decision Options</vt:lpstr>
      <vt:lpstr>Risk Management Process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rhonda</dc:creator>
  <cp:lastModifiedBy>Tony Beitia</cp:lastModifiedBy>
  <cp:revision>458</cp:revision>
  <cp:lastPrinted>2012-02-29T19:57:08Z</cp:lastPrinted>
  <dcterms:created xsi:type="dcterms:W3CDTF">2010-10-28T18:16:29Z</dcterms:created>
  <dcterms:modified xsi:type="dcterms:W3CDTF">2012-02-29T20:25:19Z</dcterms:modified>
</cp:coreProperties>
</file>