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8"/>
  </p:notesMasterIdLst>
  <p:handoutMasterIdLst>
    <p:handoutMasterId r:id="rId9"/>
  </p:handoutMasterIdLst>
  <p:sldIdLst>
    <p:sldId id="802" r:id="rId2"/>
    <p:sldId id="757" r:id="rId3"/>
    <p:sldId id="759" r:id="rId4"/>
    <p:sldId id="760" r:id="rId5"/>
    <p:sldId id="761" r:id="rId6"/>
    <p:sldId id="801" r:id="rId7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800000"/>
    <a:srgbClr val="FF0000"/>
    <a:srgbClr val="000099"/>
    <a:srgbClr val="FFFF99"/>
    <a:srgbClr val="FF99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6959" autoAdjust="0"/>
  </p:normalViewPr>
  <p:slideViewPr>
    <p:cSldViewPr snapToGrid="0">
      <p:cViewPr>
        <p:scale>
          <a:sx n="136" d="100"/>
          <a:sy n="136" d="100"/>
        </p:scale>
        <p:origin x="-90" y="-54"/>
      </p:cViewPr>
      <p:guideLst>
        <p:guide orient="horz" pos="2160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ahoma" pitchFamily="34" charset="0"/>
              </a:defRPr>
            </a:lvl1pPr>
          </a:lstStyle>
          <a:p>
            <a:fld id="{3939F254-6579-4325-BD45-8918DE8E7936}" type="datetimeFigureOut">
              <a:rPr lang="en-US"/>
              <a:pPr/>
              <a:t>10/9/2012</a:t>
            </a:fld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ahoma" pitchFamily="34" charset="0"/>
              </a:defRPr>
            </a:lvl1pPr>
          </a:lstStyle>
          <a:p>
            <a:fld id="{10A8245C-6F49-4C05-9DB8-CDBCEC231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4238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7700"/>
            <a:ext cx="568007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88" tIns="47094" rIns="94188" bIns="4709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88" tIns="47094" rIns="94188" bIns="4709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0BC8890A-A019-4855-B1B0-187CD14EC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6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31750"/>
            <a:ext cx="2266950" cy="6064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8" y="31750"/>
            <a:ext cx="6648450" cy="6064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" y="31750"/>
            <a:ext cx="90678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" y="31750"/>
            <a:ext cx="90678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388" y="31750"/>
            <a:ext cx="9067800" cy="606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rotWithShape="0">
          <a:gsLst>
            <a:gs pos="0">
              <a:srgbClr val="666699"/>
            </a:gs>
            <a:gs pos="50000">
              <a:srgbClr val="CCECFF"/>
            </a:gs>
            <a:gs pos="100000">
              <a:srgbClr val="66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 userDrawn="1"/>
        </p:nvSpPr>
        <p:spPr bwMode="white">
          <a:xfrm>
            <a:off x="-15875" y="-7938"/>
            <a:ext cx="9172575" cy="6872288"/>
          </a:xfrm>
          <a:prstGeom prst="rect">
            <a:avLst/>
          </a:prstGeom>
          <a:solidFill>
            <a:srgbClr val="0101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white">
          <a:xfrm>
            <a:off x="-15875" y="-7938"/>
            <a:ext cx="91757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white">
          <a:xfrm>
            <a:off x="-15875" y="6400800"/>
            <a:ext cx="91598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388" y="31750"/>
            <a:ext cx="9067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5575" name="Rectangle 7"/>
          <p:cNvSpPr>
            <a:spLocks noChangeArrowheads="1"/>
          </p:cNvSpPr>
          <p:nvPr userDrawn="1"/>
        </p:nvSpPr>
        <p:spPr bwMode="auto">
          <a:xfrm>
            <a:off x="0" y="877888"/>
            <a:ext cx="9144000" cy="74612"/>
          </a:xfrm>
          <a:prstGeom prst="rect">
            <a:avLst/>
          </a:prstGeom>
          <a:gradFill rotWithShape="1">
            <a:gsLst>
              <a:gs pos="0">
                <a:srgbClr val="2C71C4"/>
              </a:gs>
              <a:gs pos="100000">
                <a:srgbClr val="2C71C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5128" name="Picture 8" descr="DEMD-for-PPT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9888" y="0"/>
            <a:ext cx="107791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  <p:sldLayoutId id="214748373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152400" y="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99"/>
                </a:solidFill>
                <a:latin typeface="Calibri" pitchFamily="34" charset="0"/>
              </a:rPr>
              <a:t>NIOGEMS 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762000" y="4016375"/>
            <a:ext cx="7467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Project sponsor:</a:t>
            </a:r>
          </a:p>
          <a:p>
            <a:pPr marL="236538" indent="-236538" eaLnBrk="1" hangingPunct="1">
              <a:spcBef>
                <a:spcPts val="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Assistant Secretary-Indian Affairs</a:t>
            </a:r>
          </a:p>
          <a:p>
            <a:pPr marL="236538" indent="-236538" eaLnBrk="1" hangingPunct="1">
              <a:spcBef>
                <a:spcPts val="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Office of Indian Energy and Economic Development</a:t>
            </a:r>
          </a:p>
          <a:p>
            <a:pPr marL="236538" indent="-236538" eaLnBrk="1" hangingPunct="1">
              <a:spcBef>
                <a:spcPts val="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Division of Energy and Mineral Development (DEMD)</a:t>
            </a:r>
          </a:p>
          <a:p>
            <a:pPr marL="236538" indent="-236538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Division Chief: Stephen </a:t>
            </a:r>
            <a:r>
              <a:rPr lang="en-US" sz="2000" b="1" dirty="0" err="1" smtClean="0">
                <a:solidFill>
                  <a:srgbClr val="FFFF99"/>
                </a:solidFill>
                <a:latin typeface="Calibri" pitchFamily="34" charset="0"/>
              </a:rPr>
              <a:t>Manydeeds</a:t>
            </a:r>
            <a:endParaRPr lang="en-US" sz="2000" b="1" dirty="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762000" y="938213"/>
            <a:ext cx="716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FF99"/>
                </a:solidFill>
                <a:latin typeface="Calibri" pitchFamily="34" charset="0"/>
              </a:rPr>
              <a:t>National Indian Oil and Gas Evaluation and Management </a:t>
            </a:r>
            <a:r>
              <a:rPr lang="en-US" b="1" dirty="0" smtClean="0">
                <a:solidFill>
                  <a:srgbClr val="FFFF99"/>
                </a:solidFill>
                <a:latin typeface="Calibri" pitchFamily="34" charset="0"/>
              </a:rPr>
              <a:t>System</a:t>
            </a:r>
          </a:p>
          <a:p>
            <a:pPr algn="ctr" eaLnBrk="1" hangingPunct="1"/>
            <a:endParaRPr lang="en-US" b="1" dirty="0" smtClean="0">
              <a:solidFill>
                <a:srgbClr val="FFFF99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FFFF99"/>
                </a:solidFill>
                <a:latin typeface="Calibri" pitchFamily="34" charset="0"/>
              </a:rPr>
              <a:t>(NIOGEMS)</a:t>
            </a:r>
            <a:endParaRPr lang="en-US" b="1" dirty="0">
              <a:solidFill>
                <a:srgbClr val="FFFF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152400" y="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99"/>
                </a:solidFill>
                <a:latin typeface="Calibri" pitchFamily="34" charset="0"/>
              </a:rPr>
              <a:t>NIOGEMS 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762000" y="1425575"/>
            <a:ext cx="74676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 eaLnBrk="1" hangingPunct="1">
              <a:spcBef>
                <a:spcPct val="50000"/>
              </a:spcBef>
              <a:buFontTx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Consolidates various natural resource, realty, and geo-technical data into a single management software application</a:t>
            </a:r>
          </a:p>
          <a:p>
            <a:pPr marL="236538" indent="-236538" eaLnBrk="1" hangingPunct="1">
              <a:spcBef>
                <a:spcPct val="50000"/>
              </a:spcBef>
              <a:buFontTx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Provides Tribal, BIA, BLM managers access to well, production, lease,  agreement, and other natural resource data on Indian &amp; non-Indian owned lands, both in and around their reservation </a:t>
            </a:r>
            <a:r>
              <a:rPr lang="en-US" sz="1700" b="1" dirty="0">
                <a:solidFill>
                  <a:schemeClr val="bg1"/>
                </a:solidFill>
                <a:cs typeface="Arial" charset="0"/>
              </a:rPr>
              <a:t>to monitor oil &amp; gas and other mineral exploration and development</a:t>
            </a:r>
            <a:endParaRPr lang="en-US" sz="1700" b="1" dirty="0">
              <a:solidFill>
                <a:schemeClr val="bg1"/>
              </a:solidFill>
            </a:endParaRPr>
          </a:p>
          <a:p>
            <a:pPr marL="236538" indent="-236538" eaLnBrk="1" hangingPunct="1">
              <a:spcBef>
                <a:spcPct val="50000"/>
              </a:spcBef>
              <a:buFontTx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Facilitates management decisions on energy &amp; mineral leasing and development for optimal use of Tribal resources</a:t>
            </a:r>
          </a:p>
          <a:p>
            <a:pPr marL="236538" indent="-236538" eaLnBrk="1" hangingPunct="1">
              <a:spcBef>
                <a:spcPct val="50000"/>
              </a:spcBef>
              <a:buFontTx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Presents a user-friendly, “point &amp; click” interface simplifying the execution of these complex data management operations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48213"/>
            <a:ext cx="26050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4746625"/>
            <a:ext cx="24590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3429000" y="4745038"/>
            <a:ext cx="2133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300" b="1" dirty="0">
                <a:solidFill>
                  <a:schemeClr val="bg1"/>
                </a:solidFill>
              </a:rPr>
              <a:t>Data Sources include: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Tribal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BIA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</a:rPr>
              <a:t>ONRR</a:t>
            </a:r>
            <a:endParaRPr lang="en-US" sz="1300" b="1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Commercial 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BLM 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 USGS, Census, NRCS</a:t>
            </a:r>
          </a:p>
          <a:p>
            <a:pPr eaLnBrk="1" hangingPunct="1">
              <a:buFontTx/>
              <a:buChar char="•"/>
            </a:pPr>
            <a:r>
              <a:rPr lang="en-US" sz="1300" b="1" dirty="0">
                <a:solidFill>
                  <a:schemeClr val="bg1"/>
                </a:solidFill>
              </a:rPr>
              <a:t>Other Gov</a:t>
            </a: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762000" y="938213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99"/>
                </a:solidFill>
                <a:latin typeface="Calibri" pitchFamily="34" charset="0"/>
              </a:rPr>
              <a:t>National Indian Oil and Gas Evaluation and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703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533400" y="481013"/>
            <a:ext cx="29718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FF99"/>
                </a:solidFill>
                <a:latin typeface="Calibri" pitchFamily="34" charset="0"/>
                <a:cs typeface="Times New Roman" pitchFamily="18" charset="0"/>
              </a:rPr>
              <a:t>Installations: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Alabama and Coushatta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Blackfeet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Crow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Fort Berthold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Fort Peck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Jicarilla Apache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Rocky Boys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Southern Ute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Uintah and Ouray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Ute Mountain Ute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Wind River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Division of Energy and Mineral Development (DEMD)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BIA-Rocky Mountain Regional Office (RMRO)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BIA-Great Plains Regional Office (GPRO)</a:t>
            </a:r>
          </a:p>
          <a:p>
            <a:pPr eaLnBrk="1" hangingPunct="1">
              <a:buFontTx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itchFamily="34" charset="0"/>
              </a:rPr>
              <a:t>BLM-Great Falls Field Office (MT</a:t>
            </a:r>
            <a:r>
              <a:rPr lang="en-US" sz="17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itchFamily="34" charset="0"/>
              </a:rPr>
              <a:t>BLM-Billings, MT</a:t>
            </a:r>
            <a:endParaRPr lang="en-US" sz="17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itchFamily="34" charset="0"/>
              </a:rPr>
              <a:t>OST-Albuquerque</a:t>
            </a:r>
          </a:p>
          <a:p>
            <a:pPr eaLnBrk="1" hangingPunct="1"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Calibri" pitchFamily="34" charset="0"/>
              </a:rPr>
              <a:t>ONRR - Denver</a:t>
            </a:r>
            <a:endParaRPr lang="en-US" sz="17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6934200" y="2438400"/>
            <a:ext cx="1676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BIA Great Plains Regional Office</a:t>
            </a:r>
          </a:p>
        </p:txBody>
      </p:sp>
      <p:grpSp>
        <p:nvGrpSpPr>
          <p:cNvPr id="681992" name="Group 8"/>
          <p:cNvGrpSpPr>
            <a:grpSpLocks/>
          </p:cNvGrpSpPr>
          <p:nvPr/>
        </p:nvGrpSpPr>
        <p:grpSpPr bwMode="auto">
          <a:xfrm>
            <a:off x="3595688" y="1066800"/>
            <a:ext cx="4862512" cy="5561013"/>
            <a:chOff x="2169" y="672"/>
            <a:chExt cx="3063" cy="3503"/>
          </a:xfrm>
        </p:grpSpPr>
        <p:pic>
          <p:nvPicPr>
            <p:cNvPr id="681988" name="Picture 4" descr="niogems_site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9" y="672"/>
              <a:ext cx="3063" cy="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1991" name="Text Box 7"/>
            <p:cNvSpPr txBox="1">
              <a:spLocks noChangeArrowheads="1"/>
            </p:cNvSpPr>
            <p:nvPr/>
          </p:nvSpPr>
          <p:spPr bwMode="auto">
            <a:xfrm>
              <a:off x="3600" y="3504"/>
              <a:ext cx="2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700" b="1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OST</a:t>
              </a:r>
            </a:p>
          </p:txBody>
        </p:sp>
      </p:grp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152400" y="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99"/>
                </a:solidFill>
                <a:latin typeface="Calibri" pitchFamily="34" charset="0"/>
              </a:rPr>
              <a:t>NIOGEMS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52400" y="0"/>
            <a:ext cx="625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rgbClr val="FFFF99"/>
                </a:solidFill>
                <a:latin typeface="Calibri" pitchFamily="34" charset="0"/>
              </a:rPr>
              <a:t>NIOGEMS</a:t>
            </a:r>
            <a:endParaRPr lang="en-US" sz="1800" b="1">
              <a:solidFill>
                <a:srgbClr val="FFFF99"/>
              </a:solidFill>
            </a:endParaRPr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56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381000" y="547688"/>
            <a:ext cx="625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solidFill>
                  <a:srgbClr val="FFFF99"/>
                </a:solidFill>
              </a:rPr>
              <a:t>Two User Components</a:t>
            </a:r>
            <a:endParaRPr lang="en-US" sz="2000" b="1">
              <a:solidFill>
                <a:srgbClr val="FFFF99"/>
              </a:solidFill>
              <a:cs typeface="Times New Roman" pitchFamily="18" charset="0"/>
            </a:endParaRPr>
          </a:p>
        </p:txBody>
      </p:sp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923925" y="808038"/>
            <a:ext cx="6253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US" sz="800" b="1">
              <a:solidFill>
                <a:srgbClr val="FFFF99"/>
              </a:solidFill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Map Viewer uses standard and customized GIS functionality linked to Oracle.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152400" y="0"/>
            <a:ext cx="708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rgbClr val="FFFF99"/>
                </a:solidFill>
                <a:latin typeface="Calibri" pitchFamily="34" charset="0"/>
              </a:rPr>
              <a:t>NIOGEMS</a:t>
            </a:r>
          </a:p>
        </p:txBody>
      </p:sp>
      <p:pic>
        <p:nvPicPr>
          <p:cNvPr id="68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695450"/>
            <a:ext cx="66817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920750" y="808038"/>
            <a:ext cx="7089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n-US" sz="800" b="1">
              <a:solidFill>
                <a:srgbClr val="FFFF99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Data Viewer with data views, reports, and exports hosted by Oracle.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225689"/>
            <a:ext cx="86487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NIOGEMS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Live Demonstration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By Gary Deters – Program Specialist (DEMD)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Application used by: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Three Affiliated Tribe Offices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BIA Agency Offices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BLM, ONRR, and OST Offices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To support management of energy development at Fort Berthold Reservation</a:t>
            </a:r>
          </a:p>
          <a:p>
            <a:endParaRPr lang="en-US" sz="6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FF"/>
      </a:lt2>
      <a:accent1>
        <a:srgbClr val="FF6600"/>
      </a:accent1>
      <a:accent2>
        <a:srgbClr val="33CCCC"/>
      </a:accent2>
      <a:accent3>
        <a:srgbClr val="FFFFFF"/>
      </a:accent3>
      <a:accent4>
        <a:srgbClr val="DADADA"/>
      </a:accent4>
      <a:accent5>
        <a:srgbClr val="FFB8AA"/>
      </a:accent5>
      <a:accent6>
        <a:srgbClr val="2DB9B9"/>
      </a:accent6>
      <a:hlink>
        <a:srgbClr val="FFCC00"/>
      </a:hlink>
      <a:folHlink>
        <a:srgbClr val="2C71C4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11981</TotalTime>
  <Words>309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the Interior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Indian Energy and Economic Development</dc:title>
  <dc:creator>AsiaAdmin</dc:creator>
  <cp:lastModifiedBy>Stills, Candace</cp:lastModifiedBy>
  <cp:revision>296</cp:revision>
  <dcterms:created xsi:type="dcterms:W3CDTF">2005-11-28T20:44:59Z</dcterms:created>
  <dcterms:modified xsi:type="dcterms:W3CDTF">2012-10-09T17:28:56Z</dcterms:modified>
</cp:coreProperties>
</file>