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23" r:id="rId1"/>
  </p:sldMasterIdLst>
  <p:notesMasterIdLst>
    <p:notesMasterId r:id="rId98"/>
  </p:notesMasterIdLst>
  <p:handoutMasterIdLst>
    <p:handoutMasterId r:id="rId99"/>
  </p:handoutMasterIdLst>
  <p:sldIdLst>
    <p:sldId id="358" r:id="rId2"/>
    <p:sldId id="445" r:id="rId3"/>
    <p:sldId id="357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8" r:id="rId61"/>
    <p:sldId id="419" r:id="rId62"/>
    <p:sldId id="420" r:id="rId63"/>
    <p:sldId id="421" r:id="rId64"/>
    <p:sldId id="422" r:id="rId65"/>
    <p:sldId id="423" r:id="rId66"/>
    <p:sldId id="424" r:id="rId67"/>
    <p:sldId id="426" r:id="rId68"/>
    <p:sldId id="448" r:id="rId69"/>
    <p:sldId id="427" r:id="rId70"/>
    <p:sldId id="449" r:id="rId71"/>
    <p:sldId id="428" r:id="rId72"/>
    <p:sldId id="450" r:id="rId73"/>
    <p:sldId id="429" r:id="rId74"/>
    <p:sldId id="451" r:id="rId75"/>
    <p:sldId id="430" r:id="rId76"/>
    <p:sldId id="452" r:id="rId77"/>
    <p:sldId id="431" r:id="rId78"/>
    <p:sldId id="453" r:id="rId79"/>
    <p:sldId id="432" r:id="rId80"/>
    <p:sldId id="433" r:id="rId81"/>
    <p:sldId id="454" r:id="rId82"/>
    <p:sldId id="434" r:id="rId83"/>
    <p:sldId id="455" r:id="rId84"/>
    <p:sldId id="435" r:id="rId85"/>
    <p:sldId id="456" r:id="rId86"/>
    <p:sldId id="436" r:id="rId87"/>
    <p:sldId id="457" r:id="rId88"/>
    <p:sldId id="458" r:id="rId89"/>
    <p:sldId id="461" r:id="rId90"/>
    <p:sldId id="437" r:id="rId91"/>
    <p:sldId id="438" r:id="rId92"/>
    <p:sldId id="439" r:id="rId93"/>
    <p:sldId id="440" r:id="rId94"/>
    <p:sldId id="441" r:id="rId95"/>
    <p:sldId id="446" r:id="rId96"/>
    <p:sldId id="447" r:id="rId97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32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91F33-FE3B-4A98-8B63-7DE66B9F42D0}" v="14" dt="2022-01-26T20:29:30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2" autoAdjust="0"/>
    <p:restoredTop sz="86455" autoAdjust="0"/>
  </p:normalViewPr>
  <p:slideViewPr>
    <p:cSldViewPr>
      <p:cViewPr varScale="1">
        <p:scale>
          <a:sx n="65" d="100"/>
          <a:sy n="65" d="100"/>
        </p:scale>
        <p:origin x="84" y="810"/>
      </p:cViewPr>
      <p:guideLst>
        <p:guide orient="horz" pos="2160"/>
        <p:guide pos="5616"/>
        <p:guide orient="horz" pos="864"/>
        <p:guide pos="2832"/>
        <p:guide pos="5280"/>
      </p:guideLst>
    </p:cSldViewPr>
  </p:slideViewPr>
  <p:outlineViewPr>
    <p:cViewPr>
      <p:scale>
        <a:sx n="33" d="100"/>
        <a:sy n="33" d="100"/>
      </p:scale>
      <p:origin x="0" y="-411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24370-EE85-4412-85FC-A3DB148524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4C85C7-F286-44D6-AC4D-6C28C3FB9CC7}">
      <dgm:prSet/>
      <dgm:spPr/>
      <dgm:t>
        <a:bodyPr/>
        <a:lstStyle/>
        <a:p>
          <a:r>
            <a:rPr lang="en-US" dirty="0">
              <a:latin typeface="Rockwell Condensed" panose="02060603050405020104"/>
            </a:rPr>
            <a:t>Located</a:t>
          </a:r>
          <a:r>
            <a:rPr lang="en-US" dirty="0"/>
            <a:t> In Tank</a:t>
          </a:r>
        </a:p>
      </dgm:t>
    </dgm:pt>
    <dgm:pt modelId="{132E8EAD-2F00-4079-B96D-2421F803D887}" type="parTrans" cxnId="{E9CEBC31-5155-4421-98D6-915B7AB3C7FA}">
      <dgm:prSet/>
      <dgm:spPr/>
      <dgm:t>
        <a:bodyPr/>
        <a:lstStyle/>
        <a:p>
          <a:endParaRPr lang="en-US"/>
        </a:p>
      </dgm:t>
    </dgm:pt>
    <dgm:pt modelId="{5C8C51EA-6A64-4979-8EED-34E8CE646DF3}" type="sibTrans" cxnId="{E9CEBC31-5155-4421-98D6-915B7AB3C7FA}">
      <dgm:prSet/>
      <dgm:spPr/>
      <dgm:t>
        <a:bodyPr/>
        <a:lstStyle/>
        <a:p>
          <a:endParaRPr lang="en-US"/>
        </a:p>
      </dgm:t>
    </dgm:pt>
    <dgm:pt modelId="{607A7E46-5531-4660-8C3E-DB3B31F42F4C}">
      <dgm:prSet/>
      <dgm:spPr/>
      <dgm:t>
        <a:bodyPr/>
        <a:lstStyle/>
        <a:p>
          <a:r>
            <a:rPr lang="en-US" dirty="0"/>
            <a:t>Is a Standard Foot Valve</a:t>
          </a:r>
        </a:p>
      </dgm:t>
    </dgm:pt>
    <dgm:pt modelId="{7297D79B-B23A-4E1C-808E-CC6113A84227}" type="parTrans" cxnId="{8660E20A-76C6-484D-86A8-5AE1E91FA7B5}">
      <dgm:prSet/>
      <dgm:spPr/>
      <dgm:t>
        <a:bodyPr/>
        <a:lstStyle/>
        <a:p>
          <a:endParaRPr lang="en-US"/>
        </a:p>
      </dgm:t>
    </dgm:pt>
    <dgm:pt modelId="{F79F80B7-B3CE-405E-8CFE-A908816CD7C7}" type="sibTrans" cxnId="{8660E20A-76C6-484D-86A8-5AE1E91FA7B5}">
      <dgm:prSet/>
      <dgm:spPr/>
      <dgm:t>
        <a:bodyPr/>
        <a:lstStyle/>
        <a:p>
          <a:endParaRPr lang="en-US"/>
        </a:p>
      </dgm:t>
    </dgm:pt>
    <dgm:pt modelId="{3D904C76-B6A3-463E-A63E-86AC78E55F33}">
      <dgm:prSet/>
      <dgm:spPr/>
      <dgm:t>
        <a:bodyPr/>
        <a:lstStyle/>
        <a:p>
          <a:r>
            <a:rPr lang="en-US" dirty="0"/>
            <a:t>Significantly </a:t>
          </a:r>
          <a:r>
            <a:rPr lang="en-US" i="1" dirty="0"/>
            <a:t>Decreases </a:t>
          </a:r>
          <a:r>
            <a:rPr lang="en-US" dirty="0"/>
            <a:t>Pump Capabilities</a:t>
          </a:r>
        </a:p>
      </dgm:t>
    </dgm:pt>
    <dgm:pt modelId="{A4547778-8320-49D4-A991-BE35118C898B}" type="parTrans" cxnId="{B2E683E7-843E-422C-9201-4056211B077B}">
      <dgm:prSet/>
      <dgm:spPr/>
      <dgm:t>
        <a:bodyPr/>
        <a:lstStyle/>
        <a:p>
          <a:endParaRPr lang="en-US"/>
        </a:p>
      </dgm:t>
    </dgm:pt>
    <dgm:pt modelId="{C5F4556D-F7E6-4C73-8C46-A0D090EB2754}" type="sibTrans" cxnId="{B2E683E7-843E-422C-9201-4056211B077B}">
      <dgm:prSet/>
      <dgm:spPr/>
      <dgm:t>
        <a:bodyPr/>
        <a:lstStyle/>
        <a:p>
          <a:endParaRPr lang="en-US"/>
        </a:p>
      </dgm:t>
    </dgm:pt>
    <dgm:pt modelId="{B8BDF252-9772-4AA2-A87C-42F152A4CD8E}">
      <dgm:prSet/>
      <dgm:spPr/>
      <dgm:t>
        <a:bodyPr/>
        <a:lstStyle/>
        <a:p>
          <a:r>
            <a:rPr lang="en-US" dirty="0"/>
            <a:t>Is Used to Prevent Invasive Species Contamination</a:t>
          </a:r>
        </a:p>
      </dgm:t>
    </dgm:pt>
    <dgm:pt modelId="{F535AEF9-AB59-4DE0-9CBB-A8DBABD4CDD6}" type="parTrans" cxnId="{9543F4E6-7E87-4A12-8718-EAB357E36728}">
      <dgm:prSet/>
      <dgm:spPr/>
      <dgm:t>
        <a:bodyPr/>
        <a:lstStyle/>
        <a:p>
          <a:endParaRPr lang="en-US"/>
        </a:p>
      </dgm:t>
    </dgm:pt>
    <dgm:pt modelId="{90FB323B-C233-4E7F-A3D1-E68E4A0CC60B}" type="sibTrans" cxnId="{9543F4E6-7E87-4A12-8718-EAB357E36728}">
      <dgm:prSet/>
      <dgm:spPr/>
      <dgm:t>
        <a:bodyPr/>
        <a:lstStyle/>
        <a:p>
          <a:endParaRPr lang="en-US"/>
        </a:p>
      </dgm:t>
    </dgm:pt>
    <dgm:pt modelId="{83DF51FE-5686-4AB2-A290-4A87751B5309}" type="pres">
      <dgm:prSet presAssocID="{43424370-EE85-4412-85FC-A3DB14852451}" presName="linear" presStyleCnt="0">
        <dgm:presLayoutVars>
          <dgm:animLvl val="lvl"/>
          <dgm:resizeHandles val="exact"/>
        </dgm:presLayoutVars>
      </dgm:prSet>
      <dgm:spPr/>
    </dgm:pt>
    <dgm:pt modelId="{CA6F4F46-785C-4AFC-A396-2DD8C525DEB3}" type="pres">
      <dgm:prSet presAssocID="{A54C85C7-F286-44D6-AC4D-6C28C3FB9C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F6495F-66D4-4DBB-98D5-F734A1C671C0}" type="pres">
      <dgm:prSet presAssocID="{5C8C51EA-6A64-4979-8EED-34E8CE646DF3}" presName="spacer" presStyleCnt="0"/>
      <dgm:spPr/>
    </dgm:pt>
    <dgm:pt modelId="{7B33E163-C2F3-418B-8FDD-6A15611D2EC2}" type="pres">
      <dgm:prSet presAssocID="{607A7E46-5531-4660-8C3E-DB3B31F42F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EBF11E-9037-4E82-B568-07FCCB34B83E}" type="pres">
      <dgm:prSet presAssocID="{F79F80B7-B3CE-405E-8CFE-A908816CD7C7}" presName="spacer" presStyleCnt="0"/>
      <dgm:spPr/>
    </dgm:pt>
    <dgm:pt modelId="{693352D6-960A-4B56-8D03-5F58F33C5431}" type="pres">
      <dgm:prSet presAssocID="{3D904C76-B6A3-463E-A63E-86AC78E55F3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0E2C24-4B16-4200-A698-6C6472615687}" type="pres">
      <dgm:prSet presAssocID="{C5F4556D-F7E6-4C73-8C46-A0D090EB2754}" presName="spacer" presStyleCnt="0"/>
      <dgm:spPr/>
    </dgm:pt>
    <dgm:pt modelId="{0389A406-B354-4A47-9601-2A6A385340DA}" type="pres">
      <dgm:prSet presAssocID="{B8BDF252-9772-4AA2-A87C-42F152A4CD8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60E20A-76C6-484D-86A8-5AE1E91FA7B5}" srcId="{43424370-EE85-4412-85FC-A3DB14852451}" destId="{607A7E46-5531-4660-8C3E-DB3B31F42F4C}" srcOrd="1" destOrd="0" parTransId="{7297D79B-B23A-4E1C-808E-CC6113A84227}" sibTransId="{F79F80B7-B3CE-405E-8CFE-A908816CD7C7}"/>
    <dgm:cxn modelId="{4637C227-921E-409A-9E17-6D3134807DC5}" type="presOf" srcId="{3D904C76-B6A3-463E-A63E-86AC78E55F33}" destId="{693352D6-960A-4B56-8D03-5F58F33C5431}" srcOrd="0" destOrd="0" presId="urn:microsoft.com/office/officeart/2005/8/layout/vList2"/>
    <dgm:cxn modelId="{F027B230-DA98-49D9-BBBB-1EE862F51AE2}" type="presOf" srcId="{A54C85C7-F286-44D6-AC4D-6C28C3FB9CC7}" destId="{CA6F4F46-785C-4AFC-A396-2DD8C525DEB3}" srcOrd="0" destOrd="0" presId="urn:microsoft.com/office/officeart/2005/8/layout/vList2"/>
    <dgm:cxn modelId="{E9CEBC31-5155-4421-98D6-915B7AB3C7FA}" srcId="{43424370-EE85-4412-85FC-A3DB14852451}" destId="{A54C85C7-F286-44D6-AC4D-6C28C3FB9CC7}" srcOrd="0" destOrd="0" parTransId="{132E8EAD-2F00-4079-B96D-2421F803D887}" sibTransId="{5C8C51EA-6A64-4979-8EED-34E8CE646DF3}"/>
    <dgm:cxn modelId="{8B035D68-63EA-4FC0-AD6F-B5DFFC4610E7}" type="presOf" srcId="{43424370-EE85-4412-85FC-A3DB14852451}" destId="{83DF51FE-5686-4AB2-A290-4A87751B5309}" srcOrd="0" destOrd="0" presId="urn:microsoft.com/office/officeart/2005/8/layout/vList2"/>
    <dgm:cxn modelId="{0E8F9474-41FE-44A0-8E3A-D54FBED07606}" type="presOf" srcId="{607A7E46-5531-4660-8C3E-DB3B31F42F4C}" destId="{7B33E163-C2F3-418B-8FDD-6A15611D2EC2}" srcOrd="0" destOrd="0" presId="urn:microsoft.com/office/officeart/2005/8/layout/vList2"/>
    <dgm:cxn modelId="{972E91CA-B48A-439E-AA00-4AF01CD7E704}" type="presOf" srcId="{B8BDF252-9772-4AA2-A87C-42F152A4CD8E}" destId="{0389A406-B354-4A47-9601-2A6A385340DA}" srcOrd="0" destOrd="0" presId="urn:microsoft.com/office/officeart/2005/8/layout/vList2"/>
    <dgm:cxn modelId="{9543F4E6-7E87-4A12-8718-EAB357E36728}" srcId="{43424370-EE85-4412-85FC-A3DB14852451}" destId="{B8BDF252-9772-4AA2-A87C-42F152A4CD8E}" srcOrd="3" destOrd="0" parTransId="{F535AEF9-AB59-4DE0-9CBB-A8DBABD4CDD6}" sibTransId="{90FB323B-C233-4E7F-A3D1-E68E4A0CC60B}"/>
    <dgm:cxn modelId="{B2E683E7-843E-422C-9201-4056211B077B}" srcId="{43424370-EE85-4412-85FC-A3DB14852451}" destId="{3D904C76-B6A3-463E-A63E-86AC78E55F33}" srcOrd="2" destOrd="0" parTransId="{A4547778-8320-49D4-A991-BE35118C898B}" sibTransId="{C5F4556D-F7E6-4C73-8C46-A0D090EB2754}"/>
    <dgm:cxn modelId="{DD907191-7935-4CFC-97B0-86C931A9033A}" type="presParOf" srcId="{83DF51FE-5686-4AB2-A290-4A87751B5309}" destId="{CA6F4F46-785C-4AFC-A396-2DD8C525DEB3}" srcOrd="0" destOrd="0" presId="urn:microsoft.com/office/officeart/2005/8/layout/vList2"/>
    <dgm:cxn modelId="{1B669DAF-C817-4F77-ADA0-DAA6DE37A034}" type="presParOf" srcId="{83DF51FE-5686-4AB2-A290-4A87751B5309}" destId="{B6F6495F-66D4-4DBB-98D5-F734A1C671C0}" srcOrd="1" destOrd="0" presId="urn:microsoft.com/office/officeart/2005/8/layout/vList2"/>
    <dgm:cxn modelId="{FEADD969-7239-45D8-8167-673EB38B824D}" type="presParOf" srcId="{83DF51FE-5686-4AB2-A290-4A87751B5309}" destId="{7B33E163-C2F3-418B-8FDD-6A15611D2EC2}" srcOrd="2" destOrd="0" presId="urn:microsoft.com/office/officeart/2005/8/layout/vList2"/>
    <dgm:cxn modelId="{E02A6385-EE4B-49B5-A5BE-F89116BCD90A}" type="presParOf" srcId="{83DF51FE-5686-4AB2-A290-4A87751B5309}" destId="{F7EBF11E-9037-4E82-B568-07FCCB34B83E}" srcOrd="3" destOrd="0" presId="urn:microsoft.com/office/officeart/2005/8/layout/vList2"/>
    <dgm:cxn modelId="{E36322C8-C7D3-4B99-AB77-5D5B7D0537DC}" type="presParOf" srcId="{83DF51FE-5686-4AB2-A290-4A87751B5309}" destId="{693352D6-960A-4B56-8D03-5F58F33C5431}" srcOrd="4" destOrd="0" presId="urn:microsoft.com/office/officeart/2005/8/layout/vList2"/>
    <dgm:cxn modelId="{6035716B-B9A2-4F24-B19C-C803173412E6}" type="presParOf" srcId="{83DF51FE-5686-4AB2-A290-4A87751B5309}" destId="{C00E2C24-4B16-4200-A698-6C6472615687}" srcOrd="5" destOrd="0" presId="urn:microsoft.com/office/officeart/2005/8/layout/vList2"/>
    <dgm:cxn modelId="{2E73E9DC-8DF3-449F-B431-D1017FC5EB95}" type="presParOf" srcId="{83DF51FE-5686-4AB2-A290-4A87751B5309}" destId="{0389A406-B354-4A47-9601-2A6A385340D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F4F46-785C-4AFC-A396-2DD8C525DEB3}">
      <dsp:nvSpPr>
        <dsp:cNvPr id="0" name=""/>
        <dsp:cNvSpPr/>
      </dsp:nvSpPr>
      <dsp:spPr>
        <a:xfrm>
          <a:off x="0" y="985030"/>
          <a:ext cx="3856434" cy="8138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Rockwell Condensed" panose="02060603050405020104"/>
            </a:rPr>
            <a:t>Located</a:t>
          </a:r>
          <a:r>
            <a:rPr lang="en-US" sz="2100" kern="1200" dirty="0"/>
            <a:t> In Tank</a:t>
          </a:r>
        </a:p>
      </dsp:txBody>
      <dsp:txXfrm>
        <a:off x="39730" y="1024760"/>
        <a:ext cx="3776974" cy="734421"/>
      </dsp:txXfrm>
    </dsp:sp>
    <dsp:sp modelId="{7B33E163-C2F3-418B-8FDD-6A15611D2EC2}">
      <dsp:nvSpPr>
        <dsp:cNvPr id="0" name=""/>
        <dsp:cNvSpPr/>
      </dsp:nvSpPr>
      <dsp:spPr>
        <a:xfrm>
          <a:off x="0" y="1859391"/>
          <a:ext cx="3856434" cy="813881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Is a Standard Foot Valve</a:t>
          </a:r>
        </a:p>
      </dsp:txBody>
      <dsp:txXfrm>
        <a:off x="39730" y="1899121"/>
        <a:ext cx="3776974" cy="734421"/>
      </dsp:txXfrm>
    </dsp:sp>
    <dsp:sp modelId="{693352D6-960A-4B56-8D03-5F58F33C5431}">
      <dsp:nvSpPr>
        <dsp:cNvPr id="0" name=""/>
        <dsp:cNvSpPr/>
      </dsp:nvSpPr>
      <dsp:spPr>
        <a:xfrm>
          <a:off x="0" y="2733752"/>
          <a:ext cx="3856434" cy="813881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Significantly </a:t>
          </a:r>
          <a:r>
            <a:rPr lang="en-US" sz="2100" i="1" kern="1200" dirty="0"/>
            <a:t>Decreases </a:t>
          </a:r>
          <a:r>
            <a:rPr lang="en-US" sz="2100" kern="1200" dirty="0"/>
            <a:t>Pump Capabilities</a:t>
          </a:r>
        </a:p>
      </dsp:txBody>
      <dsp:txXfrm>
        <a:off x="39730" y="2773482"/>
        <a:ext cx="3776974" cy="734421"/>
      </dsp:txXfrm>
    </dsp:sp>
    <dsp:sp modelId="{0389A406-B354-4A47-9601-2A6A385340DA}">
      <dsp:nvSpPr>
        <dsp:cNvPr id="0" name=""/>
        <dsp:cNvSpPr/>
      </dsp:nvSpPr>
      <dsp:spPr>
        <a:xfrm>
          <a:off x="0" y="3608113"/>
          <a:ext cx="3856434" cy="813881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Is Used to Prevent Invasive Species Contamination</a:t>
          </a:r>
        </a:p>
      </dsp:txBody>
      <dsp:txXfrm>
        <a:off x="39730" y="3647843"/>
        <a:ext cx="3776974" cy="734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5B818-7315-408E-A250-DF9EFFE0F1EE}" type="slidenum">
              <a:rPr lang="en-US"/>
              <a:pPr/>
              <a:t>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 w="12700" cap="flat">
            <a:solidFill>
              <a:schemeClr val="tx1"/>
            </a:solidFill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  <a:ln/>
        </p:spPr>
        <p:txBody>
          <a:bodyPr lIns="90353" tIns="45177" rIns="90353" bIns="451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A6C0F-98B7-421E-A36A-27AE30FD1849}" type="slidenum">
              <a:rPr lang="en-US"/>
              <a:pPr/>
              <a:t>61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EEC54-3A45-4EBC-A7DF-14C577E96793}" type="slidenum">
              <a:rPr lang="en-US"/>
              <a:pPr/>
              <a:t>62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38DC3-E9F8-4322-9B1B-BCDF8540CB64}" type="slidenum">
              <a:rPr lang="en-US"/>
              <a:pPr/>
              <a:t>63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16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AB89-EB05-41A4-9971-9A8049D8D466}" type="slidenum">
              <a:rPr lang="en-US"/>
              <a:pPr/>
              <a:t>49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4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31BC6-C3C2-41C0-82DB-AEBC086F3D89}" type="slidenum">
              <a:rPr lang="en-US"/>
              <a:pPr/>
              <a:t>50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BA25A-2B2B-4415-BF62-BC97EF9CD7C9}" type="slidenum">
              <a:rPr lang="en-US"/>
              <a:pPr/>
              <a:t>51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3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D27BC-6BD5-44B9-8545-DA2884BE7FE2}" type="slidenum">
              <a:rPr lang="en-US"/>
              <a:pPr/>
              <a:t>52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0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15F2-E8FD-4875-AD3A-03180DA3D516}" type="slidenum">
              <a:rPr lang="en-US"/>
              <a:pPr/>
              <a:t>54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7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37431-7293-40B4-BC9C-17BC870B7137}" type="slidenum">
              <a:rPr lang="en-US"/>
              <a:pPr/>
              <a:t>55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2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5A5E1-FAD6-4EB5-AED9-66DCBEBCA9AB}" type="slidenum">
              <a:rPr lang="en-US"/>
              <a:pPr/>
              <a:t>58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421A2-78BB-419E-9328-C39A4694CDB3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d line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 descr="slide number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 descr="oval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 descr="slide number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B71860C1-562C-4EB9-ACB8-D00F6BC71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1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slide number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microsoft.com/office/2007/relationships/hdphoto" Target="../media/hdphoto4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07.png"/><Relationship Id="rId9" Type="http://schemas.openxmlformats.org/officeDocument/2006/relationships/diagramLayout" Target="../diagrams/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Handling Operations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4B – Water Sources </a:t>
            </a:r>
          </a:p>
          <a:p>
            <a:r>
              <a:rPr lang="en-US" dirty="0"/>
              <a:t>and Pumping Operations</a:t>
            </a:r>
          </a:p>
        </p:txBody>
      </p:sp>
      <p:pic>
        <p:nvPicPr>
          <p:cNvPr id="36868" name="Picture 4" descr="hoselay graphi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46774" y="1524000"/>
            <a:ext cx="1853121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15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Irrigation Risers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Obtain owner permission.</a:t>
            </a:r>
          </a:p>
          <a:p>
            <a:r>
              <a:rPr lang="en-US" dirty="0"/>
              <a:t>Consult with owner regarding line and pump.</a:t>
            </a:r>
          </a:p>
          <a:p>
            <a:r>
              <a:rPr lang="en-US" dirty="0"/>
              <a:t>Use riser adapter and fill hose.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Open with caution.</a:t>
            </a:r>
          </a:p>
          <a:p>
            <a:r>
              <a:rPr lang="en-US" dirty="0"/>
              <a:t>Communicate location to others. </a:t>
            </a:r>
          </a:p>
          <a:p>
            <a:endParaRPr lang="en-US" dirty="0"/>
          </a:p>
        </p:txBody>
      </p:sp>
      <p:pic>
        <p:nvPicPr>
          <p:cNvPr id="47108" name="Picture 4" descr="irrigation rise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3048000"/>
            <a:ext cx="3957897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63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 Ponds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 environmental impacts.</a:t>
            </a:r>
          </a:p>
          <a:p>
            <a:r>
              <a:rPr lang="en-US" dirty="0"/>
              <a:t>Obtain owner permission.</a:t>
            </a:r>
          </a:p>
          <a:p>
            <a:r>
              <a:rPr lang="en-US" dirty="0"/>
              <a:t>Adequate water supply.</a:t>
            </a:r>
          </a:p>
          <a:p>
            <a:r>
              <a:rPr lang="en-US" dirty="0"/>
              <a:t>Good ingress and egress.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Communicate location to others. </a:t>
            </a:r>
          </a:p>
          <a:p>
            <a:r>
              <a:rPr lang="en-US" dirty="0"/>
              <a:t>Pond refilled after use, if required.</a:t>
            </a:r>
          </a:p>
          <a:p>
            <a:endParaRPr lang="en-US" dirty="0"/>
          </a:p>
        </p:txBody>
      </p:sp>
      <p:pic>
        <p:nvPicPr>
          <p:cNvPr id="9" name="Picture 8" descr="stock po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3448373"/>
            <a:ext cx="40005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389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Canals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Obtain owner permission before use.</a:t>
            </a:r>
          </a:p>
          <a:p>
            <a:r>
              <a:rPr lang="en-US" dirty="0"/>
              <a:t>Inspect site for safe access (cut banks, soft or loose banks can cause engine rollovers).</a:t>
            </a:r>
          </a:p>
          <a:p>
            <a:r>
              <a:rPr lang="en-US" dirty="0"/>
              <a:t>Communicate location to others. </a:t>
            </a:r>
          </a:p>
        </p:txBody>
      </p:sp>
      <p:pic>
        <p:nvPicPr>
          <p:cNvPr id="49156" name="Picture 4" descr="cana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3200" y="3429000"/>
            <a:ext cx="3656013" cy="27447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68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 Pipes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Obtain owner permission.</a:t>
            </a:r>
          </a:p>
          <a:p>
            <a:r>
              <a:rPr lang="en-US"/>
              <a:t>Ensure fill hose is long enough to be placed in tank.</a:t>
            </a:r>
          </a:p>
          <a:p>
            <a:pPr lvl="1"/>
            <a:r>
              <a:rPr lang="en-US"/>
              <a:t>Use an air gap as backflow prevention.</a:t>
            </a:r>
          </a:p>
          <a:p>
            <a:r>
              <a:rPr lang="en-US"/>
              <a:t>Employ a two-person operation when necessary.</a:t>
            </a:r>
          </a:p>
          <a:p>
            <a:r>
              <a:rPr lang="en-US"/>
              <a:t>Open with caution.</a:t>
            </a:r>
          </a:p>
          <a:p>
            <a:r>
              <a:rPr lang="en-US"/>
              <a:t>Communicate location to others. </a:t>
            </a:r>
            <a:endParaRPr lang="en-US" dirty="0"/>
          </a:p>
        </p:txBody>
      </p:sp>
      <p:pic>
        <p:nvPicPr>
          <p:cNvPr id="3" name="Picture 2" descr="stand pip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3739461" cy="4343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683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Municipal Apparatus</a:t>
            </a:r>
            <a:endParaRPr lang="en-US" dirty="0"/>
          </a:p>
        </p:txBody>
      </p:sp>
      <p:pic>
        <p:nvPicPr>
          <p:cNvPr id="51203" name="Picture 3" descr="municipal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2667000"/>
            <a:ext cx="3656013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4" name="Picture 4" descr="structure fire engin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5988" y="26670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470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Municipal apparatus deal primarily with large volume pumps. </a:t>
            </a:r>
          </a:p>
          <a:p>
            <a:r>
              <a:rPr lang="en-US" dirty="0"/>
              <a:t>Thread types vary from department to department. Carefully inspect all connections before using.</a:t>
            </a:r>
          </a:p>
          <a:p>
            <a:r>
              <a:rPr lang="en-US" dirty="0"/>
              <a:t>When filling through the direct fill (</a:t>
            </a:r>
            <a:r>
              <a:rPr lang="en-US" dirty="0" err="1"/>
              <a:t>Dri</a:t>
            </a:r>
            <a:r>
              <a:rPr lang="en-US" dirty="0"/>
              <a:t>-Fill) valve, do </a:t>
            </a:r>
            <a:r>
              <a:rPr lang="en-US" b="1" u="sng" dirty="0"/>
              <a:t>not</a:t>
            </a:r>
            <a:r>
              <a:rPr lang="en-US" dirty="0"/>
              <a:t> exceed 50 PSI.</a:t>
            </a:r>
          </a:p>
        </p:txBody>
      </p:sp>
    </p:spTree>
    <p:extLst>
      <p:ext uri="{BB962C8B-B14F-4D97-AF65-F5344CB8AC3E}">
        <p14:creationId xmlns:p14="http://schemas.microsoft.com/office/powerpoint/2010/main" val="182008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Fire Hydrants</a:t>
            </a:r>
            <a:endParaRPr lang="en-US" dirty="0"/>
          </a:p>
        </p:txBody>
      </p:sp>
      <p:pic>
        <p:nvPicPr>
          <p:cNvPr id="5" name="Picture 4" descr="Hydra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35259" y="2667000"/>
            <a:ext cx="5486400" cy="391885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72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Barrel Fire Hydrant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Most common.</a:t>
            </a:r>
          </a:p>
          <a:p>
            <a:r>
              <a:rPr lang="en-US"/>
              <a:t>Used in areas subject to freezing.</a:t>
            </a:r>
          </a:p>
          <a:p>
            <a:r>
              <a:rPr lang="en-US"/>
              <a:t>Drain when not in use.</a:t>
            </a:r>
          </a:p>
          <a:p>
            <a:r>
              <a:rPr lang="en-US"/>
              <a:t>Single on/off system.</a:t>
            </a:r>
          </a:p>
          <a:p>
            <a:r>
              <a:rPr lang="en-US"/>
              <a:t>Stem nut must be opened all the way.</a:t>
            </a:r>
            <a:endParaRPr lang="en-US" dirty="0"/>
          </a:p>
        </p:txBody>
      </p:sp>
      <p:pic>
        <p:nvPicPr>
          <p:cNvPr id="54276" name="Picture 4" descr="dry barrel hydran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00587" y="1371600"/>
            <a:ext cx="3681413" cy="3913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000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Wet Barrel Fire Hydrant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Used in areas not subject to freezing.</a:t>
            </a:r>
          </a:p>
          <a:p>
            <a:r>
              <a:rPr lang="en-US" dirty="0"/>
              <a:t>Always charged.</a:t>
            </a:r>
          </a:p>
          <a:p>
            <a:r>
              <a:rPr lang="en-US" dirty="0"/>
              <a:t>Individual hookup.</a:t>
            </a:r>
          </a:p>
        </p:txBody>
      </p:sp>
      <p:pic>
        <p:nvPicPr>
          <p:cNvPr id="55300" name="Picture 4" descr="wet barrel hydr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371601"/>
            <a:ext cx="4104592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428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Proper Use and Hazards Associated with Hydrant Use</a:t>
            </a:r>
          </a:p>
        </p:txBody>
      </p:sp>
      <p:sp>
        <p:nvSpPr>
          <p:cNvPr id="56323" name="Text Box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33600"/>
            <a:ext cx="6629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6324" name="Text 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2860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56325" name="Picture 5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" y="1371600"/>
            <a:ext cx="2706688" cy="4059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6326" name="Picture 6" descr="hydrant us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2400" y="1965960"/>
            <a:ext cx="4402793" cy="29260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73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a municipal apparatus.</a:t>
            </a:r>
          </a:p>
          <a:p>
            <a:pPr lvl="0"/>
            <a:r>
              <a:rPr lang="en-US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five-sided hydrant wrench is the </a:t>
            </a:r>
            <a:r>
              <a:rPr lang="en-US" b="1" u="sng" dirty="0"/>
              <a:t>only</a:t>
            </a:r>
            <a:r>
              <a:rPr lang="en-US" dirty="0"/>
              <a:t> wrench that should be used on hydrants.</a:t>
            </a:r>
          </a:p>
        </p:txBody>
      </p:sp>
      <p:pic>
        <p:nvPicPr>
          <p:cNvPr id="58372" name="Picture 4" descr="hydrant wrench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3387" y="1371600"/>
            <a:ext cx="4138613" cy="31083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27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Always</a:t>
            </a:r>
            <a:r>
              <a:rPr lang="en-US" dirty="0"/>
              <a:t> use the correct thread adapters and reducers.</a:t>
            </a:r>
          </a:p>
        </p:txBody>
      </p:sp>
      <p:pic>
        <p:nvPicPr>
          <p:cNvPr id="59397" name="Picture 5" descr="hydrant hook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1337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986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While the hydrant is in the </a:t>
            </a:r>
            <a:r>
              <a:rPr lang="en-US" b="1" i="1" dirty="0"/>
              <a:t>off </a:t>
            </a:r>
            <a:r>
              <a:rPr lang="en-US" dirty="0"/>
              <a:t>position, install appropriate fittings to control hydrant flow.</a:t>
            </a:r>
          </a:p>
        </p:txBody>
      </p:sp>
      <p:pic>
        <p:nvPicPr>
          <p:cNvPr id="60420" name="Picture 4" descr="hydrant hookup fit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0543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470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Use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Open and close hydrant and valves slowly to avoid water hammer.</a:t>
            </a:r>
          </a:p>
          <a:p>
            <a:r>
              <a:rPr lang="en-US" dirty="0"/>
              <a:t>Bleed off any air, rust, or debris before attaching hose.</a:t>
            </a:r>
          </a:p>
        </p:txBody>
      </p:sp>
      <p:pic>
        <p:nvPicPr>
          <p:cNvPr id="61444" name="Picture 4" descr="hydrant hookup and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712" y="1371600"/>
            <a:ext cx="3316288" cy="4973459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969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Use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Open hydrant </a:t>
            </a:r>
            <a:r>
              <a:rPr lang="en-US" b="1" i="1" dirty="0"/>
              <a:t>completely</a:t>
            </a:r>
            <a:r>
              <a:rPr lang="en-US" dirty="0"/>
              <a:t>.</a:t>
            </a:r>
          </a:p>
          <a:p>
            <a:pPr lvl="1"/>
            <a:r>
              <a:rPr lang="en-US" b="1" u="sng" dirty="0"/>
              <a:t>Never</a:t>
            </a:r>
            <a:r>
              <a:rPr lang="en-US" dirty="0"/>
              <a:t> control hydrant flow with the stem nut!</a:t>
            </a:r>
          </a:p>
        </p:txBody>
      </p:sp>
      <p:pic>
        <p:nvPicPr>
          <p:cNvPr id="62468" name="Picture 4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726" y="1371600"/>
            <a:ext cx="4242274" cy="2819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40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Improper Hydrant Use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Contamination of water supply</a:t>
            </a:r>
          </a:p>
          <a:p>
            <a:r>
              <a:rPr lang="en-US"/>
              <a:t>Damage to underground water supply lines</a:t>
            </a:r>
          </a:p>
          <a:p>
            <a:r>
              <a:rPr lang="en-US"/>
              <a:t>Injury to the operator</a:t>
            </a:r>
          </a:p>
          <a:p>
            <a:r>
              <a:rPr lang="en-US"/>
              <a:t>Damage to the engine attachments, fill controls, backflow prevention devices, or hose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17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Backflow Prevention Devices</a:t>
            </a:r>
            <a:endParaRPr lang="en-US" dirty="0"/>
          </a:p>
        </p:txBody>
      </p:sp>
      <p:pic>
        <p:nvPicPr>
          <p:cNvPr id="64515" name="Picture 3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1400" y="2847403"/>
            <a:ext cx="4454471" cy="32412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921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backflow prevention devices Required?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1295400"/>
            <a:ext cx="4876800" cy="5342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u="sng" dirty="0"/>
              <a:t>Answer</a:t>
            </a:r>
            <a:r>
              <a:rPr lang="en-US" sz="3600" b="1" i="1" dirty="0"/>
              <a:t>:</a:t>
            </a:r>
            <a:br>
              <a:rPr lang="en-US" sz="3600" dirty="0"/>
            </a:br>
            <a:r>
              <a:rPr lang="en-US" sz="3600" dirty="0"/>
              <a:t>To prevent contamination of the drinking water supply!</a:t>
            </a:r>
          </a:p>
        </p:txBody>
      </p:sp>
      <p:pic>
        <p:nvPicPr>
          <p:cNvPr id="2" name="Picture 1" descr="person pondering a question 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391920"/>
            <a:ext cx="304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/>
          <a:lstStyle/>
          <a:p>
            <a:r>
              <a:rPr lang="en-US" dirty="0"/>
              <a:t>Backflow Prevention Device </a:t>
            </a:r>
            <a:r>
              <a:rPr lang="en-US" sz="3200" dirty="0"/>
              <a:t>Components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Two check valves</a:t>
            </a:r>
          </a:p>
          <a:p>
            <a:r>
              <a:rPr lang="en-US"/>
              <a:t>Differential pressure relief valve</a:t>
            </a:r>
          </a:p>
          <a:p>
            <a:r>
              <a:rPr lang="en-US"/>
              <a:t>Four properly located test cocks</a:t>
            </a:r>
          </a:p>
          <a:p>
            <a:r>
              <a:rPr lang="en-US"/>
              <a:t>Two isolation valves</a:t>
            </a:r>
            <a:endParaRPr lang="en-US" dirty="0"/>
          </a:p>
        </p:txBody>
      </p:sp>
      <p:pic>
        <p:nvPicPr>
          <p:cNvPr id="66564" name="Picture 4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4400" y="1371600"/>
            <a:ext cx="3656013" cy="26606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0523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Backflow Prevention Devices</a:t>
            </a:r>
            <a:br>
              <a:rPr lang="en-US" dirty="0"/>
            </a:br>
            <a:r>
              <a:rPr lang="en-US" sz="3200" dirty="0"/>
              <a:t>Use of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between the hydrant and the engine tank.</a:t>
            </a:r>
          </a:p>
          <a:p>
            <a:r>
              <a:rPr lang="en-US" dirty="0"/>
              <a:t>Know the local protocol regarding hydrant use.</a:t>
            </a:r>
          </a:p>
          <a:p>
            <a:r>
              <a:rPr lang="en-US" dirty="0"/>
              <a:t>Certify and test device annually.</a:t>
            </a:r>
          </a:p>
          <a:p>
            <a:r>
              <a:rPr lang="en-US" dirty="0"/>
              <a:t>Use the air gap method to refill if you do not have a backflow prevention device.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the differences between parallel, stage, and series pumping.</a:t>
            </a:r>
          </a:p>
          <a:p>
            <a:pPr lvl="0"/>
            <a:r>
              <a:rPr lang="en-US" dirty="0"/>
              <a:t>Describe the differences 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Gap Method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air gap assembly is a permanently attached pipe with a hose connection.</a:t>
            </a:r>
          </a:p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Air gap distance is required to be two times the inside diameter  of the pipe.</a:t>
            </a:r>
          </a:p>
          <a:p>
            <a:pPr lvl="1"/>
            <a:r>
              <a:rPr lang="en-US" dirty="0"/>
              <a:t>If no air gap assembly or backflow prevention device assembly is available, use the manual air gap method.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Air Gap Method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 holds the fill hose.</a:t>
            </a:r>
          </a:p>
          <a:p>
            <a:r>
              <a:rPr lang="en-US" b="1" u="sng" dirty="0"/>
              <a:t>Never</a:t>
            </a:r>
            <a:r>
              <a:rPr lang="en-US" dirty="0"/>
              <a:t> insert the fill hose into the tank.	</a:t>
            </a:r>
          </a:p>
          <a:p>
            <a:r>
              <a:rPr lang="en-US" b="1" u="sng" dirty="0"/>
              <a:t>Always</a:t>
            </a:r>
            <a:r>
              <a:rPr lang="en-US" dirty="0"/>
              <a:t> maintain the air gap.</a:t>
            </a:r>
          </a:p>
        </p:txBody>
      </p:sp>
      <p:pic>
        <p:nvPicPr>
          <p:cNvPr id="69634" name="Picture 2" descr="firefighter manually refilling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1078" y="3124200"/>
            <a:ext cx="4637087" cy="33194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067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Aquatic Invasive Species</a:t>
            </a:r>
            <a:br>
              <a:rPr lang="en-US" dirty="0"/>
            </a:br>
            <a:r>
              <a:rPr lang="en-US" dirty="0"/>
              <a:t>(AIS)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0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 Invasive Species (AIS)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“Aquatic invasive species” are alien (non-native) aquatic plants and animals whose introduction into an ecosystem causes, or is likely to cause, economic or environmental harm or harm to human health.</a:t>
            </a:r>
          </a:p>
        </p:txBody>
      </p:sp>
      <p:pic>
        <p:nvPicPr>
          <p:cNvPr id="18" name="Picture 17" descr="ecosystem upset by an aquatic invasive species (Didymo)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73047" y="3614737"/>
            <a:ext cx="3613150" cy="27098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521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Invasive aquatic plants are non-native plants that have adapted to living in, on, or next to water, and that can grow either submerged or partially submerged in water.</a:t>
            </a:r>
          </a:p>
        </p:txBody>
      </p:sp>
      <p:pic>
        <p:nvPicPr>
          <p:cNvPr id="5" name="Picture 4" descr="Eurasian milfoil"/>
          <p:cNvPicPr>
            <a:picLocks noChangeAspect="1"/>
          </p:cNvPicPr>
          <p:nvPr/>
        </p:nvPicPr>
        <p:blipFill>
          <a:blip r:embed="rId2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 rot="4616747">
            <a:off x="2647264" y="2368911"/>
            <a:ext cx="3146503" cy="45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Eurasian Milfoil</a:t>
            </a:r>
          </a:p>
        </p:txBody>
      </p:sp>
      <p:pic>
        <p:nvPicPr>
          <p:cNvPr id="9" name="Picture 8" descr="Eurasian milfoi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1840" y="1371600"/>
            <a:ext cx="4277360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Eurasian milfoil"/>
          <p:cNvPicPr>
            <a:picLocks noChangeAspect="1"/>
          </p:cNvPicPr>
          <p:nvPr/>
        </p:nvPicPr>
        <p:blipFill>
          <a:blip r:embed="rId3"/>
          <a:srcRect b="885"/>
          <a:stretch>
            <a:fillRect/>
          </a:stretch>
        </p:blipFill>
        <p:spPr>
          <a:xfrm>
            <a:off x="4638675" y="2590800"/>
            <a:ext cx="3743325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5934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Chytrid Fungus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  <a:p>
            <a:r>
              <a:rPr lang="en-US" dirty="0"/>
              <a:t>Mainly affects amphibians</a:t>
            </a:r>
          </a:p>
        </p:txBody>
      </p:sp>
      <p:pic>
        <p:nvPicPr>
          <p:cNvPr id="7" name="Picture 6" descr="chytrid fug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71600"/>
            <a:ext cx="4572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932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Didymo</a:t>
            </a:r>
            <a:r>
              <a:rPr lang="en-US" dirty="0"/>
              <a:t> (Rock Snot)</a:t>
            </a:r>
          </a:p>
        </p:txBody>
      </p:sp>
      <p:pic>
        <p:nvPicPr>
          <p:cNvPr id="9" name="Picture 8" descr="Didymo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0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idy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1371600"/>
            <a:ext cx="222885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11" descr="Didymo"/>
          <p:cNvPicPr>
            <a:picLocks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890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Invasive Aquatic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Invasive aquatic animals are non-native animals that require a watery habitat but do not necessarily have to live entirely in water. </a:t>
            </a:r>
          </a:p>
        </p:txBody>
      </p:sp>
      <p:pic>
        <p:nvPicPr>
          <p:cNvPr id="5" name="Picture 4" descr="no snails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44" y="3108960"/>
            <a:ext cx="2421356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2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Zealand </a:t>
            </a:r>
            <a:r>
              <a:rPr lang="en-US" dirty="0" err="1"/>
              <a:t>Mudsnails</a:t>
            </a:r>
            <a:endParaRPr lang="en-US" dirty="0"/>
          </a:p>
        </p:txBody>
      </p:sp>
      <p:pic>
        <p:nvPicPr>
          <p:cNvPr id="7" name="Picture 6" descr="New Zealand Mudsnai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71600"/>
            <a:ext cx="4285414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New Zealand Mudsnai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2804160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073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Water Sources </a:t>
            </a:r>
            <a:br>
              <a:rPr lang="en-US"/>
            </a:br>
            <a:r>
              <a:rPr lang="en-US"/>
              <a:t>for Engine Refill </a:t>
            </a:r>
            <a:br>
              <a:rPr lang="en-US"/>
            </a:br>
            <a:r>
              <a:rPr lang="en-US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69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Zebra Mussels</a:t>
            </a:r>
          </a:p>
        </p:txBody>
      </p:sp>
      <p:pic>
        <p:nvPicPr>
          <p:cNvPr id="7" name="Picture 6" descr="zebra mussels"/>
          <p:cNvPicPr>
            <a:picLocks noChangeAspect="1"/>
          </p:cNvPicPr>
          <p:nvPr/>
        </p:nvPicPr>
        <p:blipFill rotWithShape="1">
          <a:blip r:embed="rId2"/>
          <a:srcRect l="3269" r="5192"/>
          <a:stretch/>
        </p:blipFill>
        <p:spPr>
          <a:xfrm>
            <a:off x="762000" y="1371600"/>
            <a:ext cx="42672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zebra mussel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1600" y="1371600"/>
            <a:ext cx="32004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2762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Quagga</a:t>
            </a:r>
            <a:r>
              <a:rPr lang="en-US" dirty="0"/>
              <a:t> Mussels</a:t>
            </a:r>
          </a:p>
        </p:txBody>
      </p:sp>
      <p:pic>
        <p:nvPicPr>
          <p:cNvPr id="9" name="Picture 8" descr="quagga muss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3652631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quagga mussels"/>
          <p:cNvPicPr>
            <a:picLocks noChangeAspect="1"/>
          </p:cNvPicPr>
          <p:nvPr/>
        </p:nvPicPr>
        <p:blipFill rotWithShape="1">
          <a:blip r:embed="rId3"/>
          <a:srcRect l="2461" r="5737"/>
          <a:stretch/>
        </p:blipFill>
        <p:spPr>
          <a:xfrm>
            <a:off x="4724400" y="1371600"/>
            <a:ext cx="36576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174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Whirling Disease Parasite</a:t>
            </a:r>
          </a:p>
        </p:txBody>
      </p:sp>
      <p:pic>
        <p:nvPicPr>
          <p:cNvPr id="8" name="Picture 7" descr="Life cycle of Myxobolus cerebral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1371599"/>
            <a:ext cx="4987637" cy="3429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V="1">
            <a:off x="6172200" y="3276600"/>
            <a:ext cx="1981200" cy="40005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6200000" flipV="1">
            <a:off x="3464092" y="4530892"/>
            <a:ext cx="1219200" cy="539416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ife cycle of Myxobolus cerebralis - t. tubifex digest myxospores and cycle continu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977" y="4800600"/>
            <a:ext cx="1828800" cy="187845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1295400" y="2286000"/>
            <a:ext cx="1828800" cy="114300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ife cycle of Myxobolus cerebralis - T. tubifex release TAMs into 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14600"/>
            <a:ext cx="1869260" cy="1828800"/>
          </a:xfrm>
          <a:prstGeom prst="rect">
            <a:avLst/>
          </a:prstGeom>
        </p:spPr>
      </p:pic>
      <p:pic>
        <p:nvPicPr>
          <p:cNvPr id="10" name="Picture 9" descr="Life cycle of Myxobolus cerebralis - TAMS attach to trout fry and decaying trout return myxospores to sedim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2514600"/>
            <a:ext cx="18368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AIS Policy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AIS is an emerging issue with no clear national policy direction for fire operations. </a:t>
            </a:r>
          </a:p>
          <a:p>
            <a:pPr marL="0" indent="0">
              <a:buNone/>
            </a:pPr>
            <a:r>
              <a:rPr lang="en-US" dirty="0"/>
              <a:t>ENOPs are encouraged to:</a:t>
            </a:r>
          </a:p>
          <a:p>
            <a:pPr lvl="1"/>
            <a:r>
              <a:rPr lang="en-US" dirty="0"/>
              <a:t>Self educate.</a:t>
            </a:r>
          </a:p>
          <a:p>
            <a:pPr lvl="1"/>
            <a:r>
              <a:rPr lang="en-US" dirty="0"/>
              <a:t>Ask questions of geographic area specialists.</a:t>
            </a:r>
          </a:p>
          <a:p>
            <a:pPr lvl="1"/>
            <a:r>
              <a:rPr lang="en-US" dirty="0"/>
              <a:t>Follow local SOPs.</a:t>
            </a:r>
          </a:p>
        </p:txBody>
      </p:sp>
      <p:pic>
        <p:nvPicPr>
          <p:cNvPr id="9" name="Picture 8" descr="Tatra in deser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5800" y="1371600"/>
            <a:ext cx="3886200" cy="29078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770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Operating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46" y="1336729"/>
            <a:ext cx="7772654" cy="5342510"/>
          </a:xfrm>
        </p:spPr>
        <p:txBody>
          <a:bodyPr/>
          <a:lstStyle/>
          <a:p>
            <a:r>
              <a:rPr lang="en-US" dirty="0"/>
              <a:t>Understand and follow the SOPs for AIS in your area. </a:t>
            </a:r>
          </a:p>
          <a:p>
            <a:r>
              <a:rPr lang="en-US" dirty="0"/>
              <a:t>Brief out-of-area engine crews working with you about AIS problems in your area.</a:t>
            </a:r>
          </a:p>
          <a:p>
            <a:r>
              <a:rPr lang="en-US" dirty="0"/>
              <a:t>When working outside your local area, learn and understand the SOPs for AIS in that area.</a:t>
            </a:r>
          </a:p>
          <a:p>
            <a:endParaRPr lang="en-US" dirty="0"/>
          </a:p>
        </p:txBody>
      </p:sp>
      <p:sp>
        <p:nvSpPr>
          <p:cNvPr id="5" name="Folded Corner 4" descr="Treat every body of water as if AIS is present"/>
          <p:cNvSpPr/>
          <p:nvPr/>
        </p:nvSpPr>
        <p:spPr>
          <a:xfrm>
            <a:off x="5410200" y="4495800"/>
            <a:ext cx="2209800" cy="2030278"/>
          </a:xfrm>
          <a:prstGeom prst="foldedCorner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 every body of water as if  AIS is present!</a:t>
            </a:r>
          </a:p>
        </p:txBody>
      </p:sp>
    </p:spTree>
    <p:extLst>
      <p:ext uri="{BB962C8B-B14F-4D97-AF65-F5344CB8AC3E}">
        <p14:creationId xmlns:p14="http://schemas.microsoft.com/office/powerpoint/2010/main" val="3506050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Cleaning and </a:t>
            </a:r>
            <a:r>
              <a:rPr lang="en-US" sz="4000" dirty="0"/>
              <a:t>Sanitizing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 Methods</a:t>
            </a:r>
          </a:p>
          <a:p>
            <a:pPr lvl="1"/>
            <a:r>
              <a:rPr lang="en-US" dirty="0"/>
              <a:t>May be impractical</a:t>
            </a:r>
          </a:p>
          <a:p>
            <a:r>
              <a:rPr lang="en-US" dirty="0"/>
              <a:t>Chemical Use</a:t>
            </a:r>
          </a:p>
          <a:p>
            <a:pPr lvl="1"/>
            <a:r>
              <a:rPr lang="en-US" dirty="0"/>
              <a:t>Mix ratio</a:t>
            </a:r>
          </a:p>
          <a:p>
            <a:pPr lvl="1"/>
            <a:r>
              <a:rPr lang="en-US" dirty="0"/>
              <a:t>Cleaning solution disposal</a:t>
            </a:r>
          </a:p>
          <a:p>
            <a:pPr lvl="1"/>
            <a:r>
              <a:rPr lang="en-US" dirty="0"/>
              <a:t>Consult the Safety Data Sheet (SDS)</a:t>
            </a:r>
          </a:p>
        </p:txBody>
      </p:sp>
    </p:spTree>
    <p:extLst>
      <p:ext uri="{BB962C8B-B14F-4D97-AF65-F5344CB8AC3E}">
        <p14:creationId xmlns:p14="http://schemas.microsoft.com/office/powerpoint/2010/main" val="2172801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Common Sense Mitigation </a:t>
            </a:r>
            <a:r>
              <a:rPr lang="en-US" sz="3200" dirty="0"/>
              <a:t>Measures for AIS Prevention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Always assume that AIS could be present in any body of water.</a:t>
            </a:r>
          </a:p>
          <a:p>
            <a:r>
              <a:rPr lang="en-US" dirty="0"/>
              <a:t>When possible, avoid driving through bodies of water.</a:t>
            </a:r>
          </a:p>
          <a:p>
            <a:r>
              <a:rPr lang="en-US" dirty="0"/>
              <a:t>Avoid dumping water directly from one waterway into another.</a:t>
            </a:r>
          </a:p>
          <a:p>
            <a:r>
              <a:rPr lang="en-US" dirty="0"/>
              <a:t>Avoid drafting water from multiple sources during a single operational period unless equipment is sanitized between sources.</a:t>
            </a:r>
          </a:p>
          <a:p>
            <a:r>
              <a:rPr lang="en-US" dirty="0"/>
              <a:t>Avoid sucking organic and bottom material when drafting.</a:t>
            </a:r>
          </a:p>
          <a:p>
            <a:r>
              <a:rPr lang="en-US" dirty="0"/>
              <a:t>Clean out and sanitize the plumbing strainers.</a:t>
            </a:r>
          </a:p>
        </p:txBody>
      </p:sp>
    </p:spTree>
    <p:extLst>
      <p:ext uri="{BB962C8B-B14F-4D97-AF65-F5344CB8AC3E}">
        <p14:creationId xmlns:p14="http://schemas.microsoft.com/office/powerpoint/2010/main" val="1281314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Pumping</a:t>
            </a:r>
            <a:br>
              <a:rPr lang="en-US"/>
            </a:br>
            <a:r>
              <a:rPr lang="en-US"/>
              <a:t>Operations</a:t>
            </a:r>
            <a:endParaRPr lang="en-US" dirty="0"/>
          </a:p>
        </p:txBody>
      </p:sp>
      <p:pic>
        <p:nvPicPr>
          <p:cNvPr id="70659" name="Picture 3" descr="hoselay "/>
          <p:cNvPicPr>
            <a:picLocks noChangeAspect="1" noChangeArrowheads="1"/>
          </p:cNvPicPr>
          <p:nvPr/>
        </p:nvPicPr>
        <p:blipFill>
          <a:blip r:embed="rId2" cstate="screen">
            <a:lum contrast="100000"/>
          </a:blip>
          <a:srcRect/>
          <a:stretch>
            <a:fillRect/>
          </a:stretch>
        </p:blipFill>
        <p:spPr bwMode="auto">
          <a:xfrm>
            <a:off x="5334000" y="1432223"/>
            <a:ext cx="2133600" cy="285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827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Delivery</a:t>
            </a:r>
          </a:p>
        </p:txBody>
      </p:sp>
      <p:pic>
        <p:nvPicPr>
          <p:cNvPr id="8" name="Picture 7" descr="spraying water from Type 4 engin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13716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8" descr="spraying water from Type 4 engin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9200" y="1371600"/>
            <a:ext cx="3041992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water delivery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668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firefighters dragging hose up a hill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292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5321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Pumping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engines with similar pump capacities are parked in a side-by-side formation.</a:t>
            </a:r>
          </a:p>
        </p:txBody>
      </p:sp>
      <p:pic>
        <p:nvPicPr>
          <p:cNvPr id="72708" name="Picture 4" descr="tandem hose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0387" y="2286000"/>
            <a:ext cx="5484813" cy="39195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0383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Water Sources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  <a:p>
            <a:r>
              <a:rPr lang="en-US" dirty="0"/>
              <a:t>Ponds</a:t>
            </a:r>
          </a:p>
          <a:p>
            <a:r>
              <a:rPr lang="en-US" dirty="0"/>
              <a:t>Lakes</a:t>
            </a:r>
          </a:p>
          <a:p>
            <a:r>
              <a:rPr lang="en-US"/>
              <a:t>Springs</a:t>
            </a:r>
          </a:p>
          <a:p>
            <a:r>
              <a:rPr lang="en-US"/>
              <a:t>Other</a:t>
            </a:r>
            <a:endParaRPr lang="en-US" dirty="0"/>
          </a:p>
        </p:txBody>
      </p:sp>
      <p:pic>
        <p:nvPicPr>
          <p:cNvPr id="9" name="Picture 8" descr="stre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71600"/>
            <a:ext cx="5412761" cy="405957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9435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Pumping</a:t>
            </a:r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Siamese fitting is used to connect the two water supplies.</a:t>
            </a:r>
          </a:p>
          <a:p>
            <a:r>
              <a:rPr lang="en-US" dirty="0"/>
              <a:t>Water is pumped independently from each engine into a single hose lay coming off the Siamese fitting.  </a:t>
            </a:r>
          </a:p>
          <a:p>
            <a:pPr lvl="1"/>
            <a:r>
              <a:rPr lang="en-US" dirty="0"/>
              <a:t>The hydraulic effect is increased volume.</a:t>
            </a:r>
          </a:p>
        </p:txBody>
      </p:sp>
      <p:pic>
        <p:nvPicPr>
          <p:cNvPr id="74756" name="Picture 4" descr="tandem hose 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9640" y="13462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4757" name="Picture 5" descr="tandem hosela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4400" y="40386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7246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 Pumping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engines operate independently of one another.</a:t>
            </a:r>
          </a:p>
          <a:p>
            <a:r>
              <a:rPr lang="en-US" dirty="0"/>
              <a:t>Water pumped from one engine/ pump into another holding tank.</a:t>
            </a:r>
          </a:p>
          <a:p>
            <a:pPr lvl="1"/>
            <a:r>
              <a:rPr lang="en-US" dirty="0"/>
              <a:t>The hydraulic effect is equal to the ability of each pump.</a:t>
            </a:r>
          </a:p>
        </p:txBody>
      </p:sp>
      <p:pic>
        <p:nvPicPr>
          <p:cNvPr id="2" name="Picture 1" descr="night fire operations and stage pum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371600"/>
            <a:ext cx="38608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9838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Series Pumping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or more pumps are directly connected in series.</a:t>
            </a:r>
          </a:p>
          <a:p>
            <a:r>
              <a:rPr lang="en-US" dirty="0"/>
              <a:t>Place the pump with the highest output closest to the source. </a:t>
            </a:r>
          </a:p>
          <a:p>
            <a:pPr lvl="1"/>
            <a:r>
              <a:rPr lang="en-US" i="1" dirty="0"/>
              <a:t>The hydraulic effect is to increase the pressure.</a:t>
            </a:r>
          </a:p>
        </p:txBody>
      </p:sp>
      <p:pic>
        <p:nvPicPr>
          <p:cNvPr id="6" name="Picture 5" descr="series pumpi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17746" y="1371600"/>
            <a:ext cx="4064254" cy="30481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0632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Lays</a:t>
            </a:r>
          </a:p>
        </p:txBody>
      </p:sp>
      <p:pic>
        <p:nvPicPr>
          <p:cNvPr id="80899" name="Picture 3" descr="three firefighters on a h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851" y="1371600"/>
            <a:ext cx="6424613" cy="4821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184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Progressive Hose Lay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straight off the pump and goes directly to the nozzle with no appliances in between hose connections.</a:t>
            </a:r>
          </a:p>
        </p:txBody>
      </p:sp>
      <p:pic>
        <p:nvPicPr>
          <p:cNvPr id="7" name="Picture 6" descr="simple progressive hose lay; firefighters with hose pack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65022" y="2848081"/>
            <a:ext cx="5029200" cy="37719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1010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Hose Lay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from the pump source to the fire via a series of laterals coming off different appliances.</a:t>
            </a:r>
          </a:p>
        </p:txBody>
      </p:sp>
      <p:pic>
        <p:nvPicPr>
          <p:cNvPr id="6" name="Picture 5" descr="progressive hose lay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26922" y="2895600"/>
            <a:ext cx="5105400" cy="33950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3081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Hose Deployment </a:t>
            </a:r>
            <a:br>
              <a:rPr lang="en-US" sz="4000" dirty="0"/>
            </a:br>
            <a:r>
              <a:rPr lang="en-US" sz="4000" dirty="0"/>
              <a:t>Attack Methods</a:t>
            </a:r>
          </a:p>
        </p:txBody>
      </p:sp>
      <p:grpSp>
        <p:nvGrpSpPr>
          <p:cNvPr id="6" name="Group 5" descr="hose deployment attack methods"/>
          <p:cNvGrpSpPr/>
          <p:nvPr/>
        </p:nvGrpSpPr>
        <p:grpSpPr>
          <a:xfrm>
            <a:off x="791706" y="1371600"/>
            <a:ext cx="7391400" cy="3200400"/>
            <a:chOff x="762000" y="1371600"/>
            <a:chExt cx="7391400" cy="3200400"/>
          </a:xfrm>
        </p:grpSpPr>
        <p:pic>
          <p:nvPicPr>
            <p:cNvPr id="86020" name="Picture 4" descr="hose deployed from the engin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67" r="3987" b="17280"/>
            <a:stretch/>
          </p:blipFill>
          <p:spPr bwMode="auto">
            <a:xfrm>
              <a:off x="3200399" y="1371600"/>
              <a:ext cx="2514601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5" name="Picture 4" descr="hose pack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1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7180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Rolled Hose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store and transport.</a:t>
            </a:r>
          </a:p>
          <a:p>
            <a:r>
              <a:rPr lang="en-US" dirty="0"/>
              <a:t>Comes from the supply cache single rolled.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Disadvantages: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lvl="0"/>
            <a:r>
              <a:rPr lang="en-US" dirty="0"/>
              <a:t>Hard to deploy uphill or through brush or slash</a:t>
            </a:r>
          </a:p>
          <a:p>
            <a:pPr lvl="0"/>
            <a:r>
              <a:rPr lang="en-US" dirty="0"/>
              <a:t>Takes both hands to unroll</a:t>
            </a:r>
          </a:p>
          <a:p>
            <a:endParaRPr lang="en-US" dirty="0"/>
          </a:p>
        </p:txBody>
      </p:sp>
      <p:pic>
        <p:nvPicPr>
          <p:cNvPr id="7" name="Picture 6" descr="rolled hose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60374" y="4191000"/>
            <a:ext cx="3623252" cy="237685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0479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Packs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for quick deployment of predetermined lengths of hose.</a:t>
            </a:r>
          </a:p>
          <a:p>
            <a:r>
              <a:rPr lang="en-US" dirty="0"/>
              <a:t>Specific to needs of geographic area.</a:t>
            </a:r>
          </a:p>
        </p:txBody>
      </p:sp>
      <p:grpSp>
        <p:nvGrpSpPr>
          <p:cNvPr id="88074" name="Group 10" descr="Gasner hose pack"/>
          <p:cNvGrpSpPr>
            <a:grpSpLocks/>
          </p:cNvGrpSpPr>
          <p:nvPr/>
        </p:nvGrpSpPr>
        <p:grpSpPr bwMode="auto">
          <a:xfrm>
            <a:off x="6477000" y="3048000"/>
            <a:ext cx="1881188" cy="2865438"/>
            <a:chOff x="1200" y="2112"/>
            <a:chExt cx="1185" cy="1805"/>
          </a:xfrm>
        </p:grpSpPr>
        <p:pic>
          <p:nvPicPr>
            <p:cNvPr id="8807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1" y="2112"/>
              <a:ext cx="1184" cy="155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1200" y="3705"/>
              <a:ext cx="1152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 err="1"/>
                <a:t>Gasner</a:t>
              </a:r>
              <a:endParaRPr lang="en-US" i="1" dirty="0"/>
            </a:p>
          </p:txBody>
        </p:sp>
      </p:grpSp>
      <p:grpSp>
        <p:nvGrpSpPr>
          <p:cNvPr id="3" name="Group 2" descr="Forester hose packsack"/>
          <p:cNvGrpSpPr/>
          <p:nvPr/>
        </p:nvGrpSpPr>
        <p:grpSpPr>
          <a:xfrm>
            <a:off x="381000" y="3048000"/>
            <a:ext cx="2514600" cy="2851150"/>
            <a:chOff x="5029200" y="3124200"/>
            <a:chExt cx="2514600" cy="2851150"/>
          </a:xfrm>
        </p:grpSpPr>
        <p:sp>
          <p:nvSpPr>
            <p:cNvPr id="88070" name="Text Box 6"/>
            <p:cNvSpPr txBox="1">
              <a:spLocks noChangeArrowheads="1"/>
            </p:cNvSpPr>
            <p:nvPr/>
          </p:nvSpPr>
          <p:spPr bwMode="auto">
            <a:xfrm>
              <a:off x="5029200" y="5638800"/>
              <a:ext cx="251460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/>
                <a:t>Forester hose packsack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25" y="3124200"/>
              <a:ext cx="1733550" cy="24653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4" name="Picture 3" descr="firefighter with Gasner hose pack on bac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96" y="3048000"/>
            <a:ext cx="3291840" cy="24688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8518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Packs</a:t>
            </a:r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deploy</a:t>
            </a:r>
          </a:p>
          <a:p>
            <a:r>
              <a:rPr lang="en-US" dirty="0"/>
              <a:t>Fittings attached</a:t>
            </a:r>
          </a:p>
          <a:p>
            <a:r>
              <a:rPr lang="en-US" dirty="0"/>
              <a:t>Ease to store and transport</a:t>
            </a:r>
          </a:p>
          <a:p>
            <a:pPr lvl="1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Takes skills and time to package</a:t>
            </a:r>
          </a:p>
          <a:p>
            <a:r>
              <a:rPr lang="en-US" dirty="0"/>
              <a:t>Requires extra training time</a:t>
            </a:r>
          </a:p>
          <a:p>
            <a:endParaRPr lang="en-US" dirty="0"/>
          </a:p>
        </p:txBody>
      </p:sp>
      <p:pic>
        <p:nvPicPr>
          <p:cNvPr id="7" name="Picture 6" descr="hose pack and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63291" y="3958713"/>
            <a:ext cx="4226811" cy="27468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847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Limit environmental impacts</a:t>
            </a:r>
          </a:p>
          <a:p>
            <a:r>
              <a:rPr lang="en-US" dirty="0"/>
              <a:t>Adequate water supply (flow)</a:t>
            </a:r>
          </a:p>
          <a:p>
            <a:r>
              <a:rPr lang="en-US" dirty="0"/>
              <a:t>Good ingress and egress</a:t>
            </a:r>
          </a:p>
          <a:p>
            <a:r>
              <a:rPr lang="en-US" dirty="0"/>
              <a:t>Owner permission for private water source</a:t>
            </a:r>
          </a:p>
          <a:p>
            <a:r>
              <a:rPr lang="en-US" dirty="0"/>
              <a:t>Communicate location to others</a:t>
            </a:r>
          </a:p>
          <a:p>
            <a:r>
              <a:rPr lang="en-US" dirty="0"/>
              <a:t>Flush tank and plumbing after use</a:t>
            </a:r>
          </a:p>
        </p:txBody>
      </p:sp>
      <p:pic>
        <p:nvPicPr>
          <p:cNvPr id="6" name="Picture 5" descr="Type 4 drafting from water sourc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48200" y="1371600"/>
            <a:ext cx="3733800" cy="473555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0921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Live Reel Use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Placement of hoses for mobile attack:</a:t>
            </a:r>
          </a:p>
          <a:p>
            <a:pPr lvl="1"/>
            <a:r>
              <a:rPr lang="en-US" dirty="0"/>
              <a:t>Lead hose usually knocks down the fire, and the trail hose catches any remaining threat to the line.</a:t>
            </a:r>
          </a:p>
          <a:p>
            <a:r>
              <a:rPr lang="en-US" dirty="0"/>
              <a:t>Speed of line construction:</a:t>
            </a:r>
          </a:p>
          <a:p>
            <a:pPr lvl="1"/>
            <a:r>
              <a:rPr lang="en-US" dirty="0"/>
              <a:t>Dependent upon number of resources and fuel type. </a:t>
            </a:r>
          </a:p>
        </p:txBody>
      </p:sp>
    </p:spTree>
    <p:extLst>
      <p:ext uri="{BB962C8B-B14F-4D97-AF65-F5344CB8AC3E}">
        <p14:creationId xmlns:p14="http://schemas.microsoft.com/office/powerpoint/2010/main" val="1974315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From the Black</a:t>
            </a:r>
            <a:endParaRPr lang="en-US" sz="4000" dirty="0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Entails positioning the engine and personnel in the black and directing the water stream towards the green.  </a:t>
            </a:r>
          </a:p>
          <a:p>
            <a:pPr lvl="1"/>
            <a:r>
              <a:rPr lang="en-US" dirty="0"/>
              <a:t>Used when terrain, obstacles and fuel type allow.</a:t>
            </a:r>
          </a:p>
          <a:p>
            <a:r>
              <a:rPr lang="en-US" dirty="0"/>
              <a:t>Hazards: </a:t>
            </a:r>
          </a:p>
          <a:p>
            <a:pPr lvl="1"/>
            <a:r>
              <a:rPr lang="en-US" dirty="0"/>
              <a:t>Residual heat from the flaming fire front </a:t>
            </a:r>
          </a:p>
          <a:p>
            <a:pPr lvl="1"/>
            <a:r>
              <a:rPr lang="en-US" dirty="0"/>
              <a:t>Burning debris under the engine.</a:t>
            </a:r>
          </a:p>
        </p:txBody>
      </p:sp>
    </p:spTree>
    <p:extLst>
      <p:ext uri="{BB962C8B-B14F-4D97-AF65-F5344CB8AC3E}">
        <p14:creationId xmlns:p14="http://schemas.microsoft.com/office/powerpoint/2010/main" val="29730025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From the Green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Entails positioning the engine and personnel in the unburned fuel on the fire perimeter and directing the water stream towards the black.</a:t>
            </a:r>
          </a:p>
          <a:p>
            <a:r>
              <a:rPr lang="en-US" dirty="0"/>
              <a:t>Hazards:</a:t>
            </a:r>
          </a:p>
          <a:p>
            <a:pPr lvl="1"/>
            <a:r>
              <a:rPr lang="en-US" dirty="0"/>
              <a:t>Unburned fuel between you and the fire</a:t>
            </a:r>
          </a:p>
          <a:p>
            <a:pPr lvl="1"/>
            <a:r>
              <a:rPr lang="en-US" dirty="0"/>
              <a:t>Rocks or holes hidden by fuels</a:t>
            </a:r>
          </a:p>
        </p:txBody>
      </p:sp>
    </p:spTree>
    <p:extLst>
      <p:ext uri="{BB962C8B-B14F-4D97-AF65-F5344CB8AC3E}">
        <p14:creationId xmlns:p14="http://schemas.microsoft.com/office/powerpoint/2010/main" val="830557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Engine Placement</a:t>
            </a:r>
            <a:br>
              <a:rPr lang="en-US" sz="4000" dirty="0"/>
            </a:br>
            <a:r>
              <a:rPr lang="en-US" sz="3200" dirty="0"/>
              <a:t>Stationary Pumping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Adhere to LCES during all fire operations.</a:t>
            </a:r>
          </a:p>
          <a:p>
            <a:r>
              <a:rPr lang="en-US" dirty="0"/>
              <a:t>Keep in mind ingress and egress during pumping operations.</a:t>
            </a:r>
          </a:p>
          <a:p>
            <a:pPr lvl="1"/>
            <a:r>
              <a:rPr lang="en-US" dirty="0"/>
              <a:t>Back in vehicle for quick egress.</a:t>
            </a:r>
          </a:p>
          <a:p>
            <a:pPr lvl="1"/>
            <a:r>
              <a:rPr lang="en-US" dirty="0"/>
              <a:t>Chock vehicle.</a:t>
            </a:r>
          </a:p>
          <a:p>
            <a:r>
              <a:rPr lang="en-US" dirty="0"/>
              <a:t>Look Up, Look Down, Look Around</a:t>
            </a:r>
          </a:p>
        </p:txBody>
      </p:sp>
      <p:pic>
        <p:nvPicPr>
          <p:cNvPr id="98308" name="Picture 4" descr="stationary pumping operati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75173" y="1394847"/>
            <a:ext cx="3906827" cy="2590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5121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pic>
        <p:nvPicPr>
          <p:cNvPr id="100356" name="Picture 4" descr="engine protection lin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7788" y="1371600"/>
            <a:ext cx="3224212" cy="4953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0357" name="Picture 5" descr="engine protection lin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3987800"/>
            <a:ext cx="3505200" cy="2336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engine protection lin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2211" y="851389"/>
            <a:ext cx="2464777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8176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the location of engine protection lines. </a:t>
            </a:r>
          </a:p>
          <a:p>
            <a:r>
              <a:rPr lang="en-US" dirty="0"/>
              <a:t>Leave a quick connect hose in place to protect the engine at all times. </a:t>
            </a:r>
          </a:p>
          <a:p>
            <a:r>
              <a:rPr lang="en-US" dirty="0"/>
              <a:t>Engine protection line should be 1½” hose with </a:t>
            </a:r>
            <a:r>
              <a:rPr lang="en-US" dirty="0" err="1"/>
              <a:t>samed</a:t>
            </a:r>
            <a:r>
              <a:rPr lang="en-US" dirty="0"/>
              <a:t> size nozzle. </a:t>
            </a:r>
          </a:p>
          <a:p>
            <a:r>
              <a:rPr lang="en-US" dirty="0"/>
              <a:t>Leave a supply of water in tank for engine protection. </a:t>
            </a:r>
          </a:p>
          <a:p>
            <a:r>
              <a:rPr lang="en-US" dirty="0"/>
              <a:t>Line needs to be deployed quickly and cover all sides of the engine. </a:t>
            </a:r>
          </a:p>
        </p:txBody>
      </p:sp>
    </p:spTree>
    <p:extLst>
      <p:ext uri="{BB962C8B-B14F-4D97-AF65-F5344CB8AC3E}">
        <p14:creationId xmlns:p14="http://schemas.microsoft.com/office/powerpoint/2010/main" val="3650347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Radio </a:t>
            </a:r>
          </a:p>
          <a:p>
            <a:r>
              <a:rPr lang="en-US"/>
              <a:t>PA system</a:t>
            </a:r>
            <a:endParaRPr lang="en-US" dirty="0"/>
          </a:p>
          <a:p>
            <a:r>
              <a:rPr lang="en-US" dirty="0"/>
              <a:t>Headset</a:t>
            </a:r>
          </a:p>
          <a:p>
            <a:r>
              <a:rPr lang="en-US" dirty="0"/>
              <a:t>Hand signals</a:t>
            </a:r>
          </a:p>
          <a:p>
            <a:r>
              <a:rPr lang="en-US" dirty="0"/>
              <a:t>Others?</a:t>
            </a:r>
          </a:p>
        </p:txBody>
      </p:sp>
      <p:pic>
        <p:nvPicPr>
          <p:cNvPr id="3" name="Picture 2" descr="hand signa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72" y="1372054"/>
            <a:ext cx="3690128" cy="51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4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Engine Plumbing</a:t>
            </a:r>
          </a:p>
        </p:txBody>
      </p:sp>
      <p:pic>
        <p:nvPicPr>
          <p:cNvPr id="2" name="Picture 1" descr="rear pump pane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1"/>
            <a:ext cx="7620000" cy="4419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3296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B36C-2A1B-486A-A1E8-7B4B3424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M-52 Pump Panel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8E3C94-B487-4900-8674-BFED3C377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779577" y="2072744"/>
            <a:ext cx="5343525" cy="4022021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0609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M-52 Tank-to-Pump Valve</a:t>
            </a:r>
          </a:p>
        </p:txBody>
      </p:sp>
      <p:pic>
        <p:nvPicPr>
          <p:cNvPr id="2" name="Picture 1" descr="tank-to-pump valv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581400" cy="4352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tank-to-pump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1"/>
            <a:ext cx="3801208" cy="4352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51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 Building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 dams in areas narrow enough to dam easily.</a:t>
            </a:r>
          </a:p>
          <a:p>
            <a:r>
              <a:rPr lang="en-US" dirty="0"/>
              <a:t>Use rocks, logs, or plastic to build a dam.</a:t>
            </a:r>
          </a:p>
          <a:p>
            <a:r>
              <a:rPr lang="en-US" dirty="0"/>
              <a:t>Tear down the dam after use.</a:t>
            </a:r>
          </a:p>
        </p:txBody>
      </p:sp>
    </p:spTree>
    <p:extLst>
      <p:ext uri="{BB962C8B-B14F-4D97-AF65-F5344CB8AC3E}">
        <p14:creationId xmlns:p14="http://schemas.microsoft.com/office/powerpoint/2010/main" val="31864823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39FB-3528-44B9-BEDD-5AC2FD27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M-52 Tank to Pump valve #1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18E2B9-F682-4F3E-8B86-9E213BA65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1010708" y="1310280"/>
            <a:ext cx="7122584" cy="5341938"/>
          </a:xfrm>
          <a:solidFill>
            <a:schemeClr val="accent2"/>
          </a:solidFill>
          <a:ln w="38100"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1678F53-D031-4A4D-B17A-43229A7ADBDA}"/>
              </a:ext>
            </a:extLst>
          </p:cNvPr>
          <p:cNvSpPr/>
          <p:nvPr/>
        </p:nvSpPr>
        <p:spPr>
          <a:xfrm rot="19380000">
            <a:off x="5393044" y="4642510"/>
            <a:ext cx="2011041" cy="74229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37450889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Pump-to-Tank Valve</a:t>
            </a:r>
          </a:p>
        </p:txBody>
      </p:sp>
      <p:pic>
        <p:nvPicPr>
          <p:cNvPr id="4" name="Picture 3" descr="pump-to-tank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71600"/>
            <a:ext cx="3172968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-to-tank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81450"/>
            <a:ext cx="3810000" cy="24955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-to-tank valv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5052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34355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Rectangle 16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4AA7D-F518-40B8-B20B-D3700D10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204" y="-76085"/>
            <a:ext cx="4981103" cy="163809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M-52 Pump to Tank #2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11019D5-71B6-4E60-81E5-9932680F3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06" r="-6" b="2631"/>
          <a:stretch/>
        </p:blipFill>
        <p:spPr>
          <a:xfrm rot="5400000">
            <a:off x="-1094032" y="1142203"/>
            <a:ext cx="6857999" cy="46311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F041E66-931A-41C8-9848-FD40C0C68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599" y="2121408"/>
            <a:ext cx="3974689" cy="40507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182880">
              <a:lnSpc>
                <a:spcPct val="90000"/>
              </a:lnSpc>
            </a:pPr>
            <a:r>
              <a:rPr lang="en-US" sz="3200" dirty="0"/>
              <a:t>To Activate Pump to Tank...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Close #13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Open #2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Ensure (on some models) Foam is Shut, or Foam Will Enter Tank</a:t>
            </a: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Arrow: Down 78">
            <a:extLst>
              <a:ext uri="{FF2B5EF4-FFF2-40B4-BE49-F238E27FC236}">
                <a16:creationId xmlns:a16="http://schemas.microsoft.com/office/drawing/2014/main" id="{AEF13491-3FD1-4373-B802-9CE8DF29C531}"/>
              </a:ext>
            </a:extLst>
          </p:cNvPr>
          <p:cNvSpPr/>
          <p:nvPr/>
        </p:nvSpPr>
        <p:spPr>
          <a:xfrm rot="-780000">
            <a:off x="3016595" y="3474464"/>
            <a:ext cx="653142" cy="229725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998578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Pump-to-Discharge Valve</a:t>
            </a:r>
          </a:p>
        </p:txBody>
      </p:sp>
      <p:pic>
        <p:nvPicPr>
          <p:cNvPr id="5" name="Picture 4" descr="pump-to-discharge valv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59311" y="1371600"/>
            <a:ext cx="3654911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pump-to-discharge valve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-to-discharge valve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pump-to-discharge valv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9817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98D1-AE52-4A55-85CB-635739DE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M-52 Pump To Discharge #4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6C4197-B1C9-40FB-B3A2-262F3C5E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199" y="1295400"/>
            <a:ext cx="7123347" cy="5342510"/>
          </a:xfrm>
          <a:ln w="38100">
            <a:solidFill>
              <a:schemeClr val="tx1"/>
            </a:solidFill>
          </a:ln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E97D345-7C62-4888-AC77-0E728E2C2BDB}"/>
              </a:ext>
            </a:extLst>
          </p:cNvPr>
          <p:cNvSpPr/>
          <p:nvPr/>
        </p:nvSpPr>
        <p:spPr>
          <a:xfrm>
            <a:off x="2717238" y="2007707"/>
            <a:ext cx="666749" cy="176892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256572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</a:t>
            </a:r>
          </a:p>
        </p:txBody>
      </p:sp>
      <p:pic>
        <p:nvPicPr>
          <p:cNvPr id="4" name="Picture 9" descr="pump prim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8552" y="1390650"/>
            <a:ext cx="3803448" cy="48920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 primer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62000" y="1390650"/>
            <a:ext cx="3657600" cy="23812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 primer"/>
          <p:cNvPicPr>
            <a:picLocks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2000" y="390525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4148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C499-11D7-4BF7-9B5B-0B2F2584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93590"/>
            <a:ext cx="7799614" cy="696686"/>
          </a:xfrm>
        </p:spPr>
        <p:txBody>
          <a:bodyPr/>
          <a:lstStyle/>
          <a:p>
            <a:r>
              <a:rPr lang="en-US" dirty="0"/>
              <a:t>M-52 Primer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5C14F2-27F9-4846-9C9B-DE97A2725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733486" y="1601827"/>
            <a:ext cx="5345989" cy="483593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44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Bypass/Recirculation Valve </a:t>
            </a:r>
          </a:p>
        </p:txBody>
      </p:sp>
      <p:pic>
        <p:nvPicPr>
          <p:cNvPr id="4" name="Picture 3" descr="bypass/recirculation valve"/>
          <p:cNvPicPr>
            <a:picLocks noChangeAspect="1"/>
          </p:cNvPicPr>
          <p:nvPr/>
        </p:nvPicPr>
        <p:blipFill rotWithShape="1">
          <a:blip r:embed="rId2" cstate="screen"/>
          <a:srcRect l="10145"/>
          <a:stretch/>
        </p:blipFill>
        <p:spPr>
          <a:xfrm>
            <a:off x="762000" y="1371600"/>
            <a:ext cx="4724400" cy="49501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6" name="Straight Arrow Connector 5" descr="arrow"/>
          <p:cNvCxnSpPr/>
          <p:nvPr/>
        </p:nvCxnSpPr>
        <p:spPr>
          <a:xfrm rot="10800000">
            <a:off x="3810000" y="2057400"/>
            <a:ext cx="2362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ypass/recirculation val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28331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979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F7CBF-1FDD-4076-AD83-772D024E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 Condensed"/>
              </a:rPr>
              <a:t>M-52 Bypass/Recirculation #17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CE2561-FE4D-4956-82F4-5D9FFBD8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9065" y="1352140"/>
            <a:ext cx="7127977" cy="5317805"/>
          </a:xfr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4178091E-0F26-477D-8C77-9084EBBF345E}"/>
              </a:ext>
            </a:extLst>
          </p:cNvPr>
          <p:cNvSpPr/>
          <p:nvPr/>
        </p:nvSpPr>
        <p:spPr>
          <a:xfrm rot="-1260000">
            <a:off x="4833146" y="2477154"/>
            <a:ext cx="557894" cy="205467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Valve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3BE1CE3-2F3F-4A9B-A03F-B1EDB3CA09A4}"/>
              </a:ext>
            </a:extLst>
          </p:cNvPr>
          <p:cNvSpPr/>
          <p:nvPr/>
        </p:nvSpPr>
        <p:spPr>
          <a:xfrm>
            <a:off x="3220155" y="4811326"/>
            <a:ext cx="2242867" cy="11070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Bypass Return Line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ADFC0A2A-CFAB-4F6B-99FE-84A3A6F647F9}"/>
              </a:ext>
            </a:extLst>
          </p:cNvPr>
          <p:cNvSpPr/>
          <p:nvPr/>
        </p:nvSpPr>
        <p:spPr>
          <a:xfrm rot="-900000">
            <a:off x="5617745" y="2786825"/>
            <a:ext cx="2372263" cy="113581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 to Panel for Pressure Gauge</a:t>
            </a:r>
          </a:p>
        </p:txBody>
      </p:sp>
    </p:spTree>
    <p:extLst>
      <p:ext uri="{BB962C8B-B14F-4D97-AF65-F5344CB8AC3E}">
        <p14:creationId xmlns:p14="http://schemas.microsoft.com/office/powerpoint/2010/main" val="1934714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Bypass/Recirculation Valve</a:t>
            </a:r>
          </a:p>
        </p:txBody>
      </p:sp>
      <p:pic>
        <p:nvPicPr>
          <p:cNvPr id="5" name="Content Placeholder 4" descr="bypass/recirculation valv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5092"/>
            <a:ext cx="3565922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bypass/recirculation val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85091"/>
            <a:ext cx="3581400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019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Portable Tank Setup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Locate in an area where the water can drain on the downhill side without causing access problems.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Locate on relatively smooth, flat ground.</a:t>
            </a:r>
          </a:p>
          <a:p>
            <a:r>
              <a:rPr lang="en-US" dirty="0"/>
              <a:t>Communicate location to others.</a:t>
            </a:r>
          </a:p>
          <a:p>
            <a:endParaRPr lang="en-US" dirty="0"/>
          </a:p>
        </p:txBody>
      </p:sp>
      <p:pic>
        <p:nvPicPr>
          <p:cNvPr id="7" name="Picture 6" descr="portable water tank with Type 6 engine and wildland firefight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938708"/>
            <a:ext cx="3657600" cy="2743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2148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Overboard Draft </a:t>
            </a:r>
          </a:p>
        </p:txBody>
      </p:sp>
      <p:pic>
        <p:nvPicPr>
          <p:cNvPr id="6" name="Picture 5" descr="Overboard draft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13960" y="4229100"/>
            <a:ext cx="283464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Overboard draft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02" y="1371600"/>
            <a:ext cx="3581595" cy="26098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Overboard draft valv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29100"/>
            <a:ext cx="290683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51384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A7DD-6148-4BBF-826E-2C3A4D6D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M-52 Overboard Draft #8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AB8F5C-B8B7-4D1A-ACC4-CD5D2D360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199" y="1295400"/>
            <a:ext cx="7123347" cy="5342510"/>
          </a:xfrm>
          <a:ln w="38100">
            <a:solidFill>
              <a:schemeClr val="tx1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4A2AF7F-9000-4ED2-BE5F-DBC7C5D39802}"/>
              </a:ext>
            </a:extLst>
          </p:cNvPr>
          <p:cNvSpPr/>
          <p:nvPr/>
        </p:nvSpPr>
        <p:spPr>
          <a:xfrm rot="2580000">
            <a:off x="4062450" y="1969716"/>
            <a:ext cx="1850570" cy="6531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2889772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Strainer </a:t>
            </a:r>
          </a:p>
        </p:txBody>
      </p:sp>
      <p:pic>
        <p:nvPicPr>
          <p:cNvPr id="110595" name="Picture 3" descr="strai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371600"/>
            <a:ext cx="3276600" cy="4800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strai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3984625"/>
            <a:ext cx="2878137" cy="21875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strain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394435"/>
            <a:ext cx="2878137" cy="228661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845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776" y="1679569"/>
            <a:ext cx="2624148" cy="349885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00" y="1864667"/>
            <a:ext cx="2346500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9B42-EDF2-4104-B6F6-28800CE7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8" y="2376862"/>
            <a:ext cx="1980485" cy="210427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M-52 Strainer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5146FC8D-453C-4236-8204-6547FD66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6233998"/>
              </p:ext>
            </p:extLst>
          </p:nvPr>
        </p:nvGraphicFramePr>
        <p:xfrm>
          <a:off x="4561284" y="725488"/>
          <a:ext cx="3856434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81640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Drain/Direct (</a:t>
            </a:r>
            <a:r>
              <a:rPr lang="en-US" dirty="0" err="1"/>
              <a:t>Dri</a:t>
            </a:r>
            <a:r>
              <a:rPr lang="en-US" dirty="0"/>
              <a:t>-Fill) </a:t>
            </a:r>
          </a:p>
        </p:txBody>
      </p:sp>
      <p:pic>
        <p:nvPicPr>
          <p:cNvPr id="4" name="Picture 3" descr="gravity drain/direct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800600" y="1371600"/>
            <a:ext cx="3581400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gravity drain/direc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3" y="1371600"/>
            <a:ext cx="3512527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4930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10095-CB2B-415D-8515-79173B6E8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387" y="844902"/>
            <a:ext cx="4364144" cy="5168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82880" indent="0">
              <a:lnSpc>
                <a:spcPct val="90000"/>
              </a:lnSpc>
              <a:buNone/>
            </a:pPr>
            <a:endParaRPr lang="en-US" dirty="0"/>
          </a:p>
          <a:p>
            <a:pPr marL="182880" indent="0">
              <a:lnSpc>
                <a:spcPct val="90000"/>
              </a:lnSpc>
              <a:buClr>
                <a:srgbClr val="9E3611"/>
              </a:buClr>
              <a:buNone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33037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F9B298-BC35-4C0F-8301-5D63A1E6D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57144" y="1679571"/>
            <a:ext cx="2624148" cy="3498858"/>
            <a:chOff x="7942859" y="1679571"/>
            <a:chExt cx="3498864" cy="349885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42859" y="1679571"/>
              <a:ext cx="3498864" cy="349885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27958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DD7CDB-6E2E-4DD5-B9BC-C5714646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263" y="2659196"/>
            <a:ext cx="2701391" cy="1812398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shade val="97000"/>
                    <a:satMod val="150000"/>
                  </a:schemeClr>
                </a:solidFill>
              </a:rPr>
              <a:t>M-52 Dri-Fill/Gravity Drain</a:t>
            </a:r>
            <a:br>
              <a:rPr lang="en-US" sz="3200" dirty="0"/>
            </a:br>
            <a:r>
              <a:rPr lang="en-US" sz="3200" dirty="0">
                <a:solidFill>
                  <a:schemeClr val="bg1">
                    <a:shade val="97000"/>
                    <a:satMod val="150000"/>
                  </a:schemeClr>
                </a:solidFill>
              </a:rPr>
              <a:t>#13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6E98B1C-6879-4CF9-8AA4-0D38A29F8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73" y="846109"/>
            <a:ext cx="5169377" cy="5111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B638B9B-8572-4258-9139-CBF22F0463DF}"/>
              </a:ext>
            </a:extLst>
          </p:cNvPr>
          <p:cNvSpPr/>
          <p:nvPr/>
        </p:nvSpPr>
        <p:spPr>
          <a:xfrm rot="2520000">
            <a:off x="1735994" y="1557168"/>
            <a:ext cx="1673678" cy="53067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961957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Protection Valve </a:t>
            </a:r>
          </a:p>
        </p:txBody>
      </p:sp>
      <p:pic>
        <p:nvPicPr>
          <p:cNvPr id="4" name="Picture 3" descr="engine protection valve"/>
          <p:cNvPicPr>
            <a:picLocks noChangeAspect="1"/>
          </p:cNvPicPr>
          <p:nvPr/>
        </p:nvPicPr>
        <p:blipFill rotWithShape="1">
          <a:blip r:embed="rId2" cstate="screen"/>
          <a:srcRect l="13194" r="12152"/>
          <a:stretch/>
        </p:blipFill>
        <p:spPr>
          <a:xfrm>
            <a:off x="4724400" y="1371600"/>
            <a:ext cx="3657600" cy="367461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engine protection val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9" y="1371601"/>
            <a:ext cx="3657599" cy="36746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553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896805-7B6A-490F-9D08-D562F6FF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93" y="172465"/>
            <a:ext cx="3547838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M-52 Engine Protection line #5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B14449-D520-4449-853A-8BD324072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600" y="2075144"/>
            <a:ext cx="3547838" cy="359359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82880">
              <a:lnSpc>
                <a:spcPct val="90000"/>
              </a:lnSpc>
            </a:pPr>
            <a:r>
              <a:rPr lang="en-US" sz="1800" dirty="0"/>
              <a:t>This  Is Not Present On All M-52's. Due to This Reason....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It is HIGHLY Suggested The Drivers Side Overboard Discharge Be Designated As The #5 and fitted with a "Flaked" 25ft Hoses.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This Allows The ENOP to Use a Protection Line Near The Pump Panel and Driver Door.  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If the Drivers Side #3 is Required, A Gated Y Allows Both Hoses to Be Available.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C16716-D433-4F44-A45A-34F22D1AA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75" r="18725"/>
          <a:stretch/>
        </p:blipFill>
        <p:spPr>
          <a:xfrm>
            <a:off x="4434843" y="-68026"/>
            <a:ext cx="470915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2" y="0"/>
            <a:ext cx="4709158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160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DDC46-ED1E-4525-924F-50269ADB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84632"/>
            <a:ext cx="3974689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The M-52 Exhaust Primer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B68577-7625-420C-AC52-E7B3730FD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6" b="11536"/>
          <a:stretch/>
        </p:blipFill>
        <p:spPr>
          <a:xfrm rot="5400000">
            <a:off x="-1154063" y="1154061"/>
            <a:ext cx="6857999" cy="45498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96DA91-C577-4625-9FB8-48417E5BA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599" y="2121408"/>
            <a:ext cx="3974689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</a:pPr>
            <a:r>
              <a:rPr lang="en-US" sz="1600" dirty="0"/>
              <a:t>Some Older M-52's Have An Exhaust Primer. This is a Very Useful System, </a:t>
            </a:r>
            <a:r>
              <a:rPr lang="en-US" sz="1600" i="1" dirty="0"/>
              <a:t>EXCEPT.....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They Get Lost or Stolen, Leaving a Vertical Muffler Open to The Atmosphere.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If it Rains, and an Exhaust Valve is Open, A Cylinder Head Will Fill With Water.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Once The Pump Engine is Rotated (Starting) the Pump Will </a:t>
            </a:r>
            <a:r>
              <a:rPr lang="en-US" sz="1600" dirty="0" err="1"/>
              <a:t>Hyro</a:t>
            </a:r>
            <a:r>
              <a:rPr lang="en-US" sz="1600" dirty="0"/>
              <a:t>-Lock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dirty="0"/>
              <a:t>Remove Spark Plugs and Cycle to Clear.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dirty="0"/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04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7069-992C-446E-888D-FA26E0AC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+mj-lt"/>
                <a:cs typeface="+mj-lt"/>
              </a:rPr>
              <a:t>REPAIR OR ORDER A NEW EXHAUST</a:t>
            </a:r>
            <a:endParaRPr lang="en-US" dirty="0">
              <a:latin typeface="Rockwell Condense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DB9C22-79F8-446C-B175-3EF88FA7B2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8188663-8EE1-4ABC-B3BB-00885CF69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2384" y="1904128"/>
            <a:ext cx="4678460" cy="36924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EABA78-CDD3-46A0-B46D-BA19EDC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9" t="10658" r="352" b="7523"/>
          <a:stretch/>
        </p:blipFill>
        <p:spPr>
          <a:xfrm rot="5400000">
            <a:off x="4617152" y="1748649"/>
            <a:ext cx="3753074" cy="39448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942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Agricultural Sources</a:t>
            </a:r>
          </a:p>
        </p:txBody>
      </p:sp>
      <p:pic>
        <p:nvPicPr>
          <p:cNvPr id="10" name="Picture 9" descr="agricultural l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23312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pumping operation schema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396875"/>
            <a:ext cx="7796213" cy="58515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288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Valve Configuration</a:t>
            </a:r>
          </a:p>
        </p:txBody>
      </p:sp>
      <p:pic>
        <p:nvPicPr>
          <p:cNvPr id="113668" name="Picture 4" descr="firefighter operating pump"/>
          <p:cNvPicPr>
            <a:picLocks noChangeAspect="1" noChangeArrowheads="1"/>
          </p:cNvPicPr>
          <p:nvPr/>
        </p:nvPicPr>
        <p:blipFill rotWithShape="1">
          <a:blip r:embed="rId2"/>
          <a:srcRect r="17051"/>
          <a:stretch/>
        </p:blipFill>
        <p:spPr bwMode="auto">
          <a:xfrm>
            <a:off x="762000" y="1395547"/>
            <a:ext cx="3498855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 valve pane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95547"/>
            <a:ext cx="3810000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39331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mp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03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aft-to-tank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09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aft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454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22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a municipal apparatus.</a:t>
            </a:r>
          </a:p>
          <a:p>
            <a:pPr lvl="0"/>
            <a:r>
              <a:rPr lang="en-US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11169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the differences between parallel, stage, and series pumping.</a:t>
            </a:r>
          </a:p>
          <a:p>
            <a:pPr lvl="0"/>
            <a:r>
              <a:rPr lang="en-US" dirty="0"/>
              <a:t>Describe the differences 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2879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2020</Words>
  <Application>Microsoft Office PowerPoint</Application>
  <PresentationFormat>On-screen Show (4:3)</PresentationFormat>
  <Paragraphs>308</Paragraphs>
  <Slides>96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5" baseType="lpstr">
      <vt:lpstr>Arial</vt:lpstr>
      <vt:lpstr>Calibri</vt:lpstr>
      <vt:lpstr>Courier New</vt:lpstr>
      <vt:lpstr>Rockwell</vt:lpstr>
      <vt:lpstr>Rockwell Condensed</vt:lpstr>
      <vt:lpstr>Rockwell Extra Bold</vt:lpstr>
      <vt:lpstr>Times New Roman</vt:lpstr>
      <vt:lpstr>Wingdings</vt:lpstr>
      <vt:lpstr>Wood Type</vt:lpstr>
      <vt:lpstr>Water Handling Operations</vt:lpstr>
      <vt:lpstr>Objectives</vt:lpstr>
      <vt:lpstr>Objectives</vt:lpstr>
      <vt:lpstr>Water Sources  for Engine Refill  Operations</vt:lpstr>
      <vt:lpstr>Natural Water Sources</vt:lpstr>
      <vt:lpstr>Considerations</vt:lpstr>
      <vt:lpstr>Dam Building</vt:lpstr>
      <vt:lpstr>Portable Tank Setup</vt:lpstr>
      <vt:lpstr>Agricultural Sources</vt:lpstr>
      <vt:lpstr>Irrigation Risers</vt:lpstr>
      <vt:lpstr>Stock Ponds</vt:lpstr>
      <vt:lpstr>Canals</vt:lpstr>
      <vt:lpstr>Stand Pipes</vt:lpstr>
      <vt:lpstr>Municipal Apparatus</vt:lpstr>
      <vt:lpstr>Considerations</vt:lpstr>
      <vt:lpstr>Fire Hydrants</vt:lpstr>
      <vt:lpstr>Dry Barrel Fire Hydrant</vt:lpstr>
      <vt:lpstr>Wet Barrel Fire Hydrant</vt:lpstr>
      <vt:lpstr>Proper Use and Hazards Associated with Hydrant Use</vt:lpstr>
      <vt:lpstr>Hydrant Hookup</vt:lpstr>
      <vt:lpstr>Hydrant Hookup</vt:lpstr>
      <vt:lpstr>Hydrant Hookup</vt:lpstr>
      <vt:lpstr>Hydrant Use</vt:lpstr>
      <vt:lpstr>Hydrant Use</vt:lpstr>
      <vt:lpstr>Improper Hydrant Use</vt:lpstr>
      <vt:lpstr>Backflow Prevention Devices</vt:lpstr>
      <vt:lpstr>Why backflow prevention devices Required?</vt:lpstr>
      <vt:lpstr>Backflow Prevention Device Components</vt:lpstr>
      <vt:lpstr>Backflow Prevention Devices Use of</vt:lpstr>
      <vt:lpstr>Air Gap Method</vt:lpstr>
      <vt:lpstr>Manual Air Gap Method</vt:lpstr>
      <vt:lpstr>Aquatic Invasive Species (AIS) </vt:lpstr>
      <vt:lpstr>Aquatic Invasive Species (AIS)</vt:lpstr>
      <vt:lpstr>Invasive Aquatic Plants</vt:lpstr>
      <vt:lpstr>Eurasian Milfoil</vt:lpstr>
      <vt:lpstr>Chytrid Fungus</vt:lpstr>
      <vt:lpstr>Didymo (Rock Snot)</vt:lpstr>
      <vt:lpstr>Invasive Aquatic Animals</vt:lpstr>
      <vt:lpstr>New Zealand Mudsnails</vt:lpstr>
      <vt:lpstr>Zebra Mussels</vt:lpstr>
      <vt:lpstr>Quagga Mussels</vt:lpstr>
      <vt:lpstr>Whirling Disease Parasite</vt:lpstr>
      <vt:lpstr>AIS Policy Direction</vt:lpstr>
      <vt:lpstr>Standard Operating Procedures</vt:lpstr>
      <vt:lpstr>Cleaning and Sanitizing Equipment</vt:lpstr>
      <vt:lpstr>Common Sense Mitigation Measures for AIS Prevention</vt:lpstr>
      <vt:lpstr>Pumping Operations</vt:lpstr>
      <vt:lpstr>Water Delivery</vt:lpstr>
      <vt:lpstr>Parallel Pumping</vt:lpstr>
      <vt:lpstr>Parallel Pumping</vt:lpstr>
      <vt:lpstr>Stage Pumping</vt:lpstr>
      <vt:lpstr>Series Pumping</vt:lpstr>
      <vt:lpstr>Hose Lays</vt:lpstr>
      <vt:lpstr>Simple Progressive Hose Lay</vt:lpstr>
      <vt:lpstr>Progressive Hose Lay</vt:lpstr>
      <vt:lpstr>Hose Deployment  Attack Methods</vt:lpstr>
      <vt:lpstr>Rolled Hose</vt:lpstr>
      <vt:lpstr>Hose Packs</vt:lpstr>
      <vt:lpstr>Hose Packs</vt:lpstr>
      <vt:lpstr>Mobile Attack Live Reel Use</vt:lpstr>
      <vt:lpstr>Mobile Attack From the Black</vt:lpstr>
      <vt:lpstr>Mobile Attack From the Green</vt:lpstr>
      <vt:lpstr>Engine Placement Stationary Pumping</vt:lpstr>
      <vt:lpstr>Engine Protection Lines</vt:lpstr>
      <vt:lpstr>Engine Protection Lines</vt:lpstr>
      <vt:lpstr>Communications</vt:lpstr>
      <vt:lpstr>Fire Engine Plumbing</vt:lpstr>
      <vt:lpstr>M-52 Pump Panel</vt:lpstr>
      <vt:lpstr>M-52 Tank-to-Pump Valve</vt:lpstr>
      <vt:lpstr>M-52 Tank to Pump valve #1</vt:lpstr>
      <vt:lpstr>Pump-to-Tank Valve</vt:lpstr>
      <vt:lpstr>M-52 Pump to Tank #2</vt:lpstr>
      <vt:lpstr>Pump-to-Discharge Valve</vt:lpstr>
      <vt:lpstr>M-52 Pump To Discharge #4</vt:lpstr>
      <vt:lpstr>Primer </vt:lpstr>
      <vt:lpstr>M-52 Primer</vt:lpstr>
      <vt:lpstr>Bypass/Recirculation Valve </vt:lpstr>
      <vt:lpstr>M-52 Bypass/Recirculation #17</vt:lpstr>
      <vt:lpstr>Bypass/Recirculation Valve</vt:lpstr>
      <vt:lpstr>Overboard Draft </vt:lpstr>
      <vt:lpstr>M-52 Overboard Draft #8</vt:lpstr>
      <vt:lpstr>Strainer </vt:lpstr>
      <vt:lpstr>M-52 Strainer</vt:lpstr>
      <vt:lpstr>Gravity Drain/Direct (Dri-Fill) </vt:lpstr>
      <vt:lpstr>M-52 Dri-Fill/Gravity Drain #13</vt:lpstr>
      <vt:lpstr>Engine Protection Valve </vt:lpstr>
      <vt:lpstr>M-52 Engine Protection line #5</vt:lpstr>
      <vt:lpstr>The M-52 Exhaust Primer</vt:lpstr>
      <vt:lpstr>REPAIR OR ORDER A NEW EXHAUST</vt:lpstr>
      <vt:lpstr>PowerPoint Presentation</vt:lpstr>
      <vt:lpstr>Valve Configuration</vt:lpstr>
      <vt:lpstr>PowerPoint Presentation</vt:lpstr>
      <vt:lpstr>PowerPoint Presentation</vt:lpstr>
      <vt:lpstr>PowerPoint Presentation</vt:lpstr>
      <vt:lpstr>Objectives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2022-01-26T20:27:07Z</dcterms:created>
  <dcterms:modified xsi:type="dcterms:W3CDTF">2022-01-26T20:29:34Z</dcterms:modified>
</cp:coreProperties>
</file>