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23" r:id="rId1"/>
  </p:sldMasterIdLst>
  <p:notesMasterIdLst>
    <p:notesMasterId r:id="rId52"/>
  </p:notesMasterIdLst>
  <p:handoutMasterIdLst>
    <p:handoutMasterId r:id="rId53"/>
  </p:handoutMasterIdLst>
  <p:sldIdLst>
    <p:sldId id="484" r:id="rId2"/>
    <p:sldId id="483" r:id="rId3"/>
    <p:sldId id="487" r:id="rId4"/>
    <p:sldId id="488" r:id="rId5"/>
    <p:sldId id="489" r:id="rId6"/>
    <p:sldId id="490" r:id="rId7"/>
    <p:sldId id="491" r:id="rId8"/>
    <p:sldId id="492" r:id="rId9"/>
    <p:sldId id="493" r:id="rId10"/>
    <p:sldId id="494" r:id="rId11"/>
    <p:sldId id="495" r:id="rId12"/>
    <p:sldId id="496" r:id="rId13"/>
    <p:sldId id="497" r:id="rId14"/>
    <p:sldId id="498" r:id="rId15"/>
    <p:sldId id="499" r:id="rId16"/>
    <p:sldId id="500" r:id="rId17"/>
    <p:sldId id="501" r:id="rId18"/>
    <p:sldId id="502" r:id="rId19"/>
    <p:sldId id="503" r:id="rId20"/>
    <p:sldId id="504" r:id="rId21"/>
    <p:sldId id="505" r:id="rId22"/>
    <p:sldId id="506" r:id="rId23"/>
    <p:sldId id="507" r:id="rId24"/>
    <p:sldId id="508" r:id="rId25"/>
    <p:sldId id="509" r:id="rId26"/>
    <p:sldId id="510" r:id="rId27"/>
    <p:sldId id="511" r:id="rId28"/>
    <p:sldId id="512" r:id="rId29"/>
    <p:sldId id="513" r:id="rId30"/>
    <p:sldId id="514" r:id="rId31"/>
    <p:sldId id="515" r:id="rId32"/>
    <p:sldId id="534" r:id="rId33"/>
    <p:sldId id="516" r:id="rId34"/>
    <p:sldId id="517" r:id="rId35"/>
    <p:sldId id="518" r:id="rId36"/>
    <p:sldId id="520" r:id="rId37"/>
    <p:sldId id="535" r:id="rId38"/>
    <p:sldId id="521" r:id="rId39"/>
    <p:sldId id="522" r:id="rId40"/>
    <p:sldId id="523" r:id="rId41"/>
    <p:sldId id="524" r:id="rId42"/>
    <p:sldId id="525" r:id="rId43"/>
    <p:sldId id="526" r:id="rId44"/>
    <p:sldId id="527" r:id="rId45"/>
    <p:sldId id="528" r:id="rId46"/>
    <p:sldId id="529" r:id="rId47"/>
    <p:sldId id="530" r:id="rId48"/>
    <p:sldId id="531" r:id="rId49"/>
    <p:sldId id="532" r:id="rId50"/>
    <p:sldId id="533" r:id="rId51"/>
  </p:sldIdLst>
  <p:sldSz cx="9144000" cy="6858000" type="screen4x3"/>
  <p:notesSz cx="7077075" cy="9051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50">
          <p15:clr>
            <a:srgbClr val="A4A3A4"/>
          </p15:clr>
        </p15:guide>
        <p15:guide id="2" pos="223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36143"/>
    <a:srgbClr val="537953"/>
    <a:srgbClr val="FFFF66"/>
    <a:srgbClr val="0000FF"/>
    <a:srgbClr val="0066FF"/>
    <a:srgbClr val="507450"/>
    <a:srgbClr val="65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C06AB8-31C5-4BCA-88F2-3971523150A2}" v="6" dt="2022-01-26T20:15:54.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92353" autoAdjust="0"/>
  </p:normalViewPr>
  <p:slideViewPr>
    <p:cSldViewPr>
      <p:cViewPr varScale="1">
        <p:scale>
          <a:sx n="88" d="100"/>
          <a:sy n="88" d="100"/>
        </p:scale>
        <p:origin x="72" y="660"/>
      </p:cViewPr>
      <p:guideLst>
        <p:guide orient="horz" pos="2160"/>
        <p:guide pos="2880"/>
      </p:guideLst>
    </p:cSldViewPr>
  </p:slideViewPr>
  <p:outlineViewPr>
    <p:cViewPr>
      <p:scale>
        <a:sx n="33" d="100"/>
        <a:sy n="33" d="100"/>
      </p:scale>
      <p:origin x="0" y="21204"/>
    </p:cViewPr>
  </p:outlineViewPr>
  <p:notesTextViewPr>
    <p:cViewPr>
      <p:scale>
        <a:sx n="3" d="2"/>
        <a:sy n="3" d="2"/>
      </p:scale>
      <p:origin x="0" y="0"/>
    </p:cViewPr>
  </p:notesTextViewPr>
  <p:sorterViewPr>
    <p:cViewPr>
      <p:scale>
        <a:sx n="66" d="100"/>
        <a:sy n="66" d="100"/>
      </p:scale>
      <p:origin x="0" y="3792"/>
    </p:cViewPr>
  </p:sorterViewPr>
  <p:notesViewPr>
    <p:cSldViewPr>
      <p:cViewPr>
        <p:scale>
          <a:sx n="75" d="100"/>
          <a:sy n="75" d="100"/>
        </p:scale>
        <p:origin x="2322" y="636"/>
      </p:cViewPr>
      <p:guideLst>
        <p:guide orient="horz" pos="2850"/>
        <p:guide pos="223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l" defTabSz="933450" eaLnBrk="1" hangingPunct="1">
              <a:defRPr sz="1200"/>
            </a:lvl1pPr>
          </a:lstStyle>
          <a:p>
            <a:pPr>
              <a:defRPr/>
            </a:pPr>
            <a:endParaRPr lang="en-US"/>
          </a:p>
        </p:txBody>
      </p:sp>
      <p:sp>
        <p:nvSpPr>
          <p:cNvPr id="86019" name="Rectangle 3"/>
          <p:cNvSpPr>
            <a:spLocks noGrp="1" noChangeArrowheads="1"/>
          </p:cNvSpPr>
          <p:nvPr>
            <p:ph type="dt" sz="quarter" idx="1"/>
          </p:nvPr>
        </p:nvSpPr>
        <p:spPr bwMode="auto">
          <a:xfrm>
            <a:off x="4010025"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eaLnBrk="1" hangingPunct="1">
              <a:defRPr sz="1200"/>
            </a:lvl1pPr>
          </a:lstStyle>
          <a:p>
            <a:pPr>
              <a:defRPr/>
            </a:pPr>
            <a:endParaRPr lang="en-US"/>
          </a:p>
        </p:txBody>
      </p:sp>
      <p:sp>
        <p:nvSpPr>
          <p:cNvPr id="86020" name="Rectangle 4"/>
          <p:cNvSpPr>
            <a:spLocks noGrp="1" noChangeArrowheads="1"/>
          </p:cNvSpPr>
          <p:nvPr>
            <p:ph type="ftr" sz="quarter" idx="2"/>
          </p:nvPr>
        </p:nvSpPr>
        <p:spPr bwMode="auto">
          <a:xfrm>
            <a:off x="0"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l" defTabSz="933450" eaLnBrk="1" hangingPunct="1">
              <a:defRPr sz="1200"/>
            </a:lvl1pPr>
          </a:lstStyle>
          <a:p>
            <a:pPr>
              <a:defRPr/>
            </a:pPr>
            <a:endParaRPr lang="en-US"/>
          </a:p>
        </p:txBody>
      </p:sp>
      <p:sp>
        <p:nvSpPr>
          <p:cNvPr id="86021" name="Rectangle 5"/>
          <p:cNvSpPr>
            <a:spLocks noGrp="1" noChangeArrowheads="1"/>
          </p:cNvSpPr>
          <p:nvPr>
            <p:ph type="sldNum" sz="quarter" idx="3"/>
          </p:nvPr>
        </p:nvSpPr>
        <p:spPr bwMode="auto">
          <a:xfrm>
            <a:off x="4010025"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eaLnBrk="1" hangingPunct="1">
              <a:defRPr sz="1200"/>
            </a:lvl1pPr>
          </a:lstStyle>
          <a:p>
            <a:pPr>
              <a:defRPr/>
            </a:pPr>
            <a:fld id="{6FD5EA9A-6A40-4684-9011-C65E0468FA9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l" defTabSz="933450" eaLnBrk="1" hangingPunct="1">
              <a:defRPr sz="1200"/>
            </a:lvl1pPr>
          </a:lstStyle>
          <a:p>
            <a:pPr>
              <a:defRPr/>
            </a:pPr>
            <a:endParaRPr lang="en-US"/>
          </a:p>
        </p:txBody>
      </p:sp>
      <p:sp>
        <p:nvSpPr>
          <p:cNvPr id="68611" name="Rectangle 3"/>
          <p:cNvSpPr>
            <a:spLocks noGrp="1" noChangeArrowheads="1"/>
          </p:cNvSpPr>
          <p:nvPr>
            <p:ph type="dt" idx="1"/>
          </p:nvPr>
        </p:nvSpPr>
        <p:spPr bwMode="auto">
          <a:xfrm>
            <a:off x="4010025"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eaLnBrk="1" hangingPunct="1">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274763" y="677863"/>
            <a:ext cx="4527550" cy="3395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942975" y="4300538"/>
            <a:ext cx="5191125" cy="4073525"/>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p:cNvSpPr>
            <a:spLocks noGrp="1" noChangeArrowheads="1"/>
          </p:cNvSpPr>
          <p:nvPr>
            <p:ph type="ftr" sz="quarter" idx="4"/>
          </p:nvPr>
        </p:nvSpPr>
        <p:spPr bwMode="auto">
          <a:xfrm>
            <a:off x="0"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l" defTabSz="933450" eaLnBrk="1" hangingPunct="1">
              <a:defRPr sz="1200"/>
            </a:lvl1pPr>
          </a:lstStyle>
          <a:p>
            <a:pPr>
              <a:defRPr/>
            </a:pPr>
            <a:endParaRPr lang="en-US"/>
          </a:p>
        </p:txBody>
      </p:sp>
      <p:sp>
        <p:nvSpPr>
          <p:cNvPr id="68615" name="Rectangle 7"/>
          <p:cNvSpPr>
            <a:spLocks noGrp="1" noChangeArrowheads="1"/>
          </p:cNvSpPr>
          <p:nvPr>
            <p:ph type="sldNum" sz="quarter" idx="5"/>
          </p:nvPr>
        </p:nvSpPr>
        <p:spPr bwMode="auto">
          <a:xfrm>
            <a:off x="4010025"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eaLnBrk="1" hangingPunct="1">
              <a:defRPr sz="1200"/>
            </a:lvl1pPr>
          </a:lstStyle>
          <a:p>
            <a:pPr>
              <a:defRPr/>
            </a:pPr>
            <a:fld id="{6E1F2C9B-9E4E-4D6F-A809-7D8ABBB4E9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5685B6-56DC-4B3E-B8DE-573307F76417}" type="slidenum">
              <a:rPr lang="en-US"/>
              <a:pPr/>
              <a:t>6</a:t>
            </a:fld>
            <a:endParaRPr lang="en-US"/>
          </a:p>
        </p:txBody>
      </p:sp>
      <p:sp>
        <p:nvSpPr>
          <p:cNvPr id="17410" name="Rectangle 2"/>
          <p:cNvSpPr>
            <a:spLocks noGrp="1" noRot="1" noChangeAspect="1" noChangeArrowheads="1" noTextEdit="1"/>
          </p:cNvSpPr>
          <p:nvPr>
            <p:ph type="sldImg"/>
          </p:nvPr>
        </p:nvSpPr>
        <p:spPr>
          <a:xfrm>
            <a:off x="1190625" y="706438"/>
            <a:ext cx="4629150" cy="3471862"/>
          </a:xfrm>
          <a:ln w="12700" cap="flat">
            <a:solidFill>
              <a:schemeClr val="tx1"/>
            </a:solidFill>
          </a:ln>
        </p:spPr>
      </p:sp>
      <p:sp>
        <p:nvSpPr>
          <p:cNvPr id="17411" name="Rectangle 3"/>
          <p:cNvSpPr>
            <a:spLocks noGrp="1" noChangeArrowheads="1"/>
          </p:cNvSpPr>
          <p:nvPr>
            <p:ph type="body" idx="1"/>
          </p:nvPr>
        </p:nvSpPr>
        <p:spPr>
          <a:xfrm>
            <a:off x="934721" y="4415791"/>
            <a:ext cx="5140960" cy="4183380"/>
          </a:xfrm>
          <a:ln/>
        </p:spPr>
        <p:txBody>
          <a:bodyPr lIns="92652" tIns="46327" rIns="92652" bIns="46327"/>
          <a:lstStyle/>
          <a:p>
            <a:endParaRPr lang="en-US"/>
          </a:p>
        </p:txBody>
      </p:sp>
    </p:spTree>
    <p:extLst>
      <p:ext uri="{BB962C8B-B14F-4D97-AF65-F5344CB8AC3E}">
        <p14:creationId xmlns:p14="http://schemas.microsoft.com/office/powerpoint/2010/main" val="31183720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descr="red line"/>
          <p:cNvSpPr/>
          <p:nvPr/>
        </p:nvSpPr>
        <p:spPr>
          <a:xfrm>
            <a:off x="685800" y="1346947"/>
            <a:ext cx="7772400" cy="80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descr="red line"/>
          <p:cNvSpPr/>
          <p:nvPr/>
        </p:nvSpPr>
        <p:spPr>
          <a:xfrm>
            <a:off x="685800" y="4282763"/>
            <a:ext cx="7772400" cy="80683"/>
          </a:xfrm>
          <a:prstGeom prst="rect">
            <a:avLst/>
          </a:prstGeom>
          <a:blipFill dpi="0" rotWithShape="1">
            <a:blip r:embed="rId2">
              <a:alphaModFix amt="80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descr="gray box"/>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88670" y="1432223"/>
            <a:ext cx="7593330" cy="3035808"/>
          </a:xfrm>
        </p:spPr>
        <p:txBody>
          <a:bodyPr wrap="square" anchor="t" anchorCtr="0">
            <a:normAutofit/>
          </a:bodyPr>
          <a:lstStyle>
            <a:lvl1pPr algn="l">
              <a:lnSpc>
                <a:spcPct val="100000"/>
              </a:lnSpc>
              <a:defRPr sz="6400" b="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802386" y="4389120"/>
            <a:ext cx="7579614" cy="1069848"/>
          </a:xfrm>
        </p:spPr>
        <p:txBody>
          <a:bodyPr>
            <a:noAutofit/>
          </a:bodyPr>
          <a:lstStyle>
            <a:lvl1pPr marL="0" indent="0" algn="l">
              <a:buNone/>
              <a:defRPr sz="4000" b="0" i="1">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a:p>
        </p:txBody>
      </p:sp>
      <p:grpSp>
        <p:nvGrpSpPr>
          <p:cNvPr id="10" name="Group 9" descr="slide number"/>
          <p:cNvGrpSpPr>
            <a:grpSpLocks noChangeAspect="1"/>
          </p:cNvGrpSpPr>
          <p:nvPr userDrawn="1"/>
        </p:nvGrpSpPr>
        <p:grpSpPr>
          <a:xfrm>
            <a:off x="8522208" y="6258560"/>
            <a:ext cx="393192" cy="393192"/>
            <a:chOff x="9685338" y="4460675"/>
            <a:chExt cx="1080904" cy="1080902"/>
          </a:xfrm>
        </p:grpSpPr>
        <p:sp>
          <p:nvSpPr>
            <p:cNvPr id="11" name="Oval 10" descr="oval"/>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descr="oval"/>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0" name="Rectangle 19"/>
          <p:cNvSpPr/>
          <p:nvPr userDrawn="1"/>
        </p:nvSpPr>
        <p:spPr>
          <a:xfrm>
            <a:off x="8554176" y="6324351"/>
            <a:ext cx="329257"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dirty="0"/>
          </a:p>
        </p:txBody>
      </p:sp>
    </p:spTree>
    <p:extLst>
      <p:ext uri="{BB962C8B-B14F-4D97-AF65-F5344CB8AC3E}">
        <p14:creationId xmlns:p14="http://schemas.microsoft.com/office/powerpoint/2010/main" val="185176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30928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155776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8737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16"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dirty="0"/>
          </a:p>
        </p:txBody>
      </p:sp>
      <p:sp>
        <p:nvSpPr>
          <p:cNvPr id="18" name="Title Placeholder 1"/>
          <p:cNvSpPr>
            <a:spLocks noGrp="1"/>
          </p:cNvSpPr>
          <p:nvPr>
            <p:ph type="title"/>
          </p:nvPr>
        </p:nvSpPr>
        <p:spPr>
          <a:xfrm>
            <a:off x="685800" y="193590"/>
            <a:ext cx="7772400" cy="914400"/>
          </a:xfrm>
          <a:prstGeom prst="rect">
            <a:avLst/>
          </a:prstGeom>
        </p:spPr>
        <p:txBody>
          <a:bodyPr vert="horz" wrap="square" lIns="91440" tIns="45720" rIns="91440" bIns="45720" rtlCol="0" anchor="ctr">
            <a:noAutofit/>
          </a:bodyPr>
          <a:lstStyle>
            <a:lvl1pPr>
              <a:defRPr sz="4000"/>
            </a:lvl1pPr>
          </a:lstStyle>
          <a:p>
            <a:r>
              <a:rPr lang="en-US" dirty="0"/>
              <a:t>Click to edit Master title style</a:t>
            </a:r>
          </a:p>
        </p:txBody>
      </p:sp>
      <p:sp>
        <p:nvSpPr>
          <p:cNvPr id="24" name="Content Placeholder 2"/>
          <p:cNvSpPr>
            <a:spLocks noGrp="1"/>
          </p:cNvSpPr>
          <p:nvPr>
            <p:ph sz="half" idx="1"/>
          </p:nvPr>
        </p:nvSpPr>
        <p:spPr>
          <a:xfrm>
            <a:off x="685546" y="1295400"/>
            <a:ext cx="7772654" cy="53425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274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wrap="square" anchor="ctr">
            <a:normAutofit/>
          </a:bodyPr>
          <a:lstStyle>
            <a:lvl1pPr>
              <a:lnSpc>
                <a:spcPct val="80000"/>
              </a:lnSpc>
              <a:defRPr sz="6400" b="0"/>
            </a:lvl1pPr>
          </a:lstStyle>
          <a:p>
            <a:r>
              <a:rPr lang="en-US" dirty="0"/>
              <a:t>Click to edit Master title style</a:t>
            </a:r>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a:p>
        </p:txBody>
      </p:sp>
      <p:grpSp>
        <p:nvGrpSpPr>
          <p:cNvPr id="18" name="Group 17"/>
          <p:cNvGrpSpPr/>
          <p:nvPr userDrawn="1"/>
        </p:nvGrpSpPr>
        <p:grpSpPr>
          <a:xfrm>
            <a:off x="8526780" y="6255258"/>
            <a:ext cx="393192" cy="393192"/>
            <a:chOff x="8532189" y="5068824"/>
            <a:chExt cx="393192" cy="393192"/>
          </a:xfrm>
        </p:grpSpPr>
        <p:sp>
          <p:nvSpPr>
            <p:cNvPr id="19" name="Oval 18"/>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0" name="Oval 19"/>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106568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95648"/>
            <a:ext cx="7772400" cy="914400"/>
          </a:xfrm>
        </p:spPr>
        <p:txBody>
          <a:bodyPr wrap="square">
            <a:noAutofit/>
          </a:bodyPr>
          <a:lstStyle>
            <a:lvl1pPr>
              <a:lnSpc>
                <a:spcPct val="100000"/>
              </a:lnSpc>
              <a:defRPr sz="4000"/>
            </a:lvl1pPr>
          </a:lstStyle>
          <a:p>
            <a:r>
              <a:rPr lang="en-US" dirty="0"/>
              <a:t>Click to edit Master title style</a:t>
            </a:r>
          </a:p>
        </p:txBody>
      </p:sp>
      <p:sp>
        <p:nvSpPr>
          <p:cNvPr id="3" name="Content Placeholder 2"/>
          <p:cNvSpPr>
            <a:spLocks noGrp="1"/>
          </p:cNvSpPr>
          <p:nvPr>
            <p:ph sz="half" idx="1"/>
          </p:nvPr>
        </p:nvSpPr>
        <p:spPr>
          <a:xfrm>
            <a:off x="685546" y="1286890"/>
            <a:ext cx="36576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Content Placeholder 2"/>
          <p:cNvSpPr>
            <a:spLocks noGrp="1"/>
          </p:cNvSpPr>
          <p:nvPr>
            <p:ph sz="half" idx="12"/>
          </p:nvPr>
        </p:nvSpPr>
        <p:spPr>
          <a:xfrm>
            <a:off x="4800600" y="1286890"/>
            <a:ext cx="36576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6857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85800" y="195648"/>
            <a:ext cx="7772400" cy="914400"/>
          </a:xfrm>
        </p:spPr>
        <p:txBody>
          <a:bodyPr wrap="square">
            <a:noAutofit/>
          </a:bodyPr>
          <a:lstStyle>
            <a:lvl1pPr>
              <a:defRPr sz="4000">
                <a:latin typeface="+mj-lt"/>
              </a:defRPr>
            </a:lvl1pPr>
          </a:lstStyle>
          <a:p>
            <a:r>
              <a:rPr lang="en-US" dirty="0"/>
              <a:t>Click to edit Master title style</a:t>
            </a:r>
          </a:p>
        </p:txBody>
      </p:sp>
      <p:sp>
        <p:nvSpPr>
          <p:cNvPr id="3" name="Text Placeholder 2"/>
          <p:cNvSpPr>
            <a:spLocks noGrp="1"/>
          </p:cNvSpPr>
          <p:nvPr>
            <p:ph type="body" idx="1"/>
          </p:nvPr>
        </p:nvSpPr>
        <p:spPr>
          <a:xfrm>
            <a:off x="685800" y="1295400"/>
            <a:ext cx="3657600" cy="764440"/>
          </a:xfrm>
        </p:spPr>
        <p:txBody>
          <a:bodyPr anchor="ctr">
            <a:noAutofit/>
          </a:bodyPr>
          <a:lstStyle>
            <a:lvl1pPr marL="0" indent="0" algn="l">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85800" y="2095197"/>
            <a:ext cx="3657600" cy="4580510"/>
          </a:xfrm>
        </p:spPr>
        <p:txBody>
          <a:bodyPr/>
          <a:lstStyle>
            <a:lvl1pPr marL="365760" indent="-365760">
              <a:defRPr sz="2400"/>
            </a:lvl1pPr>
            <a:lvl2pPr marL="731520" indent="-365760">
              <a:buFont typeface="Courier New" panose="02070309020205020404" pitchFamily="49" charset="0"/>
              <a:buChar char="o"/>
              <a:defRPr sz="2000"/>
            </a:lvl2pPr>
            <a:lvl3pPr marL="1096963" indent="-365125">
              <a:buFont typeface="Rockwell" panose="02060603020205020403" pitchFamily="18" charset="0"/>
              <a:buChar char="–"/>
              <a:defRPr sz="1800"/>
            </a:lvl3pPr>
            <a:lvl4pPr marL="1463040" indent="-365760">
              <a:buFont typeface="Arial" panose="020B0604020202020204" pitchFamily="34" charset="0"/>
              <a:buChar char="•"/>
              <a:defRPr sz="1800"/>
            </a:lvl4pPr>
            <a:lvl5pPr marL="1828800" indent="-365760">
              <a:buFont typeface="Rockwell" panose="02060603020205020403" pitchFamily="18" charset="0"/>
              <a:buChar char="◊"/>
              <a:defRPr sz="18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20793" y="1295400"/>
            <a:ext cx="3657600" cy="764440"/>
          </a:xfrm>
        </p:spPr>
        <p:txBody>
          <a:bodyPr anchor="ctr">
            <a:noAutofit/>
          </a:bodyPr>
          <a:lstStyle>
            <a:lvl1pPr marL="0" indent="0">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Content Placeholder 3"/>
          <p:cNvSpPr>
            <a:spLocks noGrp="1"/>
          </p:cNvSpPr>
          <p:nvPr>
            <p:ph sz="half" idx="12"/>
          </p:nvPr>
        </p:nvSpPr>
        <p:spPr>
          <a:xfrm>
            <a:off x="4820793" y="2095197"/>
            <a:ext cx="3657600" cy="4580510"/>
          </a:xfrm>
        </p:spPr>
        <p:txBody>
          <a:bodyPr/>
          <a:lstStyle>
            <a:lvl1pPr marL="365760" indent="-365760">
              <a:defRPr sz="2400"/>
            </a:lvl1pPr>
            <a:lvl2pPr marL="731520" indent="-365760">
              <a:buFont typeface="Courier New" panose="02070309020205020404" pitchFamily="49" charset="0"/>
              <a:buChar char="o"/>
              <a:defRPr sz="2000"/>
            </a:lvl2pPr>
            <a:lvl3pPr marL="1096963" indent="-365125">
              <a:buFont typeface="Rockwell" panose="02060603020205020403" pitchFamily="18" charset="0"/>
              <a:buChar char="–"/>
              <a:defRPr sz="1800"/>
            </a:lvl3pPr>
            <a:lvl4pPr marL="1463040" indent="-365760">
              <a:buFont typeface="Arial" panose="020B0604020202020204" pitchFamily="34" charset="0"/>
              <a:buChar char="•"/>
              <a:defRPr sz="1800"/>
            </a:lvl4pPr>
            <a:lvl5pPr marL="1828800" indent="-365760">
              <a:buFont typeface="Rockwell" panose="02060603020205020403" pitchFamily="18" charset="0"/>
              <a:buChar char="◊"/>
              <a:defRPr sz="18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952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wrap="square">
            <a:no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p>
        </p:txBody>
      </p:sp>
    </p:spTree>
    <p:extLst>
      <p:ext uri="{BB962C8B-B14F-4D97-AF65-F5344CB8AC3E}">
        <p14:creationId xmlns:p14="http://schemas.microsoft.com/office/powerpoint/2010/main" val="296927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3002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wrap="square" anchor="t" anchorCtr="0">
            <a:normAutofit/>
          </a:bodyPr>
          <a:lstStyle>
            <a:lvl1pPr>
              <a:defRPr sz="2800" b="0"/>
            </a:lvl1pPr>
          </a:lstStyle>
          <a:p>
            <a:r>
              <a:rPr lang="en-US" dirty="0"/>
              <a:t>Click to edit Master title style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11" name="Content Placeholder 3"/>
          <p:cNvSpPr>
            <a:spLocks noGrp="1"/>
          </p:cNvSpPr>
          <p:nvPr>
            <p:ph sz="half" idx="12"/>
          </p:nvPr>
        </p:nvSpPr>
        <p:spPr>
          <a:xfrm>
            <a:off x="764616" y="685800"/>
            <a:ext cx="5026584" cy="5962650"/>
          </a:xfrm>
        </p:spPr>
        <p:txBody>
          <a:bodyPr/>
          <a:lstStyle>
            <a:lvl1pPr marL="365760" indent="-365760">
              <a:defRPr sz="2000"/>
            </a:lvl1pPr>
            <a:lvl2pPr marL="731520" indent="-365760">
              <a:buFont typeface="Courier New" panose="02070309020205020404" pitchFamily="49" charset="0"/>
              <a:buChar char="o"/>
              <a:defRPr sz="1800"/>
            </a:lvl2pPr>
            <a:lvl3pPr marL="1096963" indent="-365125">
              <a:buFont typeface="Rockwell" panose="02060603020205020403" pitchFamily="18" charset="0"/>
              <a:buChar char="–"/>
              <a:defRPr sz="1600"/>
            </a:lvl3pPr>
            <a:lvl4pPr marL="1463040" indent="-365760">
              <a:buFont typeface="Arial" panose="020B0604020202020204" pitchFamily="34" charset="0"/>
              <a:buChar char="•"/>
              <a:defRPr sz="1600"/>
            </a:lvl4pPr>
            <a:lvl5pPr marL="1828800" indent="-365760">
              <a:buFont typeface="Rockwell" panose="02060603020205020403" pitchFamily="18" charset="0"/>
              <a:buChar cha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173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39841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dirty="0"/>
          </a:p>
        </p:txBody>
      </p:sp>
      <p:sp>
        <p:nvSpPr>
          <p:cNvPr id="3" name="Text Placeholder 2"/>
          <p:cNvSpPr>
            <a:spLocks noGrp="1"/>
          </p:cNvSpPr>
          <p:nvPr>
            <p:ph type="body" idx="1"/>
          </p:nvPr>
        </p:nvSpPr>
        <p:spPr>
          <a:xfrm>
            <a:off x="685800" y="1305010"/>
            <a:ext cx="7772400" cy="531803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85800" y="193590"/>
            <a:ext cx="7772400" cy="914400"/>
          </a:xfrm>
          <a:prstGeom prst="rect">
            <a:avLst/>
          </a:prstGeom>
        </p:spPr>
        <p:txBody>
          <a:bodyPr vert="horz" wrap="square" lIns="91440" tIns="45720" rIns="91440" bIns="45720" rtlCol="0" anchor="ctr">
            <a:noAutofit/>
          </a:bodyPr>
          <a:lstStyle/>
          <a:p>
            <a:r>
              <a:rPr lang="en-US" dirty="0"/>
              <a:t>Click to edit Master title style</a:t>
            </a:r>
          </a:p>
        </p:txBody>
      </p:sp>
      <p:grpSp>
        <p:nvGrpSpPr>
          <p:cNvPr id="12" name="Group 11" descr="slide number"/>
          <p:cNvGrpSpPr/>
          <p:nvPr/>
        </p:nvGrpSpPr>
        <p:grpSpPr>
          <a:xfrm>
            <a:off x="8522664" y="6255258"/>
            <a:ext cx="393192" cy="393192"/>
            <a:chOff x="8532189" y="5068824"/>
            <a:chExt cx="393192" cy="393192"/>
          </a:xfrm>
        </p:grpSpPr>
        <p:sp>
          <p:nvSpPr>
            <p:cNvPr id="8" name="Oval 7" descr="oval"/>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descr="oval"/>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cxnSp>
        <p:nvCxnSpPr>
          <p:cNvPr id="10" name="Straight Connector 9" descr="red line"/>
          <p:cNvCxnSpPr/>
          <p:nvPr userDrawn="1"/>
        </p:nvCxnSpPr>
        <p:spPr>
          <a:xfrm>
            <a:off x="675132" y="1219200"/>
            <a:ext cx="7772400" cy="0"/>
          </a:xfrm>
          <a:prstGeom prst="line">
            <a:avLst/>
          </a:prstGeom>
          <a:ln w="762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descr="slide number"/>
          <p:cNvSpPr/>
          <p:nvPr userDrawn="1"/>
        </p:nvSpPr>
        <p:spPr>
          <a:xfrm>
            <a:off x="8554632" y="6321049"/>
            <a:ext cx="329257"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dirty="0"/>
          </a:p>
        </p:txBody>
      </p:sp>
    </p:spTree>
    <p:extLst>
      <p:ext uri="{BB962C8B-B14F-4D97-AF65-F5344CB8AC3E}">
        <p14:creationId xmlns:p14="http://schemas.microsoft.com/office/powerpoint/2010/main" val="2781512748"/>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3973" r:id="rId12"/>
  </p:sldLayoutIdLst>
  <p:hf hdr="0" ftr="0" dt="0"/>
  <p:txStyles>
    <p:titleStyle>
      <a:lvl1pPr algn="l" defTabSz="914400" rtl="0" eaLnBrk="1" latinLnBrk="0" hangingPunct="1">
        <a:lnSpc>
          <a:spcPct val="100000"/>
        </a:lnSpc>
        <a:spcBef>
          <a:spcPct val="0"/>
        </a:spcBef>
        <a:buNone/>
        <a:defRPr sz="4000" b="1"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8"/>
          <p:cNvSpPr>
            <a:spLocks noGrp="1" noChangeArrowheads="1"/>
          </p:cNvSpPr>
          <p:nvPr>
            <p:ph type="ctrTitle"/>
          </p:nvPr>
        </p:nvSpPr>
        <p:spPr/>
        <p:txBody>
          <a:bodyPr/>
          <a:lstStyle/>
          <a:p>
            <a:r>
              <a:rPr lang="en-US" dirty="0"/>
              <a:t>Water Handling Operations</a:t>
            </a:r>
          </a:p>
        </p:txBody>
      </p:sp>
      <p:sp>
        <p:nvSpPr>
          <p:cNvPr id="12297" name="Rectangle 9"/>
          <p:cNvSpPr>
            <a:spLocks noGrp="1" noChangeArrowheads="1"/>
          </p:cNvSpPr>
          <p:nvPr>
            <p:ph type="subTitle" idx="1"/>
          </p:nvPr>
        </p:nvSpPr>
        <p:spPr/>
        <p:txBody>
          <a:bodyPr/>
          <a:lstStyle/>
          <a:p>
            <a:r>
              <a:rPr lang="en-US" dirty="0"/>
              <a:t>Unit 4A – Water and </a:t>
            </a:r>
            <a:br>
              <a:rPr lang="en-US" dirty="0"/>
            </a:br>
            <a:r>
              <a:rPr lang="en-US" dirty="0"/>
              <a:t>Hose Hydraulics</a:t>
            </a:r>
          </a:p>
        </p:txBody>
      </p:sp>
      <p:pic>
        <p:nvPicPr>
          <p:cNvPr id="12292" name="Picture 4" descr="hose lay"/>
          <p:cNvPicPr>
            <a:picLocks noChangeAspect="1" noChangeArrowheads="1"/>
          </p:cNvPicPr>
          <p:nvPr/>
        </p:nvPicPr>
        <p:blipFill>
          <a:blip r:embed="rId2"/>
          <a:stretch>
            <a:fillRect/>
          </a:stretch>
        </p:blipFill>
        <p:spPr bwMode="auto">
          <a:xfrm>
            <a:off x="5257800" y="2421934"/>
            <a:ext cx="3137916" cy="2074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063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Grp="1" noChangeArrowheads="1"/>
          </p:cNvSpPr>
          <p:nvPr>
            <p:ph type="title"/>
          </p:nvPr>
        </p:nvSpPr>
        <p:spPr/>
        <p:txBody>
          <a:bodyPr/>
          <a:lstStyle/>
          <a:p>
            <a:r>
              <a:rPr lang="en-US" dirty="0"/>
              <a:t>References and Tools </a:t>
            </a:r>
          </a:p>
        </p:txBody>
      </p:sp>
      <p:sp>
        <p:nvSpPr>
          <p:cNvPr id="23559" name="Rectangle 7"/>
          <p:cNvSpPr>
            <a:spLocks noGrp="1" noChangeArrowheads="1"/>
          </p:cNvSpPr>
          <p:nvPr>
            <p:ph type="body" idx="1"/>
          </p:nvPr>
        </p:nvSpPr>
        <p:spPr/>
        <p:txBody>
          <a:bodyPr/>
          <a:lstStyle/>
          <a:p>
            <a:r>
              <a:rPr lang="en-US" i="1" dirty="0"/>
              <a:t>Wildland Fire Hose Guide</a:t>
            </a:r>
          </a:p>
          <a:p>
            <a:r>
              <a:rPr lang="en-US" i="1" dirty="0"/>
              <a:t>Water Handling Equipment Guide</a:t>
            </a:r>
          </a:p>
          <a:p>
            <a:r>
              <a:rPr lang="en-US" i="1" dirty="0"/>
              <a:t>Incident Response Pocket Guide</a:t>
            </a:r>
          </a:p>
          <a:p>
            <a:r>
              <a:rPr lang="en-US" dirty="0"/>
              <a:t>Friction Loss Calculator</a:t>
            </a:r>
          </a:p>
          <a:p>
            <a:r>
              <a:rPr lang="en-US" dirty="0"/>
              <a:t>Principles of Hydraulics—“Rule of 5s”</a:t>
            </a:r>
          </a:p>
        </p:txBody>
      </p:sp>
    </p:spTree>
    <p:extLst>
      <p:ext uri="{BB962C8B-B14F-4D97-AF65-F5344CB8AC3E}">
        <p14:creationId xmlns:p14="http://schemas.microsoft.com/office/powerpoint/2010/main" val="335084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Friction Loss Formula</a:t>
            </a:r>
          </a:p>
        </p:txBody>
      </p:sp>
      <p:sp>
        <p:nvSpPr>
          <p:cNvPr id="25603" name="Rectangle 3"/>
          <p:cNvSpPr>
            <a:spLocks noGrp="1" noChangeArrowheads="1"/>
          </p:cNvSpPr>
          <p:nvPr>
            <p:ph type="body" idx="1"/>
          </p:nvPr>
        </p:nvSpPr>
        <p:spPr>
          <a:xfrm>
            <a:off x="685546" y="1295400"/>
            <a:ext cx="7772654" cy="3505200"/>
          </a:xfrm>
        </p:spPr>
        <p:txBody>
          <a:bodyPr>
            <a:normAutofit/>
          </a:bodyPr>
          <a:lstStyle/>
          <a:p>
            <a:pPr marL="0" indent="0">
              <a:buNone/>
            </a:pPr>
            <a:r>
              <a:rPr lang="en-US" dirty="0"/>
              <a:t>Pump Discharge Pressure </a:t>
            </a:r>
            <a:r>
              <a:rPr lang="en-US" b="1" dirty="0"/>
              <a:t>(</a:t>
            </a:r>
            <a:r>
              <a:rPr lang="en-US" b="1" u="sng" dirty="0"/>
              <a:t>PDP</a:t>
            </a:r>
            <a:r>
              <a:rPr lang="en-US" b="1" dirty="0"/>
              <a:t>)</a:t>
            </a:r>
            <a:endParaRPr lang="en-US" b="1" dirty="0">
              <a:sym typeface="Symbol" pitchFamily="18" charset="2"/>
            </a:endParaRPr>
          </a:p>
          <a:p>
            <a:pPr marL="0" indent="0">
              <a:buNone/>
            </a:pPr>
            <a:r>
              <a:rPr lang="en-US" dirty="0">
                <a:sym typeface="Symbol" pitchFamily="18" charset="2"/>
              </a:rPr>
              <a:t>	=</a:t>
            </a:r>
          </a:p>
          <a:p>
            <a:pPr marL="365760" lvl="1" indent="0">
              <a:buNone/>
            </a:pPr>
            <a:r>
              <a:rPr lang="en-US" dirty="0"/>
              <a:t>Nozzle Pressure </a:t>
            </a:r>
            <a:r>
              <a:rPr lang="en-US" b="1" dirty="0"/>
              <a:t>(</a:t>
            </a:r>
            <a:r>
              <a:rPr lang="en-US" b="1" u="sng" dirty="0"/>
              <a:t>NP</a:t>
            </a:r>
            <a:r>
              <a:rPr lang="en-US" b="1" dirty="0"/>
              <a:t>) </a:t>
            </a:r>
          </a:p>
          <a:p>
            <a:pPr marL="365760" lvl="1" indent="0">
              <a:buNone/>
            </a:pPr>
            <a:r>
              <a:rPr lang="en-US" dirty="0"/>
              <a:t>       +/- </a:t>
            </a:r>
          </a:p>
          <a:p>
            <a:pPr marL="365760" lvl="1" indent="0">
              <a:buNone/>
            </a:pPr>
            <a:r>
              <a:rPr lang="en-US" dirty="0"/>
              <a:t>Head (Elevation Gain or Loss) </a:t>
            </a:r>
            <a:r>
              <a:rPr lang="en-US" b="1" dirty="0"/>
              <a:t>(</a:t>
            </a:r>
            <a:r>
              <a:rPr lang="en-US" b="1" u="sng" dirty="0"/>
              <a:t>H</a:t>
            </a:r>
            <a:r>
              <a:rPr lang="en-US" b="1" dirty="0"/>
              <a:t>)</a:t>
            </a:r>
          </a:p>
          <a:p>
            <a:pPr marL="365760" lvl="1" indent="0">
              <a:buNone/>
            </a:pPr>
            <a:r>
              <a:rPr lang="en-US" dirty="0"/>
              <a:t>       + </a:t>
            </a:r>
          </a:p>
          <a:p>
            <a:pPr marL="365760" lvl="1" indent="0">
              <a:buNone/>
            </a:pPr>
            <a:r>
              <a:rPr lang="en-US" dirty="0"/>
              <a:t>Friction Loss </a:t>
            </a:r>
            <a:r>
              <a:rPr lang="en-US" b="1" dirty="0"/>
              <a:t>(</a:t>
            </a:r>
            <a:r>
              <a:rPr lang="en-US" b="1" u="sng" dirty="0"/>
              <a:t>FL</a:t>
            </a:r>
            <a:r>
              <a:rPr lang="en-US" b="1" dirty="0"/>
              <a:t>)</a:t>
            </a:r>
          </a:p>
        </p:txBody>
      </p:sp>
      <p:sp>
        <p:nvSpPr>
          <p:cNvPr id="9" name="Rectangle 3" descr="PDP = NP +/- H + FL&#10;"/>
          <p:cNvSpPr txBox="1">
            <a:spLocks noChangeArrowheads="1"/>
          </p:cNvSpPr>
          <p:nvPr/>
        </p:nvSpPr>
        <p:spPr>
          <a:xfrm>
            <a:off x="2209800" y="5257800"/>
            <a:ext cx="5257800" cy="685800"/>
          </a:xfrm>
          <a:prstGeom prst="rect">
            <a:avLst/>
          </a:prstGeom>
          <a:solidFill>
            <a:schemeClr val="tx2">
              <a:lumMod val="40000"/>
              <a:lumOff val="60000"/>
            </a:schemeClr>
          </a:solidFill>
          <a:ln w="38100">
            <a:solidFill>
              <a:schemeClr val="accent2"/>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spcBef>
                <a:spcPts val="0"/>
              </a:spcBef>
              <a:buFont typeface="Wingdings" pitchFamily="2" charset="2"/>
              <a:buNone/>
            </a:pPr>
            <a:r>
              <a:rPr lang="en-US" sz="3600" b="1" dirty="0"/>
              <a:t>PDP = NP +/- H + FL</a:t>
            </a:r>
          </a:p>
        </p:txBody>
      </p:sp>
    </p:spTree>
    <p:extLst>
      <p:ext uri="{BB962C8B-B14F-4D97-AF65-F5344CB8AC3E}">
        <p14:creationId xmlns:p14="http://schemas.microsoft.com/office/powerpoint/2010/main" val="765139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Considerations</a:t>
            </a:r>
          </a:p>
        </p:txBody>
      </p:sp>
      <p:sp>
        <p:nvSpPr>
          <p:cNvPr id="26627" name="Rectangle 3"/>
          <p:cNvSpPr>
            <a:spLocks noGrp="1" noChangeArrowheads="1"/>
          </p:cNvSpPr>
          <p:nvPr>
            <p:ph type="body" idx="1"/>
          </p:nvPr>
        </p:nvSpPr>
        <p:spPr/>
        <p:txBody>
          <a:bodyPr>
            <a:normAutofit lnSpcReduction="10000"/>
          </a:bodyPr>
          <a:lstStyle/>
          <a:p>
            <a:r>
              <a:rPr lang="en-US" dirty="0"/>
              <a:t>Must know the flow, or gallons per </a:t>
            </a:r>
            <a:r>
              <a:rPr lang="en-US"/>
              <a:t>minute (GPM) </a:t>
            </a:r>
            <a:r>
              <a:rPr lang="en-US" dirty="0"/>
              <a:t>that each nozzle will discharge.</a:t>
            </a:r>
          </a:p>
          <a:p>
            <a:r>
              <a:rPr lang="en-US" dirty="0"/>
              <a:t>Simple hose lays</a:t>
            </a:r>
          </a:p>
          <a:p>
            <a:pPr lvl="1"/>
            <a:r>
              <a:rPr lang="en-US" b="1" i="1" dirty="0"/>
              <a:t>Always start at the nozzle and work towards the pump.</a:t>
            </a:r>
          </a:p>
          <a:p>
            <a:r>
              <a:rPr lang="en-US" dirty="0"/>
              <a:t>Progressive hose lays</a:t>
            </a:r>
          </a:p>
          <a:p>
            <a:pPr lvl="1"/>
            <a:r>
              <a:rPr lang="en-US" b="1" i="1" dirty="0"/>
              <a:t>Always start from the most distant nozzle and work towards the pump.</a:t>
            </a:r>
          </a:p>
          <a:p>
            <a:r>
              <a:rPr lang="en-US" dirty="0"/>
              <a:t>Always pump to the highest pump discharge pressure (PDP) required.  </a:t>
            </a:r>
          </a:p>
          <a:p>
            <a:r>
              <a:rPr lang="en-US" dirty="0"/>
              <a:t>Gate down any laterals that require substantially less pressure.   </a:t>
            </a:r>
          </a:p>
        </p:txBody>
      </p:sp>
    </p:spTree>
    <p:extLst>
      <p:ext uri="{BB962C8B-B14F-4D97-AF65-F5344CB8AC3E}">
        <p14:creationId xmlns:p14="http://schemas.microsoft.com/office/powerpoint/2010/main" val="2809868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r>
              <a:rPr lang="en-US" dirty="0"/>
              <a:t>Friction Loss Calculation Exercises</a:t>
            </a:r>
          </a:p>
        </p:txBody>
      </p:sp>
      <p:sp>
        <p:nvSpPr>
          <p:cNvPr id="4" name="Subtitle 3"/>
          <p:cNvSpPr>
            <a:spLocks noGrp="1"/>
          </p:cNvSpPr>
          <p:nvPr>
            <p:ph type="subTitle" idx="1"/>
          </p:nvPr>
        </p:nvSpPr>
        <p:spPr/>
        <p:txBody>
          <a:bodyPr/>
          <a:lstStyle/>
          <a:p>
            <a:r>
              <a:rPr lang="en-US" dirty="0"/>
              <a:t>Pre-course Work</a:t>
            </a:r>
          </a:p>
          <a:p>
            <a:endParaRPr lang="en-US" dirty="0"/>
          </a:p>
        </p:txBody>
      </p:sp>
      <p:pic>
        <p:nvPicPr>
          <p:cNvPr id="5" name="Picture 4" descr="friction loss calculato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282341">
            <a:off x="4402652" y="4387493"/>
            <a:ext cx="4202178" cy="1539729"/>
          </a:xfrm>
          <a:prstGeom prst="rect">
            <a:avLst/>
          </a:prstGeom>
          <a:ln w="38100" cap="sq">
            <a:solidFill>
              <a:schemeClr val="accent2"/>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619434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EX-1"/>
          <p:cNvPicPr>
            <a:picLocks noChangeAspect="1" noChangeArrowheads="1"/>
          </p:cNvPicPr>
          <p:nvPr/>
        </p:nvPicPr>
        <p:blipFill>
          <a:blip r:embed="rId2"/>
          <a:srcRect/>
          <a:stretch>
            <a:fillRect/>
          </a:stretch>
        </p:blipFill>
        <p:spPr bwMode="auto">
          <a:xfrm>
            <a:off x="685546" y="1310898"/>
            <a:ext cx="7693914" cy="1107069"/>
          </a:xfrm>
          <a:prstGeom prst="rect">
            <a:avLst/>
          </a:prstGeom>
          <a:noFill/>
          <a:ln w="28575">
            <a:solidFill>
              <a:schemeClr val="tx1"/>
            </a:solidFill>
            <a:miter lim="800000"/>
            <a:headEnd/>
            <a:tailEnd/>
          </a:ln>
        </p:spPr>
      </p:pic>
      <p:sp>
        <p:nvSpPr>
          <p:cNvPr id="28679" name="Text Box 7"/>
          <p:cNvSpPr txBox="1">
            <a:spLocks noChangeArrowheads="1"/>
          </p:cNvSpPr>
          <p:nvPr/>
        </p:nvSpPr>
        <p:spPr bwMode="auto">
          <a:xfrm>
            <a:off x="838200" y="1514475"/>
            <a:ext cx="990600" cy="338554"/>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1600" b="1">
                <a:latin typeface="Arial Narrow" panose="020B0606020202030204" pitchFamily="34" charset="0"/>
              </a:rPr>
              <a:t>20 GPM</a:t>
            </a:r>
            <a:endParaRPr lang="en-US" sz="1600" b="1" dirty="0">
              <a:latin typeface="Arial Narrow" panose="020B0606020202030204" pitchFamily="34" charset="0"/>
            </a:endParaRPr>
          </a:p>
        </p:txBody>
      </p:sp>
      <p:sp>
        <p:nvSpPr>
          <p:cNvPr id="28681" name="Rectangle 9"/>
          <p:cNvSpPr>
            <a:spLocks noGrp="1" noChangeArrowheads="1"/>
          </p:cNvSpPr>
          <p:nvPr>
            <p:ph type="title"/>
          </p:nvPr>
        </p:nvSpPr>
        <p:spPr/>
        <p:txBody>
          <a:bodyPr/>
          <a:lstStyle/>
          <a:p>
            <a:r>
              <a:rPr lang="en-US" dirty="0"/>
              <a:t>Exercise 1</a:t>
            </a:r>
            <a:br>
              <a:rPr lang="en-US" dirty="0"/>
            </a:br>
            <a:r>
              <a:rPr lang="en-US" sz="3200" dirty="0"/>
              <a:t>Pre-course Work</a:t>
            </a:r>
            <a:endParaRPr lang="en-US" dirty="0"/>
          </a:p>
        </p:txBody>
      </p:sp>
      <p:sp>
        <p:nvSpPr>
          <p:cNvPr id="7" name="Content Placeholder 6"/>
          <p:cNvSpPr>
            <a:spLocks noGrp="1"/>
          </p:cNvSpPr>
          <p:nvPr>
            <p:ph sz="half" idx="1"/>
          </p:nvPr>
        </p:nvSpPr>
        <p:spPr>
          <a:xfrm>
            <a:off x="646176" y="2438400"/>
            <a:ext cx="7772654" cy="1143000"/>
          </a:xfrm>
        </p:spPr>
        <p:txBody>
          <a:bodyPr>
            <a:noAutofit/>
          </a:bodyPr>
          <a:lstStyle/>
          <a:p>
            <a:pPr marL="0" indent="0">
              <a:lnSpc>
                <a:spcPct val="120000"/>
              </a:lnSpc>
              <a:spcBef>
                <a:spcPts val="0"/>
              </a:spcBef>
              <a:buNone/>
            </a:pPr>
            <a:r>
              <a:rPr lang="en-US" sz="1800" dirty="0">
                <a:latin typeface="Arial Narrow" panose="020B0606020202030204" pitchFamily="34" charset="0"/>
              </a:rPr>
              <a:t>You are pumping a 1½” hose lay 500’ long with a 5/16” tip.  </a:t>
            </a:r>
          </a:p>
          <a:p>
            <a:pPr>
              <a:lnSpc>
                <a:spcPct val="120000"/>
              </a:lnSpc>
              <a:spcBef>
                <a:spcPts val="0"/>
              </a:spcBef>
            </a:pPr>
            <a:r>
              <a:rPr lang="en-US" sz="1800" dirty="0">
                <a:latin typeface="Arial Narrow" panose="020B0606020202030204" pitchFamily="34" charset="0"/>
              </a:rPr>
              <a:t>What is </a:t>
            </a:r>
            <a:r>
              <a:rPr lang="en-US" sz="1800">
                <a:latin typeface="Arial Narrow" panose="020B0606020202030204" pitchFamily="34" charset="0"/>
              </a:rPr>
              <a:t>the GPM?  </a:t>
            </a:r>
            <a:endParaRPr lang="en-US" sz="1800" dirty="0">
              <a:latin typeface="Arial Narrow" panose="020B0606020202030204" pitchFamily="34" charset="0"/>
            </a:endParaRPr>
          </a:p>
          <a:p>
            <a:pPr>
              <a:lnSpc>
                <a:spcPct val="120000"/>
              </a:lnSpc>
              <a:spcBef>
                <a:spcPts val="0"/>
              </a:spcBef>
            </a:pPr>
            <a:r>
              <a:rPr lang="en-US" sz="1800" dirty="0">
                <a:latin typeface="Arial Narrow" panose="020B0606020202030204" pitchFamily="34" charset="0"/>
              </a:rPr>
              <a:t>What is the PDP?  </a:t>
            </a:r>
          </a:p>
        </p:txBody>
      </p:sp>
      <p:sp>
        <p:nvSpPr>
          <p:cNvPr id="12" name="Content Placeholder 2"/>
          <p:cNvSpPr txBox="1">
            <a:spLocks/>
          </p:cNvSpPr>
          <p:nvPr/>
        </p:nvSpPr>
        <p:spPr>
          <a:xfrm>
            <a:off x="1066546" y="3505200"/>
            <a:ext cx="7772654" cy="2473730"/>
          </a:xfrm>
          <a:prstGeom prst="rect">
            <a:avLst/>
          </a:prstGeom>
        </p:spPr>
        <p:txBody>
          <a:bodyPr>
            <a:norm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Font typeface="Wingdings" pitchFamily="2" charset="2"/>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50	Forester nozzle</a:t>
            </a:r>
            <a:endParaRPr lang="en-US" sz="1600" dirty="0">
              <a:latin typeface="Arial Narrow" panose="020B0606020202030204" pitchFamily="34" charset="0"/>
            </a:endParaRPr>
          </a:p>
          <a:p>
            <a:pPr marL="1712913" indent="-1712913" eaLnBrk="0" hangingPunct="0">
              <a:spcBef>
                <a:spcPts val="0"/>
              </a:spcBef>
              <a:buFont typeface="Wingdings" pitchFamily="2" charset="2"/>
              <a:buNone/>
              <a:tabLst>
                <a:tab pos="457200" algn="ctr"/>
                <a:tab pos="914400" algn="l"/>
                <a:tab pos="1487488" algn="r"/>
                <a:tab pos="1712913" algn="l"/>
              </a:tabLst>
            </a:pPr>
            <a:r>
              <a:rPr lang="en-US" sz="1600" dirty="0">
                <a:latin typeface="Arial Narrow" panose="020B0606020202030204" pitchFamily="34" charset="0"/>
              </a:rPr>
              <a:t>+/-	H	=</a:t>
            </a:r>
            <a:r>
              <a:rPr lang="en-US" sz="1600" b="1" dirty="0">
                <a:latin typeface="Arial Narrow" panose="020B0606020202030204" pitchFamily="34" charset="0"/>
              </a:rPr>
              <a:t>	0 	no elevation change</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10</a:t>
            </a:r>
            <a:r>
              <a:rPr lang="en-US" sz="1600" b="1" dirty="0">
                <a:latin typeface="Arial Narrow" panose="020B0606020202030204" pitchFamily="34" charset="0"/>
              </a:rPr>
              <a:t>	1½” hose @ </a:t>
            </a:r>
            <a:r>
              <a:rPr lang="en-US" sz="1600" b="1">
                <a:latin typeface="Arial Narrow" panose="020B0606020202030204" pitchFamily="34" charset="0"/>
              </a:rPr>
              <a:t>20 GPM </a:t>
            </a:r>
            <a:r>
              <a:rPr lang="en-US" sz="1600" b="1" dirty="0">
                <a:latin typeface="Arial Narrow" panose="020B0606020202030204" pitchFamily="34" charset="0"/>
              </a:rPr>
              <a:t>(</a:t>
            </a:r>
            <a:r>
              <a:rPr lang="en-US" sz="1600" b="1">
                <a:latin typeface="Arial Narrow" panose="020B0606020202030204" pitchFamily="34" charset="0"/>
              </a:rPr>
              <a:t>2 PSI/100</a:t>
            </a:r>
            <a:r>
              <a:rPr lang="en-US" sz="1600" b="1" dirty="0">
                <a:latin typeface="Arial Narrow" panose="020B0606020202030204" pitchFamily="34" charset="0"/>
              </a:rPr>
              <a:t>’ or </a:t>
            </a:r>
            <a:r>
              <a:rPr lang="en-US" sz="1600" b="1">
                <a:latin typeface="Arial Narrow" panose="020B0606020202030204" pitchFamily="34" charset="0"/>
              </a:rPr>
              <a:t>10 PSI/500</a:t>
            </a:r>
            <a:r>
              <a:rPr lang="en-US" sz="1600" b="1" dirty="0">
                <a:latin typeface="Arial Narrow" panose="020B0606020202030204" pitchFamily="34" charset="0"/>
              </a:rPr>
              <a:t>’)</a:t>
            </a:r>
          </a:p>
          <a:p>
            <a:pPr marL="1712913" indent="-1712913" eaLnBrk="0" hangingPunct="0">
              <a:buNone/>
              <a:tabLst>
                <a:tab pos="457200" algn="ctr"/>
                <a:tab pos="914400" algn="l"/>
                <a:tab pos="1487488" algn="r"/>
                <a:tab pos="1712913" algn="l"/>
              </a:tabLst>
            </a:pPr>
            <a:r>
              <a:rPr lang="en-US" sz="1600" b="1" dirty="0">
                <a:latin typeface="Arial Narrow" panose="020B0606020202030204" pitchFamily="34" charset="0"/>
              </a:rPr>
              <a:t> </a:t>
            </a:r>
            <a:r>
              <a:rPr lang="en-US" sz="1600" dirty="0">
                <a:latin typeface="Arial Narrow" panose="020B0606020202030204" pitchFamily="34" charset="0"/>
              </a:rPr>
              <a:t>	</a:t>
            </a:r>
            <a:r>
              <a:rPr lang="en-US" sz="1600" b="1" dirty="0">
                <a:latin typeface="Arial Narrow" panose="020B0606020202030204" pitchFamily="34" charset="0"/>
              </a:rPr>
              <a:t>PDP	=	60</a:t>
            </a:r>
            <a:r>
              <a:rPr lang="en-US" sz="1600" b="1">
                <a:latin typeface="Arial Narrow" panose="020B0606020202030204" pitchFamily="34" charset="0"/>
              </a:rPr>
              <a:t>	PSI</a:t>
            </a:r>
            <a:endParaRPr lang="en-US" sz="1600" b="1" dirty="0">
              <a:latin typeface="Arial Narrow" panose="020B0606020202030204" pitchFamily="34" charset="0"/>
            </a:endParaRPr>
          </a:p>
        </p:txBody>
      </p:sp>
    </p:spTree>
    <p:extLst>
      <p:ext uri="{BB962C8B-B14F-4D97-AF65-F5344CB8AC3E}">
        <p14:creationId xmlns:p14="http://schemas.microsoft.com/office/powerpoint/2010/main" val="85956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200"/>
                                  </p:stCondLst>
                                  <p:childTnLst>
                                    <p:set>
                                      <p:cBhvr>
                                        <p:cTn id="6" dur="1" fill="hold">
                                          <p:stCondLst>
                                            <p:cond delay="0"/>
                                          </p:stCondLst>
                                        </p:cTn>
                                        <p:tgtEl>
                                          <p:spTgt spid="28679"/>
                                        </p:tgtEl>
                                        <p:attrNameLst>
                                          <p:attrName>style.visibility</p:attrName>
                                        </p:attrNameLst>
                                      </p:cBhvr>
                                      <p:to>
                                        <p:strVal val="visible"/>
                                      </p:to>
                                    </p:set>
                                    <p:anim calcmode="lin" valueType="num">
                                      <p:cBhvr additive="base">
                                        <p:cTn id="7" dur="800" fill="hold"/>
                                        <p:tgtEl>
                                          <p:spTgt spid="28679"/>
                                        </p:tgtEl>
                                        <p:attrNameLst>
                                          <p:attrName>ppt_x</p:attrName>
                                        </p:attrNameLst>
                                      </p:cBhvr>
                                      <p:tavLst>
                                        <p:tav tm="0">
                                          <p:val>
                                            <p:strVal val="1+#ppt_w/2"/>
                                          </p:val>
                                        </p:tav>
                                        <p:tav tm="100000">
                                          <p:val>
                                            <p:strVal val="#ppt_x"/>
                                          </p:val>
                                        </p:tav>
                                      </p:tavLst>
                                    </p:anim>
                                    <p:anim calcmode="lin" valueType="num">
                                      <p:cBhvr additive="base">
                                        <p:cTn id="8" dur="800" fill="hold"/>
                                        <p:tgtEl>
                                          <p:spTgt spid="286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 calcmode="lin" valueType="num">
                                      <p:cBhvr additive="base">
                                        <p:cTn id="31"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2</a:t>
            </a:r>
            <a:br>
              <a:rPr lang="en-US" dirty="0"/>
            </a:br>
            <a:r>
              <a:rPr lang="en-US" sz="3200" dirty="0"/>
              <a:t>Pre-course Work</a:t>
            </a:r>
          </a:p>
        </p:txBody>
      </p:sp>
      <p:sp>
        <p:nvSpPr>
          <p:cNvPr id="4" name="Content Placeholder 3"/>
          <p:cNvSpPr>
            <a:spLocks noGrp="1"/>
          </p:cNvSpPr>
          <p:nvPr>
            <p:ph sz="half" idx="1"/>
          </p:nvPr>
        </p:nvSpPr>
        <p:spPr>
          <a:xfrm>
            <a:off x="685546" y="1286890"/>
            <a:ext cx="2972054" cy="1684910"/>
          </a:xfrm>
        </p:spPr>
        <p:txBody>
          <a:bodyPr>
            <a:normAutofit/>
          </a:bodyPr>
          <a:lstStyle/>
          <a:p>
            <a:pPr marL="0" indent="0">
              <a:spcBef>
                <a:spcPts val="0"/>
              </a:spcBef>
              <a:buNone/>
            </a:pPr>
            <a:r>
              <a:rPr lang="en-US" sz="1800" dirty="0">
                <a:latin typeface="Arial Narrow" panose="020B0606020202030204" pitchFamily="34" charset="0"/>
              </a:rPr>
              <a:t>You are pumping 600’ of 1½” hose 50’ above the pump with a ⅜” tip. </a:t>
            </a:r>
          </a:p>
          <a:p>
            <a:pPr>
              <a:spcBef>
                <a:spcPts val="0"/>
              </a:spcBef>
            </a:pPr>
            <a:r>
              <a:rPr lang="en-US" sz="1800" dirty="0">
                <a:latin typeface="Arial Narrow" panose="020B0606020202030204" pitchFamily="34" charset="0"/>
              </a:rPr>
              <a:t>What is </a:t>
            </a:r>
            <a:r>
              <a:rPr lang="en-US" sz="1800">
                <a:latin typeface="Arial Narrow" panose="020B0606020202030204" pitchFamily="34" charset="0"/>
              </a:rPr>
              <a:t>the GPM?</a:t>
            </a:r>
            <a:endParaRPr lang="en-US" sz="1800" dirty="0">
              <a:latin typeface="Arial Narrow" panose="020B0606020202030204" pitchFamily="34" charset="0"/>
            </a:endParaRPr>
          </a:p>
          <a:p>
            <a:pPr>
              <a:spcBef>
                <a:spcPts val="0"/>
              </a:spcBef>
            </a:pPr>
            <a:r>
              <a:rPr lang="en-US" sz="1800" dirty="0">
                <a:latin typeface="Arial Narrow" panose="020B0606020202030204" pitchFamily="34" charset="0"/>
              </a:rPr>
              <a:t>What is the PDP?  </a:t>
            </a:r>
          </a:p>
        </p:txBody>
      </p:sp>
      <p:pic>
        <p:nvPicPr>
          <p:cNvPr id="29702" name="Picture 6" descr="EX_2"/>
          <p:cNvPicPr>
            <a:picLocks noChangeAspect="1" noChangeArrowheads="1"/>
          </p:cNvPicPr>
          <p:nvPr/>
        </p:nvPicPr>
        <p:blipFill>
          <a:blip r:embed="rId2" cstate="print"/>
          <a:srcRect l="15892"/>
          <a:stretch>
            <a:fillRect/>
          </a:stretch>
        </p:blipFill>
        <p:spPr bwMode="auto">
          <a:xfrm>
            <a:off x="4217095" y="284351"/>
            <a:ext cx="4241105" cy="2397530"/>
          </a:xfrm>
          <a:prstGeom prst="rect">
            <a:avLst/>
          </a:prstGeom>
          <a:noFill/>
          <a:ln w="28575">
            <a:solidFill>
              <a:schemeClr val="tx1"/>
            </a:solidFill>
            <a:miter lim="800000"/>
            <a:headEnd/>
            <a:tailEnd/>
          </a:ln>
        </p:spPr>
      </p:pic>
      <p:sp>
        <p:nvSpPr>
          <p:cNvPr id="29703" name="Text Box 7"/>
          <p:cNvSpPr txBox="1">
            <a:spLocks noChangeArrowheads="1"/>
          </p:cNvSpPr>
          <p:nvPr/>
        </p:nvSpPr>
        <p:spPr bwMode="auto">
          <a:xfrm>
            <a:off x="5347047" y="386834"/>
            <a:ext cx="990600" cy="369332"/>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b="1">
                <a:latin typeface="Arial Narrow" panose="020B0606020202030204" pitchFamily="34" charset="0"/>
              </a:rPr>
              <a:t>30</a:t>
            </a:r>
            <a:r>
              <a:rPr lang="en-US" sz="1600" b="1">
                <a:latin typeface="Arial Narrow" panose="020B0606020202030204" pitchFamily="34" charset="0"/>
              </a:rPr>
              <a:t> GPM</a:t>
            </a:r>
            <a:endParaRPr lang="en-US" sz="1600" b="1" dirty="0">
              <a:latin typeface="Arial Narrow" panose="020B0606020202030204" pitchFamily="34" charset="0"/>
            </a:endParaRPr>
          </a:p>
        </p:txBody>
      </p:sp>
      <p:sp>
        <p:nvSpPr>
          <p:cNvPr id="29705" name="Rectangle 9">
            <a:extLst>
              <a:ext uri="{C183D7F6-B498-43B3-948B-1728B52AA6E4}">
                <adec:decorative xmlns:adec="http://schemas.microsoft.com/office/drawing/2017/decorative" val="1"/>
              </a:ext>
            </a:extLst>
          </p:cNvPr>
          <p:cNvSpPr>
            <a:spLocks noChangeArrowheads="1"/>
          </p:cNvSpPr>
          <p:nvPr/>
        </p:nvSpPr>
        <p:spPr bwMode="auto">
          <a:xfrm>
            <a:off x="228600" y="0"/>
            <a:ext cx="8229600" cy="1143000"/>
          </a:xfrm>
          <a:prstGeom prst="rect">
            <a:avLst/>
          </a:prstGeom>
          <a:noFill/>
          <a:ln w="9525" algn="ctr">
            <a:noFill/>
            <a:miter lim="800000"/>
            <a:headEnd/>
            <a:tailEnd/>
          </a:ln>
          <a:effectLst>
            <a:outerShdw blurRad="50800" dist="38100" dir="5400000" algn="ctr" rotWithShape="0">
              <a:schemeClr val="tx1"/>
            </a:outerShdw>
          </a:effectLst>
        </p:spPr>
        <p:txBody>
          <a:bodyPr anchor="ctr"/>
          <a:lstStyle/>
          <a:p>
            <a:endParaRPr lang="en-US" sz="4000" dirty="0">
              <a:solidFill>
                <a:schemeClr val="bg1"/>
              </a:solidFill>
              <a:effectLst>
                <a:outerShdw blurRad="38100" dist="38100" dir="2700000" algn="tl">
                  <a:srgbClr val="000000">
                    <a:alpha val="43137"/>
                  </a:srgbClr>
                </a:outerShdw>
              </a:effectLst>
            </a:endParaRPr>
          </a:p>
        </p:txBody>
      </p:sp>
      <p:sp>
        <p:nvSpPr>
          <p:cNvPr id="15" name="Content Placeholder 2"/>
          <p:cNvSpPr txBox="1">
            <a:spLocks/>
          </p:cNvSpPr>
          <p:nvPr/>
        </p:nvSpPr>
        <p:spPr>
          <a:xfrm>
            <a:off x="1066800" y="2830937"/>
            <a:ext cx="7772654" cy="2473730"/>
          </a:xfrm>
          <a:prstGeom prst="rect">
            <a:avLst/>
          </a:prstGeom>
        </p:spPr>
        <p:txBody>
          <a:bodyPr>
            <a:norm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50	Forester nozzle</a:t>
            </a:r>
            <a:endParaRPr lang="en-US" sz="16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+25 	50’ of elevation gain (50 ÷ 2)</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18</a:t>
            </a:r>
            <a:r>
              <a:rPr lang="en-US" sz="1600" b="1" dirty="0">
                <a:latin typeface="Arial Narrow" panose="020B0606020202030204" pitchFamily="34" charset="0"/>
              </a:rPr>
              <a:t>	1½” hose @ </a:t>
            </a:r>
            <a:r>
              <a:rPr lang="en-US" sz="1600" b="1">
                <a:latin typeface="Arial Narrow" panose="020B0606020202030204" pitchFamily="34" charset="0"/>
              </a:rPr>
              <a:t>30 GPM </a:t>
            </a:r>
            <a:r>
              <a:rPr lang="en-US" sz="1600" b="1" dirty="0">
                <a:latin typeface="Arial Narrow" panose="020B0606020202030204" pitchFamily="34" charset="0"/>
              </a:rPr>
              <a:t>(</a:t>
            </a:r>
            <a:r>
              <a:rPr lang="en-US" sz="1600" b="1">
                <a:latin typeface="Arial Narrow" panose="020B0606020202030204" pitchFamily="34" charset="0"/>
              </a:rPr>
              <a:t>3 PSI/100</a:t>
            </a:r>
            <a:r>
              <a:rPr lang="en-US" sz="1600" b="1" dirty="0">
                <a:latin typeface="Arial Narrow" panose="020B0606020202030204" pitchFamily="34" charset="0"/>
              </a:rPr>
              <a:t>’ or </a:t>
            </a:r>
            <a:r>
              <a:rPr lang="en-US" sz="1600" b="1">
                <a:latin typeface="Arial Narrow" panose="020B0606020202030204" pitchFamily="34" charset="0"/>
              </a:rPr>
              <a:t>18 PSI/600</a:t>
            </a:r>
            <a:r>
              <a:rPr lang="en-US" sz="1600" b="1" dirty="0">
                <a:latin typeface="Arial Narrow" panose="020B0606020202030204" pitchFamily="34" charset="0"/>
              </a:rPr>
              <a:t>’) </a:t>
            </a:r>
          </a:p>
          <a:p>
            <a:pPr marL="1712913" indent="-1712913" eaLnBrk="0" hangingPunct="0">
              <a:buNone/>
              <a:tabLst>
                <a:tab pos="457200" algn="ctr"/>
                <a:tab pos="914400" algn="l"/>
                <a:tab pos="1487488" algn="r"/>
                <a:tab pos="1712913" algn="l"/>
              </a:tabLst>
            </a:pPr>
            <a:r>
              <a:rPr lang="en-US" sz="1600" b="1" dirty="0">
                <a:latin typeface="Arial Narrow" panose="020B0606020202030204" pitchFamily="34" charset="0"/>
              </a:rPr>
              <a:t>	PDP	=	93</a:t>
            </a:r>
            <a:r>
              <a:rPr lang="en-US" sz="1600" b="1">
                <a:latin typeface="Arial Narrow" panose="020B0606020202030204" pitchFamily="34" charset="0"/>
              </a:rPr>
              <a:t>	PSI</a:t>
            </a:r>
            <a:endParaRPr lang="en-US" sz="16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404695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 calcmode="lin" valueType="num">
                                      <p:cBhvr additive="base">
                                        <p:cTn id="7" dur="500" fill="hold"/>
                                        <p:tgtEl>
                                          <p:spTgt spid="29703"/>
                                        </p:tgtEl>
                                        <p:attrNameLst>
                                          <p:attrName>ppt_x</p:attrName>
                                        </p:attrNameLst>
                                      </p:cBhvr>
                                      <p:tavLst>
                                        <p:tav tm="0">
                                          <p:val>
                                            <p:strVal val="0-#ppt_w/2"/>
                                          </p:val>
                                        </p:tav>
                                        <p:tav tm="100000">
                                          <p:val>
                                            <p:strVal val="#ppt_x"/>
                                          </p:val>
                                        </p:tav>
                                      </p:tavLst>
                                    </p:anim>
                                    <p:anim calcmode="lin" valueType="num">
                                      <p:cBhvr additive="base">
                                        <p:cTn id="8" dur="500" fill="hold"/>
                                        <p:tgtEl>
                                          <p:spTgt spid="297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 calcmode="lin" valueType="num">
                                      <p:cBhvr additive="base">
                                        <p:cTn id="2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 calcmode="lin" valueType="num">
                                      <p:cBhvr additive="base">
                                        <p:cTn id="31"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3</a:t>
            </a:r>
            <a:br>
              <a:rPr lang="en-US" dirty="0"/>
            </a:br>
            <a:r>
              <a:rPr lang="en-US" sz="3200" dirty="0"/>
              <a:t>Pre-course Work</a:t>
            </a:r>
            <a:endParaRPr lang="en-US" dirty="0"/>
          </a:p>
        </p:txBody>
      </p:sp>
      <p:sp>
        <p:nvSpPr>
          <p:cNvPr id="5" name="Content Placeholder 4"/>
          <p:cNvSpPr>
            <a:spLocks noGrp="1"/>
          </p:cNvSpPr>
          <p:nvPr>
            <p:ph sz="half" idx="1"/>
          </p:nvPr>
        </p:nvSpPr>
        <p:spPr>
          <a:xfrm>
            <a:off x="990600" y="2502916"/>
            <a:ext cx="7467600" cy="1383284"/>
          </a:xfrm>
        </p:spPr>
        <p:txBody>
          <a:bodyPr>
            <a:normAutofit/>
          </a:bodyPr>
          <a:lstStyle/>
          <a:p>
            <a:pPr marL="0" indent="0">
              <a:spcBef>
                <a:spcPts val="0"/>
              </a:spcBef>
              <a:buNone/>
            </a:pPr>
            <a:r>
              <a:rPr lang="en-US" sz="1800" dirty="0">
                <a:latin typeface="Arial Narrow" panose="020B0606020202030204" pitchFamily="34" charset="0"/>
              </a:rPr>
              <a:t>You are pumping 300’ of 1½” hose through a wye to 2 sections of 1” hose, each 100’ long with ¼” tips (remember tips are </a:t>
            </a:r>
            <a:r>
              <a:rPr lang="en-US" sz="1800">
                <a:latin typeface="Arial Narrow" panose="020B0606020202030204" pitchFamily="34" charset="0"/>
              </a:rPr>
              <a:t>50 PSI).  </a:t>
            </a:r>
            <a:endParaRPr lang="en-US" sz="1800" dirty="0">
              <a:latin typeface="Arial Narrow" panose="020B0606020202030204" pitchFamily="34" charset="0"/>
            </a:endParaRPr>
          </a:p>
          <a:p>
            <a:pPr>
              <a:spcBef>
                <a:spcPts val="0"/>
              </a:spcBef>
            </a:pPr>
            <a:r>
              <a:rPr lang="en-US" sz="1800" dirty="0">
                <a:latin typeface="Arial Narrow" panose="020B0606020202030204" pitchFamily="34" charset="0"/>
              </a:rPr>
              <a:t>What are </a:t>
            </a:r>
            <a:r>
              <a:rPr lang="en-US" sz="1800">
                <a:latin typeface="Arial Narrow" panose="020B0606020202030204" pitchFamily="34" charset="0"/>
              </a:rPr>
              <a:t>the GPMs</a:t>
            </a:r>
            <a:r>
              <a:rPr lang="en-US" sz="1800" dirty="0">
                <a:latin typeface="Arial Narrow" panose="020B0606020202030204" pitchFamily="34" charset="0"/>
              </a:rPr>
              <a:t>? </a:t>
            </a:r>
          </a:p>
          <a:p>
            <a:pPr>
              <a:spcBef>
                <a:spcPts val="0"/>
              </a:spcBef>
            </a:pPr>
            <a:r>
              <a:rPr lang="en-US" sz="1800" dirty="0">
                <a:latin typeface="Arial Narrow" panose="020B0606020202030204" pitchFamily="34" charset="0"/>
              </a:rPr>
              <a:t>What is the PDP?</a:t>
            </a:r>
          </a:p>
          <a:p>
            <a:pPr marL="0" indent="0">
              <a:spcBef>
                <a:spcPts val="0"/>
              </a:spcBef>
              <a:buNone/>
            </a:pPr>
            <a:endParaRPr lang="en-US" sz="1800" dirty="0">
              <a:latin typeface="Arial Narrow" panose="020B0606020202030204" pitchFamily="34" charset="0"/>
            </a:endParaRPr>
          </a:p>
          <a:p>
            <a:pPr marL="0" indent="0">
              <a:spcBef>
                <a:spcPts val="0"/>
              </a:spcBef>
              <a:buNone/>
            </a:pPr>
            <a:endParaRPr lang="en-US" sz="1800" dirty="0">
              <a:latin typeface="Arial Narrow" panose="020B0606020202030204" pitchFamily="34" charset="0"/>
            </a:endParaRPr>
          </a:p>
        </p:txBody>
      </p:sp>
      <p:pic>
        <p:nvPicPr>
          <p:cNvPr id="30726" name="Picture 6" descr="EX-3"/>
          <p:cNvPicPr>
            <a:picLocks noChangeAspect="1" noChangeArrowheads="1"/>
          </p:cNvPicPr>
          <p:nvPr/>
        </p:nvPicPr>
        <p:blipFill>
          <a:blip r:embed="rId2" cstate="print"/>
          <a:srcRect/>
          <a:stretch>
            <a:fillRect/>
          </a:stretch>
        </p:blipFill>
        <p:spPr bwMode="auto">
          <a:xfrm>
            <a:off x="990600" y="1371601"/>
            <a:ext cx="7467600" cy="1074066"/>
          </a:xfrm>
          <a:prstGeom prst="rect">
            <a:avLst/>
          </a:prstGeom>
          <a:noFill/>
          <a:ln w="28575">
            <a:solidFill>
              <a:schemeClr val="tx1"/>
            </a:solidFill>
            <a:miter lim="800000"/>
            <a:headEnd/>
            <a:tailEnd/>
          </a:ln>
        </p:spPr>
      </p:pic>
      <p:sp>
        <p:nvSpPr>
          <p:cNvPr id="30727" name="Text Box 7"/>
          <p:cNvSpPr txBox="1">
            <a:spLocks noChangeArrowheads="1"/>
          </p:cNvSpPr>
          <p:nvPr/>
        </p:nvSpPr>
        <p:spPr bwMode="auto">
          <a:xfrm>
            <a:off x="228600" y="2209800"/>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a:latin typeface="Arial Narrow" panose="020B0606020202030204" pitchFamily="34" charset="0"/>
              </a:rPr>
              <a:t>13 GPM</a:t>
            </a:r>
            <a:endParaRPr lang="en-US" sz="1600" b="1" dirty="0">
              <a:latin typeface="Arial Narrow" panose="020B0606020202030204" pitchFamily="34" charset="0"/>
            </a:endParaRPr>
          </a:p>
        </p:txBody>
      </p:sp>
      <p:sp>
        <p:nvSpPr>
          <p:cNvPr id="30728" name="Text Box 8"/>
          <p:cNvSpPr txBox="1">
            <a:spLocks noChangeArrowheads="1"/>
          </p:cNvSpPr>
          <p:nvPr/>
        </p:nvSpPr>
        <p:spPr bwMode="auto">
          <a:xfrm>
            <a:off x="228600" y="1295400"/>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a:latin typeface="Arial Narrow" panose="020B0606020202030204" pitchFamily="34" charset="0"/>
              </a:rPr>
              <a:t>13 GPM</a:t>
            </a:r>
            <a:endParaRPr lang="en-US" sz="1600" b="1" dirty="0">
              <a:latin typeface="Arial Narrow" panose="020B0606020202030204" pitchFamily="34" charset="0"/>
            </a:endParaRPr>
          </a:p>
        </p:txBody>
      </p:sp>
      <p:sp>
        <p:nvSpPr>
          <p:cNvPr id="30729" name="Rectangle 9">
            <a:extLst>
              <a:ext uri="{C183D7F6-B498-43B3-948B-1728B52AA6E4}">
                <adec:decorative xmlns:adec="http://schemas.microsoft.com/office/drawing/2017/decorative" val="1"/>
              </a:ext>
            </a:extLst>
          </p:cNvPr>
          <p:cNvSpPr>
            <a:spLocks noChangeArrowheads="1"/>
          </p:cNvSpPr>
          <p:nvPr/>
        </p:nvSpPr>
        <p:spPr bwMode="auto">
          <a:xfrm>
            <a:off x="457200" y="0"/>
            <a:ext cx="8229600" cy="1143000"/>
          </a:xfrm>
          <a:prstGeom prst="rect">
            <a:avLst/>
          </a:prstGeom>
          <a:noFill/>
          <a:ln w="9525" algn="ctr">
            <a:noFill/>
            <a:miter lim="800000"/>
            <a:headEnd/>
            <a:tailEnd/>
          </a:ln>
          <a:effectLst>
            <a:outerShdw dist="35921" dir="2700000" algn="ctr" rotWithShape="0">
              <a:schemeClr val="tx1"/>
            </a:outerShdw>
          </a:effectLst>
        </p:spPr>
        <p:txBody>
          <a:bodyPr anchor="ctr"/>
          <a:lstStyle/>
          <a:p>
            <a:pPr algn="ctr"/>
            <a:endParaRPr lang="en-US" sz="3200" dirty="0">
              <a:solidFill>
                <a:schemeClr val="bg1"/>
              </a:solidFill>
              <a:effectLst>
                <a:outerShdw blurRad="38100" dist="38100" dir="2700000" algn="tl">
                  <a:srgbClr val="000000">
                    <a:alpha val="43137"/>
                  </a:srgbClr>
                </a:outerShdw>
              </a:effectLst>
            </a:endParaRPr>
          </a:p>
        </p:txBody>
      </p:sp>
      <p:sp>
        <p:nvSpPr>
          <p:cNvPr id="11" name="Text Box 7"/>
          <p:cNvSpPr txBox="1">
            <a:spLocks noChangeArrowheads="1"/>
          </p:cNvSpPr>
          <p:nvPr/>
        </p:nvSpPr>
        <p:spPr bwMode="auto">
          <a:xfrm>
            <a:off x="2590800" y="1609415"/>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a:latin typeface="Arial Narrow" panose="020B0606020202030204" pitchFamily="34" charset="0"/>
              </a:rPr>
              <a:t>26 GPM</a:t>
            </a:r>
            <a:endParaRPr lang="en-US" sz="1600" b="1" dirty="0">
              <a:latin typeface="Arial Narrow" panose="020B0606020202030204" pitchFamily="34" charset="0"/>
            </a:endParaRPr>
          </a:p>
        </p:txBody>
      </p:sp>
      <p:sp>
        <p:nvSpPr>
          <p:cNvPr id="16" name="Content Placeholder 2"/>
          <p:cNvSpPr txBox="1">
            <a:spLocks/>
          </p:cNvSpPr>
          <p:nvPr/>
        </p:nvSpPr>
        <p:spPr>
          <a:xfrm>
            <a:off x="1371600" y="3698470"/>
            <a:ext cx="7162800" cy="2473730"/>
          </a:xfrm>
          <a:prstGeom prst="rect">
            <a:avLst/>
          </a:prstGeom>
        </p:spPr>
        <p:txBody>
          <a:bodyPr>
            <a:norm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511175" algn="ctr"/>
                <a:tab pos="968375"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50	Forester nozzle</a:t>
            </a:r>
            <a:endParaRPr lang="en-US" sz="1600" dirty="0">
              <a:latin typeface="Arial Narrow" panose="020B0606020202030204" pitchFamily="34" charset="0"/>
            </a:endParaRPr>
          </a:p>
          <a:p>
            <a:pPr marL="1712913" indent="-1712913" eaLnBrk="0" hangingPunct="0">
              <a:spcBef>
                <a:spcPts val="0"/>
              </a:spcBef>
              <a:buNone/>
              <a:tabLst>
                <a:tab pos="511175" algn="ctr"/>
                <a:tab pos="968375" algn="l"/>
                <a:tab pos="1487488"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0 	no elevation change</a:t>
            </a:r>
          </a:p>
          <a:p>
            <a:pPr marL="1712913" indent="-1712913" eaLnBrk="0" hangingPunct="0">
              <a:spcBef>
                <a:spcPts val="0"/>
              </a:spcBef>
              <a:buNone/>
              <a:tabLst>
                <a:tab pos="511175" algn="ctr"/>
                <a:tab pos="968375"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5	1” hose @ 13 GPM (5 PSI/100’)  </a:t>
            </a:r>
          </a:p>
          <a:p>
            <a:pPr marL="1712913" indent="-1712913" eaLnBrk="0" hangingPunct="0">
              <a:spcBef>
                <a:spcPts val="0"/>
              </a:spcBef>
              <a:buNone/>
              <a:tabLst>
                <a:tab pos="511175" algn="ctr"/>
                <a:tab pos="968375"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9</a:t>
            </a:r>
            <a:r>
              <a:rPr lang="en-US" sz="1600" b="1" dirty="0">
                <a:latin typeface="Arial Narrow" panose="020B0606020202030204" pitchFamily="34" charset="0"/>
              </a:rPr>
              <a:t>	1½” hose @ 26 GPM (3 PSI/100’ or 9 PSI/300’) </a:t>
            </a:r>
          </a:p>
          <a:p>
            <a:pPr marL="1712913" indent="-1712913" eaLnBrk="0" hangingPunct="0">
              <a:buNone/>
              <a:tabLst>
                <a:tab pos="511175" algn="ctr"/>
                <a:tab pos="968375" algn="l"/>
                <a:tab pos="1487488" algn="r"/>
                <a:tab pos="1712913" algn="l"/>
              </a:tabLst>
            </a:pPr>
            <a:r>
              <a:rPr lang="en-US" sz="1600" dirty="0">
                <a:latin typeface="Arial Narrow" panose="020B0606020202030204" pitchFamily="34" charset="0"/>
              </a:rPr>
              <a:t>	</a:t>
            </a:r>
            <a:r>
              <a:rPr lang="en-US" sz="1600" b="1" dirty="0">
                <a:latin typeface="Arial Narrow" panose="020B0606020202030204" pitchFamily="34" charset="0"/>
              </a:rPr>
              <a:t>PDP	=</a:t>
            </a:r>
            <a:r>
              <a:rPr lang="en-US" sz="1600" dirty="0">
                <a:latin typeface="Arial Narrow" panose="020B0606020202030204" pitchFamily="34" charset="0"/>
              </a:rPr>
              <a:t>	</a:t>
            </a:r>
            <a:r>
              <a:rPr lang="en-US" sz="1600" b="1" dirty="0">
                <a:latin typeface="Arial Narrow" panose="020B0606020202030204" pitchFamily="34" charset="0"/>
              </a:rPr>
              <a:t>64	PSI</a:t>
            </a:r>
            <a:endParaRPr lang="en-US" sz="16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6045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anim calcmode="lin" valueType="num">
                                      <p:cBhvr additive="base">
                                        <p:cTn id="7" dur="500" fill="hold"/>
                                        <p:tgtEl>
                                          <p:spTgt spid="30728"/>
                                        </p:tgtEl>
                                        <p:attrNameLst>
                                          <p:attrName>ppt_x</p:attrName>
                                        </p:attrNameLst>
                                      </p:cBhvr>
                                      <p:tavLst>
                                        <p:tav tm="0">
                                          <p:val>
                                            <p:strVal val="1+#ppt_w/2"/>
                                          </p:val>
                                        </p:tav>
                                        <p:tav tm="100000">
                                          <p:val>
                                            <p:strVal val="#ppt_x"/>
                                          </p:val>
                                        </p:tav>
                                      </p:tavLst>
                                    </p:anim>
                                    <p:anim calcmode="lin" valueType="num">
                                      <p:cBhvr additive="base">
                                        <p:cTn id="8"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0727"/>
                                        </p:tgtEl>
                                        <p:attrNameLst>
                                          <p:attrName>style.visibility</p:attrName>
                                        </p:attrNameLst>
                                      </p:cBhvr>
                                      <p:to>
                                        <p:strVal val="visible"/>
                                      </p:to>
                                    </p:set>
                                    <p:anim calcmode="lin" valueType="num">
                                      <p:cBhvr additive="base">
                                        <p:cTn id="13" dur="500" fill="hold"/>
                                        <p:tgtEl>
                                          <p:spTgt spid="30727"/>
                                        </p:tgtEl>
                                        <p:attrNameLst>
                                          <p:attrName>ppt_x</p:attrName>
                                        </p:attrNameLst>
                                      </p:cBhvr>
                                      <p:tavLst>
                                        <p:tav tm="0">
                                          <p:val>
                                            <p:strVal val="1+#ppt_w/2"/>
                                          </p:val>
                                        </p:tav>
                                        <p:tav tm="100000">
                                          <p:val>
                                            <p:strVal val="#ppt_x"/>
                                          </p:val>
                                        </p:tav>
                                      </p:tavLst>
                                    </p:anim>
                                    <p:anim calcmode="lin" valueType="num">
                                      <p:cBhvr additive="base">
                                        <p:cTn id="14"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additive="base">
                                        <p:cTn id="2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anim calcmode="lin" valueType="num">
                                      <p:cBhvr additive="base">
                                        <p:cTn id="31"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xEl>
                                              <p:pRg st="2" end="2"/>
                                            </p:txEl>
                                          </p:spTgt>
                                        </p:tgtEl>
                                        <p:attrNameLst>
                                          <p:attrName>style.visibility</p:attrName>
                                        </p:attrNameLst>
                                      </p:cBhvr>
                                      <p:to>
                                        <p:strVal val="visible"/>
                                      </p:to>
                                    </p:set>
                                    <p:anim calcmode="lin" valueType="num">
                                      <p:cBhvr additive="base">
                                        <p:cTn id="37"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xEl>
                                              <p:pRg st="3" end="3"/>
                                            </p:txEl>
                                          </p:spTgt>
                                        </p:tgtEl>
                                        <p:attrNameLst>
                                          <p:attrName>style.visibility</p:attrName>
                                        </p:attrNameLst>
                                      </p:cBhvr>
                                      <p:to>
                                        <p:strVal val="visible"/>
                                      </p:to>
                                    </p:set>
                                    <p:anim calcmode="lin" valueType="num">
                                      <p:cBhvr additive="base">
                                        <p:cTn id="43"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xEl>
                                              <p:pRg st="4" end="4"/>
                                            </p:txEl>
                                          </p:spTgt>
                                        </p:tgtEl>
                                        <p:attrNameLst>
                                          <p:attrName>style.visibility</p:attrName>
                                        </p:attrNameLst>
                                      </p:cBhvr>
                                      <p:to>
                                        <p:strVal val="visible"/>
                                      </p:to>
                                    </p:set>
                                    <p:anim calcmode="lin" valueType="num">
                                      <p:cBhvr additive="base">
                                        <p:cTn id="49"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P spid="30728" grpId="0"/>
      <p:bldP spid="11" grpId="0"/>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 -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14" y="1524000"/>
            <a:ext cx="3276798" cy="2730665"/>
          </a:xfrm>
          <a:prstGeom prst="rect">
            <a:avLst/>
          </a:prstGeom>
        </p:spPr>
      </p:pic>
      <p:sp>
        <p:nvSpPr>
          <p:cNvPr id="31753" name="Rectangle 9">
            <a:extLst>
              <a:ext uri="{C183D7F6-B498-43B3-948B-1728B52AA6E4}">
                <adec:decorative xmlns:adec="http://schemas.microsoft.com/office/drawing/2017/decorative" val="1"/>
              </a:ext>
            </a:extLst>
          </p:cNvPr>
          <p:cNvSpPr>
            <a:spLocks noChangeArrowheads="1"/>
          </p:cNvSpPr>
          <p:nvPr/>
        </p:nvSpPr>
        <p:spPr bwMode="auto">
          <a:xfrm>
            <a:off x="457200" y="0"/>
            <a:ext cx="8229600" cy="1143000"/>
          </a:xfrm>
          <a:prstGeom prst="rect">
            <a:avLst/>
          </a:prstGeom>
          <a:noFill/>
          <a:ln w="9525" algn="ctr">
            <a:noFill/>
            <a:miter lim="800000"/>
            <a:headEnd/>
            <a:tailEnd/>
          </a:ln>
          <a:effectLst>
            <a:outerShdw dist="35921" dir="2700000" algn="ctr" rotWithShape="0">
              <a:schemeClr val="tx1"/>
            </a:outerShdw>
          </a:effectLst>
        </p:spPr>
        <p:txBody>
          <a:bodyPr anchor="ctr"/>
          <a:lstStyle/>
          <a:p>
            <a:pPr algn="ctr"/>
            <a:endParaRPr lang="en-US" sz="4000" dirty="0">
              <a:solidFill>
                <a:schemeClr val="bg1"/>
              </a:solidFill>
              <a:effectLst>
                <a:outerShdw blurRad="38100" dist="38100" dir="2700000" algn="tl">
                  <a:srgbClr val="000000">
                    <a:alpha val="43137"/>
                  </a:srgbClr>
                </a:outerShdw>
              </a:effectLst>
            </a:endParaRPr>
          </a:p>
        </p:txBody>
      </p:sp>
      <p:sp>
        <p:nvSpPr>
          <p:cNvPr id="11" name="Text Box 8"/>
          <p:cNvSpPr txBox="1">
            <a:spLocks noChangeArrowheads="1"/>
          </p:cNvSpPr>
          <p:nvPr/>
        </p:nvSpPr>
        <p:spPr bwMode="auto">
          <a:xfrm>
            <a:off x="1143000" y="1820906"/>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dirty="0">
                <a:latin typeface="Arial Narrow" panose="020B0606020202030204" pitchFamily="34" charset="0"/>
              </a:rPr>
              <a:t>50 GPM</a:t>
            </a:r>
          </a:p>
        </p:txBody>
      </p:sp>
      <p:sp>
        <p:nvSpPr>
          <p:cNvPr id="2" name="Title 1"/>
          <p:cNvSpPr>
            <a:spLocks noGrp="1"/>
          </p:cNvSpPr>
          <p:nvPr>
            <p:ph type="title"/>
          </p:nvPr>
        </p:nvSpPr>
        <p:spPr/>
        <p:txBody>
          <a:bodyPr/>
          <a:lstStyle/>
          <a:p>
            <a:r>
              <a:rPr lang="en-US" dirty="0"/>
              <a:t>Exercise 4</a:t>
            </a:r>
            <a:br>
              <a:rPr lang="en-US" dirty="0"/>
            </a:br>
            <a:r>
              <a:rPr lang="en-US" sz="3200" dirty="0"/>
              <a:t>Pre-course Work</a:t>
            </a:r>
          </a:p>
        </p:txBody>
      </p:sp>
      <p:sp>
        <p:nvSpPr>
          <p:cNvPr id="3" name="Content Placeholder 2"/>
          <p:cNvSpPr>
            <a:spLocks noGrp="1"/>
          </p:cNvSpPr>
          <p:nvPr>
            <p:ph sz="half" idx="1"/>
          </p:nvPr>
        </p:nvSpPr>
        <p:spPr>
          <a:xfrm>
            <a:off x="3581400" y="1301580"/>
            <a:ext cx="4686300" cy="1975020"/>
          </a:xfrm>
        </p:spPr>
        <p:txBody>
          <a:bodyPr>
            <a:normAutofit/>
          </a:bodyPr>
          <a:lstStyle/>
          <a:p>
            <a:pPr marL="0" indent="0">
              <a:lnSpc>
                <a:spcPct val="110000"/>
              </a:lnSpc>
              <a:spcBef>
                <a:spcPts val="0"/>
              </a:spcBef>
              <a:buNone/>
            </a:pPr>
            <a:r>
              <a:rPr lang="en-US" sz="1800" dirty="0">
                <a:latin typeface="Arial Narrow" panose="020B0606020202030204" pitchFamily="34" charset="0"/>
              </a:rPr>
              <a:t>You are pumping to a hose lay with the first lateral at 1,500’.  You have another 100’ of 1½” hose to another lateral.  Both laterals are flowing 25 GPMs out of variable flow nozzles. </a:t>
            </a:r>
          </a:p>
          <a:p>
            <a:pPr>
              <a:lnSpc>
                <a:spcPct val="110000"/>
              </a:lnSpc>
              <a:spcBef>
                <a:spcPts val="0"/>
              </a:spcBef>
            </a:pPr>
            <a:r>
              <a:rPr lang="en-US" sz="1800" dirty="0">
                <a:latin typeface="Arial Narrow" panose="020B0606020202030204" pitchFamily="34" charset="0"/>
              </a:rPr>
              <a:t>What are the GPMs? </a:t>
            </a:r>
          </a:p>
          <a:p>
            <a:pPr>
              <a:lnSpc>
                <a:spcPct val="110000"/>
              </a:lnSpc>
              <a:spcBef>
                <a:spcPts val="0"/>
              </a:spcBef>
            </a:pPr>
            <a:r>
              <a:rPr lang="en-US" sz="1800" dirty="0">
                <a:latin typeface="Arial Narrow" panose="020B0606020202030204" pitchFamily="34" charset="0"/>
              </a:rPr>
              <a:t>What is the PDP?</a:t>
            </a:r>
          </a:p>
          <a:p>
            <a:pPr>
              <a:lnSpc>
                <a:spcPct val="110000"/>
              </a:lnSpc>
              <a:spcBef>
                <a:spcPts val="0"/>
              </a:spcBef>
            </a:pPr>
            <a:endParaRPr lang="en-US" dirty="0">
              <a:latin typeface="Arial Narrow" panose="020B0606020202030204" pitchFamily="34" charset="0"/>
            </a:endParaRPr>
          </a:p>
        </p:txBody>
      </p:sp>
      <p:sp>
        <p:nvSpPr>
          <p:cNvPr id="13" name="Content Placeholder 2"/>
          <p:cNvSpPr txBox="1">
            <a:spLocks/>
          </p:cNvSpPr>
          <p:nvPr/>
        </p:nvSpPr>
        <p:spPr>
          <a:xfrm>
            <a:off x="3962400" y="3200400"/>
            <a:ext cx="5257800" cy="3328852"/>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100	variable flow nozzle</a:t>
            </a:r>
            <a:endParaRPr lang="en-US" sz="16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0 	no elevation change</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15	1” hose @ 25 GPM</a:t>
            </a:r>
            <a:br>
              <a:rPr lang="en-US" sz="1600" b="1" dirty="0">
                <a:latin typeface="Arial Narrow" panose="020B0606020202030204" pitchFamily="34" charset="0"/>
              </a:rPr>
            </a:br>
            <a:r>
              <a:rPr lang="en-US" sz="1600" b="1" dirty="0">
                <a:latin typeface="Arial Narrow" panose="020B0606020202030204" pitchFamily="34" charset="0"/>
              </a:rPr>
              <a:t>(15 PSI/100’)</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3	1½” hose @ 25 GPM</a:t>
            </a:r>
            <a:br>
              <a:rPr lang="en-US" sz="1600" b="1" dirty="0">
                <a:latin typeface="Arial Narrow" panose="020B0606020202030204" pitchFamily="34" charset="0"/>
              </a:rPr>
            </a:br>
            <a:r>
              <a:rPr lang="en-US" sz="1600" b="1" dirty="0">
                <a:latin typeface="Arial Narrow" panose="020B0606020202030204" pitchFamily="34" charset="0"/>
              </a:rPr>
              <a:t>(3 PSI/100’)</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135</a:t>
            </a:r>
            <a:r>
              <a:rPr lang="en-US" sz="1600" b="1" dirty="0">
                <a:latin typeface="Arial Narrow" panose="020B0606020202030204" pitchFamily="34" charset="0"/>
              </a:rPr>
              <a:t>	1½” hose @ 50 GPM</a:t>
            </a:r>
          </a:p>
          <a:p>
            <a:pPr marL="1712913" indent="-1712913" eaLnBrk="0" hangingPunct="0">
              <a:spcBef>
                <a:spcPts val="0"/>
              </a:spcBef>
              <a:buNone/>
              <a:tabLst>
                <a:tab pos="457200" algn="ctr"/>
                <a:tab pos="914400" algn="l"/>
                <a:tab pos="1487488" algn="r"/>
                <a:tab pos="1712913" algn="l"/>
              </a:tabLst>
            </a:pPr>
            <a:r>
              <a:rPr lang="en-US" sz="1600" b="1" dirty="0">
                <a:latin typeface="Arial Narrow" panose="020B0606020202030204" pitchFamily="34" charset="0"/>
              </a:rPr>
              <a:t>				(9 PSI/100’ or 135 PSI/1,500’)</a:t>
            </a:r>
          </a:p>
          <a:p>
            <a:pPr marL="1712913" indent="-1712913" eaLnBrk="0" hangingPunct="0">
              <a:buNone/>
              <a:tabLst>
                <a:tab pos="457200" algn="ctr"/>
                <a:tab pos="914400" algn="l"/>
                <a:tab pos="1487488" algn="r"/>
                <a:tab pos="1712913" algn="l"/>
              </a:tabLst>
            </a:pPr>
            <a:r>
              <a:rPr lang="en-US" sz="1600" b="1" dirty="0">
                <a:latin typeface="Arial Narrow" panose="020B0606020202030204" pitchFamily="34" charset="0"/>
              </a:rPr>
              <a:t>	PDP	=</a:t>
            </a:r>
            <a:r>
              <a:rPr lang="en-US" sz="1600" dirty="0">
                <a:latin typeface="Arial Narrow" panose="020B0606020202030204" pitchFamily="34" charset="0"/>
              </a:rPr>
              <a:t>	</a:t>
            </a:r>
            <a:r>
              <a:rPr lang="en-US" sz="1600" b="1" dirty="0">
                <a:latin typeface="Arial Narrow" panose="020B0606020202030204" pitchFamily="34" charset="0"/>
              </a:rPr>
              <a:t>253	PSI</a:t>
            </a:r>
            <a:endParaRPr lang="en-US" sz="16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24404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 calcmode="lin" valueType="num">
                                      <p:cBhvr additive="base">
                                        <p:cTn id="2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 calcmode="lin" valueType="num">
                                      <p:cBhvr additive="base">
                                        <p:cTn id="31"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 calcmode="lin" valueType="num">
                                      <p:cBhvr additive="base">
                                        <p:cTn id="3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anim calcmode="lin" valueType="num">
                                      <p:cBhvr additive="base">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 calcmode="lin" valueType="num">
                                      <p:cBhvr additive="base">
                                        <p:cTn id="49"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r>
              <a:rPr lang="en-US" dirty="0"/>
              <a:t>Friction Loss </a:t>
            </a:r>
            <a:br>
              <a:rPr lang="en-US" dirty="0"/>
            </a:br>
            <a:r>
              <a:rPr lang="en-US" dirty="0"/>
              <a:t>Calculation Exercises</a:t>
            </a:r>
            <a:br>
              <a:rPr lang="en-US" dirty="0"/>
            </a:br>
            <a:endParaRPr lang="en-US" dirty="0"/>
          </a:p>
        </p:txBody>
      </p:sp>
      <p:sp>
        <p:nvSpPr>
          <p:cNvPr id="5" name="Subtitle 4"/>
          <p:cNvSpPr>
            <a:spLocks noGrp="1"/>
          </p:cNvSpPr>
          <p:nvPr>
            <p:ph type="subTitle" idx="1"/>
          </p:nvPr>
        </p:nvSpPr>
        <p:spPr/>
        <p:txBody>
          <a:bodyPr/>
          <a:lstStyle/>
          <a:p>
            <a:r>
              <a:rPr lang="en-US" dirty="0"/>
              <a:t>In-class</a:t>
            </a:r>
          </a:p>
          <a:p>
            <a:endParaRPr lang="en-US" dirty="0"/>
          </a:p>
        </p:txBody>
      </p:sp>
      <p:pic>
        <p:nvPicPr>
          <p:cNvPr id="2" name="Picture 1" descr="Instructor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581400"/>
            <a:ext cx="2729552" cy="2285999"/>
          </a:xfrm>
          <a:prstGeom prst="rect">
            <a:avLst/>
          </a:prstGeom>
        </p:spPr>
      </p:pic>
    </p:spTree>
    <p:extLst>
      <p:ext uri="{BB962C8B-B14F-4D97-AF65-F5344CB8AC3E}">
        <p14:creationId xmlns:p14="http://schemas.microsoft.com/office/powerpoint/2010/main" val="3985862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X -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86200" y="222148"/>
            <a:ext cx="4795687" cy="1948248"/>
          </a:xfrm>
          <a:prstGeom prst="rect">
            <a:avLst/>
          </a:prstGeom>
          <a:noFill/>
          <a:ln w="28575">
            <a:solidFill>
              <a:schemeClr val="tx1"/>
            </a:solidFill>
            <a:miter lim="800000"/>
            <a:headEnd/>
            <a:tailEnd/>
          </a:ln>
        </p:spPr>
      </p:pic>
      <p:sp>
        <p:nvSpPr>
          <p:cNvPr id="33798" name="Rectangle 6">
            <a:extLst>
              <a:ext uri="{C183D7F6-B498-43B3-948B-1728B52AA6E4}">
                <adec:decorative xmlns:adec="http://schemas.microsoft.com/office/drawing/2017/decorative" val="1"/>
              </a:ext>
            </a:extLst>
          </p:cNvPr>
          <p:cNvSpPr>
            <a:spLocks noChangeArrowheads="1"/>
          </p:cNvSpPr>
          <p:nvPr/>
        </p:nvSpPr>
        <p:spPr bwMode="auto">
          <a:xfrm>
            <a:off x="228600" y="0"/>
            <a:ext cx="8229600" cy="1143000"/>
          </a:xfrm>
          <a:prstGeom prst="rect">
            <a:avLst/>
          </a:prstGeom>
          <a:noFill/>
          <a:ln w="9525" algn="ctr">
            <a:noFill/>
            <a:miter lim="800000"/>
            <a:headEnd/>
            <a:tailEnd/>
          </a:ln>
          <a:effectLst>
            <a:outerShdw dist="35921" dir="2700000" algn="ctr" rotWithShape="0">
              <a:schemeClr val="tx1"/>
            </a:outerShdw>
          </a:effectLst>
        </p:spPr>
        <p:txBody>
          <a:bodyPr anchor="ctr"/>
          <a:lstStyle/>
          <a:p>
            <a:endParaRPr lang="en-US" sz="3600" dirty="0">
              <a:solidFill>
                <a:schemeClr val="bg1"/>
              </a:solidFill>
            </a:endParaRPr>
          </a:p>
        </p:txBody>
      </p:sp>
      <p:sp>
        <p:nvSpPr>
          <p:cNvPr id="8" name="Text Box 8"/>
          <p:cNvSpPr txBox="1">
            <a:spLocks noChangeArrowheads="1"/>
          </p:cNvSpPr>
          <p:nvPr/>
        </p:nvSpPr>
        <p:spPr bwMode="auto">
          <a:xfrm>
            <a:off x="6437713" y="1025209"/>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dirty="0">
                <a:latin typeface="Arial Narrow" panose="020B0606020202030204" pitchFamily="34" charset="0"/>
              </a:rPr>
              <a:t>90 GPM</a:t>
            </a:r>
          </a:p>
        </p:txBody>
      </p:sp>
      <p:sp>
        <p:nvSpPr>
          <p:cNvPr id="9" name="Text Box 8"/>
          <p:cNvSpPr txBox="1">
            <a:spLocks noChangeArrowheads="1"/>
          </p:cNvSpPr>
          <p:nvPr/>
        </p:nvSpPr>
        <p:spPr bwMode="auto">
          <a:xfrm>
            <a:off x="5447113" y="1049923"/>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dirty="0">
                <a:latin typeface="Arial Narrow" panose="020B0606020202030204" pitchFamily="34" charset="0"/>
              </a:rPr>
              <a:t>60 GPM</a:t>
            </a:r>
          </a:p>
        </p:txBody>
      </p:sp>
      <p:sp>
        <p:nvSpPr>
          <p:cNvPr id="3" name="Title 2"/>
          <p:cNvSpPr>
            <a:spLocks noGrp="1"/>
          </p:cNvSpPr>
          <p:nvPr>
            <p:ph type="title"/>
          </p:nvPr>
        </p:nvSpPr>
        <p:spPr/>
        <p:txBody>
          <a:bodyPr/>
          <a:lstStyle/>
          <a:p>
            <a:r>
              <a:rPr lang="en-US" dirty="0"/>
              <a:t>Exercise 5</a:t>
            </a:r>
            <a:br>
              <a:rPr lang="en-US" dirty="0"/>
            </a:br>
            <a:r>
              <a:rPr lang="en-US" sz="3200" dirty="0"/>
              <a:t>In-class</a:t>
            </a:r>
            <a:endParaRPr lang="en-US" dirty="0"/>
          </a:p>
        </p:txBody>
      </p:sp>
      <p:sp>
        <p:nvSpPr>
          <p:cNvPr id="4" name="Content Placeholder 3"/>
          <p:cNvSpPr>
            <a:spLocks noGrp="1"/>
          </p:cNvSpPr>
          <p:nvPr>
            <p:ph sz="half" idx="1"/>
          </p:nvPr>
        </p:nvSpPr>
        <p:spPr>
          <a:xfrm>
            <a:off x="685800" y="1295400"/>
            <a:ext cx="2743200" cy="5342510"/>
          </a:xfrm>
        </p:spPr>
        <p:txBody>
          <a:bodyPr>
            <a:normAutofit/>
          </a:bodyPr>
          <a:lstStyle/>
          <a:p>
            <a:pPr marL="0" indent="0">
              <a:spcBef>
                <a:spcPts val="0"/>
              </a:spcBef>
              <a:buNone/>
            </a:pPr>
            <a:r>
              <a:rPr lang="en-US" sz="1800" dirty="0">
                <a:latin typeface="Arial Narrow" panose="020B0606020202030204" pitchFamily="34" charset="0"/>
              </a:rPr>
              <a:t>You have 600’ of 1½” parallel hose to a Siamese valve. Attached to the wye is 100’ of 1½-inch hose to another wye and the first lateral, another 200’ of 1½” hose to the second lateral, and another 100’ of 1½” hose to last lateral. Each lateral is 100’ of 1” hose with a variable flow nozzle flowing </a:t>
            </a:r>
            <a:r>
              <a:rPr lang="en-US" sz="1800">
                <a:latin typeface="Arial Narrow" panose="020B0606020202030204" pitchFamily="34" charset="0"/>
              </a:rPr>
              <a:t>30 GPM. </a:t>
            </a:r>
            <a:r>
              <a:rPr lang="en-US" sz="1800" dirty="0">
                <a:latin typeface="Arial Narrow" panose="020B0606020202030204" pitchFamily="34" charset="0"/>
              </a:rPr>
              <a:t>Consider this flat ground. </a:t>
            </a:r>
          </a:p>
          <a:p>
            <a:pPr>
              <a:spcBef>
                <a:spcPts val="0"/>
              </a:spcBef>
            </a:pPr>
            <a:r>
              <a:rPr lang="en-US" sz="1800" dirty="0">
                <a:latin typeface="Arial Narrow" panose="020B0606020202030204" pitchFamily="34" charset="0"/>
              </a:rPr>
              <a:t>What are </a:t>
            </a:r>
            <a:r>
              <a:rPr lang="en-US" sz="1800">
                <a:latin typeface="Arial Narrow" panose="020B0606020202030204" pitchFamily="34" charset="0"/>
              </a:rPr>
              <a:t>the GPMs</a:t>
            </a:r>
            <a:r>
              <a:rPr lang="en-US" sz="1800" dirty="0">
                <a:latin typeface="Arial Narrow" panose="020B0606020202030204" pitchFamily="34" charset="0"/>
              </a:rPr>
              <a:t>? </a:t>
            </a:r>
          </a:p>
          <a:p>
            <a:pPr>
              <a:spcBef>
                <a:spcPts val="0"/>
              </a:spcBef>
            </a:pPr>
            <a:r>
              <a:rPr lang="en-US" sz="1800" dirty="0">
                <a:latin typeface="Arial Narrow" panose="020B0606020202030204" pitchFamily="34" charset="0"/>
              </a:rPr>
              <a:t>What is the PDP?</a:t>
            </a:r>
          </a:p>
          <a:p>
            <a:pPr>
              <a:spcBef>
                <a:spcPts val="0"/>
              </a:spcBef>
            </a:pPr>
            <a:endParaRPr lang="en-US" sz="1800" dirty="0">
              <a:latin typeface="Arial Narrow" panose="020B0606020202030204" pitchFamily="34" charset="0"/>
            </a:endParaRPr>
          </a:p>
        </p:txBody>
      </p:sp>
      <p:sp>
        <p:nvSpPr>
          <p:cNvPr id="13" name="Content Placeholder 2"/>
          <p:cNvSpPr txBox="1">
            <a:spLocks/>
          </p:cNvSpPr>
          <p:nvPr/>
        </p:nvSpPr>
        <p:spPr>
          <a:xfrm>
            <a:off x="3770713" y="2241516"/>
            <a:ext cx="5334000" cy="2613346"/>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658938" indent="-1658938" eaLnBrk="0" hangingPunct="0">
              <a:spcBef>
                <a:spcPts val="0"/>
              </a:spcBef>
              <a:buNone/>
              <a:tabLst>
                <a:tab pos="457200" algn="ctr"/>
                <a:tab pos="914400" algn="l"/>
                <a:tab pos="1487488" algn="r"/>
                <a:tab pos="1658938" algn="l"/>
              </a:tabLst>
            </a:pPr>
            <a:r>
              <a:rPr lang="en-US" sz="1600" dirty="0">
                <a:latin typeface="Arial Narrow" panose="020B0606020202030204" pitchFamily="34" charset="0"/>
              </a:rPr>
              <a:t>+	NP	=</a:t>
            </a:r>
            <a:r>
              <a:rPr lang="en-US" sz="1600" b="1" dirty="0">
                <a:latin typeface="Arial Narrow" panose="020B0606020202030204" pitchFamily="34" charset="0"/>
              </a:rPr>
              <a:t> 	100	variable flow nozzle</a:t>
            </a:r>
            <a:endParaRPr lang="en-US" sz="1600" dirty="0">
              <a:latin typeface="Arial Narrow" panose="020B0606020202030204" pitchFamily="34" charset="0"/>
            </a:endParaRPr>
          </a:p>
          <a:p>
            <a:pPr marL="1658938" indent="-1658938" eaLnBrk="0" hangingPunct="0">
              <a:spcBef>
                <a:spcPts val="0"/>
              </a:spcBef>
              <a:buNone/>
              <a:tabLst>
                <a:tab pos="457200" algn="ctr"/>
                <a:tab pos="914400" algn="l"/>
                <a:tab pos="1487488" algn="r"/>
                <a:tab pos="1658938" algn="l"/>
              </a:tabLst>
            </a:pPr>
            <a:r>
              <a:rPr lang="en-US" sz="1600" dirty="0">
                <a:latin typeface="Arial Narrow" panose="020B0606020202030204" pitchFamily="34" charset="0"/>
              </a:rPr>
              <a:t>+/-	H	=</a:t>
            </a:r>
            <a:r>
              <a:rPr lang="en-US" sz="1600" b="1" dirty="0">
                <a:latin typeface="Arial Narrow" panose="020B0606020202030204" pitchFamily="34" charset="0"/>
              </a:rPr>
              <a:t>	0 	no elevation change</a:t>
            </a:r>
          </a:p>
          <a:p>
            <a:pPr marL="1658938" indent="-1658938" eaLnBrk="0" hangingPunct="0">
              <a:spcBef>
                <a:spcPts val="0"/>
              </a:spcBef>
              <a:buNone/>
              <a:tabLst>
                <a:tab pos="457200" algn="ctr"/>
                <a:tab pos="914400" algn="l"/>
                <a:tab pos="1487488" algn="r"/>
                <a:tab pos="1658938"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23	1” hose @ 30 GPM (23 PSI/100’)</a:t>
            </a:r>
          </a:p>
          <a:p>
            <a:pPr marL="1658938" indent="-1658938" eaLnBrk="0" hangingPunct="0">
              <a:spcBef>
                <a:spcPts val="0"/>
              </a:spcBef>
              <a:buNone/>
              <a:tabLst>
                <a:tab pos="457200" algn="ctr"/>
                <a:tab pos="914400" algn="l"/>
                <a:tab pos="1487488" algn="r"/>
                <a:tab pos="1658938"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3	1½” hose @ 30 GPM (3 PSI/100’)</a:t>
            </a:r>
          </a:p>
          <a:p>
            <a:pPr marL="1658938" indent="-1658938" eaLnBrk="0" hangingPunct="0">
              <a:spcBef>
                <a:spcPts val="0"/>
              </a:spcBef>
              <a:buNone/>
              <a:tabLst>
                <a:tab pos="457200" algn="ctr"/>
                <a:tab pos="914400" algn="l"/>
                <a:tab pos="1487488" algn="r"/>
                <a:tab pos="1658938"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26	1½” hose @ 60 GPM (13 PSI/100’)</a:t>
            </a:r>
          </a:p>
          <a:p>
            <a:pPr marL="1658938" indent="-1658938" eaLnBrk="0" hangingPunct="0">
              <a:spcBef>
                <a:spcPts val="0"/>
              </a:spcBef>
              <a:buNone/>
              <a:tabLst>
                <a:tab pos="457200" algn="ctr"/>
                <a:tab pos="914400" algn="l"/>
                <a:tab pos="1487488" algn="r"/>
                <a:tab pos="1658938"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28	1½” hose @ 90 GPM (28 PSI/100’)</a:t>
            </a:r>
          </a:p>
          <a:p>
            <a:pPr marL="1658938" indent="-1658938" eaLnBrk="0" hangingPunct="0">
              <a:spcBef>
                <a:spcPts val="0"/>
              </a:spcBef>
              <a:buNone/>
              <a:tabLst>
                <a:tab pos="457200" algn="ctr"/>
                <a:tab pos="914400" algn="l"/>
                <a:tab pos="1487488" algn="r"/>
                <a:tab pos="1658938"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42</a:t>
            </a:r>
            <a:r>
              <a:rPr lang="en-US" sz="1600" b="1" dirty="0">
                <a:latin typeface="Arial Narrow" panose="020B0606020202030204" pitchFamily="34" charset="0"/>
              </a:rPr>
              <a:t>	1½” hose @ 90 GPM (7 PSI/100’)</a:t>
            </a:r>
          </a:p>
          <a:p>
            <a:pPr marL="1658938" indent="-1658938" eaLnBrk="0" hangingPunct="0">
              <a:buNone/>
              <a:tabLst>
                <a:tab pos="457200" algn="ctr"/>
                <a:tab pos="914400" algn="l"/>
                <a:tab pos="1487488" algn="r"/>
                <a:tab pos="1658938" algn="l"/>
              </a:tabLst>
            </a:pPr>
            <a:r>
              <a:rPr lang="en-US" sz="1600" b="1" dirty="0">
                <a:latin typeface="Arial Narrow" panose="020B0606020202030204" pitchFamily="34" charset="0"/>
              </a:rPr>
              <a:t>	PDP	=</a:t>
            </a:r>
            <a:r>
              <a:rPr lang="en-US" sz="1600" dirty="0">
                <a:latin typeface="Arial Narrow" panose="020B0606020202030204" pitchFamily="34" charset="0"/>
              </a:rPr>
              <a:t>	</a:t>
            </a:r>
            <a:r>
              <a:rPr lang="en-US" sz="1600" b="1" dirty="0">
                <a:latin typeface="Arial Narrow" panose="020B0606020202030204" pitchFamily="34" charset="0"/>
              </a:rPr>
              <a:t>222	PSI</a:t>
            </a:r>
            <a:endParaRPr lang="en-US" sz="16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20075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 calcmode="lin" valueType="num">
                                      <p:cBhvr additive="base">
                                        <p:cTn id="2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 calcmode="lin" valueType="num">
                                      <p:cBhvr additive="base">
                                        <p:cTn id="3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 calcmode="lin" valueType="num">
                                      <p:cBhvr additive="base">
                                        <p:cTn id="3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xEl>
                                              <p:pRg st="4" end="4"/>
                                            </p:txEl>
                                          </p:spTgt>
                                        </p:tgtEl>
                                        <p:attrNameLst>
                                          <p:attrName>style.visibility</p:attrName>
                                        </p:attrNameLst>
                                      </p:cBhvr>
                                      <p:to>
                                        <p:strVal val="visible"/>
                                      </p:to>
                                    </p:set>
                                    <p:anim calcmode="lin" valueType="num">
                                      <p:cBhvr additive="base">
                                        <p:cTn id="4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xEl>
                                              <p:pRg st="5" end="5"/>
                                            </p:txEl>
                                          </p:spTgt>
                                        </p:tgtEl>
                                        <p:attrNameLst>
                                          <p:attrName>style.visibility</p:attrName>
                                        </p:attrNameLst>
                                      </p:cBhvr>
                                      <p:to>
                                        <p:strVal val="visible"/>
                                      </p:to>
                                    </p:set>
                                    <p:anim calcmode="lin" valueType="num">
                                      <p:cBhvr additive="base">
                                        <p:cTn id="49"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xEl>
                                              <p:pRg st="6" end="6"/>
                                            </p:txEl>
                                          </p:spTgt>
                                        </p:tgtEl>
                                        <p:attrNameLst>
                                          <p:attrName>style.visibility</p:attrName>
                                        </p:attrNameLst>
                                      </p:cBhvr>
                                      <p:to>
                                        <p:strVal val="visible"/>
                                      </p:to>
                                    </p:set>
                                    <p:anim calcmode="lin" valueType="num">
                                      <p:cBhvr additive="base">
                                        <p:cTn id="55"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xEl>
                                              <p:pRg st="7" end="7"/>
                                            </p:txEl>
                                          </p:spTgt>
                                        </p:tgtEl>
                                        <p:attrNameLst>
                                          <p:attrName>style.visibility</p:attrName>
                                        </p:attrNameLst>
                                      </p:cBhvr>
                                      <p:to>
                                        <p:strVal val="visible"/>
                                      </p:to>
                                    </p:set>
                                    <p:anim calcmode="lin" valueType="num">
                                      <p:cBhvr additive="base">
                                        <p:cTn id="61"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t>Objectives</a:t>
            </a:r>
          </a:p>
        </p:txBody>
      </p:sp>
      <p:sp>
        <p:nvSpPr>
          <p:cNvPr id="6147" name="Content Placeholder 2"/>
          <p:cNvSpPr>
            <a:spLocks noGrp="1"/>
          </p:cNvSpPr>
          <p:nvPr>
            <p:ph type="subTitle" idx="1"/>
          </p:nvPr>
        </p:nvSpPr>
        <p:spPr/>
        <p:txBody>
          <a:bodyPr>
            <a:normAutofit fontScale="92500" lnSpcReduction="20000"/>
          </a:bodyPr>
          <a:lstStyle/>
          <a:p>
            <a:r>
              <a:rPr lang="en-US" altLang="en-US" dirty="0"/>
              <a:t>Identify…</a:t>
            </a:r>
          </a:p>
          <a:p>
            <a:pPr lvl="1"/>
            <a:r>
              <a:rPr lang="en-US" dirty="0"/>
              <a:t>The elements that should be considered when calculating pump discharge pressure.</a:t>
            </a:r>
          </a:p>
          <a:p>
            <a:pPr lvl="1"/>
            <a:r>
              <a:rPr lang="en-US" dirty="0"/>
              <a:t>Ways to reduce friction loss.</a:t>
            </a:r>
          </a:p>
          <a:p>
            <a:r>
              <a:rPr lang="en-US" altLang="en-US" dirty="0"/>
              <a:t>Perform…</a:t>
            </a:r>
          </a:p>
          <a:p>
            <a:pPr lvl="1"/>
            <a:r>
              <a:rPr lang="en-US" dirty="0"/>
              <a:t>Friction loss calculations using </a:t>
            </a:r>
          </a:p>
          <a:p>
            <a:pPr lvl="2"/>
            <a:r>
              <a:rPr lang="en-US" dirty="0"/>
              <a:t>Friction loss calculators</a:t>
            </a:r>
          </a:p>
          <a:p>
            <a:pPr lvl="2"/>
            <a:r>
              <a:rPr lang="en-US" dirty="0"/>
              <a:t>Principles of Hydraulics – Rule of 5s </a:t>
            </a:r>
          </a:p>
          <a:p>
            <a:r>
              <a:rPr lang="en-US" dirty="0"/>
              <a:t>Describe, Discuss, and/or Demonstrate…</a:t>
            </a:r>
          </a:p>
          <a:p>
            <a:pPr lvl="1"/>
            <a:r>
              <a:rPr lang="en-US" dirty="0"/>
              <a:t>The causes and effects of pump cavitation and the corrective actions the ENOP must take if cavitation occurs.</a:t>
            </a:r>
          </a:p>
          <a:p>
            <a:pPr lvl="1"/>
            <a:r>
              <a:rPr lang="en-US" dirty="0"/>
              <a:t>Ejector use during pumping operations.</a:t>
            </a:r>
          </a:p>
          <a:p>
            <a:pPr lvl="1"/>
            <a:r>
              <a:rPr lang="en-US" dirty="0"/>
              <a:t>How hydraulics affect drafting procedures used to refill an engine.</a:t>
            </a:r>
          </a:p>
          <a:p>
            <a:pPr lvl="2"/>
            <a:endParaRPr lang="en-US" dirty="0"/>
          </a:p>
          <a:p>
            <a:endParaRPr lang="en-US" altLang="en-US" dirty="0"/>
          </a:p>
        </p:txBody>
      </p:sp>
      <p:pic>
        <p:nvPicPr>
          <p:cNvPr id="6149" name="Picture 228" descr="Target icon"/>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7594042" y="754251"/>
            <a:ext cx="914400" cy="914400"/>
          </a:xfrm>
          <a:prstGeom prst="rect">
            <a:avLst/>
          </a:prstGeom>
          <a:solidFill>
            <a:schemeClr val="bg1"/>
          </a:solidFill>
        </p:spPr>
      </p:pic>
    </p:spTree>
    <p:extLst>
      <p:ext uri="{BB962C8B-B14F-4D97-AF65-F5344CB8AC3E}">
        <p14:creationId xmlns:p14="http://schemas.microsoft.com/office/powerpoint/2010/main" val="3784670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EX -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171486" y="107230"/>
            <a:ext cx="4381965" cy="2225216"/>
          </a:xfrm>
          <a:prstGeom prst="rect">
            <a:avLst/>
          </a:prstGeom>
          <a:noFill/>
          <a:ln w="28575">
            <a:solidFill>
              <a:schemeClr val="tx1"/>
            </a:solidFill>
            <a:miter lim="800000"/>
            <a:headEnd/>
            <a:tailEnd/>
          </a:ln>
        </p:spPr>
      </p:pic>
      <p:sp>
        <p:nvSpPr>
          <p:cNvPr id="10" name="Text Box 8"/>
          <p:cNvSpPr txBox="1">
            <a:spLocks noChangeArrowheads="1"/>
          </p:cNvSpPr>
          <p:nvPr/>
        </p:nvSpPr>
        <p:spPr bwMode="auto">
          <a:xfrm>
            <a:off x="6705600" y="609600"/>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dirty="0"/>
              <a:t>60 GPM</a:t>
            </a:r>
          </a:p>
        </p:txBody>
      </p:sp>
      <p:sp>
        <p:nvSpPr>
          <p:cNvPr id="2" name="Title 1"/>
          <p:cNvSpPr>
            <a:spLocks noGrp="1"/>
          </p:cNvSpPr>
          <p:nvPr>
            <p:ph type="title"/>
          </p:nvPr>
        </p:nvSpPr>
        <p:spPr/>
        <p:txBody>
          <a:bodyPr/>
          <a:lstStyle/>
          <a:p>
            <a:r>
              <a:rPr lang="en-US" dirty="0"/>
              <a:t>Exercise 6</a:t>
            </a:r>
            <a:br>
              <a:rPr lang="en-US" dirty="0"/>
            </a:br>
            <a:r>
              <a:rPr lang="en-US" sz="3200" dirty="0"/>
              <a:t>In-class</a:t>
            </a:r>
            <a:endParaRPr lang="en-US" dirty="0"/>
          </a:p>
        </p:txBody>
      </p:sp>
      <p:sp>
        <p:nvSpPr>
          <p:cNvPr id="3" name="Content Placeholder 2"/>
          <p:cNvSpPr>
            <a:spLocks noGrp="1"/>
          </p:cNvSpPr>
          <p:nvPr>
            <p:ph sz="half" idx="1"/>
          </p:nvPr>
        </p:nvSpPr>
        <p:spPr>
          <a:xfrm>
            <a:off x="685546" y="1295399"/>
            <a:ext cx="2724404" cy="5079325"/>
          </a:xfrm>
        </p:spPr>
        <p:txBody>
          <a:bodyPr>
            <a:normAutofit/>
          </a:bodyPr>
          <a:lstStyle/>
          <a:p>
            <a:pPr marL="0" indent="0">
              <a:spcBef>
                <a:spcPts val="0"/>
              </a:spcBef>
              <a:buNone/>
            </a:pPr>
            <a:r>
              <a:rPr lang="en-US" sz="1800" dirty="0">
                <a:latin typeface="Arial Narrow" panose="020B0606020202030204" pitchFamily="34" charset="0"/>
              </a:rPr>
              <a:t>You have 400’ of 1½” parallel hose to a Siamese valve. Attached to the Siamese is 100’ of 1½” hose to a wye and the first lateral, another 200’ of 1½” hose to the second lateral. Each lateral is 100’ of 1” hose with a variable flow nozzle flowing </a:t>
            </a:r>
            <a:r>
              <a:rPr lang="en-US" sz="1800">
                <a:latin typeface="Arial Narrow" panose="020B0606020202030204" pitchFamily="34" charset="0"/>
              </a:rPr>
              <a:t>30 GPM. </a:t>
            </a:r>
            <a:r>
              <a:rPr lang="en-US" sz="1800" dirty="0">
                <a:latin typeface="Arial Narrow" panose="020B0606020202030204" pitchFamily="34" charset="0"/>
              </a:rPr>
              <a:t>There is a 60’ rise in elevation. </a:t>
            </a:r>
          </a:p>
          <a:p>
            <a:pPr>
              <a:spcBef>
                <a:spcPts val="0"/>
              </a:spcBef>
            </a:pPr>
            <a:r>
              <a:rPr lang="en-US" sz="1800" dirty="0">
                <a:latin typeface="Arial Narrow" panose="020B0606020202030204" pitchFamily="34" charset="0"/>
              </a:rPr>
              <a:t>What are </a:t>
            </a:r>
            <a:r>
              <a:rPr lang="en-US" sz="1800">
                <a:latin typeface="Arial Narrow" panose="020B0606020202030204" pitchFamily="34" charset="0"/>
              </a:rPr>
              <a:t>the GPMs</a:t>
            </a:r>
            <a:r>
              <a:rPr lang="en-US" sz="1800" dirty="0">
                <a:latin typeface="Arial Narrow" panose="020B0606020202030204" pitchFamily="34" charset="0"/>
              </a:rPr>
              <a:t>? </a:t>
            </a:r>
          </a:p>
          <a:p>
            <a:pPr>
              <a:spcBef>
                <a:spcPts val="0"/>
              </a:spcBef>
            </a:pPr>
            <a:r>
              <a:rPr lang="en-US" sz="1800" dirty="0">
                <a:latin typeface="Arial Narrow" panose="020B0606020202030204" pitchFamily="34" charset="0"/>
              </a:rPr>
              <a:t>What is the PDP?</a:t>
            </a:r>
          </a:p>
        </p:txBody>
      </p:sp>
      <mc:AlternateContent xmlns:mc="http://schemas.openxmlformats.org/markup-compatibility/2006" xmlns:a14="http://schemas.microsoft.com/office/drawing/2010/main">
        <mc:Choice Requires="a14">
          <p:sp>
            <p:nvSpPr>
              <p:cNvPr id="11" name="Content Placeholder 2"/>
              <p:cNvSpPr txBox="1">
                <a:spLocks/>
              </p:cNvSpPr>
              <p:nvPr/>
            </p:nvSpPr>
            <p:spPr>
              <a:xfrm>
                <a:off x="4076700" y="2438400"/>
                <a:ext cx="5257800" cy="3328852"/>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100	variable flow nozzle</a:t>
                </a:r>
                <a:endParaRPr lang="en-US" sz="16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+30 	60’ elevation gain (60 </a:t>
                </a:r>
                <a14:m>
                  <m:oMath xmlns:m="http://schemas.openxmlformats.org/officeDocument/2006/math">
                    <m:r>
                      <a:rPr lang="en-US" sz="1600" b="1" i="1" smtClean="0">
                        <a:latin typeface="Cambria Math" panose="02040503050406030204" pitchFamily="18" charset="0"/>
                      </a:rPr>
                      <m:t>÷</m:t>
                    </m:r>
                  </m:oMath>
                </a14:m>
                <a:r>
                  <a:rPr lang="en-US" sz="1600" b="1" dirty="0">
                    <a:latin typeface="Arial Narrow" panose="020B0606020202030204" pitchFamily="34" charset="0"/>
                  </a:rPr>
                  <a:t> 2)</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23	1” hose @ 30 GPM (23 PSI/100’)</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6	1½” hose @ 30 GPM (3 PSI/100’)</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13	1½” hose @ 60 GPM (13 PSI/100’)</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12</a:t>
                </a:r>
                <a:r>
                  <a:rPr lang="en-US" sz="1600" b="1" dirty="0">
                    <a:latin typeface="Arial Narrow" panose="020B0606020202030204" pitchFamily="34" charset="0"/>
                  </a:rPr>
                  <a:t>	1½” hose w/Siamese valve @ </a:t>
                </a:r>
                <a:br>
                  <a:rPr lang="en-US" sz="1600" b="1" dirty="0">
                    <a:latin typeface="Arial Narrow" panose="020B0606020202030204" pitchFamily="34" charset="0"/>
                  </a:rPr>
                </a:br>
                <a:r>
                  <a:rPr lang="en-US" sz="1600" b="1" dirty="0">
                    <a:latin typeface="Arial Narrow" panose="020B0606020202030204" pitchFamily="34" charset="0"/>
                  </a:rPr>
                  <a:t>60 GPM (3 PSI/100’)</a:t>
                </a:r>
              </a:p>
              <a:p>
                <a:pPr marL="1712913" indent="-1712913" eaLnBrk="0" hangingPunct="0">
                  <a:buNone/>
                  <a:tabLst>
                    <a:tab pos="457200" algn="ctr"/>
                    <a:tab pos="914400" algn="l"/>
                    <a:tab pos="1487488" algn="r"/>
                    <a:tab pos="1712913" algn="l"/>
                  </a:tabLst>
                </a:pPr>
                <a:r>
                  <a:rPr lang="en-US" sz="1600" b="1" dirty="0">
                    <a:latin typeface="Arial Narrow" panose="020B0606020202030204" pitchFamily="34" charset="0"/>
                  </a:rPr>
                  <a:t>	PDP	=</a:t>
                </a:r>
                <a:r>
                  <a:rPr lang="en-US" sz="1600" dirty="0">
                    <a:latin typeface="Arial Narrow" panose="020B0606020202030204" pitchFamily="34" charset="0"/>
                  </a:rPr>
                  <a:t>	</a:t>
                </a:r>
                <a:r>
                  <a:rPr lang="en-US" sz="1600" b="1" dirty="0">
                    <a:latin typeface="Arial Narrow" panose="020B0606020202030204" pitchFamily="34" charset="0"/>
                  </a:rPr>
                  <a:t>184	PSI</a:t>
                </a:r>
                <a:endParaRPr lang="en-US" sz="1600" b="1" dirty="0">
                  <a:solidFill>
                    <a:srgbClr val="FF0000"/>
                  </a:solidFill>
                  <a:latin typeface="Arial Narrow" panose="020B0606020202030204" pitchFamily="34" charset="0"/>
                </a:endParaRPr>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4076700" y="2438400"/>
                <a:ext cx="5257800" cy="3328852"/>
              </a:xfrm>
              <a:prstGeom prst="rect">
                <a:avLst/>
              </a:prstGeom>
              <a:blipFill>
                <a:blip r:embed="rId3"/>
                <a:stretch>
                  <a:fillRect l="-696" t="-549"/>
                </a:stretch>
              </a:blipFill>
            </p:spPr>
            <p:txBody>
              <a:bodyPr/>
              <a:lstStyle/>
              <a:p>
                <a:r>
                  <a:rPr lang="en-US">
                    <a:noFill/>
                  </a:rPr>
                  <a:t> </a:t>
                </a:r>
              </a:p>
            </p:txBody>
          </p:sp>
        </mc:Fallback>
      </mc:AlternateContent>
    </p:spTree>
    <p:extLst>
      <p:ext uri="{BB962C8B-B14F-4D97-AF65-F5344CB8AC3E}">
        <p14:creationId xmlns:p14="http://schemas.microsoft.com/office/powerpoint/2010/main" val="220411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additive="base">
                                        <p:cTn id="31"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 calcmode="lin" valueType="num">
                                      <p:cBhvr additive="base">
                                        <p:cTn id="37"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 calcmode="lin" valueType="num">
                                      <p:cBhvr additive="base">
                                        <p:cTn id="4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 calcmode="lin" valueType="num">
                                      <p:cBhvr additive="base">
                                        <p:cTn id="49"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X -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35375" y="245063"/>
            <a:ext cx="4642653" cy="1888537"/>
          </a:xfrm>
          <a:prstGeom prst="rect">
            <a:avLst/>
          </a:prstGeom>
          <a:noFill/>
          <a:ln w="28575">
            <a:solidFill>
              <a:schemeClr val="tx1"/>
            </a:solidFill>
            <a:miter lim="800000"/>
            <a:headEnd/>
            <a:tailEnd/>
          </a:ln>
        </p:spPr>
      </p:pic>
      <p:sp>
        <p:nvSpPr>
          <p:cNvPr id="8" name="Text Box 8"/>
          <p:cNvSpPr txBox="1">
            <a:spLocks noChangeArrowheads="1"/>
          </p:cNvSpPr>
          <p:nvPr/>
        </p:nvSpPr>
        <p:spPr bwMode="auto">
          <a:xfrm>
            <a:off x="5285740" y="1324518"/>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dirty="0">
                <a:latin typeface="Arial Narrow" panose="020B0606020202030204" pitchFamily="34" charset="0"/>
              </a:rPr>
              <a:t>50 GPM</a:t>
            </a:r>
          </a:p>
        </p:txBody>
      </p:sp>
      <p:sp>
        <p:nvSpPr>
          <p:cNvPr id="2" name="Title 1"/>
          <p:cNvSpPr>
            <a:spLocks noGrp="1"/>
          </p:cNvSpPr>
          <p:nvPr>
            <p:ph type="title"/>
          </p:nvPr>
        </p:nvSpPr>
        <p:spPr/>
        <p:txBody>
          <a:bodyPr/>
          <a:lstStyle/>
          <a:p>
            <a:r>
              <a:rPr lang="en-US" dirty="0"/>
              <a:t>Exercise 7</a:t>
            </a:r>
            <a:br>
              <a:rPr lang="en-US" dirty="0"/>
            </a:br>
            <a:r>
              <a:rPr lang="en-US" sz="3200" dirty="0"/>
              <a:t>In-class</a:t>
            </a:r>
            <a:endParaRPr lang="en-US" dirty="0"/>
          </a:p>
        </p:txBody>
      </p:sp>
      <p:sp>
        <p:nvSpPr>
          <p:cNvPr id="3" name="Content Placeholder 2"/>
          <p:cNvSpPr>
            <a:spLocks noGrp="1"/>
          </p:cNvSpPr>
          <p:nvPr>
            <p:ph sz="half" idx="1"/>
          </p:nvPr>
        </p:nvSpPr>
        <p:spPr>
          <a:xfrm>
            <a:off x="685546" y="1295400"/>
            <a:ext cx="2819654" cy="5342510"/>
          </a:xfrm>
        </p:spPr>
        <p:txBody>
          <a:bodyPr>
            <a:normAutofit/>
          </a:bodyPr>
          <a:lstStyle/>
          <a:p>
            <a:pPr marL="0" indent="0">
              <a:buNone/>
            </a:pPr>
            <a:r>
              <a:rPr lang="en-US" sz="1800" dirty="0">
                <a:latin typeface="Arial Narrow" panose="020B0606020202030204" pitchFamily="34" charset="0"/>
              </a:rPr>
              <a:t>You have 500’ of 1½” parallel hose to a Siamese valve with a 30’ drop in elevation.  Attached to the Siamese valve is 300’ of 1½” hose to a wye and the first lateral has a gain of 10’ in elevation. There is another 100’ of 1½” hose to the second and last lateral. Each lateral is 100’ of 1” hose with a variable flow nozzle flowing 25 GPM. </a:t>
            </a:r>
          </a:p>
          <a:p>
            <a:r>
              <a:rPr lang="en-US" sz="1800" dirty="0">
                <a:latin typeface="Arial Narrow" panose="020B0606020202030204" pitchFamily="34" charset="0"/>
              </a:rPr>
              <a:t>What is the PDP?</a:t>
            </a:r>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3733800" y="2213428"/>
                <a:ext cx="4953000" cy="3328852"/>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100	variable flow nozzle</a:t>
                </a:r>
                <a:endParaRPr lang="en-US" sz="16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-10 	cumulative 20’ elevation drop  (20 </a:t>
                </a:r>
                <a14:m>
                  <m:oMath xmlns:m="http://schemas.openxmlformats.org/officeDocument/2006/math">
                    <m:r>
                      <a:rPr lang="en-US" sz="1600" b="1" i="1" smtClean="0">
                        <a:latin typeface="Cambria Math" panose="02040503050406030204" pitchFamily="18" charset="0"/>
                      </a:rPr>
                      <m:t>÷</m:t>
                    </m:r>
                  </m:oMath>
                </a14:m>
                <a:r>
                  <a:rPr lang="en-US" sz="1600" b="1" dirty="0">
                    <a:latin typeface="Arial Narrow" panose="020B0606020202030204" pitchFamily="34" charset="0"/>
                  </a:rPr>
                  <a:t> 2)</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15	1” hose @ 25 GPM (15 PSI/100’)</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3	1½” hose @ 25 GPM (3 PSI/100’)</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27	1½” hose @ 50 GPM (9 PSI/100’)</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15</a:t>
                </a:r>
                <a:r>
                  <a:rPr lang="en-US" sz="1600" b="1" dirty="0">
                    <a:latin typeface="Arial Narrow" panose="020B0606020202030204" pitchFamily="34" charset="0"/>
                  </a:rPr>
                  <a:t>	1½” hose w/2 Siamese valves @ </a:t>
                </a:r>
                <a:br>
                  <a:rPr lang="en-US" sz="1600" b="1" dirty="0">
                    <a:latin typeface="Arial Narrow" panose="020B0606020202030204" pitchFamily="34" charset="0"/>
                  </a:rPr>
                </a:br>
                <a:r>
                  <a:rPr lang="en-US" sz="1600" b="1" dirty="0">
                    <a:latin typeface="Arial Narrow" panose="020B0606020202030204" pitchFamily="34" charset="0"/>
                  </a:rPr>
                  <a:t>50 GPM (3 PSI/100’)</a:t>
                </a:r>
              </a:p>
              <a:p>
                <a:pPr marL="1712913" indent="-1712913" eaLnBrk="0" hangingPunct="0">
                  <a:buNone/>
                  <a:tabLst>
                    <a:tab pos="457200" algn="ctr"/>
                    <a:tab pos="914400" algn="l"/>
                    <a:tab pos="1487488" algn="r"/>
                    <a:tab pos="1712913" algn="l"/>
                  </a:tabLst>
                </a:pPr>
                <a:r>
                  <a:rPr lang="en-US" sz="1600" b="1" dirty="0">
                    <a:latin typeface="Arial Narrow" panose="020B0606020202030204" pitchFamily="34" charset="0"/>
                  </a:rPr>
                  <a:t>	PDP	=</a:t>
                </a:r>
                <a:r>
                  <a:rPr lang="en-US" sz="1600" dirty="0">
                    <a:latin typeface="Arial Narrow" panose="020B0606020202030204" pitchFamily="34" charset="0"/>
                  </a:rPr>
                  <a:t>	</a:t>
                </a:r>
                <a:r>
                  <a:rPr lang="en-US" sz="1600" b="1" dirty="0">
                    <a:latin typeface="Arial Narrow" panose="020B0606020202030204" pitchFamily="34" charset="0"/>
                  </a:rPr>
                  <a:t>150	PSI</a:t>
                </a:r>
                <a:endParaRPr lang="en-US" sz="1600" b="1" dirty="0">
                  <a:solidFill>
                    <a:srgbClr val="FF0000"/>
                  </a:solidFill>
                  <a:latin typeface="Arial Narrow" panose="020B0606020202030204" pitchFamily="34" charset="0"/>
                </a:endParaRP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3733800" y="2213428"/>
                <a:ext cx="4953000" cy="3328852"/>
              </a:xfrm>
              <a:prstGeom prst="rect">
                <a:avLst/>
              </a:prstGeom>
              <a:blipFill>
                <a:blip r:embed="rId3"/>
                <a:stretch>
                  <a:fillRect l="-739" t="-549" r="-246"/>
                </a:stretch>
              </a:blipFill>
            </p:spPr>
            <p:txBody>
              <a:bodyPr/>
              <a:lstStyle/>
              <a:p>
                <a:r>
                  <a:rPr lang="en-US">
                    <a:noFill/>
                  </a:rPr>
                  <a:t> </a:t>
                </a:r>
              </a:p>
            </p:txBody>
          </p:sp>
        </mc:Fallback>
      </mc:AlternateContent>
    </p:spTree>
    <p:extLst>
      <p:ext uri="{BB962C8B-B14F-4D97-AF65-F5344CB8AC3E}">
        <p14:creationId xmlns:p14="http://schemas.microsoft.com/office/powerpoint/2010/main" val="93874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 calcmode="lin" valueType="num">
                                      <p:cBhvr additive="base">
                                        <p:cTn id="4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 calcmode="lin" valueType="num">
                                      <p:cBhvr additive="base">
                                        <p:cTn id="49"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r>
              <a:rPr lang="en-US" dirty="0"/>
              <a:t>Friction Loss Calculations </a:t>
            </a:r>
            <a:br>
              <a:rPr lang="en-US" dirty="0"/>
            </a:br>
            <a:endParaRPr lang="en-US" dirty="0"/>
          </a:p>
        </p:txBody>
      </p:sp>
      <p:sp>
        <p:nvSpPr>
          <p:cNvPr id="43" name="Subtitle 42"/>
          <p:cNvSpPr>
            <a:spLocks noGrp="1"/>
          </p:cNvSpPr>
          <p:nvPr>
            <p:ph type="subTitle" idx="1"/>
          </p:nvPr>
        </p:nvSpPr>
        <p:spPr/>
        <p:txBody>
          <a:bodyPr/>
          <a:lstStyle/>
          <a:p>
            <a:r>
              <a:rPr lang="en-US" dirty="0"/>
              <a:t>“Rule of 5</a:t>
            </a:r>
            <a:r>
              <a:rPr lang="en-US" sz="3200" dirty="0"/>
              <a:t>S”</a:t>
            </a:r>
            <a:endParaRPr lang="en-US" dirty="0"/>
          </a:p>
        </p:txBody>
      </p:sp>
      <p:pic>
        <p:nvPicPr>
          <p:cNvPr id="46" name="Picture 45" descr="Number &quot;5&quot;"/>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rot="760903">
            <a:off x="5994816" y="1612566"/>
            <a:ext cx="1562887" cy="2535483"/>
          </a:xfrm>
          <a:prstGeom prst="rect">
            <a:avLst/>
          </a:prstGeom>
        </p:spPr>
      </p:pic>
    </p:spTree>
    <p:extLst>
      <p:ext uri="{BB962C8B-B14F-4D97-AF65-F5344CB8AC3E}">
        <p14:creationId xmlns:p14="http://schemas.microsoft.com/office/powerpoint/2010/main" val="376505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style.rotation</p:attrName>
                                        </p:attrNameLst>
                                      </p:cBhvr>
                                      <p:tavLst>
                                        <p:tav tm="0">
                                          <p:val>
                                            <p:fltVal val="90"/>
                                          </p:val>
                                        </p:tav>
                                        <p:tav tm="100000">
                                          <p:val>
                                            <p:fltVal val="0"/>
                                          </p:val>
                                        </p:tav>
                                      </p:tavLst>
                                    </p:anim>
                                    <p:animEffect transition="in" filter="fade">
                                      <p:cBhvr>
                                        <p:cTn id="1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“Rule of 5</a:t>
            </a:r>
            <a:r>
              <a:rPr lang="en-US" sz="3200" dirty="0"/>
              <a:t>s</a:t>
            </a:r>
            <a:r>
              <a:rPr lang="en-US" dirty="0"/>
              <a:t>”</a:t>
            </a:r>
          </a:p>
        </p:txBody>
      </p:sp>
      <p:sp>
        <p:nvSpPr>
          <p:cNvPr id="24579" name="Rectangle 3"/>
          <p:cNvSpPr>
            <a:spLocks noGrp="1" noChangeArrowheads="1"/>
          </p:cNvSpPr>
          <p:nvPr>
            <p:ph idx="1"/>
          </p:nvPr>
        </p:nvSpPr>
        <p:spPr/>
        <p:txBody>
          <a:bodyPr/>
          <a:lstStyle/>
          <a:p>
            <a:r>
              <a:rPr lang="en-US" dirty="0"/>
              <a:t>Rule based on experience or practice rather than on scientific knowledge.</a:t>
            </a:r>
          </a:p>
          <a:p>
            <a:r>
              <a:rPr lang="en-US" dirty="0"/>
              <a:t>Method of estimating that is practical though not precise.</a:t>
            </a:r>
          </a:p>
          <a:p>
            <a:endParaRPr lang="en-US" dirty="0"/>
          </a:p>
          <a:p>
            <a:endParaRPr lang="en-US" dirty="0"/>
          </a:p>
        </p:txBody>
      </p:sp>
    </p:spTree>
    <p:extLst>
      <p:ext uri="{BB962C8B-B14F-4D97-AF65-F5344CB8AC3E}">
        <p14:creationId xmlns:p14="http://schemas.microsoft.com/office/powerpoint/2010/main" val="2692635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Friction Loss</a:t>
            </a:r>
            <a:br>
              <a:rPr lang="en-US" dirty="0"/>
            </a:br>
            <a:r>
              <a:rPr lang="en-US" sz="3200" dirty="0"/>
              <a:t>“Rule of 5</a:t>
            </a:r>
            <a:r>
              <a:rPr lang="en-US" sz="2400" dirty="0"/>
              <a:t>s</a:t>
            </a:r>
            <a:r>
              <a:rPr lang="en-US" sz="3200" dirty="0"/>
              <a:t>”</a:t>
            </a:r>
            <a:endParaRPr lang="en-US" dirty="0"/>
          </a:p>
        </p:txBody>
      </p:sp>
      <p:sp>
        <p:nvSpPr>
          <p:cNvPr id="3" name="Content Placeholder 2"/>
          <p:cNvSpPr>
            <a:spLocks noGrp="1"/>
          </p:cNvSpPr>
          <p:nvPr>
            <p:ph idx="1"/>
          </p:nvPr>
        </p:nvSpPr>
        <p:spPr/>
        <p:txBody>
          <a:bodyPr>
            <a:normAutofit/>
          </a:bodyPr>
          <a:lstStyle/>
          <a:p>
            <a:pPr>
              <a:tabLst>
                <a:tab pos="4968875" algn="l"/>
                <a:tab pos="7548563" algn="r"/>
              </a:tabLst>
            </a:pPr>
            <a:r>
              <a:rPr lang="en-US" sz="2400" dirty="0"/>
              <a:t>1½” Hose &lt; 60 GPM	=	5 PSI/100’ </a:t>
            </a:r>
          </a:p>
          <a:p>
            <a:pPr>
              <a:tabLst>
                <a:tab pos="4968875" algn="l"/>
                <a:tab pos="7548563" algn="r"/>
              </a:tabLst>
            </a:pPr>
            <a:r>
              <a:rPr lang="en-US" sz="2400" dirty="0"/>
              <a:t>1½” Hose Siamese (all flows)	=	5 PSI/100’ </a:t>
            </a:r>
          </a:p>
          <a:p>
            <a:pPr>
              <a:tabLst>
                <a:tab pos="4968875" algn="l"/>
                <a:tab pos="7548563" algn="r"/>
              </a:tabLst>
            </a:pPr>
            <a:r>
              <a:rPr lang="en-US" sz="2400" dirty="0"/>
              <a:t>1” Hose (all flows)	=	10 PSI/100’</a:t>
            </a:r>
          </a:p>
          <a:p>
            <a:pPr>
              <a:tabLst>
                <a:tab pos="4968875" algn="l"/>
                <a:tab pos="7548563" algn="r"/>
              </a:tabLst>
            </a:pPr>
            <a:r>
              <a:rPr lang="en-US" sz="2400" dirty="0"/>
              <a:t>1½” Hose ≥ 60 GPM	=	15 PSI/100’</a:t>
            </a:r>
          </a:p>
        </p:txBody>
      </p:sp>
    </p:spTree>
    <p:extLst>
      <p:ext uri="{BB962C8B-B14F-4D97-AF65-F5344CB8AC3E}">
        <p14:creationId xmlns:p14="http://schemas.microsoft.com/office/powerpoint/2010/main" val="3490744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EX-1 Rule of 5s"/>
          <p:cNvPicPr>
            <a:picLocks noChangeAspect="1" noChangeArrowheads="1"/>
          </p:cNvPicPr>
          <p:nvPr/>
        </p:nvPicPr>
        <p:blipFill>
          <a:blip r:embed="rId2"/>
          <a:srcRect/>
          <a:stretch>
            <a:fillRect/>
          </a:stretch>
        </p:blipFill>
        <p:spPr bwMode="auto">
          <a:xfrm>
            <a:off x="685546" y="1366695"/>
            <a:ext cx="7772654" cy="1078371"/>
          </a:xfrm>
          <a:prstGeom prst="rect">
            <a:avLst/>
          </a:prstGeom>
          <a:noFill/>
          <a:ln w="28575">
            <a:solidFill>
              <a:schemeClr val="tx1"/>
            </a:solidFill>
            <a:miter lim="800000"/>
            <a:headEnd/>
            <a:tailEnd/>
          </a:ln>
        </p:spPr>
      </p:pic>
      <p:sp>
        <p:nvSpPr>
          <p:cNvPr id="38917" name="Text Box 5"/>
          <p:cNvSpPr txBox="1">
            <a:spLocks noChangeArrowheads="1"/>
          </p:cNvSpPr>
          <p:nvPr/>
        </p:nvSpPr>
        <p:spPr bwMode="auto">
          <a:xfrm>
            <a:off x="838200" y="1567905"/>
            <a:ext cx="2133600" cy="338554"/>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600" b="1">
                <a:latin typeface="Arial Narrow" panose="020B0606020202030204" pitchFamily="34" charset="0"/>
              </a:rPr>
              <a:t>20 GPM</a:t>
            </a:r>
            <a:endParaRPr lang="en-US" sz="1600" b="1" dirty="0">
              <a:latin typeface="Arial Narrow" panose="020B0606020202030204" pitchFamily="34" charset="0"/>
            </a:endParaRPr>
          </a:p>
        </p:txBody>
      </p:sp>
      <p:sp>
        <p:nvSpPr>
          <p:cNvPr id="2" name="Title 1"/>
          <p:cNvSpPr>
            <a:spLocks noGrp="1"/>
          </p:cNvSpPr>
          <p:nvPr>
            <p:ph type="title"/>
          </p:nvPr>
        </p:nvSpPr>
        <p:spPr/>
        <p:txBody>
          <a:bodyPr/>
          <a:lstStyle/>
          <a:p>
            <a:r>
              <a:rPr lang="en-US" dirty="0"/>
              <a:t>Exercise 1</a:t>
            </a:r>
            <a:br>
              <a:rPr lang="en-US" dirty="0"/>
            </a:br>
            <a:r>
              <a:rPr lang="en-US" sz="3200" dirty="0"/>
              <a:t>“Rule of 5</a:t>
            </a:r>
            <a:r>
              <a:rPr lang="en-US" sz="2400" dirty="0"/>
              <a:t>s</a:t>
            </a:r>
            <a:r>
              <a:rPr lang="en-US" sz="2800" dirty="0"/>
              <a:t>”</a:t>
            </a:r>
            <a:endParaRPr lang="en-US" sz="3200" dirty="0"/>
          </a:p>
        </p:txBody>
      </p:sp>
      <p:sp>
        <p:nvSpPr>
          <p:cNvPr id="3" name="Content Placeholder 2"/>
          <p:cNvSpPr>
            <a:spLocks noGrp="1"/>
          </p:cNvSpPr>
          <p:nvPr>
            <p:ph sz="half" idx="1"/>
          </p:nvPr>
        </p:nvSpPr>
        <p:spPr>
          <a:xfrm>
            <a:off x="685546" y="2504344"/>
            <a:ext cx="7772654" cy="2599445"/>
          </a:xfrm>
        </p:spPr>
        <p:txBody>
          <a:bodyPr>
            <a:normAutofit/>
          </a:bodyPr>
          <a:lstStyle/>
          <a:p>
            <a:pPr marL="0" indent="0">
              <a:spcBef>
                <a:spcPts val="0"/>
              </a:spcBef>
              <a:buNone/>
            </a:pPr>
            <a:r>
              <a:rPr lang="en-US" sz="1800" dirty="0">
                <a:latin typeface="Arial Narrow" panose="020B0606020202030204" pitchFamily="34" charset="0"/>
              </a:rPr>
              <a:t>You are pumping a 1½” hose lay 500’ long with a 5/16” tip. </a:t>
            </a:r>
          </a:p>
          <a:p>
            <a:pPr>
              <a:spcBef>
                <a:spcPts val="0"/>
              </a:spcBef>
            </a:pPr>
            <a:r>
              <a:rPr lang="en-US" sz="1800" dirty="0">
                <a:latin typeface="Arial Narrow" panose="020B0606020202030204" pitchFamily="34" charset="0"/>
              </a:rPr>
              <a:t>What is </a:t>
            </a:r>
            <a:r>
              <a:rPr lang="en-US" sz="1800">
                <a:latin typeface="Arial Narrow" panose="020B0606020202030204" pitchFamily="34" charset="0"/>
              </a:rPr>
              <a:t>the GPM? </a:t>
            </a:r>
            <a:endParaRPr lang="en-US" sz="1800" dirty="0">
              <a:latin typeface="Arial Narrow" panose="020B0606020202030204" pitchFamily="34" charset="0"/>
            </a:endParaRPr>
          </a:p>
          <a:p>
            <a:pPr>
              <a:spcBef>
                <a:spcPts val="0"/>
              </a:spcBef>
            </a:pPr>
            <a:r>
              <a:rPr lang="en-US" sz="1800" dirty="0">
                <a:latin typeface="Arial Narrow" panose="020B0606020202030204" pitchFamily="34" charset="0"/>
              </a:rPr>
              <a:t>What is the PDP?  </a:t>
            </a:r>
          </a:p>
          <a:p>
            <a:pPr>
              <a:spcBef>
                <a:spcPts val="0"/>
              </a:spcBef>
            </a:pPr>
            <a:endParaRPr lang="en-US" sz="1800" dirty="0">
              <a:latin typeface="Arial Narrow" panose="020B0606020202030204" pitchFamily="34" charset="0"/>
            </a:endParaRPr>
          </a:p>
        </p:txBody>
      </p:sp>
      <p:sp>
        <p:nvSpPr>
          <p:cNvPr id="12" name="Content Placeholder 2"/>
          <p:cNvSpPr txBox="1">
            <a:spLocks/>
          </p:cNvSpPr>
          <p:nvPr/>
        </p:nvSpPr>
        <p:spPr>
          <a:xfrm>
            <a:off x="1066800" y="3505200"/>
            <a:ext cx="7696200" cy="2473730"/>
          </a:xfrm>
          <a:prstGeom prst="rect">
            <a:avLst/>
          </a:prstGeom>
        </p:spPr>
        <p:txBody>
          <a:bodyPr>
            <a:norm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Font typeface="Wingdings" pitchFamily="2" charset="2"/>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50	Forester nozzle</a:t>
            </a:r>
            <a:endParaRPr lang="en-US" sz="1600" dirty="0">
              <a:latin typeface="Arial Narrow" panose="020B0606020202030204" pitchFamily="34" charset="0"/>
            </a:endParaRPr>
          </a:p>
          <a:p>
            <a:pPr marL="1712913" indent="-1712913" eaLnBrk="0" hangingPunct="0">
              <a:spcBef>
                <a:spcPts val="0"/>
              </a:spcBef>
              <a:buFont typeface="Wingdings" pitchFamily="2" charset="2"/>
              <a:buNone/>
              <a:tabLst>
                <a:tab pos="457200" algn="ctr"/>
                <a:tab pos="914400" algn="l"/>
                <a:tab pos="1487488"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0 	no elevation change</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25</a:t>
            </a:r>
            <a:r>
              <a:rPr lang="en-US" sz="1600" b="1" dirty="0">
                <a:latin typeface="Arial Narrow" panose="020B0606020202030204" pitchFamily="34" charset="0"/>
              </a:rPr>
              <a:t>	1½” hose @ </a:t>
            </a:r>
            <a:r>
              <a:rPr lang="en-US" sz="1600" b="1">
                <a:latin typeface="Arial Narrow" panose="020B0606020202030204" pitchFamily="34" charset="0"/>
              </a:rPr>
              <a:t>20 GPM </a:t>
            </a:r>
            <a:r>
              <a:rPr lang="en-US" sz="1600" b="1" dirty="0">
                <a:latin typeface="Arial Narrow" panose="020B0606020202030204" pitchFamily="34" charset="0"/>
              </a:rPr>
              <a:t>(</a:t>
            </a:r>
            <a:r>
              <a:rPr lang="en-US" sz="1600" b="1">
                <a:latin typeface="Arial Narrow" panose="020B0606020202030204" pitchFamily="34" charset="0"/>
              </a:rPr>
              <a:t>5 PSI/100</a:t>
            </a:r>
            <a:r>
              <a:rPr lang="en-US" sz="1600" b="1" dirty="0">
                <a:latin typeface="Arial Narrow" panose="020B0606020202030204" pitchFamily="34" charset="0"/>
              </a:rPr>
              <a:t>’ or </a:t>
            </a:r>
            <a:r>
              <a:rPr lang="en-US" sz="1600" b="1">
                <a:latin typeface="Arial Narrow" panose="020B0606020202030204" pitchFamily="34" charset="0"/>
              </a:rPr>
              <a:t>25 PSI/500</a:t>
            </a:r>
            <a:r>
              <a:rPr lang="en-US" sz="1600" b="1" dirty="0">
                <a:latin typeface="Arial Narrow" panose="020B0606020202030204" pitchFamily="34" charset="0"/>
              </a:rPr>
              <a:t>’)</a:t>
            </a:r>
          </a:p>
          <a:p>
            <a:pPr marL="1712913" indent="-1712913" eaLnBrk="0" hangingPunct="0">
              <a:buNone/>
              <a:tabLst>
                <a:tab pos="457200" algn="ctr"/>
                <a:tab pos="914400" algn="l"/>
                <a:tab pos="1487488" algn="r"/>
                <a:tab pos="1712913" algn="l"/>
              </a:tabLst>
            </a:pPr>
            <a:r>
              <a:rPr lang="en-US" sz="1600" b="1" dirty="0">
                <a:latin typeface="Arial Narrow" panose="020B0606020202030204" pitchFamily="34" charset="0"/>
              </a:rPr>
              <a:t> </a:t>
            </a:r>
            <a:r>
              <a:rPr lang="en-US" sz="1600" dirty="0">
                <a:latin typeface="Arial Narrow" panose="020B0606020202030204" pitchFamily="34" charset="0"/>
              </a:rPr>
              <a:t>	</a:t>
            </a:r>
            <a:r>
              <a:rPr lang="en-US" sz="1600" b="1" dirty="0">
                <a:latin typeface="Arial Narrow" panose="020B0606020202030204" pitchFamily="34" charset="0"/>
              </a:rPr>
              <a:t>PDP	=	75</a:t>
            </a:r>
            <a:r>
              <a:rPr lang="en-US" sz="1600" b="1">
                <a:latin typeface="Arial Narrow" panose="020B0606020202030204" pitchFamily="34" charset="0"/>
              </a:rPr>
              <a:t>	PSI</a:t>
            </a:r>
            <a:endParaRPr lang="en-US" sz="1600" b="1" dirty="0">
              <a:latin typeface="Arial Narrow" panose="020B0606020202030204" pitchFamily="34" charset="0"/>
            </a:endParaRPr>
          </a:p>
        </p:txBody>
      </p:sp>
    </p:spTree>
    <p:extLst>
      <p:ext uri="{BB962C8B-B14F-4D97-AF65-F5344CB8AC3E}">
        <p14:creationId xmlns:p14="http://schemas.microsoft.com/office/powerpoint/2010/main" val="264749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additive="base">
                                        <p:cTn id="7" dur="500" fill="hold"/>
                                        <p:tgtEl>
                                          <p:spTgt spid="38917"/>
                                        </p:tgtEl>
                                        <p:attrNameLst>
                                          <p:attrName>ppt_x</p:attrName>
                                        </p:attrNameLst>
                                      </p:cBhvr>
                                      <p:tavLst>
                                        <p:tav tm="0">
                                          <p:val>
                                            <p:strVal val="1+#ppt_w/2"/>
                                          </p:val>
                                        </p:tav>
                                        <p:tav tm="100000">
                                          <p:val>
                                            <p:strVal val="#ppt_x"/>
                                          </p:val>
                                        </p:tav>
                                      </p:tavLst>
                                    </p:anim>
                                    <p:anim calcmode="lin" valueType="num">
                                      <p:cBhvr additive="base">
                                        <p:cTn id="8" dur="500" fill="hold"/>
                                        <p:tgtEl>
                                          <p:spTgt spid="389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 calcmode="lin" valueType="num">
                                      <p:cBhvr additive="base">
                                        <p:cTn id="31"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1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2</a:t>
            </a:r>
            <a:br>
              <a:rPr lang="en-US" dirty="0"/>
            </a:br>
            <a:r>
              <a:rPr lang="en-US" sz="3200" dirty="0"/>
              <a:t>“Rule of 5</a:t>
            </a:r>
            <a:r>
              <a:rPr lang="en-US" sz="2400" dirty="0"/>
              <a:t>s</a:t>
            </a:r>
            <a:r>
              <a:rPr lang="en-US" sz="2800" dirty="0"/>
              <a:t>”</a:t>
            </a:r>
            <a:endParaRPr lang="en-US" sz="2400" dirty="0"/>
          </a:p>
        </p:txBody>
      </p:sp>
      <p:sp>
        <p:nvSpPr>
          <p:cNvPr id="39938" name="Rectangle 2"/>
          <p:cNvSpPr>
            <a:spLocks noGrp="1" noChangeArrowheads="1"/>
          </p:cNvSpPr>
          <p:nvPr>
            <p:ph sz="half" idx="1"/>
          </p:nvPr>
        </p:nvSpPr>
        <p:spPr>
          <a:xfrm>
            <a:off x="685800" y="1368339"/>
            <a:ext cx="3353054" cy="1758152"/>
          </a:xfrm>
        </p:spPr>
        <p:txBody>
          <a:bodyPr>
            <a:noAutofit/>
          </a:bodyPr>
          <a:lstStyle/>
          <a:p>
            <a:pPr marL="0" indent="0">
              <a:spcBef>
                <a:spcPts val="0"/>
              </a:spcBef>
              <a:buNone/>
            </a:pPr>
            <a:r>
              <a:rPr lang="en-US" sz="1800" dirty="0">
                <a:latin typeface="Arial Narrow" panose="020B0606020202030204" pitchFamily="34" charset="0"/>
              </a:rPr>
              <a:t>You are pumping 600’ of 1½” hose 50’ above the pump with a 3/8” tip. </a:t>
            </a:r>
          </a:p>
          <a:p>
            <a:pPr>
              <a:spcBef>
                <a:spcPts val="0"/>
              </a:spcBef>
            </a:pPr>
            <a:r>
              <a:rPr lang="en-US" sz="1800" dirty="0">
                <a:latin typeface="Arial Narrow" panose="020B0606020202030204" pitchFamily="34" charset="0"/>
              </a:rPr>
              <a:t>What is </a:t>
            </a:r>
            <a:r>
              <a:rPr lang="en-US" sz="1800">
                <a:latin typeface="Arial Narrow" panose="020B0606020202030204" pitchFamily="34" charset="0"/>
              </a:rPr>
              <a:t>the GPM? </a:t>
            </a:r>
            <a:endParaRPr lang="en-US" sz="1800" dirty="0">
              <a:latin typeface="Arial Narrow" panose="020B0606020202030204" pitchFamily="34" charset="0"/>
            </a:endParaRPr>
          </a:p>
          <a:p>
            <a:pPr>
              <a:spcBef>
                <a:spcPts val="0"/>
              </a:spcBef>
            </a:pPr>
            <a:r>
              <a:rPr lang="en-US" sz="1800" dirty="0">
                <a:latin typeface="Arial Narrow" panose="020B0606020202030204" pitchFamily="34" charset="0"/>
              </a:rPr>
              <a:t>What is the PDP?  </a:t>
            </a:r>
          </a:p>
        </p:txBody>
      </p:sp>
      <p:pic>
        <p:nvPicPr>
          <p:cNvPr id="39940" name="Picture 4" descr="EX_2 Rule of 5s"/>
          <p:cNvPicPr>
            <a:picLocks noChangeAspect="1" noChangeArrowheads="1"/>
          </p:cNvPicPr>
          <p:nvPr/>
        </p:nvPicPr>
        <p:blipFill>
          <a:blip r:embed="rId2" cstate="print"/>
          <a:srcRect l="15892"/>
          <a:stretch>
            <a:fillRect/>
          </a:stretch>
        </p:blipFill>
        <p:spPr bwMode="auto">
          <a:xfrm>
            <a:off x="4572000" y="241716"/>
            <a:ext cx="3886200" cy="2590800"/>
          </a:xfrm>
          <a:prstGeom prst="rect">
            <a:avLst/>
          </a:prstGeom>
          <a:noFill/>
          <a:ln w="28575">
            <a:solidFill>
              <a:schemeClr val="tx1"/>
            </a:solidFill>
            <a:miter lim="800000"/>
            <a:headEnd/>
            <a:tailEnd/>
          </a:ln>
        </p:spPr>
      </p:pic>
      <p:sp>
        <p:nvSpPr>
          <p:cNvPr id="39941" name="Text Box 5"/>
          <p:cNvSpPr txBox="1">
            <a:spLocks noChangeArrowheads="1"/>
          </p:cNvSpPr>
          <p:nvPr/>
        </p:nvSpPr>
        <p:spPr bwMode="auto">
          <a:xfrm>
            <a:off x="5257800" y="466124"/>
            <a:ext cx="979714" cy="338554"/>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1600" b="1">
                <a:latin typeface="Arial Narrow" panose="020B0606020202030204" pitchFamily="34" charset="0"/>
              </a:rPr>
              <a:t>30 GPM</a:t>
            </a:r>
            <a:endParaRPr lang="en-US" sz="1600" b="1" dirty="0">
              <a:latin typeface="Arial Narrow" panose="020B0606020202030204" pitchFamily="34" charset="0"/>
            </a:endParaRPr>
          </a:p>
        </p:txBody>
      </p:sp>
      <p:sp>
        <p:nvSpPr>
          <p:cNvPr id="22" name="Content Placeholder 2"/>
          <p:cNvSpPr txBox="1">
            <a:spLocks/>
          </p:cNvSpPr>
          <p:nvPr/>
        </p:nvSpPr>
        <p:spPr>
          <a:xfrm>
            <a:off x="685800" y="2936470"/>
            <a:ext cx="4191000" cy="2473730"/>
          </a:xfrm>
          <a:prstGeom prst="rect">
            <a:avLst/>
          </a:prstGeom>
        </p:spPr>
        <p:txBody>
          <a:bodyPr>
            <a:norm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50	Forester nozzle</a:t>
            </a:r>
            <a:endParaRPr lang="en-US" sz="16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+25 	50’ of elevation gain (50 ÷ 2)</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30</a:t>
            </a:r>
            <a:r>
              <a:rPr lang="en-US" sz="1600" b="1" dirty="0">
                <a:latin typeface="Arial Narrow" panose="020B0606020202030204" pitchFamily="34" charset="0"/>
              </a:rPr>
              <a:t>	1½” hose @ </a:t>
            </a:r>
            <a:r>
              <a:rPr lang="en-US" sz="1600" b="1">
                <a:latin typeface="Arial Narrow" panose="020B0606020202030204" pitchFamily="34" charset="0"/>
              </a:rPr>
              <a:t>30 GPM </a:t>
            </a:r>
            <a:r>
              <a:rPr lang="en-US" sz="1600" b="1" dirty="0">
                <a:latin typeface="Arial Narrow" panose="020B0606020202030204" pitchFamily="34" charset="0"/>
              </a:rPr>
              <a:t>(</a:t>
            </a:r>
            <a:r>
              <a:rPr lang="en-US" sz="1600" b="1">
                <a:latin typeface="Arial Narrow" panose="020B0606020202030204" pitchFamily="34" charset="0"/>
              </a:rPr>
              <a:t>5 PSI/100</a:t>
            </a:r>
            <a:r>
              <a:rPr lang="en-US" sz="1600" b="1" dirty="0">
                <a:latin typeface="Arial Narrow" panose="020B0606020202030204" pitchFamily="34" charset="0"/>
              </a:rPr>
              <a:t>’ or </a:t>
            </a:r>
            <a:r>
              <a:rPr lang="en-US" sz="1600" b="1">
                <a:latin typeface="Arial Narrow" panose="020B0606020202030204" pitchFamily="34" charset="0"/>
              </a:rPr>
              <a:t>30 PSI/600</a:t>
            </a:r>
            <a:r>
              <a:rPr lang="en-US" sz="1600" b="1" dirty="0">
                <a:latin typeface="Arial Narrow" panose="020B0606020202030204" pitchFamily="34" charset="0"/>
              </a:rPr>
              <a:t>’) </a:t>
            </a:r>
          </a:p>
          <a:p>
            <a:pPr marL="1712913" indent="-1712913" eaLnBrk="0" hangingPunct="0">
              <a:buNone/>
              <a:tabLst>
                <a:tab pos="457200" algn="ctr"/>
                <a:tab pos="914400" algn="l"/>
                <a:tab pos="1487488" algn="r"/>
                <a:tab pos="1712913" algn="l"/>
              </a:tabLst>
            </a:pPr>
            <a:r>
              <a:rPr lang="en-US" sz="1600" b="1" dirty="0">
                <a:latin typeface="Arial Narrow" panose="020B0606020202030204" pitchFamily="34" charset="0"/>
              </a:rPr>
              <a:t>	PDP	=	105</a:t>
            </a:r>
            <a:r>
              <a:rPr lang="en-US" sz="1600" b="1">
                <a:latin typeface="Arial Narrow" panose="020B0606020202030204" pitchFamily="34" charset="0"/>
              </a:rPr>
              <a:t>	PSI</a:t>
            </a:r>
            <a:endParaRPr lang="en-US" sz="16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226625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 calcmode="lin" valueType="num">
                                      <p:cBhvr additive="base">
                                        <p:cTn id="7" dur="500" fill="hold"/>
                                        <p:tgtEl>
                                          <p:spTgt spid="39941"/>
                                        </p:tgtEl>
                                        <p:attrNameLst>
                                          <p:attrName>ppt_x</p:attrName>
                                        </p:attrNameLst>
                                      </p:cBhvr>
                                      <p:tavLst>
                                        <p:tav tm="0">
                                          <p:val>
                                            <p:strVal val="0-#ppt_w/2"/>
                                          </p:val>
                                        </p:tav>
                                        <p:tav tm="100000">
                                          <p:val>
                                            <p:strVal val="#ppt_x"/>
                                          </p:val>
                                        </p:tav>
                                      </p:tavLst>
                                    </p:anim>
                                    <p:anim calcmode="lin" valueType="num">
                                      <p:cBhvr additive="base">
                                        <p:cTn id="8" dur="500" fill="hold"/>
                                        <p:tgtEl>
                                          <p:spTgt spid="399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 calcmode="lin" valueType="num">
                                      <p:cBhvr additive="base">
                                        <p:cTn id="1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anim calcmode="lin" valueType="num">
                                      <p:cBhvr additive="base">
                                        <p:cTn id="19"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 calcmode="lin" valueType="num">
                                      <p:cBhvr additive="base">
                                        <p:cTn id="25"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xEl>
                                              <p:pRg st="3" end="3"/>
                                            </p:txEl>
                                          </p:spTgt>
                                        </p:tgtEl>
                                        <p:attrNameLst>
                                          <p:attrName>style.visibility</p:attrName>
                                        </p:attrNameLst>
                                      </p:cBhvr>
                                      <p:to>
                                        <p:strVal val="visible"/>
                                      </p:to>
                                    </p:set>
                                    <p:anim calcmode="lin" valueType="num">
                                      <p:cBhvr additive="base">
                                        <p:cTn id="31"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2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EX-3 Rule of 5s"/>
          <p:cNvPicPr>
            <a:picLocks noChangeAspect="1" noChangeArrowheads="1"/>
          </p:cNvPicPr>
          <p:nvPr/>
        </p:nvPicPr>
        <p:blipFill>
          <a:blip r:embed="rId2" cstate="print"/>
          <a:srcRect/>
          <a:stretch>
            <a:fillRect/>
          </a:stretch>
        </p:blipFill>
        <p:spPr bwMode="auto">
          <a:xfrm>
            <a:off x="685800" y="1387641"/>
            <a:ext cx="7772400" cy="1139825"/>
          </a:xfrm>
          <a:prstGeom prst="rect">
            <a:avLst/>
          </a:prstGeom>
          <a:noFill/>
          <a:ln w="28575">
            <a:solidFill>
              <a:schemeClr val="tx1"/>
            </a:solidFill>
            <a:miter lim="800000"/>
            <a:headEnd/>
            <a:tailEnd/>
          </a:ln>
        </p:spPr>
      </p:pic>
      <p:sp>
        <p:nvSpPr>
          <p:cNvPr id="40966" name="Text Box 6"/>
          <p:cNvSpPr txBox="1">
            <a:spLocks noChangeArrowheads="1"/>
          </p:cNvSpPr>
          <p:nvPr/>
        </p:nvSpPr>
        <p:spPr bwMode="auto">
          <a:xfrm>
            <a:off x="685800" y="1651085"/>
            <a:ext cx="990600" cy="307777"/>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1400" b="1">
                <a:latin typeface="Arial Narrow" panose="020B0606020202030204" pitchFamily="34" charset="0"/>
              </a:rPr>
              <a:t>15 GPM</a:t>
            </a:r>
            <a:endParaRPr lang="en-US" sz="1400" b="1" dirty="0">
              <a:latin typeface="Arial Narrow" panose="020B0606020202030204" pitchFamily="34" charset="0"/>
            </a:endParaRPr>
          </a:p>
        </p:txBody>
      </p:sp>
      <p:sp>
        <p:nvSpPr>
          <p:cNvPr id="40967" name="Text Box 7"/>
          <p:cNvSpPr txBox="1">
            <a:spLocks noChangeArrowheads="1"/>
          </p:cNvSpPr>
          <p:nvPr/>
        </p:nvSpPr>
        <p:spPr bwMode="auto">
          <a:xfrm>
            <a:off x="685800" y="1966048"/>
            <a:ext cx="990600" cy="307777"/>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1400" b="1">
                <a:latin typeface="Arial Narrow" panose="020B0606020202030204" pitchFamily="34" charset="0"/>
              </a:rPr>
              <a:t>15 GPM</a:t>
            </a:r>
            <a:endParaRPr lang="en-US" sz="1400" b="1" dirty="0">
              <a:latin typeface="Arial Narrow" panose="020B0606020202030204" pitchFamily="34" charset="0"/>
            </a:endParaRPr>
          </a:p>
        </p:txBody>
      </p:sp>
      <p:sp>
        <p:nvSpPr>
          <p:cNvPr id="32" name="Text Box 7"/>
          <p:cNvSpPr txBox="1">
            <a:spLocks noChangeArrowheads="1"/>
          </p:cNvSpPr>
          <p:nvPr/>
        </p:nvSpPr>
        <p:spPr bwMode="auto">
          <a:xfrm>
            <a:off x="2286000" y="1588222"/>
            <a:ext cx="990600" cy="369332"/>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b="1">
                <a:latin typeface="Arial Narrow" panose="020B0606020202030204" pitchFamily="34" charset="0"/>
              </a:rPr>
              <a:t>30 GPM</a:t>
            </a:r>
            <a:endParaRPr lang="en-US" b="1" dirty="0">
              <a:latin typeface="Arial Narrow" panose="020B0606020202030204" pitchFamily="34" charset="0"/>
            </a:endParaRPr>
          </a:p>
        </p:txBody>
      </p:sp>
      <p:sp>
        <p:nvSpPr>
          <p:cNvPr id="2" name="Title 1"/>
          <p:cNvSpPr>
            <a:spLocks noGrp="1"/>
          </p:cNvSpPr>
          <p:nvPr>
            <p:ph type="title"/>
          </p:nvPr>
        </p:nvSpPr>
        <p:spPr/>
        <p:txBody>
          <a:bodyPr/>
          <a:lstStyle/>
          <a:p>
            <a:r>
              <a:rPr lang="en-US" dirty="0"/>
              <a:t>Exercise 3</a:t>
            </a:r>
            <a:br>
              <a:rPr lang="en-US" dirty="0"/>
            </a:br>
            <a:r>
              <a:rPr lang="en-US" sz="3200" dirty="0"/>
              <a:t>“Rule of 5</a:t>
            </a:r>
            <a:r>
              <a:rPr lang="en-US" sz="2400" dirty="0"/>
              <a:t>s</a:t>
            </a:r>
            <a:r>
              <a:rPr lang="en-US" sz="2800" dirty="0"/>
              <a:t>”</a:t>
            </a:r>
            <a:endParaRPr lang="en-US" sz="2400" dirty="0"/>
          </a:p>
        </p:txBody>
      </p:sp>
      <p:sp>
        <p:nvSpPr>
          <p:cNvPr id="11" name="Content Placeholder 10"/>
          <p:cNvSpPr>
            <a:spLocks noGrp="1"/>
          </p:cNvSpPr>
          <p:nvPr>
            <p:ph sz="half" idx="1"/>
          </p:nvPr>
        </p:nvSpPr>
        <p:spPr>
          <a:xfrm>
            <a:off x="762000" y="2590800"/>
            <a:ext cx="7696200" cy="1607930"/>
          </a:xfrm>
        </p:spPr>
        <p:txBody>
          <a:bodyPr>
            <a:normAutofit/>
          </a:bodyPr>
          <a:lstStyle/>
          <a:p>
            <a:pPr marL="0" indent="0">
              <a:lnSpc>
                <a:spcPct val="110000"/>
              </a:lnSpc>
              <a:spcBef>
                <a:spcPts val="0"/>
              </a:spcBef>
              <a:buNone/>
            </a:pPr>
            <a:r>
              <a:rPr lang="en-US" sz="1800" dirty="0">
                <a:latin typeface="Arial Narrow" panose="020B0606020202030204" pitchFamily="34" charset="0"/>
              </a:rPr>
              <a:t>You are pumping 300’ of 1½” hose through a wye to two sections of 1” hose, each 100’ long with ¼” tips (remember tips are 50 PSI). </a:t>
            </a:r>
          </a:p>
          <a:p>
            <a:pPr>
              <a:lnSpc>
                <a:spcPct val="110000"/>
              </a:lnSpc>
              <a:spcBef>
                <a:spcPts val="0"/>
              </a:spcBef>
            </a:pPr>
            <a:r>
              <a:rPr lang="en-US" sz="1800" dirty="0">
                <a:latin typeface="Arial Narrow" panose="020B0606020202030204" pitchFamily="34" charset="0"/>
              </a:rPr>
              <a:t>What are the GPMs? </a:t>
            </a:r>
          </a:p>
          <a:p>
            <a:pPr>
              <a:lnSpc>
                <a:spcPct val="110000"/>
              </a:lnSpc>
              <a:spcBef>
                <a:spcPts val="0"/>
              </a:spcBef>
            </a:pPr>
            <a:r>
              <a:rPr lang="en-US" sz="1800" dirty="0">
                <a:latin typeface="Arial Narrow" panose="020B0606020202030204" pitchFamily="34" charset="0"/>
              </a:rPr>
              <a:t>What is the PDP?</a:t>
            </a:r>
          </a:p>
        </p:txBody>
      </p:sp>
      <p:sp>
        <p:nvSpPr>
          <p:cNvPr id="35" name="Content Placeholder 2"/>
          <p:cNvSpPr txBox="1">
            <a:spLocks/>
          </p:cNvSpPr>
          <p:nvPr/>
        </p:nvSpPr>
        <p:spPr>
          <a:xfrm>
            <a:off x="1181100" y="3810000"/>
            <a:ext cx="7162800" cy="2473730"/>
          </a:xfrm>
          <a:prstGeom prst="rect">
            <a:avLst/>
          </a:prstGeom>
        </p:spPr>
        <p:txBody>
          <a:bodyPr>
            <a:norm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50	nozzle</a:t>
            </a:r>
            <a:endParaRPr lang="en-US" sz="16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0 	no elevation change</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10	1” hose @ </a:t>
            </a:r>
            <a:r>
              <a:rPr lang="en-US" sz="1600" b="1">
                <a:latin typeface="Arial Narrow" panose="020B0606020202030204" pitchFamily="34" charset="0"/>
              </a:rPr>
              <a:t>13 GPM </a:t>
            </a:r>
            <a:r>
              <a:rPr lang="en-US" sz="1600" b="1" dirty="0">
                <a:latin typeface="Arial Narrow" panose="020B0606020202030204" pitchFamily="34" charset="0"/>
              </a:rPr>
              <a:t>(</a:t>
            </a:r>
            <a:r>
              <a:rPr lang="en-US" sz="1600" b="1">
                <a:latin typeface="Arial Narrow" panose="020B0606020202030204" pitchFamily="34" charset="0"/>
              </a:rPr>
              <a:t>10 PSI/100</a:t>
            </a:r>
            <a:r>
              <a:rPr lang="en-US" sz="1600" b="1" dirty="0">
                <a:latin typeface="Arial Narrow" panose="020B0606020202030204" pitchFamily="34" charset="0"/>
              </a:rPr>
              <a:t>’)  </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15</a:t>
            </a:r>
            <a:r>
              <a:rPr lang="en-US" sz="1600" b="1" dirty="0">
                <a:latin typeface="Arial Narrow" panose="020B0606020202030204" pitchFamily="34" charset="0"/>
              </a:rPr>
              <a:t>	1½” hose @ </a:t>
            </a:r>
            <a:r>
              <a:rPr lang="en-US" sz="1600" b="1">
                <a:latin typeface="Arial Narrow" panose="020B0606020202030204" pitchFamily="34" charset="0"/>
              </a:rPr>
              <a:t>26 GPM </a:t>
            </a:r>
            <a:r>
              <a:rPr lang="en-US" sz="1600" b="1" dirty="0">
                <a:latin typeface="Arial Narrow" panose="020B0606020202030204" pitchFamily="34" charset="0"/>
              </a:rPr>
              <a:t>(</a:t>
            </a:r>
            <a:r>
              <a:rPr lang="en-US" sz="1600" b="1">
                <a:latin typeface="Arial Narrow" panose="020B0606020202030204" pitchFamily="34" charset="0"/>
              </a:rPr>
              <a:t>5 PSI/100</a:t>
            </a:r>
            <a:r>
              <a:rPr lang="en-US" sz="1600" b="1" dirty="0">
                <a:latin typeface="Arial Narrow" panose="020B0606020202030204" pitchFamily="34" charset="0"/>
              </a:rPr>
              <a:t>’ or </a:t>
            </a:r>
            <a:r>
              <a:rPr lang="en-US" sz="1600" b="1">
                <a:latin typeface="Arial Narrow" panose="020B0606020202030204" pitchFamily="34" charset="0"/>
              </a:rPr>
              <a:t>15 PSI/300</a:t>
            </a:r>
            <a:r>
              <a:rPr lang="en-US" sz="1600" b="1" dirty="0">
                <a:latin typeface="Arial Narrow" panose="020B0606020202030204" pitchFamily="34" charset="0"/>
              </a:rPr>
              <a:t>’) </a:t>
            </a:r>
          </a:p>
          <a:p>
            <a:pPr marL="1712913" indent="-1712913" eaLnBrk="0" hangingPunct="0">
              <a:buNone/>
              <a:tabLst>
                <a:tab pos="457200" algn="ctr"/>
                <a:tab pos="914400" algn="l"/>
                <a:tab pos="1487488" algn="r"/>
                <a:tab pos="1712913" algn="l"/>
              </a:tabLst>
            </a:pPr>
            <a:r>
              <a:rPr lang="en-US" sz="1600" dirty="0">
                <a:latin typeface="Arial Narrow" panose="020B0606020202030204" pitchFamily="34" charset="0"/>
              </a:rPr>
              <a:t>	</a:t>
            </a:r>
            <a:r>
              <a:rPr lang="en-US" sz="1600" b="1" dirty="0">
                <a:latin typeface="Arial Narrow" panose="020B0606020202030204" pitchFamily="34" charset="0"/>
              </a:rPr>
              <a:t>PDP	=</a:t>
            </a:r>
            <a:r>
              <a:rPr lang="en-US" sz="1600" dirty="0">
                <a:latin typeface="Arial Narrow" panose="020B0606020202030204" pitchFamily="34" charset="0"/>
              </a:rPr>
              <a:t>	</a:t>
            </a:r>
            <a:r>
              <a:rPr lang="en-US" sz="1600" b="1" dirty="0">
                <a:latin typeface="Arial Narrow" panose="020B0606020202030204" pitchFamily="34" charset="0"/>
              </a:rPr>
              <a:t>75</a:t>
            </a:r>
            <a:r>
              <a:rPr lang="en-US" sz="1600" b="1">
                <a:latin typeface="Arial Narrow" panose="020B0606020202030204" pitchFamily="34" charset="0"/>
              </a:rPr>
              <a:t>	PSI</a:t>
            </a:r>
            <a:endParaRPr lang="en-US" sz="16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75820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500" fill="hold"/>
                                        <p:tgtEl>
                                          <p:spTgt spid="40966"/>
                                        </p:tgtEl>
                                        <p:attrNameLst>
                                          <p:attrName>ppt_x</p:attrName>
                                        </p:attrNameLst>
                                      </p:cBhvr>
                                      <p:tavLst>
                                        <p:tav tm="0">
                                          <p:val>
                                            <p:strVal val="1+#ppt_w/2"/>
                                          </p:val>
                                        </p:tav>
                                        <p:tav tm="100000">
                                          <p:val>
                                            <p:strVal val="#ppt_x"/>
                                          </p:val>
                                        </p:tav>
                                      </p:tavLst>
                                    </p:anim>
                                    <p:anim calcmode="lin" valueType="num">
                                      <p:cBhvr additive="base">
                                        <p:cTn id="8" dur="500" fill="hold"/>
                                        <p:tgtEl>
                                          <p:spTgt spid="409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0967"/>
                                        </p:tgtEl>
                                        <p:attrNameLst>
                                          <p:attrName>style.visibility</p:attrName>
                                        </p:attrNameLst>
                                      </p:cBhvr>
                                      <p:to>
                                        <p:strVal val="visible"/>
                                      </p:to>
                                    </p:set>
                                    <p:anim calcmode="lin" valueType="num">
                                      <p:cBhvr additive="base">
                                        <p:cTn id="13" dur="500" fill="hold"/>
                                        <p:tgtEl>
                                          <p:spTgt spid="40967"/>
                                        </p:tgtEl>
                                        <p:attrNameLst>
                                          <p:attrName>ppt_x</p:attrName>
                                        </p:attrNameLst>
                                      </p:cBhvr>
                                      <p:tavLst>
                                        <p:tav tm="0">
                                          <p:val>
                                            <p:strVal val="1+#ppt_w/2"/>
                                          </p:val>
                                        </p:tav>
                                        <p:tav tm="100000">
                                          <p:val>
                                            <p:strVal val="#ppt_x"/>
                                          </p:val>
                                        </p:tav>
                                      </p:tavLst>
                                    </p:anim>
                                    <p:anim calcmode="lin" valueType="num">
                                      <p:cBhvr additive="base">
                                        <p:cTn id="14" dur="500" fill="hold"/>
                                        <p:tgtEl>
                                          <p:spTgt spid="409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 calcmode="lin" valueType="num">
                                      <p:cBhvr additive="base">
                                        <p:cTn id="25"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
                                            <p:txEl>
                                              <p:pRg st="1" end="1"/>
                                            </p:txEl>
                                          </p:spTgt>
                                        </p:tgtEl>
                                        <p:attrNameLst>
                                          <p:attrName>style.visibility</p:attrName>
                                        </p:attrNameLst>
                                      </p:cBhvr>
                                      <p:to>
                                        <p:strVal val="visible"/>
                                      </p:to>
                                    </p:set>
                                    <p:anim calcmode="lin" valueType="num">
                                      <p:cBhvr additive="base">
                                        <p:cTn id="31" dur="1000" fill="hold"/>
                                        <p:tgtEl>
                                          <p:spTgt spid="35">
                                            <p:txEl>
                                              <p:pRg st="1" end="1"/>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
                                            <p:txEl>
                                              <p:pRg st="2" end="2"/>
                                            </p:txEl>
                                          </p:spTgt>
                                        </p:tgtEl>
                                        <p:attrNameLst>
                                          <p:attrName>style.visibility</p:attrName>
                                        </p:attrNameLst>
                                      </p:cBhvr>
                                      <p:to>
                                        <p:strVal val="visible"/>
                                      </p:to>
                                    </p:set>
                                    <p:anim calcmode="lin" valueType="num">
                                      <p:cBhvr additive="base">
                                        <p:cTn id="37" dur="1000" fill="hold"/>
                                        <p:tgtEl>
                                          <p:spTgt spid="35">
                                            <p:txEl>
                                              <p:pRg st="2" end="2"/>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
                                            <p:txEl>
                                              <p:pRg st="3" end="3"/>
                                            </p:txEl>
                                          </p:spTgt>
                                        </p:tgtEl>
                                        <p:attrNameLst>
                                          <p:attrName>style.visibility</p:attrName>
                                        </p:attrNameLst>
                                      </p:cBhvr>
                                      <p:to>
                                        <p:strVal val="visible"/>
                                      </p:to>
                                    </p:set>
                                    <p:anim calcmode="lin" valueType="num">
                                      <p:cBhvr additive="base">
                                        <p:cTn id="43"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5">
                                            <p:txEl>
                                              <p:pRg st="4" end="4"/>
                                            </p:txEl>
                                          </p:spTgt>
                                        </p:tgtEl>
                                        <p:attrNameLst>
                                          <p:attrName>style.visibility</p:attrName>
                                        </p:attrNameLst>
                                      </p:cBhvr>
                                      <p:to>
                                        <p:strVal val="visible"/>
                                      </p:to>
                                    </p:set>
                                    <p:anim calcmode="lin" valueType="num">
                                      <p:cBhvr additive="base">
                                        <p:cTn id="49" dur="1000" fill="hold"/>
                                        <p:tgtEl>
                                          <p:spTgt spid="35">
                                            <p:txEl>
                                              <p:pRg st="4" end="4"/>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40967" grpId="0"/>
      <p:bldP spid="32" grpId="0"/>
      <p:bldP spid="3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2"/>
          <p:cNvSpPr txBox="1">
            <a:spLocks/>
          </p:cNvSpPr>
          <p:nvPr/>
        </p:nvSpPr>
        <p:spPr>
          <a:xfrm>
            <a:off x="699753" y="2895600"/>
            <a:ext cx="8140093" cy="3352800"/>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100	variable flow nozzle</a:t>
            </a:r>
            <a:endParaRPr lang="en-US" sz="16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0 	no elevation change</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10	1” hose @ 25 GPM (10 PSI/100’)</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5	1½” hose @ 25 GPM (5 PSI/100’)</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75</a:t>
            </a:r>
            <a:r>
              <a:rPr lang="en-US" sz="1600" b="1" dirty="0">
                <a:latin typeface="Arial Narrow" panose="020B0606020202030204" pitchFamily="34" charset="0"/>
              </a:rPr>
              <a:t>	1½” hose @ 50 GPM (5 PSI/100’ or 75 PSI/1,500’)</a:t>
            </a:r>
          </a:p>
          <a:p>
            <a:pPr marL="1712913" indent="-1712913" eaLnBrk="0" hangingPunct="0">
              <a:buNone/>
              <a:tabLst>
                <a:tab pos="457200" algn="ctr"/>
                <a:tab pos="914400" algn="l"/>
                <a:tab pos="1487488" algn="r"/>
                <a:tab pos="1712913" algn="l"/>
              </a:tabLst>
            </a:pPr>
            <a:r>
              <a:rPr lang="en-US" sz="1600" b="1" dirty="0">
                <a:latin typeface="Arial Narrow" panose="020B0606020202030204" pitchFamily="34" charset="0"/>
              </a:rPr>
              <a:t>	PDP	=</a:t>
            </a:r>
            <a:r>
              <a:rPr lang="en-US" sz="1600" dirty="0">
                <a:latin typeface="Arial Narrow" panose="020B0606020202030204" pitchFamily="34" charset="0"/>
              </a:rPr>
              <a:t>	</a:t>
            </a:r>
            <a:r>
              <a:rPr lang="en-US" sz="1600" b="1" dirty="0">
                <a:latin typeface="Arial Narrow" panose="020B0606020202030204" pitchFamily="34" charset="0"/>
              </a:rPr>
              <a:t>190	PSI</a:t>
            </a:r>
            <a:endParaRPr lang="en-US" sz="1600" b="1" dirty="0">
              <a:solidFill>
                <a:srgbClr val="FF0000"/>
              </a:solidFill>
              <a:latin typeface="Arial Narrow" panose="020B0606020202030204" pitchFamily="34" charset="0"/>
            </a:endParaRPr>
          </a:p>
        </p:txBody>
      </p:sp>
      <p:sp>
        <p:nvSpPr>
          <p:cNvPr id="14" name="Content Placeholder 13"/>
          <p:cNvSpPr>
            <a:spLocks noGrp="1"/>
          </p:cNvSpPr>
          <p:nvPr>
            <p:ph sz="half" idx="1"/>
          </p:nvPr>
        </p:nvSpPr>
        <p:spPr>
          <a:xfrm>
            <a:off x="685546" y="1286890"/>
            <a:ext cx="4496054" cy="1608710"/>
          </a:xfrm>
        </p:spPr>
        <p:txBody>
          <a:bodyPr>
            <a:normAutofit lnSpcReduction="10000"/>
          </a:bodyPr>
          <a:lstStyle/>
          <a:p>
            <a:pPr marL="0" indent="0" eaLnBrk="0" hangingPunct="0">
              <a:spcBef>
                <a:spcPts val="0"/>
              </a:spcBef>
              <a:buNone/>
            </a:pPr>
            <a:r>
              <a:rPr lang="en-US" sz="1800" dirty="0">
                <a:latin typeface="Arial Narrow" panose="020B0606020202030204" pitchFamily="34" charset="0"/>
              </a:rPr>
              <a:t>You are pumping to a hose lay with the first lateral at 1,500’. You have another 100’ of 1½” hose to another lateral. Both laterals have </a:t>
            </a:r>
            <a:r>
              <a:rPr lang="en-US" sz="1800" dirty="0">
                <a:latin typeface="Arial Narrow" panose="020B0606020202030204" pitchFamily="34" charset="0"/>
                <a:cs typeface="Times New Roman" pitchFamily="18" charset="0"/>
              </a:rPr>
              <a:t>variable flow nozzles</a:t>
            </a:r>
            <a:r>
              <a:rPr lang="en-US" sz="1800" dirty="0">
                <a:latin typeface="Arial Narrow" panose="020B0606020202030204" pitchFamily="34" charset="0"/>
              </a:rPr>
              <a:t>. </a:t>
            </a:r>
          </a:p>
          <a:p>
            <a:pPr eaLnBrk="0" hangingPunct="0">
              <a:spcBef>
                <a:spcPts val="0"/>
              </a:spcBef>
            </a:pPr>
            <a:r>
              <a:rPr lang="en-US" sz="1800" dirty="0">
                <a:latin typeface="Arial Narrow" panose="020B0606020202030204" pitchFamily="34" charset="0"/>
              </a:rPr>
              <a:t>What are the GPMs? </a:t>
            </a:r>
          </a:p>
          <a:p>
            <a:pPr eaLnBrk="0" hangingPunct="0">
              <a:spcBef>
                <a:spcPts val="0"/>
              </a:spcBef>
            </a:pPr>
            <a:r>
              <a:rPr lang="en-US" sz="1800" dirty="0">
                <a:latin typeface="Arial Narrow" panose="020B0606020202030204" pitchFamily="34" charset="0"/>
              </a:rPr>
              <a:t>What is the PDP?</a:t>
            </a:r>
          </a:p>
        </p:txBody>
      </p:sp>
      <p:sp>
        <p:nvSpPr>
          <p:cNvPr id="11" name="Title 10"/>
          <p:cNvSpPr>
            <a:spLocks noGrp="1"/>
          </p:cNvSpPr>
          <p:nvPr>
            <p:ph type="title"/>
          </p:nvPr>
        </p:nvSpPr>
        <p:spPr/>
        <p:txBody>
          <a:bodyPr/>
          <a:lstStyle/>
          <a:p>
            <a:r>
              <a:rPr lang="en-US" dirty="0"/>
              <a:t>Exercise 4</a:t>
            </a:r>
            <a:br>
              <a:rPr lang="en-US" dirty="0"/>
            </a:br>
            <a:r>
              <a:rPr lang="en-US" sz="3200" dirty="0"/>
              <a:t>“Rule of 5</a:t>
            </a:r>
            <a:r>
              <a:rPr lang="en-US" sz="2400" dirty="0"/>
              <a:t>s</a:t>
            </a:r>
            <a:r>
              <a:rPr lang="en-US" sz="2800" dirty="0"/>
              <a:t>”</a:t>
            </a:r>
            <a:endParaRPr lang="en-US" sz="3200" dirty="0"/>
          </a:p>
        </p:txBody>
      </p:sp>
      <p:pic>
        <p:nvPicPr>
          <p:cNvPr id="41988" name="Picture 4" descr="EX-5 Rule of 5s"/>
          <p:cNvPicPr>
            <a:picLocks noChangeAspect="1" noChangeArrowheads="1"/>
          </p:cNvPicPr>
          <p:nvPr/>
        </p:nvPicPr>
        <p:blipFill>
          <a:blip r:embed="rId2" cstate="print"/>
          <a:srcRect/>
          <a:stretch>
            <a:fillRect/>
          </a:stretch>
        </p:blipFill>
        <p:spPr bwMode="auto">
          <a:xfrm>
            <a:off x="5244813" y="272424"/>
            <a:ext cx="3595033" cy="3156576"/>
          </a:xfrm>
          <a:prstGeom prst="rect">
            <a:avLst/>
          </a:prstGeom>
          <a:noFill/>
          <a:ln w="28575">
            <a:solidFill>
              <a:schemeClr val="tx1"/>
            </a:solidFill>
            <a:miter lim="800000"/>
            <a:headEnd/>
            <a:tailEnd/>
          </a:ln>
        </p:spPr>
      </p:pic>
      <p:sp>
        <p:nvSpPr>
          <p:cNvPr id="41989" name="Text Box 5"/>
          <p:cNvSpPr txBox="1">
            <a:spLocks noChangeArrowheads="1"/>
          </p:cNvSpPr>
          <p:nvPr/>
        </p:nvSpPr>
        <p:spPr bwMode="auto">
          <a:xfrm>
            <a:off x="8199249" y="421957"/>
            <a:ext cx="990600" cy="307777"/>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400" b="1" dirty="0">
                <a:latin typeface="Arial Narrow" panose="020B0606020202030204" pitchFamily="34" charset="0"/>
              </a:rPr>
              <a:t>25 GPM</a:t>
            </a:r>
          </a:p>
        </p:txBody>
      </p:sp>
      <p:sp>
        <p:nvSpPr>
          <p:cNvPr id="41990" name="Text Box 6"/>
          <p:cNvSpPr txBox="1">
            <a:spLocks noChangeArrowheads="1"/>
          </p:cNvSpPr>
          <p:nvPr/>
        </p:nvSpPr>
        <p:spPr bwMode="auto">
          <a:xfrm>
            <a:off x="7773046" y="1110048"/>
            <a:ext cx="1066800" cy="307777"/>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400" b="1" dirty="0">
                <a:latin typeface="Arial Narrow" panose="020B0606020202030204" pitchFamily="34" charset="0"/>
              </a:rPr>
              <a:t>25 GPM</a:t>
            </a:r>
          </a:p>
        </p:txBody>
      </p:sp>
      <p:sp>
        <p:nvSpPr>
          <p:cNvPr id="36" name="Text Box 6"/>
          <p:cNvSpPr txBox="1">
            <a:spLocks noChangeArrowheads="1"/>
          </p:cNvSpPr>
          <p:nvPr/>
        </p:nvSpPr>
        <p:spPr bwMode="auto">
          <a:xfrm>
            <a:off x="6560626" y="538391"/>
            <a:ext cx="1066800" cy="307777"/>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400" b="1" dirty="0">
                <a:latin typeface="Arial Narrow" panose="020B0606020202030204" pitchFamily="34" charset="0"/>
              </a:rPr>
              <a:t>50 GPM</a:t>
            </a:r>
          </a:p>
        </p:txBody>
      </p:sp>
    </p:spTree>
    <p:extLst>
      <p:ext uri="{BB962C8B-B14F-4D97-AF65-F5344CB8AC3E}">
        <p14:creationId xmlns:p14="http://schemas.microsoft.com/office/powerpoint/2010/main" val="388221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additive="base">
                                        <p:cTn id="7" dur="500" fill="hold"/>
                                        <p:tgtEl>
                                          <p:spTgt spid="41989"/>
                                        </p:tgtEl>
                                        <p:attrNameLst>
                                          <p:attrName>ppt_x</p:attrName>
                                        </p:attrNameLst>
                                      </p:cBhvr>
                                      <p:tavLst>
                                        <p:tav tm="0">
                                          <p:val>
                                            <p:strVal val="0-#ppt_w/2"/>
                                          </p:val>
                                        </p:tav>
                                        <p:tav tm="100000">
                                          <p:val>
                                            <p:strVal val="#ppt_x"/>
                                          </p:val>
                                        </p:tav>
                                      </p:tavLst>
                                    </p:anim>
                                    <p:anim calcmode="lin" valueType="num">
                                      <p:cBhvr additive="base">
                                        <p:cTn id="8"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1990"/>
                                        </p:tgtEl>
                                        <p:attrNameLst>
                                          <p:attrName>style.visibility</p:attrName>
                                        </p:attrNameLst>
                                      </p:cBhvr>
                                      <p:to>
                                        <p:strVal val="visible"/>
                                      </p:to>
                                    </p:set>
                                    <p:anim calcmode="lin" valueType="num">
                                      <p:cBhvr additive="base">
                                        <p:cTn id="13" dur="500" fill="hold"/>
                                        <p:tgtEl>
                                          <p:spTgt spid="41990"/>
                                        </p:tgtEl>
                                        <p:attrNameLst>
                                          <p:attrName>ppt_x</p:attrName>
                                        </p:attrNameLst>
                                      </p:cBhvr>
                                      <p:tavLst>
                                        <p:tav tm="0">
                                          <p:val>
                                            <p:strVal val="0-#ppt_w/2"/>
                                          </p:val>
                                        </p:tav>
                                        <p:tav tm="100000">
                                          <p:val>
                                            <p:strVal val="#ppt_x"/>
                                          </p:val>
                                        </p:tav>
                                      </p:tavLst>
                                    </p:anim>
                                    <p:anim calcmode="lin" valueType="num">
                                      <p:cBhvr additive="base">
                                        <p:cTn id="14" dur="500" fill="hold"/>
                                        <p:tgtEl>
                                          <p:spTgt spid="419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0-#ppt_w/2"/>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
                                            <p:txEl>
                                              <p:pRg st="0" end="0"/>
                                            </p:txEl>
                                          </p:spTgt>
                                        </p:tgtEl>
                                        <p:attrNameLst>
                                          <p:attrName>style.visibility</p:attrName>
                                        </p:attrNameLst>
                                      </p:cBhvr>
                                      <p:to>
                                        <p:strVal val="visible"/>
                                      </p:to>
                                    </p:set>
                                    <p:anim calcmode="lin" valueType="num">
                                      <p:cBhvr additive="base">
                                        <p:cTn id="25"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
                                            <p:txEl>
                                              <p:pRg st="1" end="1"/>
                                            </p:txEl>
                                          </p:spTgt>
                                        </p:tgtEl>
                                        <p:attrNameLst>
                                          <p:attrName>style.visibility</p:attrName>
                                        </p:attrNameLst>
                                      </p:cBhvr>
                                      <p:to>
                                        <p:strVal val="visible"/>
                                      </p:to>
                                    </p:set>
                                    <p:anim calcmode="lin" valueType="num">
                                      <p:cBhvr additive="base">
                                        <p:cTn id="31" dur="1000" fill="hold"/>
                                        <p:tgtEl>
                                          <p:spTgt spid="41">
                                            <p:txEl>
                                              <p:pRg st="1" end="1"/>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
                                            <p:txEl>
                                              <p:pRg st="2" end="2"/>
                                            </p:txEl>
                                          </p:spTgt>
                                        </p:tgtEl>
                                        <p:attrNameLst>
                                          <p:attrName>style.visibility</p:attrName>
                                        </p:attrNameLst>
                                      </p:cBhvr>
                                      <p:to>
                                        <p:strVal val="visible"/>
                                      </p:to>
                                    </p:set>
                                    <p:anim calcmode="lin" valueType="num">
                                      <p:cBhvr additive="base">
                                        <p:cTn id="37" dur="1000" fill="hold"/>
                                        <p:tgtEl>
                                          <p:spTgt spid="41">
                                            <p:txEl>
                                              <p:pRg st="2" end="2"/>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
                                            <p:txEl>
                                              <p:pRg st="3" end="3"/>
                                            </p:txEl>
                                          </p:spTgt>
                                        </p:tgtEl>
                                        <p:attrNameLst>
                                          <p:attrName>style.visibility</p:attrName>
                                        </p:attrNameLst>
                                      </p:cBhvr>
                                      <p:to>
                                        <p:strVal val="visible"/>
                                      </p:to>
                                    </p:set>
                                    <p:anim calcmode="lin" valueType="num">
                                      <p:cBhvr additive="base">
                                        <p:cTn id="43" dur="1000" fill="hold"/>
                                        <p:tgtEl>
                                          <p:spTgt spid="41">
                                            <p:txEl>
                                              <p:pRg st="3" end="3"/>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1">
                                            <p:txEl>
                                              <p:pRg st="4" end="4"/>
                                            </p:txEl>
                                          </p:spTgt>
                                        </p:tgtEl>
                                        <p:attrNameLst>
                                          <p:attrName>style.visibility</p:attrName>
                                        </p:attrNameLst>
                                      </p:cBhvr>
                                      <p:to>
                                        <p:strVal val="visible"/>
                                      </p:to>
                                    </p:set>
                                    <p:anim calcmode="lin" valueType="num">
                                      <p:cBhvr additive="base">
                                        <p:cTn id="49" dur="1000" fill="hold"/>
                                        <p:tgtEl>
                                          <p:spTgt spid="41">
                                            <p:txEl>
                                              <p:pRg st="4" end="4"/>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4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
                                            <p:txEl>
                                              <p:pRg st="5" end="5"/>
                                            </p:txEl>
                                          </p:spTgt>
                                        </p:tgtEl>
                                        <p:attrNameLst>
                                          <p:attrName>style.visibility</p:attrName>
                                        </p:attrNameLst>
                                      </p:cBhvr>
                                      <p:to>
                                        <p:strVal val="visible"/>
                                      </p:to>
                                    </p:set>
                                    <p:anim calcmode="lin" valueType="num">
                                      <p:cBhvr additive="base">
                                        <p:cTn id="55" dur="1000" fill="hold"/>
                                        <p:tgtEl>
                                          <p:spTgt spid="41">
                                            <p:txEl>
                                              <p:pRg st="5" end="5"/>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4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1989" grpId="0"/>
      <p:bldP spid="41990" grpId="0"/>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X-5 Rule of 5s"/>
          <p:cNvPicPr>
            <a:picLocks noChangeAspect="1" noChangeArrowheads="1"/>
          </p:cNvPicPr>
          <p:nvPr/>
        </p:nvPicPr>
        <p:blipFill>
          <a:blip r:embed="rId2"/>
          <a:srcRect/>
          <a:stretch>
            <a:fillRect/>
          </a:stretch>
        </p:blipFill>
        <p:spPr bwMode="auto">
          <a:xfrm>
            <a:off x="3352800" y="228600"/>
            <a:ext cx="5638800" cy="1981200"/>
          </a:xfrm>
          <a:prstGeom prst="rect">
            <a:avLst/>
          </a:prstGeom>
          <a:noFill/>
          <a:ln w="28575">
            <a:solidFill>
              <a:schemeClr val="tx1"/>
            </a:solidFill>
            <a:miter lim="800000"/>
            <a:headEnd/>
            <a:tailEnd/>
          </a:ln>
        </p:spPr>
      </p:pic>
      <p:sp>
        <p:nvSpPr>
          <p:cNvPr id="34" name="Text Box 6"/>
          <p:cNvSpPr txBox="1">
            <a:spLocks noChangeArrowheads="1"/>
          </p:cNvSpPr>
          <p:nvPr/>
        </p:nvSpPr>
        <p:spPr bwMode="auto">
          <a:xfrm>
            <a:off x="6705600" y="533400"/>
            <a:ext cx="1066800" cy="338554"/>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600" b="1">
                <a:latin typeface="Arial Narrow" panose="020B0606020202030204" pitchFamily="34" charset="0"/>
              </a:rPr>
              <a:t>90 GPM</a:t>
            </a:r>
            <a:endParaRPr lang="en-US" sz="1600" b="1" dirty="0">
              <a:latin typeface="Arial Narrow" panose="020B0606020202030204" pitchFamily="34" charset="0"/>
            </a:endParaRPr>
          </a:p>
        </p:txBody>
      </p:sp>
      <p:sp>
        <p:nvSpPr>
          <p:cNvPr id="35" name="Text Box 6"/>
          <p:cNvSpPr txBox="1">
            <a:spLocks noChangeArrowheads="1"/>
          </p:cNvSpPr>
          <p:nvPr/>
        </p:nvSpPr>
        <p:spPr bwMode="auto">
          <a:xfrm>
            <a:off x="5257800" y="1202323"/>
            <a:ext cx="1066800" cy="338554"/>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600" b="1">
                <a:latin typeface="Arial Narrow" panose="020B0606020202030204" pitchFamily="34" charset="0"/>
              </a:rPr>
              <a:t>60 GPM</a:t>
            </a:r>
            <a:endParaRPr lang="en-US" sz="1600" b="1" dirty="0">
              <a:latin typeface="Arial Narrow" panose="020B0606020202030204" pitchFamily="34" charset="0"/>
            </a:endParaRPr>
          </a:p>
        </p:txBody>
      </p:sp>
      <p:sp>
        <p:nvSpPr>
          <p:cNvPr id="10" name="Title 9"/>
          <p:cNvSpPr>
            <a:spLocks noGrp="1"/>
          </p:cNvSpPr>
          <p:nvPr>
            <p:ph type="title"/>
          </p:nvPr>
        </p:nvSpPr>
        <p:spPr/>
        <p:txBody>
          <a:bodyPr/>
          <a:lstStyle/>
          <a:p>
            <a:r>
              <a:rPr lang="en-US" dirty="0"/>
              <a:t>Exercise 5</a:t>
            </a:r>
            <a:br>
              <a:rPr lang="en-US" dirty="0"/>
            </a:br>
            <a:r>
              <a:rPr lang="en-US" sz="3200" dirty="0"/>
              <a:t>“Rule of 5</a:t>
            </a:r>
            <a:r>
              <a:rPr lang="en-US" sz="2400" dirty="0"/>
              <a:t>s</a:t>
            </a:r>
            <a:r>
              <a:rPr lang="en-US" sz="2800" dirty="0"/>
              <a:t>”</a:t>
            </a:r>
            <a:endParaRPr lang="en-US" sz="2400" dirty="0"/>
          </a:p>
        </p:txBody>
      </p:sp>
      <p:sp>
        <p:nvSpPr>
          <p:cNvPr id="13" name="Content Placeholder 12"/>
          <p:cNvSpPr>
            <a:spLocks noGrp="1"/>
          </p:cNvSpPr>
          <p:nvPr>
            <p:ph sz="half" idx="1"/>
          </p:nvPr>
        </p:nvSpPr>
        <p:spPr>
          <a:xfrm>
            <a:off x="685546" y="1286890"/>
            <a:ext cx="2591054" cy="5418710"/>
          </a:xfrm>
        </p:spPr>
        <p:txBody>
          <a:bodyPr>
            <a:noAutofit/>
          </a:bodyPr>
          <a:lstStyle/>
          <a:p>
            <a:pPr marL="0" indent="0">
              <a:spcBef>
                <a:spcPts val="0"/>
              </a:spcBef>
              <a:buNone/>
            </a:pPr>
            <a:r>
              <a:rPr lang="en-US" sz="1800" dirty="0">
                <a:latin typeface="Arial Narrow" panose="020B0606020202030204" pitchFamily="34" charset="0"/>
              </a:rPr>
              <a:t>You have 600’ of 1½” parallel hose to a Siamese valve.  Attached to the wye is 100’ of 1½” hose to another wye and the first lateral, another 200’ of 1½” hose to the second lateral, and another 100’ of 1½” hose to last lateral. Each lateral is 100’ of 1” hose with a variable flow nozzle flowing </a:t>
            </a:r>
            <a:r>
              <a:rPr lang="en-US" sz="1800">
                <a:latin typeface="Arial Narrow" panose="020B0606020202030204" pitchFamily="34" charset="0"/>
              </a:rPr>
              <a:t>30 GPM.  </a:t>
            </a:r>
            <a:r>
              <a:rPr lang="en-US" sz="1800" dirty="0">
                <a:latin typeface="Arial Narrow" panose="020B0606020202030204" pitchFamily="34" charset="0"/>
              </a:rPr>
              <a:t>Consider this flat ground. </a:t>
            </a:r>
          </a:p>
          <a:p>
            <a:pPr>
              <a:spcBef>
                <a:spcPts val="0"/>
              </a:spcBef>
            </a:pPr>
            <a:r>
              <a:rPr lang="en-US" sz="1800" dirty="0">
                <a:latin typeface="Arial Narrow" panose="020B0606020202030204" pitchFamily="34" charset="0"/>
              </a:rPr>
              <a:t>What are </a:t>
            </a:r>
            <a:r>
              <a:rPr lang="en-US" sz="1800">
                <a:latin typeface="Arial Narrow" panose="020B0606020202030204" pitchFamily="34" charset="0"/>
              </a:rPr>
              <a:t>the GPMs</a:t>
            </a:r>
            <a:r>
              <a:rPr lang="en-US" sz="1800" dirty="0">
                <a:latin typeface="Arial Narrow" panose="020B0606020202030204" pitchFamily="34" charset="0"/>
              </a:rPr>
              <a:t>? </a:t>
            </a:r>
          </a:p>
          <a:p>
            <a:pPr>
              <a:spcBef>
                <a:spcPts val="0"/>
              </a:spcBef>
            </a:pPr>
            <a:r>
              <a:rPr lang="en-US" sz="1800" dirty="0">
                <a:latin typeface="Arial Narrow" panose="020B0606020202030204" pitchFamily="34" charset="0"/>
              </a:rPr>
              <a:t>What is the PDP?</a:t>
            </a:r>
          </a:p>
        </p:txBody>
      </p:sp>
      <p:sp>
        <p:nvSpPr>
          <p:cNvPr id="40" name="Content Placeholder 2"/>
          <p:cNvSpPr txBox="1">
            <a:spLocks/>
          </p:cNvSpPr>
          <p:nvPr/>
        </p:nvSpPr>
        <p:spPr>
          <a:xfrm>
            <a:off x="3276600" y="2286000"/>
            <a:ext cx="5334000" cy="2613346"/>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100	variable flow nozzle</a:t>
            </a:r>
            <a:endParaRPr lang="en-US" sz="16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H	=</a:t>
            </a:r>
            <a:r>
              <a:rPr lang="en-US" sz="1600" b="1" dirty="0">
                <a:latin typeface="Arial Narrow" panose="020B0606020202030204" pitchFamily="34" charset="0"/>
              </a:rPr>
              <a:t>	0 	no elevation change</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10	1” hose @ </a:t>
            </a:r>
            <a:r>
              <a:rPr lang="en-US" sz="1600" b="1">
                <a:latin typeface="Arial Narrow" panose="020B0606020202030204" pitchFamily="34" charset="0"/>
              </a:rPr>
              <a:t>30 GPM </a:t>
            </a:r>
            <a:r>
              <a:rPr lang="en-US" sz="1600" b="1" dirty="0">
                <a:latin typeface="Arial Narrow" panose="020B0606020202030204" pitchFamily="34" charset="0"/>
              </a:rPr>
              <a:t>(</a:t>
            </a:r>
            <a:r>
              <a:rPr lang="en-US" sz="1600" b="1">
                <a:latin typeface="Arial Narrow" panose="020B0606020202030204" pitchFamily="34" charset="0"/>
              </a:rPr>
              <a:t>10 PSI/100</a:t>
            </a:r>
            <a:r>
              <a:rPr lang="en-US" sz="1600" b="1" dirty="0">
                <a:latin typeface="Arial Narrow" panose="020B0606020202030204" pitchFamily="34" charset="0"/>
              </a:rPr>
              <a:t>’)</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5	1½” hose @ </a:t>
            </a:r>
            <a:r>
              <a:rPr lang="en-US" sz="1600" b="1">
                <a:latin typeface="Arial Narrow" panose="020B0606020202030204" pitchFamily="34" charset="0"/>
              </a:rPr>
              <a:t>30 GPM </a:t>
            </a:r>
            <a:r>
              <a:rPr lang="en-US" sz="1600" b="1" dirty="0">
                <a:latin typeface="Arial Narrow" panose="020B0606020202030204" pitchFamily="34" charset="0"/>
              </a:rPr>
              <a:t>(</a:t>
            </a:r>
            <a:r>
              <a:rPr lang="en-US" sz="1600" b="1">
                <a:latin typeface="Arial Narrow" panose="020B0606020202030204" pitchFamily="34" charset="0"/>
              </a:rPr>
              <a:t>5 PSI/100</a:t>
            </a:r>
            <a:r>
              <a:rPr lang="en-US" sz="1600" b="1" dirty="0">
                <a:latin typeface="Arial Narrow" panose="020B0606020202030204" pitchFamily="34" charset="0"/>
              </a:rPr>
              <a:t>’)</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30	1½” hose @ </a:t>
            </a:r>
            <a:r>
              <a:rPr lang="en-US" sz="1600" b="1">
                <a:latin typeface="Arial Narrow" panose="020B0606020202030204" pitchFamily="34" charset="0"/>
              </a:rPr>
              <a:t>60 GPM </a:t>
            </a:r>
            <a:r>
              <a:rPr lang="en-US" sz="1600" b="1" dirty="0">
                <a:latin typeface="Arial Narrow" panose="020B0606020202030204" pitchFamily="34" charset="0"/>
              </a:rPr>
              <a:t>(</a:t>
            </a:r>
            <a:r>
              <a:rPr lang="en-US" sz="1600" b="1">
                <a:latin typeface="Arial Narrow" panose="020B0606020202030204" pitchFamily="34" charset="0"/>
              </a:rPr>
              <a:t>13 PSI/100</a:t>
            </a:r>
            <a:r>
              <a:rPr lang="en-US" sz="1600" b="1" dirty="0">
                <a:latin typeface="Arial Narrow" panose="020B0606020202030204" pitchFamily="34" charset="0"/>
              </a:rPr>
              <a:t>’)</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15	1½” hose @ </a:t>
            </a:r>
            <a:r>
              <a:rPr lang="en-US" sz="1600" b="1">
                <a:latin typeface="Arial Narrow" panose="020B0606020202030204" pitchFamily="34" charset="0"/>
              </a:rPr>
              <a:t>90 GPM </a:t>
            </a:r>
            <a:r>
              <a:rPr lang="en-US" sz="1600" b="1" dirty="0">
                <a:latin typeface="Arial Narrow" panose="020B0606020202030204" pitchFamily="34" charset="0"/>
              </a:rPr>
              <a:t>(</a:t>
            </a:r>
            <a:r>
              <a:rPr lang="en-US" sz="1600" b="1">
                <a:latin typeface="Arial Narrow" panose="020B0606020202030204" pitchFamily="34" charset="0"/>
              </a:rPr>
              <a:t>15 PSI/100</a:t>
            </a:r>
            <a:r>
              <a:rPr lang="en-US" sz="1600" b="1" dirty="0">
                <a:latin typeface="Arial Narrow" panose="020B0606020202030204" pitchFamily="34" charset="0"/>
              </a:rPr>
              <a:t>’)</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30</a:t>
            </a:r>
            <a:r>
              <a:rPr lang="en-US" sz="1600" b="1" dirty="0">
                <a:latin typeface="Arial Narrow" panose="020B0606020202030204" pitchFamily="34" charset="0"/>
              </a:rPr>
              <a:t>	1½” hose @ </a:t>
            </a:r>
            <a:r>
              <a:rPr lang="en-US" sz="1600" b="1">
                <a:latin typeface="Arial Narrow" panose="020B0606020202030204" pitchFamily="34" charset="0"/>
              </a:rPr>
              <a:t>90 GPM </a:t>
            </a:r>
            <a:r>
              <a:rPr lang="en-US" sz="1600" b="1" dirty="0">
                <a:latin typeface="Arial Narrow" panose="020B0606020202030204" pitchFamily="34" charset="0"/>
              </a:rPr>
              <a:t>(</a:t>
            </a:r>
            <a:r>
              <a:rPr lang="en-US" sz="1600" b="1">
                <a:latin typeface="Arial Narrow" panose="020B0606020202030204" pitchFamily="34" charset="0"/>
              </a:rPr>
              <a:t>30 PSI/100</a:t>
            </a:r>
            <a:r>
              <a:rPr lang="en-US" sz="1600" b="1" dirty="0">
                <a:latin typeface="Arial Narrow" panose="020B0606020202030204" pitchFamily="34" charset="0"/>
              </a:rPr>
              <a:t>’)</a:t>
            </a:r>
          </a:p>
          <a:p>
            <a:pPr marL="1712913" indent="-1712913" eaLnBrk="0" hangingPunct="0">
              <a:buNone/>
              <a:tabLst>
                <a:tab pos="457200" algn="ctr"/>
                <a:tab pos="914400" algn="l"/>
                <a:tab pos="1487488" algn="r"/>
                <a:tab pos="1712913" algn="l"/>
              </a:tabLst>
            </a:pPr>
            <a:r>
              <a:rPr lang="en-US" sz="1600" b="1" dirty="0">
                <a:latin typeface="Arial Narrow" panose="020B0606020202030204" pitchFamily="34" charset="0"/>
              </a:rPr>
              <a:t>	PDP	=</a:t>
            </a:r>
            <a:r>
              <a:rPr lang="en-US" sz="1600" dirty="0">
                <a:latin typeface="Arial Narrow" panose="020B0606020202030204" pitchFamily="34" charset="0"/>
              </a:rPr>
              <a:t>	</a:t>
            </a:r>
            <a:r>
              <a:rPr lang="en-US" sz="1600" b="1" dirty="0">
                <a:latin typeface="Arial Narrow" panose="020B0606020202030204" pitchFamily="34" charset="0"/>
              </a:rPr>
              <a:t>190</a:t>
            </a:r>
            <a:r>
              <a:rPr lang="en-US" sz="1600" b="1">
                <a:latin typeface="Arial Narrow" panose="020B0606020202030204" pitchFamily="34" charset="0"/>
              </a:rPr>
              <a:t>	PSI</a:t>
            </a:r>
            <a:endParaRPr lang="en-US" sz="16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5345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 calcmode="lin" valueType="num">
                                      <p:cBhvr additive="base">
                                        <p:cTn id="19"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
                                            <p:txEl>
                                              <p:pRg st="1" end="1"/>
                                            </p:txEl>
                                          </p:spTgt>
                                        </p:tgtEl>
                                        <p:attrNameLst>
                                          <p:attrName>style.visibility</p:attrName>
                                        </p:attrNameLst>
                                      </p:cBhvr>
                                      <p:to>
                                        <p:strVal val="visible"/>
                                      </p:to>
                                    </p:set>
                                    <p:anim calcmode="lin" valueType="num">
                                      <p:cBhvr additive="base">
                                        <p:cTn id="25"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
                                            <p:txEl>
                                              <p:pRg st="2" end="2"/>
                                            </p:txEl>
                                          </p:spTgt>
                                        </p:tgtEl>
                                        <p:attrNameLst>
                                          <p:attrName>style.visibility</p:attrName>
                                        </p:attrNameLst>
                                      </p:cBhvr>
                                      <p:to>
                                        <p:strVal val="visible"/>
                                      </p:to>
                                    </p:set>
                                    <p:anim calcmode="lin" valueType="num">
                                      <p:cBhvr additive="base">
                                        <p:cTn id="31"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
                                            <p:txEl>
                                              <p:pRg st="3" end="3"/>
                                            </p:txEl>
                                          </p:spTgt>
                                        </p:tgtEl>
                                        <p:attrNameLst>
                                          <p:attrName>style.visibility</p:attrName>
                                        </p:attrNameLst>
                                      </p:cBhvr>
                                      <p:to>
                                        <p:strVal val="visible"/>
                                      </p:to>
                                    </p:set>
                                    <p:anim calcmode="lin" valueType="num">
                                      <p:cBhvr additive="base">
                                        <p:cTn id="37"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
                                            <p:txEl>
                                              <p:pRg st="4" end="4"/>
                                            </p:txEl>
                                          </p:spTgt>
                                        </p:tgtEl>
                                        <p:attrNameLst>
                                          <p:attrName>style.visibility</p:attrName>
                                        </p:attrNameLst>
                                      </p:cBhvr>
                                      <p:to>
                                        <p:strVal val="visible"/>
                                      </p:to>
                                    </p:set>
                                    <p:anim calcmode="lin" valueType="num">
                                      <p:cBhvr additive="base">
                                        <p:cTn id="43"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
                                            <p:txEl>
                                              <p:pRg st="5" end="5"/>
                                            </p:txEl>
                                          </p:spTgt>
                                        </p:tgtEl>
                                        <p:attrNameLst>
                                          <p:attrName>style.visibility</p:attrName>
                                        </p:attrNameLst>
                                      </p:cBhvr>
                                      <p:to>
                                        <p:strVal val="visible"/>
                                      </p:to>
                                    </p:set>
                                    <p:anim calcmode="lin" valueType="num">
                                      <p:cBhvr additive="base">
                                        <p:cTn id="49" dur="1000" fill="hold"/>
                                        <p:tgtEl>
                                          <p:spTgt spid="40">
                                            <p:txEl>
                                              <p:pRg st="5" end="5"/>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4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
                                            <p:txEl>
                                              <p:pRg st="6" end="6"/>
                                            </p:txEl>
                                          </p:spTgt>
                                        </p:tgtEl>
                                        <p:attrNameLst>
                                          <p:attrName>style.visibility</p:attrName>
                                        </p:attrNameLst>
                                      </p:cBhvr>
                                      <p:to>
                                        <p:strVal val="visible"/>
                                      </p:to>
                                    </p:set>
                                    <p:anim calcmode="lin" valueType="num">
                                      <p:cBhvr additive="base">
                                        <p:cTn id="55" dur="1000" fill="hold"/>
                                        <p:tgtEl>
                                          <p:spTgt spid="40">
                                            <p:txEl>
                                              <p:pRg st="6" end="6"/>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4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0">
                                            <p:txEl>
                                              <p:pRg st="7" end="7"/>
                                            </p:txEl>
                                          </p:spTgt>
                                        </p:tgtEl>
                                        <p:attrNameLst>
                                          <p:attrName>style.visibility</p:attrName>
                                        </p:attrNameLst>
                                      </p:cBhvr>
                                      <p:to>
                                        <p:strVal val="visible"/>
                                      </p:to>
                                    </p:set>
                                    <p:anim calcmode="lin" valueType="num">
                                      <p:cBhvr additive="base">
                                        <p:cTn id="61" dur="1000" fill="hold"/>
                                        <p:tgtEl>
                                          <p:spTgt spid="40">
                                            <p:txEl>
                                              <p:pRg st="7" end="7"/>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4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Pump Discharge Pressure </a:t>
            </a:r>
            <a:br>
              <a:rPr lang="en-US" dirty="0"/>
            </a:br>
            <a:r>
              <a:rPr lang="en-US" sz="3200" dirty="0"/>
              <a:t>(PDP)</a:t>
            </a:r>
          </a:p>
        </p:txBody>
      </p:sp>
      <p:sp>
        <p:nvSpPr>
          <p:cNvPr id="15363" name="Rectangle 3"/>
          <p:cNvSpPr>
            <a:spLocks noGrp="1" noChangeArrowheads="1"/>
          </p:cNvSpPr>
          <p:nvPr>
            <p:ph type="body" idx="1"/>
          </p:nvPr>
        </p:nvSpPr>
        <p:spPr/>
        <p:txBody>
          <a:bodyPr/>
          <a:lstStyle/>
          <a:p>
            <a:r>
              <a:rPr lang="en-US" dirty="0"/>
              <a:t>The amount of pressure in pounds per square inch (PSI) as measured at the pump discharge.</a:t>
            </a:r>
          </a:p>
          <a:p>
            <a:endParaRPr lang="en-US" dirty="0"/>
          </a:p>
        </p:txBody>
      </p:sp>
      <p:pic>
        <p:nvPicPr>
          <p:cNvPr id="2" name="Picture 1" descr="pump discharge pressure gau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2590800"/>
            <a:ext cx="3359785"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15996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EX-6 Rule of 5s"/>
          <p:cNvPicPr>
            <a:picLocks noChangeAspect="1" noChangeArrowheads="1"/>
          </p:cNvPicPr>
          <p:nvPr/>
        </p:nvPicPr>
        <p:blipFill>
          <a:blip r:embed="rId2"/>
          <a:srcRect t="20374"/>
          <a:stretch>
            <a:fillRect/>
          </a:stretch>
        </p:blipFill>
        <p:spPr bwMode="auto">
          <a:xfrm>
            <a:off x="3425917" y="302854"/>
            <a:ext cx="5410200" cy="2174875"/>
          </a:xfrm>
          <a:prstGeom prst="rect">
            <a:avLst/>
          </a:prstGeom>
          <a:noFill/>
          <a:ln w="28575">
            <a:solidFill>
              <a:schemeClr val="tx1"/>
            </a:solidFill>
            <a:miter lim="800000"/>
            <a:headEnd/>
            <a:tailEnd/>
          </a:ln>
        </p:spPr>
      </p:pic>
      <p:sp>
        <p:nvSpPr>
          <p:cNvPr id="31" name="Text Box 6"/>
          <p:cNvSpPr txBox="1">
            <a:spLocks noChangeArrowheads="1"/>
          </p:cNvSpPr>
          <p:nvPr/>
        </p:nvSpPr>
        <p:spPr bwMode="auto">
          <a:xfrm>
            <a:off x="6477000" y="650790"/>
            <a:ext cx="1066800" cy="338554"/>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600" b="1">
                <a:latin typeface="Arial Narrow" panose="020B0606020202030204" pitchFamily="34" charset="0"/>
              </a:rPr>
              <a:t>60 GPM</a:t>
            </a:r>
            <a:endParaRPr lang="en-US" sz="1600" b="1" dirty="0">
              <a:latin typeface="Arial Narrow" panose="020B0606020202030204" pitchFamily="34" charset="0"/>
            </a:endParaRPr>
          </a:p>
        </p:txBody>
      </p:sp>
      <p:sp>
        <p:nvSpPr>
          <p:cNvPr id="5" name="Title 4"/>
          <p:cNvSpPr>
            <a:spLocks noGrp="1"/>
          </p:cNvSpPr>
          <p:nvPr>
            <p:ph type="title"/>
          </p:nvPr>
        </p:nvSpPr>
        <p:spPr/>
        <p:txBody>
          <a:bodyPr/>
          <a:lstStyle/>
          <a:p>
            <a:r>
              <a:rPr lang="en-US" dirty="0"/>
              <a:t>Exercise 6</a:t>
            </a:r>
            <a:br>
              <a:rPr lang="en-US" dirty="0"/>
            </a:br>
            <a:r>
              <a:rPr lang="en-US" sz="3200" dirty="0"/>
              <a:t>“Rule of 5</a:t>
            </a:r>
            <a:r>
              <a:rPr lang="en-US" sz="2400" dirty="0"/>
              <a:t>s</a:t>
            </a:r>
            <a:r>
              <a:rPr lang="en-US" sz="2800" dirty="0"/>
              <a:t>”</a:t>
            </a:r>
            <a:endParaRPr lang="en-US" sz="2400" dirty="0"/>
          </a:p>
        </p:txBody>
      </p:sp>
      <p:sp>
        <p:nvSpPr>
          <p:cNvPr id="12" name="Content Placeholder 11"/>
          <p:cNvSpPr>
            <a:spLocks noGrp="1"/>
          </p:cNvSpPr>
          <p:nvPr>
            <p:ph sz="half" idx="1"/>
          </p:nvPr>
        </p:nvSpPr>
        <p:spPr>
          <a:xfrm>
            <a:off x="685546" y="1286890"/>
            <a:ext cx="2667254" cy="5418710"/>
          </a:xfrm>
        </p:spPr>
        <p:txBody>
          <a:bodyPr>
            <a:noAutofit/>
          </a:bodyPr>
          <a:lstStyle/>
          <a:p>
            <a:pPr marL="0" indent="0">
              <a:spcBef>
                <a:spcPts val="0"/>
              </a:spcBef>
              <a:buNone/>
            </a:pPr>
            <a:r>
              <a:rPr lang="en-US" sz="1800" dirty="0">
                <a:latin typeface="Arial Narrow" panose="020B0606020202030204" pitchFamily="34" charset="0"/>
              </a:rPr>
              <a:t>You have 400’ of 1½” parallel hose to a Siamese valve. Attached to the Siamese valve is 100’ of 1½” hose to a wye and the first lateral, another 200’ of 1½” hose to the second lateral. Each lateral is 100’ of 1” hose with a variable flow nozzle flowing </a:t>
            </a:r>
            <a:r>
              <a:rPr lang="en-US" sz="1800">
                <a:latin typeface="Arial Narrow" panose="020B0606020202030204" pitchFamily="34" charset="0"/>
              </a:rPr>
              <a:t>30 GPM. </a:t>
            </a:r>
            <a:r>
              <a:rPr lang="en-US" sz="1800" dirty="0">
                <a:latin typeface="Arial Narrow" panose="020B0606020202030204" pitchFamily="34" charset="0"/>
              </a:rPr>
              <a:t>There is a 60’ rise in elevation. </a:t>
            </a:r>
          </a:p>
          <a:p>
            <a:pPr>
              <a:spcBef>
                <a:spcPts val="0"/>
              </a:spcBef>
            </a:pPr>
            <a:r>
              <a:rPr lang="en-US" sz="1800" dirty="0">
                <a:latin typeface="Arial Narrow" panose="020B0606020202030204" pitchFamily="34" charset="0"/>
              </a:rPr>
              <a:t>What is </a:t>
            </a:r>
            <a:r>
              <a:rPr lang="en-US" sz="1800">
                <a:latin typeface="Arial Narrow" panose="020B0606020202030204" pitchFamily="34" charset="0"/>
              </a:rPr>
              <a:t>the GPM? </a:t>
            </a:r>
            <a:endParaRPr lang="en-US" sz="1800" dirty="0">
              <a:latin typeface="Arial Narrow" panose="020B0606020202030204" pitchFamily="34" charset="0"/>
            </a:endParaRPr>
          </a:p>
          <a:p>
            <a:pPr>
              <a:spcBef>
                <a:spcPts val="0"/>
              </a:spcBef>
            </a:pPr>
            <a:r>
              <a:rPr lang="en-US" sz="1800" dirty="0">
                <a:latin typeface="Arial Narrow" panose="020B0606020202030204" pitchFamily="34" charset="0"/>
              </a:rPr>
              <a:t>What is the PDP?</a:t>
            </a:r>
          </a:p>
          <a:p>
            <a:pPr>
              <a:spcBef>
                <a:spcPts val="0"/>
              </a:spcBef>
            </a:pPr>
            <a:endParaRPr lang="en-US" sz="1800" dirty="0">
              <a:latin typeface="Arial Narrow" panose="020B0606020202030204" pitchFamily="34" charset="0"/>
            </a:endParaRPr>
          </a:p>
        </p:txBody>
      </p:sp>
      <mc:AlternateContent xmlns:mc="http://schemas.openxmlformats.org/markup-compatibility/2006" xmlns:a14="http://schemas.microsoft.com/office/drawing/2010/main">
        <mc:Choice Requires="a14">
          <p:sp>
            <p:nvSpPr>
              <p:cNvPr id="36" name="Content Placeholder 2"/>
              <p:cNvSpPr txBox="1">
                <a:spLocks/>
              </p:cNvSpPr>
              <p:nvPr/>
            </p:nvSpPr>
            <p:spPr>
              <a:xfrm>
                <a:off x="3416085" y="2514600"/>
                <a:ext cx="5257800" cy="2261515"/>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25575"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100	variable flow nozzle</a:t>
                </a:r>
                <a:endParaRPr lang="en-US" sz="1600" dirty="0">
                  <a:latin typeface="Arial Narrow" panose="020B0606020202030204" pitchFamily="34" charset="0"/>
                </a:endParaRPr>
              </a:p>
              <a:p>
                <a:pPr marL="1712913" indent="-1712913" eaLnBrk="0" hangingPunct="0">
                  <a:spcBef>
                    <a:spcPts val="0"/>
                  </a:spcBef>
                  <a:buNone/>
                  <a:tabLst>
                    <a:tab pos="457200" algn="ctr"/>
                    <a:tab pos="914400" algn="l"/>
                    <a:tab pos="1425575"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+30 	60’ elevation gain (60 </a:t>
                </a:r>
                <a14:m>
                  <m:oMath xmlns:m="http://schemas.openxmlformats.org/officeDocument/2006/math">
                    <m:r>
                      <a:rPr lang="en-US" sz="1600" b="1" i="1" smtClean="0">
                        <a:latin typeface="Cambria Math" panose="02040503050406030204" pitchFamily="18" charset="0"/>
                      </a:rPr>
                      <m:t>÷</m:t>
                    </m:r>
                  </m:oMath>
                </a14:m>
                <a:r>
                  <a:rPr lang="en-US" sz="1600" b="1" dirty="0">
                    <a:latin typeface="Arial Narrow" panose="020B0606020202030204" pitchFamily="34" charset="0"/>
                  </a:rPr>
                  <a:t> 2)</a:t>
                </a:r>
              </a:p>
              <a:p>
                <a:pPr marL="1712913" indent="-1712913" eaLnBrk="0" hangingPunct="0">
                  <a:spcBef>
                    <a:spcPts val="0"/>
                  </a:spcBef>
                  <a:buNone/>
                  <a:tabLst>
                    <a:tab pos="457200" algn="ctr"/>
                    <a:tab pos="914400" algn="l"/>
                    <a:tab pos="1425575"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10	1” hose @ </a:t>
                </a:r>
                <a:r>
                  <a:rPr lang="en-US" sz="1600" b="1">
                    <a:latin typeface="Arial Narrow" panose="020B0606020202030204" pitchFamily="34" charset="0"/>
                  </a:rPr>
                  <a:t>30 GPM </a:t>
                </a:r>
                <a:r>
                  <a:rPr lang="en-US" sz="1600" b="1" dirty="0">
                    <a:latin typeface="Arial Narrow" panose="020B0606020202030204" pitchFamily="34" charset="0"/>
                  </a:rPr>
                  <a:t>(</a:t>
                </a:r>
                <a:r>
                  <a:rPr lang="en-US" sz="1600" b="1">
                    <a:latin typeface="Arial Narrow" panose="020B0606020202030204" pitchFamily="34" charset="0"/>
                  </a:rPr>
                  <a:t>10 PSI/100</a:t>
                </a:r>
                <a:r>
                  <a:rPr lang="en-US" sz="1600" b="1" dirty="0">
                    <a:latin typeface="Arial Narrow" panose="020B0606020202030204" pitchFamily="34" charset="0"/>
                  </a:rPr>
                  <a:t>’)</a:t>
                </a:r>
              </a:p>
              <a:p>
                <a:pPr marL="1712913" indent="-1712913" eaLnBrk="0" hangingPunct="0">
                  <a:spcBef>
                    <a:spcPts val="0"/>
                  </a:spcBef>
                  <a:buNone/>
                  <a:tabLst>
                    <a:tab pos="457200" algn="ctr"/>
                    <a:tab pos="914400" algn="l"/>
                    <a:tab pos="1425575"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10	1½” hose @ </a:t>
                </a:r>
                <a:r>
                  <a:rPr lang="en-US" sz="1600" b="1">
                    <a:latin typeface="Arial Narrow" panose="020B0606020202030204" pitchFamily="34" charset="0"/>
                  </a:rPr>
                  <a:t>30 GPM </a:t>
                </a:r>
                <a:r>
                  <a:rPr lang="en-US" sz="1600" b="1" dirty="0">
                    <a:latin typeface="Arial Narrow" panose="020B0606020202030204" pitchFamily="34" charset="0"/>
                  </a:rPr>
                  <a:t>(</a:t>
                </a:r>
                <a:r>
                  <a:rPr lang="en-US" sz="1600" b="1">
                    <a:latin typeface="Arial Narrow" panose="020B0606020202030204" pitchFamily="34" charset="0"/>
                  </a:rPr>
                  <a:t>10 PSI/200</a:t>
                </a:r>
                <a:r>
                  <a:rPr lang="en-US" sz="1600" b="1" dirty="0">
                    <a:latin typeface="Arial Narrow" panose="020B0606020202030204" pitchFamily="34" charset="0"/>
                  </a:rPr>
                  <a:t>’)</a:t>
                </a:r>
              </a:p>
              <a:p>
                <a:pPr marL="1712913" indent="-1712913" eaLnBrk="0" hangingPunct="0">
                  <a:spcBef>
                    <a:spcPts val="0"/>
                  </a:spcBef>
                  <a:buNone/>
                  <a:tabLst>
                    <a:tab pos="457200" algn="ctr"/>
                    <a:tab pos="914400" algn="l"/>
                    <a:tab pos="1425575"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15	1½” hose @ </a:t>
                </a:r>
                <a:r>
                  <a:rPr lang="en-US" sz="1600" b="1">
                    <a:latin typeface="Arial Narrow" panose="020B0606020202030204" pitchFamily="34" charset="0"/>
                  </a:rPr>
                  <a:t>60 GPM </a:t>
                </a:r>
                <a:r>
                  <a:rPr lang="en-US" sz="1600" b="1" dirty="0">
                    <a:latin typeface="Arial Narrow" panose="020B0606020202030204" pitchFamily="34" charset="0"/>
                  </a:rPr>
                  <a:t>(</a:t>
                </a:r>
                <a:r>
                  <a:rPr lang="en-US" sz="1600" b="1">
                    <a:latin typeface="Arial Narrow" panose="020B0606020202030204" pitchFamily="34" charset="0"/>
                  </a:rPr>
                  <a:t>15 PSI/100</a:t>
                </a:r>
                <a:r>
                  <a:rPr lang="en-US" sz="1600" b="1" dirty="0">
                    <a:latin typeface="Arial Narrow" panose="020B0606020202030204" pitchFamily="34" charset="0"/>
                  </a:rPr>
                  <a:t>’)</a:t>
                </a:r>
              </a:p>
              <a:p>
                <a:pPr marL="1712913" indent="-1712913" eaLnBrk="0" hangingPunct="0">
                  <a:spcBef>
                    <a:spcPts val="0"/>
                  </a:spcBef>
                  <a:buNone/>
                  <a:tabLst>
                    <a:tab pos="457200" algn="ctr"/>
                    <a:tab pos="914400" algn="l"/>
                    <a:tab pos="1425575"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20</a:t>
                </a:r>
                <a:r>
                  <a:rPr lang="en-US" sz="1600" b="1" dirty="0">
                    <a:latin typeface="Arial Narrow" panose="020B0606020202030204" pitchFamily="34" charset="0"/>
                  </a:rPr>
                  <a:t>	1½” hose w/Siamese valve @ </a:t>
                </a:r>
                <a:br>
                  <a:rPr lang="en-US" sz="1600" b="1" dirty="0">
                    <a:latin typeface="Arial Narrow" panose="020B0606020202030204" pitchFamily="34" charset="0"/>
                  </a:rPr>
                </a:br>
                <a:r>
                  <a:rPr lang="en-US" sz="1600" b="1">
                    <a:latin typeface="Arial Narrow" panose="020B0606020202030204" pitchFamily="34" charset="0"/>
                  </a:rPr>
                  <a:t>60 GPM </a:t>
                </a:r>
                <a:r>
                  <a:rPr lang="en-US" sz="1600" b="1" dirty="0">
                    <a:latin typeface="Arial Narrow" panose="020B0606020202030204" pitchFamily="34" charset="0"/>
                  </a:rPr>
                  <a:t>(</a:t>
                </a:r>
                <a:r>
                  <a:rPr lang="en-US" sz="1600" b="1">
                    <a:latin typeface="Arial Narrow" panose="020B0606020202030204" pitchFamily="34" charset="0"/>
                  </a:rPr>
                  <a:t>20 PSI/100</a:t>
                </a:r>
                <a:r>
                  <a:rPr lang="en-US" sz="1600" b="1" dirty="0">
                    <a:latin typeface="Arial Narrow" panose="020B0606020202030204" pitchFamily="34" charset="0"/>
                  </a:rPr>
                  <a:t>’)</a:t>
                </a:r>
              </a:p>
              <a:p>
                <a:pPr marL="1712913" indent="-1712913" eaLnBrk="0" hangingPunct="0">
                  <a:buNone/>
                  <a:tabLst>
                    <a:tab pos="457200" algn="ctr"/>
                    <a:tab pos="914400" algn="l"/>
                    <a:tab pos="1425575" algn="r"/>
                    <a:tab pos="1712913" algn="l"/>
                  </a:tabLst>
                </a:pPr>
                <a:r>
                  <a:rPr lang="en-US" sz="1600" b="1" dirty="0">
                    <a:latin typeface="Arial Narrow" panose="020B0606020202030204" pitchFamily="34" charset="0"/>
                  </a:rPr>
                  <a:t>	PDP	=</a:t>
                </a:r>
                <a:r>
                  <a:rPr lang="en-US" sz="1600" dirty="0">
                    <a:latin typeface="Arial Narrow" panose="020B0606020202030204" pitchFamily="34" charset="0"/>
                  </a:rPr>
                  <a:t>	</a:t>
                </a:r>
                <a:r>
                  <a:rPr lang="en-US" sz="1600" b="1" dirty="0">
                    <a:latin typeface="Arial Narrow" panose="020B0606020202030204" pitchFamily="34" charset="0"/>
                  </a:rPr>
                  <a:t>185</a:t>
                </a:r>
                <a:r>
                  <a:rPr lang="en-US" sz="1600" b="1">
                    <a:latin typeface="Arial Narrow" panose="020B0606020202030204" pitchFamily="34" charset="0"/>
                  </a:rPr>
                  <a:t>	PSI</a:t>
                </a:r>
                <a:endParaRPr lang="en-US" sz="1600" b="1" dirty="0">
                  <a:solidFill>
                    <a:srgbClr val="FF0000"/>
                  </a:solidFill>
                  <a:latin typeface="Arial Narrow" panose="020B0606020202030204" pitchFamily="34" charset="0"/>
                </a:endParaRPr>
              </a:p>
            </p:txBody>
          </p:sp>
        </mc:Choice>
        <mc:Fallback xmlns="">
          <p:sp>
            <p:nvSpPr>
              <p:cNvPr id="36" name="Content Placeholder 2"/>
              <p:cNvSpPr txBox="1">
                <a:spLocks noRot="1" noChangeAspect="1" noMove="1" noResize="1" noEditPoints="1" noAdjustHandles="1" noChangeArrowheads="1" noChangeShapeType="1" noTextEdit="1"/>
              </p:cNvSpPr>
              <p:nvPr/>
            </p:nvSpPr>
            <p:spPr>
              <a:xfrm>
                <a:off x="3416085" y="2514600"/>
                <a:ext cx="5257800" cy="2261515"/>
              </a:xfrm>
              <a:prstGeom prst="rect">
                <a:avLst/>
              </a:prstGeom>
              <a:blipFill>
                <a:blip r:embed="rId3"/>
                <a:stretch>
                  <a:fillRect l="-579" t="-811" b="-541"/>
                </a:stretch>
              </a:blipFill>
            </p:spPr>
            <p:txBody>
              <a:bodyPr/>
              <a:lstStyle/>
              <a:p>
                <a:r>
                  <a:rPr lang="en-US">
                    <a:noFill/>
                  </a:rPr>
                  <a:t> </a:t>
                </a:r>
              </a:p>
            </p:txBody>
          </p:sp>
        </mc:Fallback>
      </mc:AlternateContent>
    </p:spTree>
    <p:extLst>
      <p:ext uri="{BB962C8B-B14F-4D97-AF65-F5344CB8AC3E}">
        <p14:creationId xmlns:p14="http://schemas.microsoft.com/office/powerpoint/2010/main" val="328910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xEl>
                                              <p:pRg st="0" end="0"/>
                                            </p:txEl>
                                          </p:spTgt>
                                        </p:tgtEl>
                                        <p:attrNameLst>
                                          <p:attrName>style.visibility</p:attrName>
                                        </p:attrNameLst>
                                      </p:cBhvr>
                                      <p:to>
                                        <p:strVal val="visible"/>
                                      </p:to>
                                    </p:set>
                                    <p:anim calcmode="lin" valueType="num">
                                      <p:cBhvr additive="base">
                                        <p:cTn id="1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anim calcmode="lin" valueType="num">
                                      <p:cBhvr additive="base">
                                        <p:cTn id="19"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xEl>
                                              <p:pRg st="2" end="2"/>
                                            </p:txEl>
                                          </p:spTgt>
                                        </p:tgtEl>
                                        <p:attrNameLst>
                                          <p:attrName>style.visibility</p:attrName>
                                        </p:attrNameLst>
                                      </p:cBhvr>
                                      <p:to>
                                        <p:strVal val="visible"/>
                                      </p:to>
                                    </p:set>
                                    <p:anim calcmode="lin" valueType="num">
                                      <p:cBhvr additive="base">
                                        <p:cTn id="25" dur="1000" fill="hold"/>
                                        <p:tgtEl>
                                          <p:spTgt spid="36">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
                                            <p:txEl>
                                              <p:pRg st="3" end="3"/>
                                            </p:txEl>
                                          </p:spTgt>
                                        </p:tgtEl>
                                        <p:attrNameLst>
                                          <p:attrName>style.visibility</p:attrName>
                                        </p:attrNameLst>
                                      </p:cBhvr>
                                      <p:to>
                                        <p:strVal val="visible"/>
                                      </p:to>
                                    </p:set>
                                    <p:anim calcmode="lin" valueType="num">
                                      <p:cBhvr additive="base">
                                        <p:cTn id="31"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
                                            <p:txEl>
                                              <p:pRg st="4" end="4"/>
                                            </p:txEl>
                                          </p:spTgt>
                                        </p:tgtEl>
                                        <p:attrNameLst>
                                          <p:attrName>style.visibility</p:attrName>
                                        </p:attrNameLst>
                                      </p:cBhvr>
                                      <p:to>
                                        <p:strVal val="visible"/>
                                      </p:to>
                                    </p:set>
                                    <p:anim calcmode="lin" valueType="num">
                                      <p:cBhvr additive="base">
                                        <p:cTn id="37" dur="1000" fill="hold"/>
                                        <p:tgtEl>
                                          <p:spTgt spid="36">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
                                            <p:txEl>
                                              <p:pRg st="5" end="5"/>
                                            </p:txEl>
                                          </p:spTgt>
                                        </p:tgtEl>
                                        <p:attrNameLst>
                                          <p:attrName>style.visibility</p:attrName>
                                        </p:attrNameLst>
                                      </p:cBhvr>
                                      <p:to>
                                        <p:strVal val="visible"/>
                                      </p:to>
                                    </p:set>
                                    <p:anim calcmode="lin" valueType="num">
                                      <p:cBhvr additive="base">
                                        <p:cTn id="43"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
                                            <p:txEl>
                                              <p:pRg st="6" end="6"/>
                                            </p:txEl>
                                          </p:spTgt>
                                        </p:tgtEl>
                                        <p:attrNameLst>
                                          <p:attrName>style.visibility</p:attrName>
                                        </p:attrNameLst>
                                      </p:cBhvr>
                                      <p:to>
                                        <p:strVal val="visible"/>
                                      </p:to>
                                    </p:set>
                                    <p:anim calcmode="lin" valueType="num">
                                      <p:cBhvr additive="base">
                                        <p:cTn id="49" dur="1000" fill="hold"/>
                                        <p:tgtEl>
                                          <p:spTgt spid="36">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EX-7 Rule of 5s"/>
          <p:cNvPicPr>
            <a:picLocks noChangeAspect="1" noChangeArrowheads="1"/>
          </p:cNvPicPr>
          <p:nvPr/>
        </p:nvPicPr>
        <p:blipFill>
          <a:blip r:embed="rId2"/>
          <a:srcRect/>
          <a:stretch>
            <a:fillRect/>
          </a:stretch>
        </p:blipFill>
        <p:spPr bwMode="auto">
          <a:xfrm>
            <a:off x="3505200" y="152400"/>
            <a:ext cx="5486400" cy="2060448"/>
          </a:xfrm>
          <a:prstGeom prst="rect">
            <a:avLst/>
          </a:prstGeom>
          <a:noFill/>
          <a:ln w="28575">
            <a:solidFill>
              <a:schemeClr val="tx1"/>
            </a:solidFill>
            <a:miter lim="800000"/>
            <a:headEnd/>
            <a:tailEnd/>
          </a:ln>
        </p:spPr>
      </p:pic>
      <p:sp>
        <p:nvSpPr>
          <p:cNvPr id="45089" name="Rectangle 33"/>
          <p:cNvSpPr>
            <a:spLocks noChangeArrowheads="1"/>
          </p:cNvSpPr>
          <p:nvPr/>
        </p:nvSpPr>
        <p:spPr bwMode="auto">
          <a:xfrm>
            <a:off x="228600" y="0"/>
            <a:ext cx="8229600" cy="1143000"/>
          </a:xfrm>
          <a:prstGeom prst="rect">
            <a:avLst/>
          </a:prstGeom>
          <a:noFill/>
          <a:ln w="9525" algn="ctr">
            <a:noFill/>
            <a:miter lim="800000"/>
            <a:headEnd/>
            <a:tailEnd/>
          </a:ln>
          <a:effectLst>
            <a:outerShdw dist="35921" dir="2700000" algn="ctr" rotWithShape="0">
              <a:schemeClr val="tx1"/>
            </a:outerShdw>
          </a:effectLst>
        </p:spPr>
        <p:txBody>
          <a:bodyPr anchor="ctr"/>
          <a:lstStyle/>
          <a:p>
            <a:endParaRPr lang="en-US" sz="4000" dirty="0">
              <a:solidFill>
                <a:schemeClr val="bg1"/>
              </a:solidFill>
            </a:endParaRPr>
          </a:p>
        </p:txBody>
      </p:sp>
      <p:sp>
        <p:nvSpPr>
          <p:cNvPr id="31" name="Text Box 6"/>
          <p:cNvSpPr txBox="1">
            <a:spLocks noChangeArrowheads="1"/>
          </p:cNvSpPr>
          <p:nvPr/>
        </p:nvSpPr>
        <p:spPr bwMode="auto">
          <a:xfrm>
            <a:off x="5029200" y="1447800"/>
            <a:ext cx="1066800" cy="338554"/>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600" b="1">
                <a:latin typeface="Arial Narrow" panose="020B0606020202030204" pitchFamily="34" charset="0"/>
              </a:rPr>
              <a:t>50 GPM</a:t>
            </a:r>
            <a:endParaRPr lang="en-US" sz="1600" b="1" dirty="0">
              <a:latin typeface="Arial Narrow" panose="020B0606020202030204" pitchFamily="34" charset="0"/>
            </a:endParaRPr>
          </a:p>
        </p:txBody>
      </p:sp>
      <p:sp>
        <p:nvSpPr>
          <p:cNvPr id="11" name="Title 10"/>
          <p:cNvSpPr>
            <a:spLocks noGrp="1"/>
          </p:cNvSpPr>
          <p:nvPr>
            <p:ph type="title"/>
          </p:nvPr>
        </p:nvSpPr>
        <p:spPr/>
        <p:txBody>
          <a:bodyPr/>
          <a:lstStyle/>
          <a:p>
            <a:r>
              <a:rPr lang="en-US" dirty="0"/>
              <a:t>Exercise 7</a:t>
            </a:r>
            <a:br>
              <a:rPr lang="en-US" dirty="0"/>
            </a:br>
            <a:r>
              <a:rPr lang="en-US" sz="3200" dirty="0"/>
              <a:t>“Rule of 5</a:t>
            </a:r>
            <a:r>
              <a:rPr lang="en-US" sz="2400" dirty="0"/>
              <a:t>s</a:t>
            </a:r>
            <a:r>
              <a:rPr lang="en-US" sz="3200" dirty="0"/>
              <a:t>”</a:t>
            </a:r>
          </a:p>
        </p:txBody>
      </p:sp>
      <p:sp>
        <p:nvSpPr>
          <p:cNvPr id="12" name="Content Placeholder 11"/>
          <p:cNvSpPr>
            <a:spLocks noGrp="1"/>
          </p:cNvSpPr>
          <p:nvPr>
            <p:ph sz="half" idx="1"/>
          </p:nvPr>
        </p:nvSpPr>
        <p:spPr>
          <a:xfrm>
            <a:off x="685546" y="1295400"/>
            <a:ext cx="2743454" cy="5342510"/>
          </a:xfrm>
        </p:spPr>
        <p:txBody>
          <a:bodyPr>
            <a:normAutofit fontScale="70000" lnSpcReduction="20000"/>
          </a:bodyPr>
          <a:lstStyle/>
          <a:p>
            <a:pPr marL="0" indent="0">
              <a:lnSpc>
                <a:spcPct val="120000"/>
              </a:lnSpc>
              <a:spcBef>
                <a:spcPts val="0"/>
              </a:spcBef>
              <a:buNone/>
            </a:pPr>
            <a:r>
              <a:rPr lang="en-US" dirty="0">
                <a:latin typeface="Arial Narrow" panose="020B0606020202030204" pitchFamily="34" charset="0"/>
              </a:rPr>
              <a:t>You have 500’ of 1½” parallel hose to a Siamese valve with a 30’ drop in elevation.  Attached to the Siamese valve is 300’ of 1½” hose to a wye and the first lateral has a gain of 10’ in elevation. There is another 100’ of 1½” hose to the second and last lateral. Each lateral is 100’ of 1” hose with a variable flow nozzle flowing 25 GPM. </a:t>
            </a:r>
          </a:p>
          <a:p>
            <a:pPr>
              <a:lnSpc>
                <a:spcPct val="120000"/>
              </a:lnSpc>
              <a:spcBef>
                <a:spcPts val="0"/>
              </a:spcBef>
            </a:pPr>
            <a:r>
              <a:rPr lang="en-US" dirty="0">
                <a:latin typeface="Arial Narrow" panose="020B0606020202030204" pitchFamily="34" charset="0"/>
              </a:rPr>
              <a:t>What is the GPM?</a:t>
            </a:r>
          </a:p>
          <a:p>
            <a:pPr>
              <a:lnSpc>
                <a:spcPct val="120000"/>
              </a:lnSpc>
              <a:spcBef>
                <a:spcPts val="0"/>
              </a:spcBef>
            </a:pPr>
            <a:r>
              <a:rPr lang="en-US" dirty="0">
                <a:latin typeface="Arial Narrow" panose="020B0606020202030204" pitchFamily="34" charset="0"/>
              </a:rPr>
              <a:t>What is the PDP?</a:t>
            </a:r>
          </a:p>
        </p:txBody>
      </p:sp>
      <mc:AlternateContent xmlns:mc="http://schemas.openxmlformats.org/markup-compatibility/2006" xmlns:a14="http://schemas.microsoft.com/office/drawing/2010/main">
        <mc:Choice Requires="a14">
          <p:sp>
            <p:nvSpPr>
              <p:cNvPr id="38" name="Content Placeholder 2"/>
              <p:cNvSpPr txBox="1">
                <a:spLocks/>
              </p:cNvSpPr>
              <p:nvPr/>
            </p:nvSpPr>
            <p:spPr>
              <a:xfrm>
                <a:off x="3429000" y="2309948"/>
                <a:ext cx="5791200" cy="3328852"/>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100	variable flow nozzle</a:t>
                </a:r>
                <a:endParaRPr lang="en-US" sz="16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-10 	cumulative 20’ elevation drop (20 </a:t>
                </a:r>
                <a14:m>
                  <m:oMath xmlns:m="http://schemas.openxmlformats.org/officeDocument/2006/math">
                    <m:r>
                      <a:rPr lang="en-US" sz="1600" b="1" i="1" smtClean="0">
                        <a:latin typeface="Cambria Math" panose="02040503050406030204" pitchFamily="18" charset="0"/>
                      </a:rPr>
                      <m:t>÷</m:t>
                    </m:r>
                  </m:oMath>
                </a14:m>
                <a:r>
                  <a:rPr lang="en-US" sz="1600" b="1" dirty="0">
                    <a:latin typeface="Arial Narrow" panose="020B0606020202030204" pitchFamily="34" charset="0"/>
                  </a:rPr>
                  <a:t> 2)</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10	1” hose @ 25 GPM (10 PSI/100’)</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5	1½” hose @ 25 GPM (5 PSI/100’)</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15	1½” hose @ 50 GPM (5 PSI/300’)</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25</a:t>
                </a:r>
                <a:r>
                  <a:rPr lang="en-US" sz="1600" b="1" dirty="0">
                    <a:latin typeface="Arial Narrow" panose="020B0606020202030204" pitchFamily="34" charset="0"/>
                  </a:rPr>
                  <a:t>	1½” hose w/2 Siamese valves @ </a:t>
                </a:r>
                <a:br>
                  <a:rPr lang="en-US" sz="1600" b="1" dirty="0">
                    <a:latin typeface="Arial Narrow" panose="020B0606020202030204" pitchFamily="34" charset="0"/>
                  </a:rPr>
                </a:br>
                <a:r>
                  <a:rPr lang="en-US" sz="1600" b="1" dirty="0">
                    <a:latin typeface="Arial Narrow" panose="020B0606020202030204" pitchFamily="34" charset="0"/>
                  </a:rPr>
                  <a:t>50 GPM (25 PSI/500’)</a:t>
                </a:r>
              </a:p>
              <a:p>
                <a:pPr marL="1712913" indent="-1712913" eaLnBrk="0" hangingPunct="0">
                  <a:buNone/>
                  <a:tabLst>
                    <a:tab pos="457200" algn="ctr"/>
                    <a:tab pos="914400" algn="l"/>
                    <a:tab pos="1487488" algn="r"/>
                    <a:tab pos="1712913" algn="l"/>
                  </a:tabLst>
                </a:pPr>
                <a:r>
                  <a:rPr lang="en-US" sz="1600" b="1" dirty="0">
                    <a:latin typeface="Arial Narrow" panose="020B0606020202030204" pitchFamily="34" charset="0"/>
                  </a:rPr>
                  <a:t>	PDP	=</a:t>
                </a:r>
                <a:r>
                  <a:rPr lang="en-US" sz="1600" dirty="0">
                    <a:latin typeface="Arial Narrow" panose="020B0606020202030204" pitchFamily="34" charset="0"/>
                  </a:rPr>
                  <a:t>	</a:t>
                </a:r>
                <a:r>
                  <a:rPr lang="en-US" sz="1600" b="1" dirty="0">
                    <a:latin typeface="Arial Narrow" panose="020B0606020202030204" pitchFamily="34" charset="0"/>
                  </a:rPr>
                  <a:t>145	PSI</a:t>
                </a:r>
                <a:endParaRPr lang="en-US" sz="1600" b="1" dirty="0">
                  <a:solidFill>
                    <a:srgbClr val="FF0000"/>
                  </a:solidFill>
                  <a:latin typeface="Arial Narrow" panose="020B0606020202030204" pitchFamily="34" charset="0"/>
                </a:endParaRPr>
              </a:p>
            </p:txBody>
          </p:sp>
        </mc:Choice>
        <mc:Fallback xmlns="">
          <p:sp>
            <p:nvSpPr>
              <p:cNvPr id="38" name="Content Placeholder 2"/>
              <p:cNvSpPr txBox="1">
                <a:spLocks noRot="1" noChangeAspect="1" noMove="1" noResize="1" noEditPoints="1" noAdjustHandles="1" noChangeArrowheads="1" noChangeShapeType="1" noTextEdit="1"/>
              </p:cNvSpPr>
              <p:nvPr/>
            </p:nvSpPr>
            <p:spPr>
              <a:xfrm>
                <a:off x="3429000" y="2309948"/>
                <a:ext cx="5791200" cy="3328852"/>
              </a:xfrm>
              <a:prstGeom prst="rect">
                <a:avLst/>
              </a:prstGeom>
              <a:blipFill>
                <a:blip r:embed="rId3"/>
                <a:stretch>
                  <a:fillRect l="-632" t="-549"/>
                </a:stretch>
              </a:blipFill>
            </p:spPr>
            <p:txBody>
              <a:bodyPr/>
              <a:lstStyle/>
              <a:p>
                <a:r>
                  <a:rPr lang="en-US">
                    <a:noFill/>
                  </a:rPr>
                  <a:t> </a:t>
                </a:r>
              </a:p>
            </p:txBody>
          </p:sp>
        </mc:Fallback>
      </mc:AlternateContent>
    </p:spTree>
    <p:extLst>
      <p:ext uri="{BB962C8B-B14F-4D97-AF65-F5344CB8AC3E}">
        <p14:creationId xmlns:p14="http://schemas.microsoft.com/office/powerpoint/2010/main" val="395434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xEl>
                                              <p:pRg st="0" end="0"/>
                                            </p:txEl>
                                          </p:spTgt>
                                        </p:tgtEl>
                                        <p:attrNameLst>
                                          <p:attrName>style.visibility</p:attrName>
                                        </p:attrNameLst>
                                      </p:cBhvr>
                                      <p:to>
                                        <p:strVal val="visible"/>
                                      </p:to>
                                    </p:set>
                                    <p:anim calcmode="lin" valueType="num">
                                      <p:cBhvr additive="base">
                                        <p:cTn id="13"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
                                            <p:txEl>
                                              <p:pRg st="1" end="1"/>
                                            </p:txEl>
                                          </p:spTgt>
                                        </p:tgtEl>
                                        <p:attrNameLst>
                                          <p:attrName>style.visibility</p:attrName>
                                        </p:attrNameLst>
                                      </p:cBhvr>
                                      <p:to>
                                        <p:strVal val="visible"/>
                                      </p:to>
                                    </p:set>
                                    <p:anim calcmode="lin" valueType="num">
                                      <p:cBhvr additive="base">
                                        <p:cTn id="19"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
                                            <p:txEl>
                                              <p:pRg st="2" end="2"/>
                                            </p:txEl>
                                          </p:spTgt>
                                        </p:tgtEl>
                                        <p:attrNameLst>
                                          <p:attrName>style.visibility</p:attrName>
                                        </p:attrNameLst>
                                      </p:cBhvr>
                                      <p:to>
                                        <p:strVal val="visible"/>
                                      </p:to>
                                    </p:set>
                                    <p:anim calcmode="lin" valueType="num">
                                      <p:cBhvr additive="base">
                                        <p:cTn id="25"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xEl>
                                              <p:pRg st="3" end="3"/>
                                            </p:txEl>
                                          </p:spTgt>
                                        </p:tgtEl>
                                        <p:attrNameLst>
                                          <p:attrName>style.visibility</p:attrName>
                                        </p:attrNameLst>
                                      </p:cBhvr>
                                      <p:to>
                                        <p:strVal val="visible"/>
                                      </p:to>
                                    </p:set>
                                    <p:anim calcmode="lin" valueType="num">
                                      <p:cBhvr additive="base">
                                        <p:cTn id="31" dur="1000" fill="hold"/>
                                        <p:tgtEl>
                                          <p:spTgt spid="38">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
                                            <p:txEl>
                                              <p:pRg st="4" end="4"/>
                                            </p:txEl>
                                          </p:spTgt>
                                        </p:tgtEl>
                                        <p:attrNameLst>
                                          <p:attrName>style.visibility</p:attrName>
                                        </p:attrNameLst>
                                      </p:cBhvr>
                                      <p:to>
                                        <p:strVal val="visible"/>
                                      </p:to>
                                    </p:set>
                                    <p:anim calcmode="lin" valueType="num">
                                      <p:cBhvr additive="base">
                                        <p:cTn id="37" dur="1000" fill="hold"/>
                                        <p:tgtEl>
                                          <p:spTgt spid="38">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
                                            <p:txEl>
                                              <p:pRg st="5" end="5"/>
                                            </p:txEl>
                                          </p:spTgt>
                                        </p:tgtEl>
                                        <p:attrNameLst>
                                          <p:attrName>style.visibility</p:attrName>
                                        </p:attrNameLst>
                                      </p:cBhvr>
                                      <p:to>
                                        <p:strVal val="visible"/>
                                      </p:to>
                                    </p:set>
                                    <p:anim calcmode="lin" valueType="num">
                                      <p:cBhvr additive="base">
                                        <p:cTn id="43" dur="1000" fill="hold"/>
                                        <p:tgtEl>
                                          <p:spTgt spid="38">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8">
                                            <p:txEl>
                                              <p:pRg st="6" end="6"/>
                                            </p:txEl>
                                          </p:spTgt>
                                        </p:tgtEl>
                                        <p:attrNameLst>
                                          <p:attrName>style.visibility</p:attrName>
                                        </p:attrNameLst>
                                      </p:cBhvr>
                                      <p:to>
                                        <p:strVal val="visible"/>
                                      </p:to>
                                    </p:set>
                                    <p:anim calcmode="lin" valueType="num">
                                      <p:cBhvr additive="base">
                                        <p:cTn id="49" dur="1000" fill="hold"/>
                                        <p:tgtEl>
                                          <p:spTgt spid="38">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r>
              <a:rPr lang="en-US" dirty="0"/>
              <a:t>Comparing Methods</a:t>
            </a:r>
            <a:br>
              <a:rPr lang="en-US" dirty="0"/>
            </a:br>
            <a:endParaRPr lang="en-US" dirty="0"/>
          </a:p>
        </p:txBody>
      </p:sp>
      <p:sp>
        <p:nvSpPr>
          <p:cNvPr id="43" name="Subtitle 42"/>
          <p:cNvSpPr>
            <a:spLocks noGrp="1"/>
          </p:cNvSpPr>
          <p:nvPr>
            <p:ph type="subTitle" idx="1"/>
          </p:nvPr>
        </p:nvSpPr>
        <p:spPr/>
        <p:txBody>
          <a:bodyPr/>
          <a:lstStyle/>
          <a:p>
            <a:r>
              <a:rPr lang="en-US" dirty="0"/>
              <a:t>How do they compare?</a:t>
            </a:r>
          </a:p>
        </p:txBody>
      </p:sp>
    </p:spTree>
    <p:extLst>
      <p:ext uri="{BB962C8B-B14F-4D97-AF65-F5344CB8AC3E}">
        <p14:creationId xmlns:p14="http://schemas.microsoft.com/office/powerpoint/2010/main" val="647572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Why</a:t>
            </a:r>
            <a:r>
              <a:rPr lang="en-US" dirty="0"/>
              <a:t> are there differences?</a:t>
            </a:r>
          </a:p>
        </p:txBody>
      </p:sp>
      <p:sp>
        <p:nvSpPr>
          <p:cNvPr id="46083" name="Rectangle 3"/>
          <p:cNvSpPr>
            <a:spLocks noGrp="1" noChangeArrowheads="1"/>
          </p:cNvSpPr>
          <p:nvPr>
            <p:ph type="body" idx="1"/>
          </p:nvPr>
        </p:nvSpPr>
        <p:spPr>
          <a:xfrm>
            <a:off x="457200" y="1371600"/>
            <a:ext cx="8229600" cy="2641600"/>
          </a:xfrm>
        </p:spPr>
        <p:txBody>
          <a:bodyPr/>
          <a:lstStyle/>
          <a:p>
            <a:r>
              <a:rPr lang="en-US" dirty="0"/>
              <a:t>Friction Loss Calculator</a:t>
            </a:r>
          </a:p>
          <a:p>
            <a:pPr lvl="1"/>
            <a:r>
              <a:rPr lang="en-US" dirty="0"/>
              <a:t>Derived from a mathematical equation</a:t>
            </a:r>
          </a:p>
          <a:p>
            <a:r>
              <a:rPr lang="en-US" dirty="0"/>
              <a:t>“Rule of 5s”</a:t>
            </a:r>
          </a:p>
          <a:p>
            <a:pPr lvl="1"/>
            <a:r>
              <a:rPr lang="en-US" dirty="0"/>
              <a:t> An estimation                   </a:t>
            </a:r>
          </a:p>
        </p:txBody>
      </p:sp>
      <p:pic>
        <p:nvPicPr>
          <p:cNvPr id="42" name="Picture 41" descr="friction loss calculato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57541">
            <a:off x="4423737" y="3191865"/>
            <a:ext cx="3886200" cy="1423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93169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descr="banner with &quot;NO!&quot;"/>
          <p:cNvGrpSpPr>
            <a:grpSpLocks/>
          </p:cNvGrpSpPr>
          <p:nvPr/>
        </p:nvGrpSpPr>
        <p:grpSpPr bwMode="auto">
          <a:xfrm>
            <a:off x="6400800" y="4724400"/>
            <a:ext cx="1676400" cy="1600200"/>
            <a:chOff x="2736" y="2544"/>
            <a:chExt cx="1440" cy="1296"/>
          </a:xfrm>
        </p:grpSpPr>
        <p:sp>
          <p:nvSpPr>
            <p:cNvPr id="47109" name="AutoShape 5" descr="red star shape"/>
            <p:cNvSpPr>
              <a:spLocks noChangeArrowheads="1"/>
            </p:cNvSpPr>
            <p:nvPr/>
          </p:nvSpPr>
          <p:spPr bwMode="auto">
            <a:xfrm>
              <a:off x="2736" y="2544"/>
              <a:ext cx="1440" cy="1296"/>
            </a:xfrm>
            <a:prstGeom prst="star8">
              <a:avLst>
                <a:gd name="adj" fmla="val 38250"/>
              </a:avLst>
            </a:prstGeom>
            <a:solidFill>
              <a:srgbClr val="800000"/>
            </a:solidFill>
            <a:ln w="25400">
              <a:solidFill>
                <a:schemeClr val="tx1"/>
              </a:solidFill>
              <a:miter lim="800000"/>
              <a:headEnd type="none" w="sm" len="sm"/>
              <a:tailEnd type="none" w="sm" len="sm"/>
            </a:ln>
            <a:effectLst/>
          </p:spPr>
          <p:txBody>
            <a:bodyPr wrap="none" anchor="ctr"/>
            <a:lstStyle/>
            <a:p>
              <a:endParaRPr lang="en-US"/>
            </a:p>
          </p:txBody>
        </p:sp>
        <p:sp>
          <p:nvSpPr>
            <p:cNvPr id="47110" name="Text Box 6" descr="&quot;NO!&quot;"/>
            <p:cNvSpPr txBox="1">
              <a:spLocks noChangeArrowheads="1"/>
            </p:cNvSpPr>
            <p:nvPr/>
          </p:nvSpPr>
          <p:spPr bwMode="auto">
            <a:xfrm>
              <a:off x="2976" y="2966"/>
              <a:ext cx="1008" cy="469"/>
            </a:xfrm>
            <a:prstGeom prst="rect">
              <a:avLst/>
            </a:prstGeom>
            <a:noFill/>
            <a:ln w="12700">
              <a:noFill/>
              <a:miter lim="800000"/>
              <a:headEnd type="none" w="sm" len="sm"/>
              <a:tailEnd type="none" w="sm" len="sm"/>
            </a:ln>
            <a:effectLst>
              <a:outerShdw dist="35921" dir="2700000" algn="ctr" rotWithShape="0">
                <a:schemeClr val="tx1"/>
              </a:outerShdw>
            </a:effectLst>
          </p:spPr>
          <p:txBody>
            <a:bodyPr>
              <a:spAutoFit/>
            </a:bodyPr>
            <a:lstStyle/>
            <a:p>
              <a:pPr algn="ctr" eaLnBrk="0" hangingPunct="0"/>
              <a:r>
                <a:rPr lang="en-US" sz="3200" b="1">
                  <a:solidFill>
                    <a:srgbClr val="FFFF99"/>
                  </a:solidFill>
                  <a:effectLst>
                    <a:outerShdw blurRad="38100" dist="38100" dir="2700000" algn="tl">
                      <a:srgbClr val="C0C0C0"/>
                    </a:outerShdw>
                  </a:effectLst>
                </a:rPr>
                <a:t>NO!</a:t>
              </a:r>
              <a:endParaRPr lang="en-US" sz="3200">
                <a:solidFill>
                  <a:srgbClr val="FFFF99"/>
                </a:solidFill>
              </a:endParaRPr>
            </a:p>
          </p:txBody>
        </p:sp>
      </p:grpSp>
      <p:sp>
        <p:nvSpPr>
          <p:cNvPr id="47106" name="Rectangle 2"/>
          <p:cNvSpPr>
            <a:spLocks noGrp="1" noChangeArrowheads="1"/>
          </p:cNvSpPr>
          <p:nvPr>
            <p:ph type="title"/>
          </p:nvPr>
        </p:nvSpPr>
        <p:spPr/>
        <p:txBody>
          <a:bodyPr/>
          <a:lstStyle/>
          <a:p>
            <a:r>
              <a:rPr lang="en-US" dirty="0"/>
              <a:t>Are the differences </a:t>
            </a:r>
            <a:br>
              <a:rPr lang="en-US" dirty="0"/>
            </a:br>
            <a:r>
              <a:rPr lang="en-US" dirty="0"/>
              <a:t>significant enough . . .?</a:t>
            </a:r>
          </a:p>
        </p:txBody>
      </p:sp>
      <p:sp>
        <p:nvSpPr>
          <p:cNvPr id="10" name="Content Placeholder 9"/>
          <p:cNvSpPr>
            <a:spLocks noGrp="1"/>
          </p:cNvSpPr>
          <p:nvPr>
            <p:ph idx="1"/>
          </p:nvPr>
        </p:nvSpPr>
        <p:spPr/>
        <p:txBody>
          <a:bodyPr/>
          <a:lstStyle/>
          <a:p>
            <a:r>
              <a:rPr lang="en-US" dirty="0"/>
              <a:t>The goal is to supply an adequate amount of water and pressure to the nozzle operator(s).</a:t>
            </a:r>
          </a:p>
          <a:p>
            <a:r>
              <a:rPr lang="en-US" dirty="0"/>
              <a:t>We are making a “reasonable estimate” of friction loss.  Calculations for either method is not exact. </a:t>
            </a:r>
          </a:p>
          <a:p>
            <a:r>
              <a:rPr lang="en-US" dirty="0"/>
              <a:t>Both methods provide a starting point to meet the goal.</a:t>
            </a:r>
          </a:p>
        </p:txBody>
      </p:sp>
    </p:spTree>
    <p:extLst>
      <p:ext uri="{BB962C8B-B14F-4D97-AF65-F5344CB8AC3E}">
        <p14:creationId xmlns:p14="http://schemas.microsoft.com/office/powerpoint/2010/main" val="203181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A Comparison</a:t>
            </a:r>
          </a:p>
        </p:txBody>
      </p:sp>
      <p:sp>
        <p:nvSpPr>
          <p:cNvPr id="48131" name="Rectangle 3"/>
          <p:cNvSpPr>
            <a:spLocks noGrp="1" noChangeArrowheads="1"/>
          </p:cNvSpPr>
          <p:nvPr>
            <p:ph type="body" idx="1"/>
          </p:nvPr>
        </p:nvSpPr>
        <p:spPr/>
        <p:txBody>
          <a:bodyPr/>
          <a:lstStyle/>
          <a:p>
            <a:r>
              <a:rPr lang="en-US" dirty="0"/>
              <a:t>Friction Loss Calculator</a:t>
            </a:r>
          </a:p>
        </p:txBody>
      </p:sp>
      <p:sp>
        <p:nvSpPr>
          <p:cNvPr id="4" name="Content Placeholder 3"/>
          <p:cNvSpPr>
            <a:spLocks noGrp="1"/>
          </p:cNvSpPr>
          <p:nvPr>
            <p:ph sz="half" idx="2"/>
          </p:nvPr>
        </p:nvSpPr>
        <p:spPr/>
        <p:txBody>
          <a:bodyPr/>
          <a:lstStyle/>
          <a:p>
            <a:r>
              <a:rPr lang="en-US" dirty="0"/>
              <a:t>Provides consistency and validation (the theory behind hydraulics).</a:t>
            </a:r>
          </a:p>
          <a:p>
            <a:endParaRPr lang="en-US" dirty="0"/>
          </a:p>
        </p:txBody>
      </p:sp>
      <p:sp>
        <p:nvSpPr>
          <p:cNvPr id="6" name="Text Placeholder 5"/>
          <p:cNvSpPr>
            <a:spLocks noGrp="1"/>
          </p:cNvSpPr>
          <p:nvPr>
            <p:ph type="body" sz="quarter" idx="3"/>
          </p:nvPr>
        </p:nvSpPr>
        <p:spPr/>
        <p:txBody>
          <a:bodyPr/>
          <a:lstStyle/>
          <a:p>
            <a:r>
              <a:rPr lang="en-US" dirty="0"/>
              <a:t>“Rule of 5s”</a:t>
            </a:r>
          </a:p>
        </p:txBody>
      </p:sp>
      <p:sp>
        <p:nvSpPr>
          <p:cNvPr id="7" name="Content Placeholder 6"/>
          <p:cNvSpPr>
            <a:spLocks noGrp="1"/>
          </p:cNvSpPr>
          <p:nvPr>
            <p:ph sz="half" idx="12"/>
          </p:nvPr>
        </p:nvSpPr>
        <p:spPr/>
        <p:txBody>
          <a:bodyPr/>
          <a:lstStyle/>
          <a:p>
            <a:r>
              <a:rPr lang="en-US" dirty="0"/>
              <a:t>Based on theories.</a:t>
            </a:r>
          </a:p>
          <a:p>
            <a:r>
              <a:rPr lang="en-US" dirty="0"/>
              <a:t>Provide quick solutions for fire situations.</a:t>
            </a:r>
          </a:p>
          <a:p>
            <a:r>
              <a:rPr lang="en-US" dirty="0"/>
              <a:t>Make fast and practical decisions during hose lay construction.</a:t>
            </a:r>
          </a:p>
          <a:p>
            <a:endParaRPr lang="en-US" dirty="0"/>
          </a:p>
        </p:txBody>
      </p:sp>
    </p:spTree>
    <p:extLst>
      <p:ext uri="{BB962C8B-B14F-4D97-AF65-F5344CB8AC3E}">
        <p14:creationId xmlns:p14="http://schemas.microsoft.com/office/powerpoint/2010/main" val="4284497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Reducing Friction Loss</a:t>
            </a:r>
          </a:p>
        </p:txBody>
      </p:sp>
      <p:sp>
        <p:nvSpPr>
          <p:cNvPr id="50179" name="Rectangle 3"/>
          <p:cNvSpPr>
            <a:spLocks noGrp="1" noChangeArrowheads="1"/>
          </p:cNvSpPr>
          <p:nvPr>
            <p:ph type="body" idx="1"/>
          </p:nvPr>
        </p:nvSpPr>
        <p:spPr/>
        <p:txBody>
          <a:bodyPr/>
          <a:lstStyle/>
          <a:p>
            <a:r>
              <a:rPr lang="en-US" dirty="0"/>
              <a:t>Increase hose diameters where possible. </a:t>
            </a:r>
          </a:p>
          <a:p>
            <a:r>
              <a:rPr lang="en-US" dirty="0"/>
              <a:t>Lay parallel hose.  </a:t>
            </a:r>
          </a:p>
          <a:p>
            <a:pPr lvl="1"/>
            <a:r>
              <a:rPr lang="en-US" b="1" i="1" dirty="0"/>
              <a:t>Calculate friction loss for one hose, then divide by 4.</a:t>
            </a:r>
          </a:p>
          <a:p>
            <a:r>
              <a:rPr lang="en-US" dirty="0"/>
              <a:t>Reduce pump discharge pressure</a:t>
            </a:r>
          </a:p>
          <a:p>
            <a:pPr lvl="1"/>
            <a:r>
              <a:rPr lang="en-US" b="1" i="1" dirty="0"/>
              <a:t>Less flow = less friction loss.  </a:t>
            </a:r>
          </a:p>
          <a:p>
            <a:pPr lvl="1"/>
            <a:r>
              <a:rPr lang="en-US" b="1" i="1" dirty="0"/>
              <a:t>May </a:t>
            </a:r>
            <a:r>
              <a:rPr lang="en-US" b="1" i="1" u="sng" dirty="0"/>
              <a:t>not</a:t>
            </a:r>
            <a:r>
              <a:rPr lang="en-US" b="1" i="1" dirty="0"/>
              <a:t> </a:t>
            </a:r>
            <a:r>
              <a:rPr lang="en-US" b="1" i="1"/>
              <a:t>provide GPMs </a:t>
            </a:r>
            <a:r>
              <a:rPr lang="en-US" b="1" i="1" dirty="0"/>
              <a:t>required!</a:t>
            </a:r>
          </a:p>
          <a:p>
            <a:r>
              <a:rPr lang="en-US" dirty="0"/>
              <a:t>Reduce the nozzle tip size. </a:t>
            </a:r>
          </a:p>
          <a:p>
            <a:pPr lvl="1"/>
            <a:r>
              <a:rPr lang="en-US" b="1" i="1" dirty="0"/>
              <a:t>Reduces discharge flow.</a:t>
            </a:r>
          </a:p>
          <a:p>
            <a:r>
              <a:rPr lang="en-US" dirty="0"/>
              <a:t>Eliminate unnecessary plumbing parts.</a:t>
            </a:r>
          </a:p>
          <a:p>
            <a:endParaRPr lang="en-US" dirty="0"/>
          </a:p>
          <a:p>
            <a:endParaRPr lang="en-US" dirty="0"/>
          </a:p>
        </p:txBody>
      </p:sp>
    </p:spTree>
    <p:extLst>
      <p:ext uri="{BB962C8B-B14F-4D97-AF65-F5344CB8AC3E}">
        <p14:creationId xmlns:p14="http://schemas.microsoft.com/office/powerpoint/2010/main" val="154335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r>
              <a:rPr lang="en-US" dirty="0"/>
              <a:t>Other considerations</a:t>
            </a:r>
          </a:p>
        </p:txBody>
      </p:sp>
      <p:sp>
        <p:nvSpPr>
          <p:cNvPr id="43" name="Subtitle 42"/>
          <p:cNvSpPr>
            <a:spLocks noGrp="1"/>
          </p:cNvSpPr>
          <p:nvPr>
            <p:ph type="subTitle" idx="1"/>
          </p:nvPr>
        </p:nvSpPr>
        <p:spPr/>
        <p:txBody>
          <a:bodyPr/>
          <a:lstStyle/>
          <a:p>
            <a:r>
              <a:rPr lang="en-US" dirty="0"/>
              <a:t>Pump Cavitation, Drafting, &amp; Ejector Use</a:t>
            </a:r>
          </a:p>
        </p:txBody>
      </p:sp>
    </p:spTree>
    <p:extLst>
      <p:ext uri="{BB962C8B-B14F-4D97-AF65-F5344CB8AC3E}">
        <p14:creationId xmlns:p14="http://schemas.microsoft.com/office/powerpoint/2010/main" val="351751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Pump Cavitation</a:t>
            </a:r>
          </a:p>
        </p:txBody>
      </p:sp>
      <p:sp>
        <p:nvSpPr>
          <p:cNvPr id="3" name="Content Placeholder 2"/>
          <p:cNvSpPr>
            <a:spLocks noGrp="1"/>
          </p:cNvSpPr>
          <p:nvPr>
            <p:ph idx="1"/>
          </p:nvPr>
        </p:nvSpPr>
        <p:spPr/>
        <p:txBody>
          <a:bodyPr/>
          <a:lstStyle/>
          <a:p>
            <a:r>
              <a:rPr lang="en-US" dirty="0"/>
              <a:t>Pump cavitation occurs when more water is being discharged from the pump than is being supplied to the pump. </a:t>
            </a:r>
          </a:p>
          <a:p>
            <a:pPr lvl="1"/>
            <a:r>
              <a:rPr lang="en-US" dirty="0"/>
              <a:t>This creates a low-pressure area within the eye of the pump that causes vapor bubbles to form and implode on the discharge side of the pump.</a:t>
            </a:r>
          </a:p>
        </p:txBody>
      </p:sp>
    </p:spTree>
    <p:extLst>
      <p:ext uri="{BB962C8B-B14F-4D97-AF65-F5344CB8AC3E}">
        <p14:creationId xmlns:p14="http://schemas.microsoft.com/office/powerpoint/2010/main" val="3000379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Effects of Cavitation </a:t>
            </a:r>
            <a:endParaRPr lang="en-US" dirty="0"/>
          </a:p>
        </p:txBody>
      </p:sp>
      <p:sp>
        <p:nvSpPr>
          <p:cNvPr id="3" name="Content Placeholder 2"/>
          <p:cNvSpPr>
            <a:spLocks noGrp="1"/>
          </p:cNvSpPr>
          <p:nvPr>
            <p:ph idx="1"/>
          </p:nvPr>
        </p:nvSpPr>
        <p:spPr/>
        <p:txBody>
          <a:bodyPr>
            <a:normAutofit/>
          </a:bodyPr>
          <a:lstStyle/>
          <a:p>
            <a:r>
              <a:rPr lang="en-US" dirty="0"/>
              <a:t>When water enters the low-pressure area at the eye of the impeller, water vaporizes, or boils more easily.</a:t>
            </a:r>
          </a:p>
          <a:p>
            <a:r>
              <a:rPr lang="en-US" dirty="0"/>
              <a:t>When vapor bubbles reach the pressure or discharge side of the pump, they implode, or forcefully collapse, resulting in an intense shock wave which creates dings and pits of the pump walls and impeller.</a:t>
            </a:r>
          </a:p>
          <a:p>
            <a:pPr lvl="1"/>
            <a:r>
              <a:rPr lang="en-US" b="1" i="1" dirty="0"/>
              <a:t>Damage is cumulative and progressive.</a:t>
            </a:r>
          </a:p>
          <a:p>
            <a:r>
              <a:rPr lang="en-US" dirty="0"/>
              <a:t>Excessive cavitation will eventually lead to impeller failure</a:t>
            </a:r>
          </a:p>
          <a:p>
            <a:pPr lvl="1"/>
            <a:endParaRPr lang="en-US" dirty="0"/>
          </a:p>
        </p:txBody>
      </p:sp>
    </p:spTree>
    <p:extLst>
      <p:ext uri="{BB962C8B-B14F-4D97-AF65-F5344CB8AC3E}">
        <p14:creationId xmlns:p14="http://schemas.microsoft.com/office/powerpoint/2010/main" val="3205018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Nozzle Pressure - (NP)</a:t>
            </a:r>
            <a:endParaRPr lang="en-US" dirty="0"/>
          </a:p>
        </p:txBody>
      </p:sp>
      <p:sp>
        <p:nvSpPr>
          <p:cNvPr id="19459" name="Rectangle 3"/>
          <p:cNvSpPr>
            <a:spLocks noGrp="1" noChangeArrowheads="1"/>
          </p:cNvSpPr>
          <p:nvPr>
            <p:ph type="body" idx="1"/>
          </p:nvPr>
        </p:nvSpPr>
        <p:spPr/>
        <p:txBody>
          <a:bodyPr/>
          <a:lstStyle/>
          <a:p>
            <a:r>
              <a:rPr lang="en-US" dirty="0"/>
              <a:t>Pressure that must be  delivered to the nozzle to produce an effective stream.</a:t>
            </a:r>
          </a:p>
          <a:p>
            <a:pPr lvl="1"/>
            <a:r>
              <a:rPr lang="en-US" dirty="0"/>
              <a:t>Optimum operating pressures:</a:t>
            </a:r>
          </a:p>
          <a:p>
            <a:pPr lvl="2"/>
            <a:r>
              <a:rPr lang="en-US" dirty="0"/>
              <a:t>Straight stream and Forester nozzles is </a:t>
            </a:r>
            <a:r>
              <a:rPr lang="en-US" b="1" u="sng" dirty="0"/>
              <a:t>50</a:t>
            </a:r>
            <a:r>
              <a:rPr lang="en-US" dirty="0"/>
              <a:t> PSI</a:t>
            </a:r>
          </a:p>
          <a:p>
            <a:pPr lvl="2"/>
            <a:r>
              <a:rPr lang="en-US" dirty="0"/>
              <a:t>Variable pattern or fog nozzle is </a:t>
            </a:r>
            <a:r>
              <a:rPr lang="en-US" b="1" u="sng" dirty="0"/>
              <a:t>100</a:t>
            </a:r>
            <a:r>
              <a:rPr lang="en-US" dirty="0"/>
              <a:t> PSI</a:t>
            </a:r>
          </a:p>
        </p:txBody>
      </p:sp>
    </p:spTree>
    <p:extLst>
      <p:ext uri="{BB962C8B-B14F-4D97-AF65-F5344CB8AC3E}">
        <p14:creationId xmlns:p14="http://schemas.microsoft.com/office/powerpoint/2010/main" val="3890073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Signs of Cavitation</a:t>
            </a:r>
            <a:endParaRPr lang="en-US" dirty="0"/>
          </a:p>
        </p:txBody>
      </p:sp>
      <p:sp>
        <p:nvSpPr>
          <p:cNvPr id="3" name="Content Placeholder 2"/>
          <p:cNvSpPr>
            <a:spLocks noGrp="1"/>
          </p:cNvSpPr>
          <p:nvPr>
            <p:ph idx="1"/>
          </p:nvPr>
        </p:nvSpPr>
        <p:spPr/>
        <p:txBody>
          <a:bodyPr/>
          <a:lstStyle/>
          <a:p>
            <a:r>
              <a:rPr lang="en-US" dirty="0"/>
              <a:t>Pump RPMs suddenly increase due to a lack of water resistance on the impeller.</a:t>
            </a:r>
          </a:p>
          <a:p>
            <a:r>
              <a:rPr lang="en-US" dirty="0"/>
              <a:t>Rattling, whining, or a sound like gravel flowing through the pump.</a:t>
            </a:r>
          </a:p>
          <a:p>
            <a:r>
              <a:rPr lang="en-US" dirty="0"/>
              <a:t>Increase in pump RPMs without an increase in pump discharge pressure (PDP).</a:t>
            </a:r>
          </a:p>
        </p:txBody>
      </p:sp>
    </p:spTree>
    <p:extLst>
      <p:ext uri="{BB962C8B-B14F-4D97-AF65-F5344CB8AC3E}">
        <p14:creationId xmlns:p14="http://schemas.microsoft.com/office/powerpoint/2010/main" val="2138079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Corrective Actions </a:t>
            </a:r>
            <a:endParaRPr lang="en-US" dirty="0"/>
          </a:p>
        </p:txBody>
      </p:sp>
      <p:sp>
        <p:nvSpPr>
          <p:cNvPr id="3" name="Content Placeholder 2"/>
          <p:cNvSpPr>
            <a:spLocks noGrp="1"/>
          </p:cNvSpPr>
          <p:nvPr>
            <p:ph idx="1"/>
          </p:nvPr>
        </p:nvSpPr>
        <p:spPr/>
        <p:txBody>
          <a:bodyPr/>
          <a:lstStyle/>
          <a:p>
            <a:r>
              <a:rPr lang="en-US" dirty="0"/>
              <a:t>Increase the supply of water coming into the pump and/or decrease the volume going out from the pump.</a:t>
            </a:r>
          </a:p>
          <a:p>
            <a:r>
              <a:rPr lang="en-US" dirty="0"/>
              <a:t>Clean out the suction strainer.</a:t>
            </a:r>
          </a:p>
          <a:p>
            <a:r>
              <a:rPr lang="en-US" dirty="0"/>
              <a:t>Do not deadhead the pump for prolonged period.</a:t>
            </a:r>
          </a:p>
          <a:p>
            <a:pPr lvl="1"/>
            <a:r>
              <a:rPr lang="en-US" b="1" i="1" dirty="0"/>
              <a:t>Ensure that water is circulating through the plumbing.</a:t>
            </a:r>
          </a:p>
          <a:p>
            <a:r>
              <a:rPr lang="en-US" dirty="0"/>
              <a:t>If the pump is not staffed, </a:t>
            </a:r>
            <a:r>
              <a:rPr lang="en-US"/>
              <a:t>the low-pressure </a:t>
            </a:r>
            <a:r>
              <a:rPr lang="en-US" dirty="0"/>
              <a:t>shutoff switch must be in the down position.</a:t>
            </a:r>
          </a:p>
          <a:p>
            <a:pPr lvl="1"/>
            <a:endParaRPr lang="en-US" dirty="0"/>
          </a:p>
        </p:txBody>
      </p:sp>
    </p:spTree>
    <p:extLst>
      <p:ext uri="{BB962C8B-B14F-4D97-AF65-F5344CB8AC3E}">
        <p14:creationId xmlns:p14="http://schemas.microsoft.com/office/powerpoint/2010/main" val="145356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lstStyle/>
          <a:p>
            <a:r>
              <a:rPr lang="en-US" dirty="0"/>
              <a:t>Drafting </a:t>
            </a:r>
            <a:br>
              <a:rPr lang="en-US" dirty="0"/>
            </a:br>
            <a:r>
              <a:rPr lang="en-US" sz="3200" dirty="0"/>
              <a:t>General Facts</a:t>
            </a:r>
          </a:p>
        </p:txBody>
      </p:sp>
      <p:sp>
        <p:nvSpPr>
          <p:cNvPr id="51205" name="Rectangle 5"/>
          <p:cNvSpPr>
            <a:spLocks noGrp="1" noChangeArrowheads="1"/>
          </p:cNvSpPr>
          <p:nvPr>
            <p:ph type="body" idx="1"/>
          </p:nvPr>
        </p:nvSpPr>
        <p:spPr/>
        <p:txBody>
          <a:bodyPr>
            <a:normAutofit fontScale="92500" lnSpcReduction="10000"/>
          </a:bodyPr>
          <a:lstStyle/>
          <a:p>
            <a:r>
              <a:rPr lang="en-US" dirty="0"/>
              <a:t>Atmospheric pressure is approximately 15 pounds </a:t>
            </a:r>
            <a:r>
              <a:rPr lang="en-US"/>
              <a:t>per inch </a:t>
            </a:r>
            <a:r>
              <a:rPr lang="en-US" dirty="0"/>
              <a:t>(PSI) at sea level.  </a:t>
            </a:r>
          </a:p>
          <a:p>
            <a:pPr lvl="1"/>
            <a:r>
              <a:rPr lang="en-US" b="1" i="1" dirty="0"/>
              <a:t>An excellent pump can pull water 24’ at sea level.</a:t>
            </a:r>
          </a:p>
          <a:p>
            <a:r>
              <a:rPr lang="en-US" dirty="0"/>
              <a:t>Atmospheric pressure decreases .5 PSI for each 1,000 foot increase in elevation. </a:t>
            </a:r>
          </a:p>
          <a:p>
            <a:pPr lvl="1"/>
            <a:r>
              <a:rPr lang="en-US" b="1" i="1" dirty="0"/>
              <a:t>*If you remember, head pressure equals </a:t>
            </a:r>
            <a:r>
              <a:rPr lang="en-US" b="1" i="1" u="sng" dirty="0"/>
              <a:t>.5</a:t>
            </a:r>
            <a:r>
              <a:rPr lang="en-US" b="1" i="1" dirty="0"/>
              <a:t> PSI/foot, therefore …</a:t>
            </a:r>
          </a:p>
          <a:p>
            <a:r>
              <a:rPr lang="en-US" dirty="0"/>
              <a:t>Each 1,000’ increase in elevation results in a loss of about 1’ of draft power.</a:t>
            </a:r>
          </a:p>
          <a:p>
            <a:r>
              <a:rPr lang="en-US" dirty="0"/>
              <a:t>Locating a pump as close to the water source as possible and reducing the vertical distance a pump must draft will increase its pumping ability.</a:t>
            </a:r>
          </a:p>
        </p:txBody>
      </p:sp>
    </p:spTree>
    <p:extLst>
      <p:ext uri="{BB962C8B-B14F-4D97-AF65-F5344CB8AC3E}">
        <p14:creationId xmlns:p14="http://schemas.microsoft.com/office/powerpoint/2010/main" val="2604154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Drafting Using Engine</a:t>
            </a:r>
            <a:br>
              <a:rPr lang="en-US" dirty="0"/>
            </a:br>
            <a:r>
              <a:rPr lang="en-US" sz="3200" dirty="0"/>
              <a:t>Pump Setup</a:t>
            </a:r>
          </a:p>
        </p:txBody>
      </p:sp>
      <p:sp>
        <p:nvSpPr>
          <p:cNvPr id="52227" name="Rectangle 3"/>
          <p:cNvSpPr>
            <a:spLocks noGrp="1" noChangeArrowheads="1"/>
          </p:cNvSpPr>
          <p:nvPr>
            <p:ph type="body" idx="1"/>
          </p:nvPr>
        </p:nvSpPr>
        <p:spPr/>
        <p:txBody>
          <a:bodyPr/>
          <a:lstStyle/>
          <a:p>
            <a:pPr marL="514350" indent="-514350">
              <a:buFont typeface="+mj-lt"/>
              <a:buAutoNum type="arabicPeriod"/>
            </a:pPr>
            <a:r>
              <a:rPr lang="en-US" dirty="0"/>
              <a:t>Locate a water source with adequate water supply.</a:t>
            </a:r>
          </a:p>
          <a:p>
            <a:pPr marL="514350" indent="-514350">
              <a:buFont typeface="+mj-lt"/>
              <a:buAutoNum type="arabicPeriod"/>
            </a:pPr>
            <a:r>
              <a:rPr lang="en-US" dirty="0"/>
              <a:t>Always obtain permission from the land owner before using a private water source.</a:t>
            </a:r>
          </a:p>
          <a:p>
            <a:pPr marL="514350" indent="-514350">
              <a:buFont typeface="+mj-lt"/>
              <a:buAutoNum type="arabicPeriod"/>
            </a:pPr>
            <a:r>
              <a:rPr lang="en-US" dirty="0"/>
              <a:t>Source site should allow for good ingress and egress.</a:t>
            </a:r>
          </a:p>
          <a:p>
            <a:pPr marL="514350" indent="-514350">
              <a:buFont typeface="+mj-lt"/>
              <a:buAutoNum type="arabicPeriod"/>
            </a:pPr>
            <a:r>
              <a:rPr lang="en-US" dirty="0"/>
              <a:t>Source site should free of floating debris.</a:t>
            </a:r>
          </a:p>
          <a:p>
            <a:pPr marL="514350" indent="-514350">
              <a:buFont typeface="+mj-lt"/>
              <a:buAutoNum type="arabicPeriod"/>
            </a:pPr>
            <a:r>
              <a:rPr lang="en-US" dirty="0"/>
              <a:t>All fittings and hoses on the suction side should be free of air leaks.  </a:t>
            </a:r>
          </a:p>
        </p:txBody>
      </p:sp>
    </p:spTree>
    <p:extLst>
      <p:ext uri="{BB962C8B-B14F-4D97-AF65-F5344CB8AC3E}">
        <p14:creationId xmlns:p14="http://schemas.microsoft.com/office/powerpoint/2010/main" val="2786175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t>Drafting Using Engine</a:t>
            </a:r>
            <a:br>
              <a:rPr lang="en-US" dirty="0"/>
            </a:br>
            <a:r>
              <a:rPr lang="en-US" sz="3200" dirty="0"/>
              <a:t>Pump Setup</a:t>
            </a:r>
          </a:p>
        </p:txBody>
      </p:sp>
      <p:sp>
        <p:nvSpPr>
          <p:cNvPr id="53251" name="Rectangle 3"/>
          <p:cNvSpPr>
            <a:spLocks noGrp="1" noChangeArrowheads="1"/>
          </p:cNvSpPr>
          <p:nvPr>
            <p:ph type="body" idx="1"/>
          </p:nvPr>
        </p:nvSpPr>
        <p:spPr/>
        <p:txBody>
          <a:bodyPr/>
          <a:lstStyle/>
          <a:p>
            <a:pPr marL="514350" indent="-514350">
              <a:buFont typeface="+mj-lt"/>
              <a:buAutoNum type="arabicPeriod" startAt="6"/>
            </a:pPr>
            <a:r>
              <a:rPr lang="en-US" dirty="0"/>
              <a:t>Foot valve should be completely submerged, free of debris, and properly functioning.</a:t>
            </a:r>
          </a:p>
          <a:p>
            <a:pPr marL="514350" indent="-514350">
              <a:buFont typeface="+mj-lt"/>
              <a:buAutoNum type="arabicPeriod" startAt="6"/>
            </a:pPr>
            <a:r>
              <a:rPr lang="en-US" dirty="0"/>
              <a:t>Obtain a prime by using the hand/electric primer on the engine or fill the draft hose with water manually. </a:t>
            </a:r>
          </a:p>
          <a:p>
            <a:pPr marL="514350" indent="-514350">
              <a:buFont typeface="+mj-lt"/>
              <a:buAutoNum type="arabicPeriod" startAt="6"/>
            </a:pPr>
            <a:r>
              <a:rPr lang="en-US" dirty="0"/>
              <a:t>Set the water pressure shutdown switch to the up (override) position. Leave the switch in this position for the entire drafting process. </a:t>
            </a:r>
          </a:p>
        </p:txBody>
      </p:sp>
    </p:spTree>
    <p:extLst>
      <p:ext uri="{BB962C8B-B14F-4D97-AF65-F5344CB8AC3E}">
        <p14:creationId xmlns:p14="http://schemas.microsoft.com/office/powerpoint/2010/main" val="1291938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t>Drafting Using Engine</a:t>
            </a:r>
            <a:br>
              <a:rPr lang="en-US" dirty="0"/>
            </a:br>
            <a:r>
              <a:rPr lang="en-US" sz="3200" dirty="0"/>
              <a:t>Pump Setup</a:t>
            </a:r>
          </a:p>
        </p:txBody>
      </p:sp>
      <p:sp>
        <p:nvSpPr>
          <p:cNvPr id="55299" name="Rectangle 3"/>
          <p:cNvSpPr>
            <a:spLocks noGrp="1" noChangeArrowheads="1"/>
          </p:cNvSpPr>
          <p:nvPr>
            <p:ph type="body" idx="1"/>
          </p:nvPr>
        </p:nvSpPr>
        <p:spPr/>
        <p:txBody>
          <a:bodyPr/>
          <a:lstStyle/>
          <a:p>
            <a:pPr marL="514350" indent="-514350">
              <a:buFont typeface="+mj-lt"/>
              <a:buAutoNum type="arabicPeriod" startAt="9"/>
            </a:pPr>
            <a:r>
              <a:rPr lang="en-US" dirty="0"/>
              <a:t>Set correct valve configuration.</a:t>
            </a:r>
          </a:p>
          <a:p>
            <a:pPr marL="914400" lvl="1" indent="-365125"/>
            <a:r>
              <a:rPr lang="en-US" dirty="0"/>
              <a:t>Draft-to-tank</a:t>
            </a:r>
          </a:p>
          <a:p>
            <a:pPr marL="914400" lvl="1" indent="-365125"/>
            <a:r>
              <a:rPr lang="en-US" dirty="0"/>
              <a:t>Draft-to-fire</a:t>
            </a:r>
          </a:p>
          <a:p>
            <a:pPr marL="514350" indent="-514350">
              <a:buFont typeface="+mj-lt"/>
              <a:buAutoNum type="arabicPeriod" startAt="9"/>
            </a:pPr>
            <a:r>
              <a:rPr lang="en-US" dirty="0"/>
              <a:t>Confirm pump is drafting water into the tank.</a:t>
            </a:r>
          </a:p>
        </p:txBody>
      </p:sp>
    </p:spTree>
    <p:extLst>
      <p:ext uri="{BB962C8B-B14F-4D97-AF65-F5344CB8AC3E}">
        <p14:creationId xmlns:p14="http://schemas.microsoft.com/office/powerpoint/2010/main" val="3830142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a:xfrm>
            <a:off x="685800" y="193590"/>
            <a:ext cx="8305800" cy="914400"/>
          </a:xfrm>
        </p:spPr>
        <p:txBody>
          <a:bodyPr/>
          <a:lstStyle/>
          <a:p>
            <a:r>
              <a:rPr lang="en-US" dirty="0"/>
              <a:t>Ejector Use - Refill Operations</a:t>
            </a:r>
            <a:r>
              <a:rPr lang="en-US" sz="4800" dirty="0"/>
              <a:t> </a:t>
            </a:r>
            <a:r>
              <a:rPr lang="en-US" sz="3200" dirty="0"/>
              <a:t>General Information</a:t>
            </a:r>
            <a:endParaRPr lang="en-US" sz="4000" dirty="0"/>
          </a:p>
        </p:txBody>
      </p:sp>
      <p:sp>
        <p:nvSpPr>
          <p:cNvPr id="56325" name="Rectangle 5"/>
          <p:cNvSpPr>
            <a:spLocks noGrp="1" noChangeArrowheads="1"/>
          </p:cNvSpPr>
          <p:nvPr>
            <p:ph type="body" idx="1"/>
          </p:nvPr>
        </p:nvSpPr>
        <p:spPr/>
        <p:txBody>
          <a:bodyPr/>
          <a:lstStyle/>
          <a:p>
            <a:r>
              <a:rPr lang="en-US" dirty="0"/>
              <a:t>Picks up between 50-150% additional flow of water.</a:t>
            </a:r>
          </a:p>
          <a:p>
            <a:r>
              <a:rPr lang="en-US" dirty="0"/>
              <a:t>Can lift water 80’ or more vertically.</a:t>
            </a:r>
          </a:p>
          <a:p>
            <a:r>
              <a:rPr lang="en-US" dirty="0"/>
              <a:t>Can move water 300’ or more horizontally.</a:t>
            </a:r>
          </a:p>
          <a:p>
            <a:r>
              <a:rPr lang="en-US" dirty="0"/>
              <a:t>Must have enough water in the tank to fill all hose used on intake and return line.</a:t>
            </a:r>
          </a:p>
        </p:txBody>
      </p:sp>
    </p:spTree>
    <p:extLst>
      <p:ext uri="{BB962C8B-B14F-4D97-AF65-F5344CB8AC3E}">
        <p14:creationId xmlns:p14="http://schemas.microsoft.com/office/powerpoint/2010/main" val="590138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p:txBody>
          <a:bodyPr/>
          <a:lstStyle/>
          <a:p>
            <a:r>
              <a:rPr lang="en-US"/>
              <a:t>Working Principles</a:t>
            </a:r>
          </a:p>
        </p:txBody>
      </p:sp>
      <p:pic>
        <p:nvPicPr>
          <p:cNvPr id="5" name="Picture 4" descr="ejector working principles"/>
          <p:cNvPicPr>
            <a:picLocks noChangeAspect="1"/>
          </p:cNvPicPr>
          <p:nvPr/>
        </p:nvPicPr>
        <p:blipFill>
          <a:blip r:embed="rId2"/>
          <a:stretch>
            <a:fillRect/>
          </a:stretch>
        </p:blipFill>
        <p:spPr>
          <a:xfrm>
            <a:off x="741336" y="1371600"/>
            <a:ext cx="7696200" cy="2678755"/>
          </a:xfrm>
          <a:prstGeom prst="rect">
            <a:avLst/>
          </a:prstGeom>
        </p:spPr>
      </p:pic>
    </p:spTree>
    <p:extLst>
      <p:ext uri="{BB962C8B-B14F-4D97-AF65-F5344CB8AC3E}">
        <p14:creationId xmlns:p14="http://schemas.microsoft.com/office/powerpoint/2010/main" val="1628068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r>
              <a:rPr lang="en-US"/>
              <a:t>Ejector Setup</a:t>
            </a:r>
          </a:p>
        </p:txBody>
      </p:sp>
      <p:sp>
        <p:nvSpPr>
          <p:cNvPr id="58373" name="Rectangle 5"/>
          <p:cNvSpPr>
            <a:spLocks noGrp="1" noChangeArrowheads="1"/>
          </p:cNvSpPr>
          <p:nvPr>
            <p:ph type="body" idx="1"/>
          </p:nvPr>
        </p:nvSpPr>
        <p:spPr/>
        <p:txBody>
          <a:bodyPr>
            <a:normAutofit/>
          </a:bodyPr>
          <a:lstStyle/>
          <a:p>
            <a:pPr marL="457200" indent="-457200">
              <a:buFont typeface="+mj-lt"/>
              <a:buAutoNum type="arabicPeriod"/>
            </a:pPr>
            <a:r>
              <a:rPr lang="en-US" dirty="0"/>
              <a:t>Connect a section of 1-inch hose to overboard discharge and the water inlet side of the ejector.</a:t>
            </a:r>
          </a:p>
          <a:p>
            <a:pPr marL="457200" indent="-457200">
              <a:buFont typeface="+mj-lt"/>
              <a:buAutoNum type="arabicPeriod"/>
            </a:pPr>
            <a:r>
              <a:rPr lang="en-US" dirty="0"/>
              <a:t>Attach a strainer foot valve to ejector suction port of the ejector.</a:t>
            </a:r>
          </a:p>
          <a:p>
            <a:pPr marL="457200" indent="-457200">
              <a:buFont typeface="+mj-lt"/>
              <a:buAutoNum type="arabicPeriod"/>
            </a:pPr>
            <a:r>
              <a:rPr lang="en-US" dirty="0"/>
              <a:t>Attach 1½” hose to discharge side of ejector.</a:t>
            </a:r>
          </a:p>
          <a:p>
            <a:pPr marL="457200" indent="-457200">
              <a:buFont typeface="+mj-lt"/>
              <a:buAutoNum type="arabicPeriod"/>
            </a:pPr>
            <a:r>
              <a:rPr lang="en-US" dirty="0"/>
              <a:t>Submerge ejector in water source.</a:t>
            </a:r>
          </a:p>
        </p:txBody>
      </p:sp>
    </p:spTree>
    <p:extLst>
      <p:ext uri="{BB962C8B-B14F-4D97-AF65-F5344CB8AC3E}">
        <p14:creationId xmlns:p14="http://schemas.microsoft.com/office/powerpoint/2010/main" val="271261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lstStyle/>
          <a:p>
            <a:r>
              <a:rPr lang="en-US"/>
              <a:t>Ejector Setup</a:t>
            </a:r>
          </a:p>
        </p:txBody>
      </p:sp>
      <p:sp>
        <p:nvSpPr>
          <p:cNvPr id="59397" name="Rectangle 5"/>
          <p:cNvSpPr>
            <a:spLocks noGrp="1" noChangeArrowheads="1"/>
          </p:cNvSpPr>
          <p:nvPr>
            <p:ph type="body" idx="1"/>
          </p:nvPr>
        </p:nvSpPr>
        <p:spPr/>
        <p:txBody>
          <a:bodyPr/>
          <a:lstStyle/>
          <a:p>
            <a:pPr marL="514350" indent="-514350">
              <a:buFont typeface="+mj-lt"/>
              <a:buAutoNum type="arabicPeriod" startAt="5"/>
            </a:pPr>
            <a:r>
              <a:rPr lang="en-US" dirty="0"/>
              <a:t>Start pump and throttle up to desired output.   </a:t>
            </a:r>
          </a:p>
          <a:p>
            <a:pPr marL="914400" lvl="1" indent="-365125"/>
            <a:r>
              <a:rPr lang="en-US" b="1" i="1"/>
              <a:t>100-150 PSI </a:t>
            </a:r>
            <a:r>
              <a:rPr lang="en-US" b="1" i="1" dirty="0"/>
              <a:t>at ejector is adequate.          	</a:t>
            </a:r>
          </a:p>
          <a:p>
            <a:pPr marL="514350" indent="-514350">
              <a:buFont typeface="+mj-lt"/>
              <a:buAutoNum type="arabicPeriod" startAt="5"/>
            </a:pPr>
            <a:r>
              <a:rPr lang="en-US" dirty="0"/>
              <a:t>Keep kinks out of supply and return lines. </a:t>
            </a:r>
          </a:p>
          <a:p>
            <a:pPr marL="514350" indent="-514350">
              <a:buFont typeface="+mj-lt"/>
              <a:buAutoNum type="arabicPeriod" startAt="5"/>
            </a:pPr>
            <a:r>
              <a:rPr lang="en-US" dirty="0"/>
              <a:t> If the site is going to be used multiple times, then leave hardware in place for refill operations.</a:t>
            </a:r>
          </a:p>
        </p:txBody>
      </p:sp>
    </p:spTree>
    <p:extLst>
      <p:ext uri="{BB962C8B-B14F-4D97-AF65-F5344CB8AC3E}">
        <p14:creationId xmlns:p14="http://schemas.microsoft.com/office/powerpoint/2010/main" val="386158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Head Pressure - (H)</a:t>
            </a:r>
            <a:endParaRPr lang="en-US" dirty="0"/>
          </a:p>
        </p:txBody>
      </p:sp>
      <p:sp>
        <p:nvSpPr>
          <p:cNvPr id="20483" name="Rectangle 3"/>
          <p:cNvSpPr>
            <a:spLocks noGrp="1" noChangeArrowheads="1"/>
          </p:cNvSpPr>
          <p:nvPr>
            <p:ph type="body" idx="1"/>
          </p:nvPr>
        </p:nvSpPr>
        <p:spPr/>
        <p:txBody>
          <a:bodyPr/>
          <a:lstStyle/>
          <a:p>
            <a:r>
              <a:rPr lang="en-US" dirty="0"/>
              <a:t>Head pressure is the weight of a given height (depth) of water column at its base.</a:t>
            </a:r>
          </a:p>
          <a:p>
            <a:pPr lvl="1"/>
            <a:r>
              <a:rPr lang="en-US" dirty="0"/>
              <a:t>Also known as lift, back pressure, gravity/elevation loss or gain</a:t>
            </a:r>
          </a:p>
          <a:p>
            <a:pPr lvl="1"/>
            <a:r>
              <a:rPr lang="en-US" dirty="0"/>
              <a:t>Measured in terms of feet of water</a:t>
            </a:r>
          </a:p>
          <a:p>
            <a:pPr lvl="2"/>
            <a:r>
              <a:rPr lang="en-US" dirty="0"/>
              <a:t>One foot of water exerts a pressure of </a:t>
            </a:r>
            <a:r>
              <a:rPr lang="en-US" b="1" u="sng" dirty="0"/>
              <a:t>.5 PSI</a:t>
            </a:r>
            <a:r>
              <a:rPr lang="en-US" dirty="0"/>
              <a:t> at the base of a column of water.</a:t>
            </a:r>
          </a:p>
          <a:p>
            <a:pPr marL="1463040" lvl="4" indent="0">
              <a:buNone/>
            </a:pPr>
            <a:r>
              <a:rPr lang="en-US" b="1" dirty="0"/>
              <a:t>OR</a:t>
            </a:r>
          </a:p>
          <a:p>
            <a:pPr lvl="2"/>
            <a:r>
              <a:rPr lang="en-US" dirty="0"/>
              <a:t>Two feet of water exerts a pressure of </a:t>
            </a:r>
            <a:r>
              <a:rPr lang="en-US" b="1" u="sng" dirty="0"/>
              <a:t>1 PSI</a:t>
            </a:r>
            <a:r>
              <a:rPr lang="en-US" dirty="0"/>
              <a:t> at the base of a column of water.</a:t>
            </a:r>
          </a:p>
          <a:p>
            <a:pPr lvl="2"/>
            <a:endParaRPr lang="en-US" dirty="0"/>
          </a:p>
        </p:txBody>
      </p:sp>
    </p:spTree>
    <p:extLst>
      <p:ext uri="{BB962C8B-B14F-4D97-AF65-F5344CB8AC3E}">
        <p14:creationId xmlns:p14="http://schemas.microsoft.com/office/powerpoint/2010/main" val="1027524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t>Objectives</a:t>
            </a:r>
          </a:p>
        </p:txBody>
      </p:sp>
      <p:sp>
        <p:nvSpPr>
          <p:cNvPr id="6147" name="Content Placeholder 2"/>
          <p:cNvSpPr>
            <a:spLocks noGrp="1"/>
          </p:cNvSpPr>
          <p:nvPr>
            <p:ph type="subTitle" idx="1"/>
          </p:nvPr>
        </p:nvSpPr>
        <p:spPr/>
        <p:txBody>
          <a:bodyPr>
            <a:normAutofit fontScale="92500" lnSpcReduction="20000"/>
          </a:bodyPr>
          <a:lstStyle/>
          <a:p>
            <a:r>
              <a:rPr lang="en-US" altLang="en-US" dirty="0"/>
              <a:t>Identify…</a:t>
            </a:r>
          </a:p>
          <a:p>
            <a:pPr lvl="1"/>
            <a:r>
              <a:rPr lang="en-US" dirty="0"/>
              <a:t>The elements that should be considered when calculating pump discharge pressure.</a:t>
            </a:r>
          </a:p>
          <a:p>
            <a:pPr lvl="1"/>
            <a:r>
              <a:rPr lang="en-US" dirty="0"/>
              <a:t>Ways to reduce friction loss.</a:t>
            </a:r>
          </a:p>
          <a:p>
            <a:r>
              <a:rPr lang="en-US" altLang="en-US" dirty="0"/>
              <a:t>Perform…</a:t>
            </a:r>
          </a:p>
          <a:p>
            <a:pPr lvl="1"/>
            <a:r>
              <a:rPr lang="en-US" dirty="0"/>
              <a:t>Friction loss calculations using </a:t>
            </a:r>
          </a:p>
          <a:p>
            <a:pPr lvl="2"/>
            <a:r>
              <a:rPr lang="en-US" dirty="0"/>
              <a:t>Friction loss calculators</a:t>
            </a:r>
          </a:p>
          <a:p>
            <a:pPr lvl="2"/>
            <a:r>
              <a:rPr lang="en-US" dirty="0"/>
              <a:t>Principles of Hydraulics – “Rule of 5s”</a:t>
            </a:r>
          </a:p>
          <a:p>
            <a:r>
              <a:rPr lang="en-US" dirty="0"/>
              <a:t>Describe, Discuss, and/or Demonstrate…</a:t>
            </a:r>
          </a:p>
          <a:p>
            <a:pPr lvl="1"/>
            <a:r>
              <a:rPr lang="en-US" dirty="0"/>
              <a:t>The causes and effects of pump cavitation and the corrective actions the ENOP must take if cavitation occurs.</a:t>
            </a:r>
          </a:p>
          <a:p>
            <a:pPr lvl="1"/>
            <a:r>
              <a:rPr lang="en-US" dirty="0"/>
              <a:t>Ejector use during pumping operations.</a:t>
            </a:r>
          </a:p>
          <a:p>
            <a:pPr lvl="1"/>
            <a:r>
              <a:rPr lang="en-US" dirty="0"/>
              <a:t>How hydraulics affect drafting procedures used to refill an engine.</a:t>
            </a:r>
          </a:p>
          <a:p>
            <a:pPr lvl="2"/>
            <a:endParaRPr lang="en-US" dirty="0"/>
          </a:p>
          <a:p>
            <a:endParaRPr lang="en-US" altLang="en-US" dirty="0"/>
          </a:p>
        </p:txBody>
      </p:sp>
      <p:pic>
        <p:nvPicPr>
          <p:cNvPr id="6149" name="Picture 228" descr="Target icon"/>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7594042" y="754251"/>
            <a:ext cx="914400" cy="914400"/>
          </a:xfrm>
          <a:prstGeom prst="rect">
            <a:avLst/>
          </a:prstGeom>
          <a:solidFill>
            <a:schemeClr val="bg1"/>
          </a:solidFill>
        </p:spPr>
      </p:pic>
    </p:spTree>
    <p:extLst>
      <p:ext uri="{BB962C8B-B14F-4D97-AF65-F5344CB8AC3E}">
        <p14:creationId xmlns:p14="http://schemas.microsoft.com/office/powerpoint/2010/main" val="3671571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Friction Loss - (FL)</a:t>
            </a:r>
            <a:endParaRPr lang="en-US" dirty="0"/>
          </a:p>
        </p:txBody>
      </p:sp>
      <p:sp>
        <p:nvSpPr>
          <p:cNvPr id="16387" name="Rectangle 3"/>
          <p:cNvSpPr>
            <a:spLocks noGrp="1" noChangeArrowheads="1"/>
          </p:cNvSpPr>
          <p:nvPr>
            <p:ph type="body" idx="1"/>
          </p:nvPr>
        </p:nvSpPr>
        <p:spPr/>
        <p:txBody>
          <a:bodyPr/>
          <a:lstStyle/>
          <a:p>
            <a:r>
              <a:rPr lang="en-US" dirty="0"/>
              <a:t>Pressure loss caused by the turbulent movement of water or solution against the interior surface of fire hose, pipe, or fittings.</a:t>
            </a:r>
          </a:p>
          <a:p>
            <a:pPr lvl="1"/>
            <a:r>
              <a:rPr lang="en-US" dirty="0"/>
              <a:t>Normally measured in pressure </a:t>
            </a:r>
            <a:r>
              <a:rPr lang="en-US"/>
              <a:t>loss (PSI) </a:t>
            </a:r>
            <a:r>
              <a:rPr lang="en-US" dirty="0"/>
              <a:t>per 100’ length of hose or pipe.</a:t>
            </a:r>
          </a:p>
          <a:p>
            <a:pPr lvl="1"/>
            <a:endParaRPr lang="en-US" dirty="0"/>
          </a:p>
        </p:txBody>
      </p:sp>
    </p:spTree>
    <p:extLst>
      <p:ext uri="{BB962C8B-B14F-4D97-AF65-F5344CB8AC3E}">
        <p14:creationId xmlns:p14="http://schemas.microsoft.com/office/powerpoint/2010/main" val="346606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Appliances - (A)</a:t>
            </a:r>
            <a:endParaRPr lang="en-US" dirty="0"/>
          </a:p>
        </p:txBody>
      </p:sp>
      <p:sp>
        <p:nvSpPr>
          <p:cNvPr id="18435" name="Rectangle 3"/>
          <p:cNvSpPr>
            <a:spLocks noGrp="1" noChangeArrowheads="1"/>
          </p:cNvSpPr>
          <p:nvPr>
            <p:ph type="body" idx="1"/>
          </p:nvPr>
        </p:nvSpPr>
        <p:spPr/>
        <p:txBody>
          <a:bodyPr/>
          <a:lstStyle/>
          <a:p>
            <a:r>
              <a:rPr lang="en-US" dirty="0"/>
              <a:t>Items (gated wyes, inline tees,  and check valves) that connect or interconnect the hose and pump together to form a hose lay. </a:t>
            </a:r>
          </a:p>
          <a:p>
            <a:pPr lvl="1"/>
            <a:r>
              <a:rPr lang="en-US" dirty="0"/>
              <a:t>Appliances have an insignificant effect on friction loss calculations at flows used in wildland suppression and have been omitted from calculations in this lesson.</a:t>
            </a:r>
          </a:p>
          <a:p>
            <a:pPr lvl="1"/>
            <a:r>
              <a:rPr lang="en-US" dirty="0"/>
              <a:t>Friction loss for 1½” fittings at 50 GPM:</a:t>
            </a:r>
          </a:p>
          <a:p>
            <a:pPr lvl="2"/>
            <a:r>
              <a:rPr lang="en-US" dirty="0"/>
              <a:t>Wye valve: 		0.46 PSI</a:t>
            </a:r>
          </a:p>
          <a:p>
            <a:pPr lvl="2"/>
            <a:r>
              <a:rPr lang="en-US" dirty="0"/>
              <a:t>Inline tee:		0.05 PSI</a:t>
            </a:r>
          </a:p>
          <a:p>
            <a:pPr lvl="2"/>
            <a:r>
              <a:rPr lang="en-US" dirty="0"/>
              <a:t>Inline tee w/valve	0.77 PSI</a:t>
            </a:r>
          </a:p>
          <a:p>
            <a:pPr lvl="2"/>
            <a:endParaRPr lang="en-US" dirty="0"/>
          </a:p>
        </p:txBody>
      </p:sp>
    </p:spTree>
    <p:extLst>
      <p:ext uri="{BB962C8B-B14F-4D97-AF65-F5344CB8AC3E}">
        <p14:creationId xmlns:p14="http://schemas.microsoft.com/office/powerpoint/2010/main" val="938413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r>
              <a:rPr lang="en-US" dirty="0"/>
              <a:t>Friction Loss Calculations</a:t>
            </a:r>
          </a:p>
        </p:txBody>
      </p:sp>
      <p:sp>
        <p:nvSpPr>
          <p:cNvPr id="6" name="Subtitle 5"/>
          <p:cNvSpPr>
            <a:spLocks noGrp="1"/>
          </p:cNvSpPr>
          <p:nvPr>
            <p:ph type="subTitle" idx="1"/>
          </p:nvPr>
        </p:nvSpPr>
        <p:spPr/>
        <p:txBody>
          <a:bodyPr/>
          <a:lstStyle/>
          <a:p>
            <a:r>
              <a:rPr lang="en-US" dirty="0"/>
              <a:t>Overview</a:t>
            </a:r>
          </a:p>
        </p:txBody>
      </p:sp>
      <p:pic>
        <p:nvPicPr>
          <p:cNvPr id="2" name="Picture 1" descr="person carrying large calculato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83589" y="2286000"/>
            <a:ext cx="3712127" cy="3712127"/>
          </a:xfrm>
          <a:prstGeom prst="rect">
            <a:avLst/>
          </a:prstGeom>
        </p:spPr>
      </p:pic>
    </p:spTree>
    <p:extLst>
      <p:ext uri="{BB962C8B-B14F-4D97-AF65-F5344CB8AC3E}">
        <p14:creationId xmlns:p14="http://schemas.microsoft.com/office/powerpoint/2010/main" val="2550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Why do we need to perform </a:t>
            </a:r>
            <a:br>
              <a:rPr lang="en-US"/>
            </a:br>
            <a:r>
              <a:rPr lang="en-US"/>
              <a:t>friction loss calculations?</a:t>
            </a:r>
            <a:endParaRPr lang="en-US" dirty="0"/>
          </a:p>
        </p:txBody>
      </p:sp>
      <p:sp>
        <p:nvSpPr>
          <p:cNvPr id="7" name="Content Placeholder 6"/>
          <p:cNvSpPr>
            <a:spLocks noGrp="1"/>
          </p:cNvSpPr>
          <p:nvPr>
            <p:ph idx="1"/>
          </p:nvPr>
        </p:nvSpPr>
        <p:spPr/>
        <p:txBody>
          <a:bodyPr/>
          <a:lstStyle/>
          <a:p>
            <a:r>
              <a:rPr lang="en-US" dirty="0"/>
              <a:t>To gain an understanding of  the </a:t>
            </a:r>
            <a:r>
              <a:rPr lang="en-US" b="1" u="sng" dirty="0"/>
              <a:t>capabilities</a:t>
            </a:r>
            <a:r>
              <a:rPr lang="en-US" dirty="0"/>
              <a:t> and </a:t>
            </a:r>
            <a:r>
              <a:rPr lang="en-US" b="1" u="sng" dirty="0"/>
              <a:t>limitations</a:t>
            </a:r>
            <a:r>
              <a:rPr lang="en-US" dirty="0"/>
              <a:t> of our equipment</a:t>
            </a:r>
          </a:p>
          <a:p>
            <a:r>
              <a:rPr lang="en-US" dirty="0"/>
              <a:t>To identify unsafe and inefficient operations</a:t>
            </a:r>
          </a:p>
        </p:txBody>
      </p:sp>
    </p:spTree>
    <p:extLst>
      <p:ext uri="{BB962C8B-B14F-4D97-AF65-F5344CB8AC3E}">
        <p14:creationId xmlns:p14="http://schemas.microsoft.com/office/powerpoint/2010/main" val="2045267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0</TotalTime>
  <Words>3891</Words>
  <Application>Microsoft Office PowerPoint</Application>
  <PresentationFormat>On-screen Show (4:3)</PresentationFormat>
  <Paragraphs>340</Paragraphs>
  <Slides>50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Arial Narrow</vt:lpstr>
      <vt:lpstr>Calibri</vt:lpstr>
      <vt:lpstr>Cambria Math</vt:lpstr>
      <vt:lpstr>Courier New</vt:lpstr>
      <vt:lpstr>Rockwell</vt:lpstr>
      <vt:lpstr>Rockwell Condensed</vt:lpstr>
      <vt:lpstr>Times New Roman</vt:lpstr>
      <vt:lpstr>Wingdings</vt:lpstr>
      <vt:lpstr>Wood Type</vt:lpstr>
      <vt:lpstr>Water Handling Operations</vt:lpstr>
      <vt:lpstr>Objectives</vt:lpstr>
      <vt:lpstr>Pump Discharge Pressure  (PDP)</vt:lpstr>
      <vt:lpstr>Nozzle Pressure - (NP)</vt:lpstr>
      <vt:lpstr>Head Pressure - (H)</vt:lpstr>
      <vt:lpstr>Friction Loss - (FL)</vt:lpstr>
      <vt:lpstr>Appliances - (A)</vt:lpstr>
      <vt:lpstr>Friction Loss Calculations</vt:lpstr>
      <vt:lpstr>Why do we need to perform  friction loss calculations?</vt:lpstr>
      <vt:lpstr>References and Tools </vt:lpstr>
      <vt:lpstr>Friction Loss Formula</vt:lpstr>
      <vt:lpstr>Considerations</vt:lpstr>
      <vt:lpstr>Friction Loss Calculation Exercises</vt:lpstr>
      <vt:lpstr>Exercise 1 Pre-course Work</vt:lpstr>
      <vt:lpstr>Exercise 2 Pre-course Work</vt:lpstr>
      <vt:lpstr>Exercise 3 Pre-course Work</vt:lpstr>
      <vt:lpstr>Exercise 4 Pre-course Work</vt:lpstr>
      <vt:lpstr>Friction Loss  Calculation Exercises </vt:lpstr>
      <vt:lpstr>Exercise 5 In-class</vt:lpstr>
      <vt:lpstr>Exercise 6 In-class</vt:lpstr>
      <vt:lpstr>Exercise 7 In-class</vt:lpstr>
      <vt:lpstr>Friction Loss Calculations  </vt:lpstr>
      <vt:lpstr>“Rule of 5s”</vt:lpstr>
      <vt:lpstr>Friction Loss “Rule of 5s”</vt:lpstr>
      <vt:lpstr>Exercise 1 “Rule of 5s”</vt:lpstr>
      <vt:lpstr>Exercise 2 “Rule of 5s”</vt:lpstr>
      <vt:lpstr>Exercise 3 “Rule of 5s”</vt:lpstr>
      <vt:lpstr>Exercise 4 “Rule of 5s”</vt:lpstr>
      <vt:lpstr>Exercise 5 “Rule of 5s”</vt:lpstr>
      <vt:lpstr>Exercise 6 “Rule of 5s”</vt:lpstr>
      <vt:lpstr>Exercise 7 “Rule of 5s”</vt:lpstr>
      <vt:lpstr>Comparing Methods </vt:lpstr>
      <vt:lpstr>Why are there differences?</vt:lpstr>
      <vt:lpstr>Are the differences  significant enough . . .?</vt:lpstr>
      <vt:lpstr>A Comparison</vt:lpstr>
      <vt:lpstr>Reducing Friction Loss</vt:lpstr>
      <vt:lpstr>Other considerations</vt:lpstr>
      <vt:lpstr>Pump Cavitation</vt:lpstr>
      <vt:lpstr>Effects of Cavitation </vt:lpstr>
      <vt:lpstr>Signs of Cavitation</vt:lpstr>
      <vt:lpstr>Corrective Actions </vt:lpstr>
      <vt:lpstr>Drafting  General Facts</vt:lpstr>
      <vt:lpstr>Drafting Using Engine Pump Setup</vt:lpstr>
      <vt:lpstr>Drafting Using Engine Pump Setup</vt:lpstr>
      <vt:lpstr>Drafting Using Engine Pump Setup</vt:lpstr>
      <vt:lpstr>Ejector Use - Refill Operations General Information</vt:lpstr>
      <vt:lpstr>Working Principles</vt:lpstr>
      <vt:lpstr>Ejector Setup</vt:lpstr>
      <vt:lpstr>Ejector Setup</vt:lpstr>
      <vt:lpstr>Objectives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2022-01-26T20:15:54Z</dcterms:created>
  <dcterms:modified xsi:type="dcterms:W3CDTF">2022-01-26T20:16:35Z</dcterms:modified>
</cp:coreProperties>
</file>