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123" r:id="rId1"/>
  </p:sldMasterIdLst>
  <p:notesMasterIdLst>
    <p:notesMasterId r:id="rId66"/>
  </p:notesMasterIdLst>
  <p:handoutMasterIdLst>
    <p:handoutMasterId r:id="rId67"/>
  </p:handoutMasterIdLst>
  <p:sldIdLst>
    <p:sldId id="448" r:id="rId2"/>
    <p:sldId id="445" r:id="rId3"/>
    <p:sldId id="357" r:id="rId4"/>
    <p:sldId id="451" r:id="rId5"/>
    <p:sldId id="452" r:id="rId6"/>
    <p:sldId id="453" r:id="rId7"/>
    <p:sldId id="454" r:id="rId8"/>
    <p:sldId id="455" r:id="rId9"/>
    <p:sldId id="456" r:id="rId10"/>
    <p:sldId id="457" r:id="rId11"/>
    <p:sldId id="458" r:id="rId12"/>
    <p:sldId id="459" r:id="rId13"/>
    <p:sldId id="460" r:id="rId14"/>
    <p:sldId id="461" r:id="rId15"/>
    <p:sldId id="462" r:id="rId16"/>
    <p:sldId id="463" r:id="rId17"/>
    <p:sldId id="464" r:id="rId18"/>
    <p:sldId id="465" r:id="rId19"/>
    <p:sldId id="466" r:id="rId20"/>
    <p:sldId id="467" r:id="rId21"/>
    <p:sldId id="468" r:id="rId22"/>
    <p:sldId id="469" r:id="rId23"/>
    <p:sldId id="470" r:id="rId24"/>
    <p:sldId id="471" r:id="rId25"/>
    <p:sldId id="477" r:id="rId26"/>
    <p:sldId id="478" r:id="rId27"/>
    <p:sldId id="479" r:id="rId28"/>
    <p:sldId id="480" r:id="rId29"/>
    <p:sldId id="481" r:id="rId30"/>
    <p:sldId id="482" r:id="rId31"/>
    <p:sldId id="516" r:id="rId32"/>
    <p:sldId id="517" r:id="rId33"/>
    <p:sldId id="483" r:id="rId34"/>
    <p:sldId id="484" r:id="rId35"/>
    <p:sldId id="485" r:id="rId36"/>
    <p:sldId id="486" r:id="rId37"/>
    <p:sldId id="488" r:id="rId38"/>
    <p:sldId id="489" r:id="rId39"/>
    <p:sldId id="515" r:id="rId40"/>
    <p:sldId id="490" r:id="rId41"/>
    <p:sldId id="491" r:id="rId42"/>
    <p:sldId id="492" r:id="rId43"/>
    <p:sldId id="493" r:id="rId44"/>
    <p:sldId id="494" r:id="rId45"/>
    <p:sldId id="495" r:id="rId46"/>
    <p:sldId id="496" r:id="rId47"/>
    <p:sldId id="497" r:id="rId48"/>
    <p:sldId id="498" r:id="rId49"/>
    <p:sldId id="499" r:id="rId50"/>
    <p:sldId id="500" r:id="rId51"/>
    <p:sldId id="501" r:id="rId52"/>
    <p:sldId id="502" r:id="rId53"/>
    <p:sldId id="503" r:id="rId54"/>
    <p:sldId id="504" r:id="rId55"/>
    <p:sldId id="505" r:id="rId56"/>
    <p:sldId id="506" r:id="rId57"/>
    <p:sldId id="507" r:id="rId58"/>
    <p:sldId id="508" r:id="rId59"/>
    <p:sldId id="509" r:id="rId60"/>
    <p:sldId id="510" r:id="rId61"/>
    <p:sldId id="511" r:id="rId62"/>
    <p:sldId id="512" r:id="rId63"/>
    <p:sldId id="513" r:id="rId64"/>
    <p:sldId id="514" r:id="rId65"/>
  </p:sldIdLst>
  <p:sldSz cx="9144000" cy="6858000" type="screen4x3"/>
  <p:notesSz cx="7077075" cy="9051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5616" userDrawn="1">
          <p15:clr>
            <a:srgbClr val="A4A3A4"/>
          </p15:clr>
        </p15:guide>
        <p15:guide id="3" orient="horz" pos="864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pos="52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50">
          <p15:clr>
            <a:srgbClr val="A4A3A4"/>
          </p15:clr>
        </p15:guide>
        <p15:guide id="2" pos="223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36143"/>
    <a:srgbClr val="537953"/>
    <a:srgbClr val="FFFF66"/>
    <a:srgbClr val="0000FF"/>
    <a:srgbClr val="0066FF"/>
    <a:srgbClr val="507450"/>
    <a:srgbClr val="65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11768F-75D4-4963-B138-E8A816B8F86A}" v="6" dt="2022-01-26T15:52:56.9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4" autoAdjust="0"/>
    <p:restoredTop sz="92353" autoAdjust="0"/>
  </p:normalViewPr>
  <p:slideViewPr>
    <p:cSldViewPr>
      <p:cViewPr varScale="1">
        <p:scale>
          <a:sx n="105" d="100"/>
          <a:sy n="105" d="100"/>
        </p:scale>
        <p:origin x="276" y="-18"/>
      </p:cViewPr>
      <p:guideLst>
        <p:guide orient="horz" pos="2160"/>
        <p:guide pos="5616"/>
        <p:guide orient="horz" pos="864"/>
        <p:guide pos="2880"/>
        <p:guide pos="5280"/>
      </p:guideLst>
    </p:cSldViewPr>
  </p:slideViewPr>
  <p:outlineViewPr>
    <p:cViewPr>
      <p:scale>
        <a:sx n="33" d="100"/>
        <a:sy n="33" d="100"/>
      </p:scale>
      <p:origin x="0" y="2120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3792"/>
    </p:cViewPr>
  </p:sorterViewPr>
  <p:notesViewPr>
    <p:cSldViewPr>
      <p:cViewPr>
        <p:scale>
          <a:sx n="75" d="100"/>
          <a:sy n="75" d="100"/>
        </p:scale>
        <p:origin x="2322" y="636"/>
      </p:cViewPr>
      <p:guideLst>
        <p:guide orient="horz" pos="2850"/>
        <p:guide pos="223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025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025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fld id="{6FD5EA9A-6A40-4684-9011-C65E0468FA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0025" y="0"/>
            <a:ext cx="306705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74763" y="677863"/>
            <a:ext cx="4527550" cy="3395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2975" y="4300538"/>
            <a:ext cx="5191125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l" defTabSz="933450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0025" y="8599488"/>
            <a:ext cx="30670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33" tIns="46666" rIns="93333" bIns="46666" numCol="1" anchor="b" anchorCtr="0" compatLnSpc="1">
            <a:prstTxWarp prst="textNoShape">
              <a:avLst/>
            </a:prstTxWarp>
          </a:bodyPr>
          <a:lstStyle>
            <a:lvl1pPr algn="r" defTabSz="933450" eaLnBrk="1" hangingPunct="1">
              <a:defRPr sz="1200"/>
            </a:lvl1pPr>
          </a:lstStyle>
          <a:p>
            <a:pPr>
              <a:defRPr/>
            </a:pPr>
            <a:fld id="{6E1F2C9B-9E4E-4D6F-A809-7D8ABBB4E9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descr="red line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 descr="gray box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 descr="red line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10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7579614" cy="1069848"/>
          </a:xfrm>
        </p:spPr>
        <p:txBody>
          <a:bodyPr>
            <a:noAutofit/>
          </a:bodyPr>
          <a:lstStyle>
            <a:lvl1pPr marL="0" indent="0" algn="l">
              <a:buNone/>
              <a:defRPr sz="4000" b="0" i="1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8522208" y="6258560"/>
            <a:ext cx="393192" cy="39319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0" name="Rectangle 19"/>
          <p:cNvSpPr/>
          <p:nvPr userDrawn="1"/>
        </p:nvSpPr>
        <p:spPr>
          <a:xfrm>
            <a:off x="8554176" y="6324351"/>
            <a:ext cx="3292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B66D5D78-5492-4501-9F0C-B64D119CB390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769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84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76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75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4B-</a:t>
            </a:r>
            <a:fld id="{DCA764BA-4FF7-44AC-B092-3A07FE14C2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61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4C-</a:t>
            </a:r>
            <a:fld id="{BB1B6457-0AE4-4F46-8C5A-6367C8A6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87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85800" y="193590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1"/>
          </p:nvPr>
        </p:nvSpPr>
        <p:spPr>
          <a:xfrm>
            <a:off x="685546" y="1295400"/>
            <a:ext cx="7772654" cy="53425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274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wrap="square"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8526780" y="6255258"/>
            <a:ext cx="393192" cy="393192"/>
            <a:chOff x="8532189" y="5068824"/>
            <a:chExt cx="393192" cy="393192"/>
          </a:xfrm>
        </p:grpSpPr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1065680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5648"/>
            <a:ext cx="7772400" cy="914400"/>
          </a:xfrm>
        </p:spPr>
        <p:txBody>
          <a:bodyPr wrap="square">
            <a:no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546" y="1286890"/>
            <a:ext cx="36576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800600" y="1286890"/>
            <a:ext cx="3657600" cy="5418710"/>
          </a:xfrm>
        </p:spPr>
        <p:txBody>
          <a:bodyPr>
            <a:normAutofit/>
          </a:bodyPr>
          <a:lstStyle>
            <a:lvl1pPr marL="365760" indent="-365760">
              <a:defRPr sz="2800"/>
            </a:lvl1pPr>
            <a:lvl2pPr marL="731520" indent="-365760">
              <a:buFont typeface="Courier New" panose="02070309020205020404" pitchFamily="49" charset="0"/>
              <a:buChar char="o"/>
              <a:defRPr sz="2400"/>
            </a:lvl2pPr>
            <a:lvl3pPr marL="1097280" indent="-365760">
              <a:buFont typeface="Rockwell" panose="02060603020205020403" pitchFamily="18" charset="0"/>
              <a:buChar char="–"/>
              <a:defRPr sz="2000"/>
            </a:lvl3pPr>
            <a:lvl4pPr marL="1463040" indent="-365760">
              <a:buFont typeface="Arial" panose="020B0604020202020204" pitchFamily="34" charset="0"/>
              <a:buChar char="•"/>
              <a:defRPr sz="2000"/>
            </a:lvl4pPr>
            <a:lvl5pPr marL="1828800" indent="-365760">
              <a:buFont typeface="Rockwell" panose="02060603020205020403" pitchFamily="18" charset="0"/>
              <a:buChar char="◊"/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6857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85800" y="195648"/>
            <a:ext cx="7772400" cy="914400"/>
          </a:xfrm>
        </p:spPr>
        <p:txBody>
          <a:bodyPr wrap="square">
            <a:noAutofit/>
          </a:bodyPr>
          <a:lstStyle>
            <a:lvl1pPr>
              <a:defRPr sz="4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5400"/>
            <a:ext cx="3657600" cy="76444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095197"/>
            <a:ext cx="3657600" cy="4580510"/>
          </a:xfrm>
        </p:spPr>
        <p:txBody>
          <a:bodyPr/>
          <a:lstStyle>
            <a:lvl1pPr marL="365760" indent="-365760">
              <a:defRPr sz="2400"/>
            </a:lvl1pPr>
            <a:lvl2pPr marL="731520" indent="-365760">
              <a:buFont typeface="Courier New" panose="02070309020205020404" pitchFamily="49" charset="0"/>
              <a:buChar char="o"/>
              <a:defRPr sz="2000"/>
            </a:lvl2pPr>
            <a:lvl3pPr marL="1096963" indent="-365125">
              <a:buFont typeface="Rockwell" panose="02060603020205020403" pitchFamily="18" charset="0"/>
              <a:buChar char="–"/>
              <a:defRPr sz="1800"/>
            </a:lvl3pPr>
            <a:lvl4pPr marL="1463040" indent="-365760">
              <a:buFont typeface="Arial" panose="020B0604020202020204" pitchFamily="34" charset="0"/>
              <a:buChar char="•"/>
              <a:defRPr sz="1800"/>
            </a:lvl4pPr>
            <a:lvl5pPr marL="1828800" indent="-365760">
              <a:buFont typeface="Rockwell" panose="02060603020205020403" pitchFamily="18" charset="0"/>
              <a:buChar char="◊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1295400"/>
            <a:ext cx="3657600" cy="764440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4820793" y="2095197"/>
            <a:ext cx="3657600" cy="4580510"/>
          </a:xfrm>
        </p:spPr>
        <p:txBody>
          <a:bodyPr/>
          <a:lstStyle>
            <a:lvl1pPr marL="365760" indent="-365760">
              <a:defRPr sz="2400"/>
            </a:lvl1pPr>
            <a:lvl2pPr marL="731520" indent="-365760">
              <a:buFont typeface="Courier New" panose="02070309020205020404" pitchFamily="49" charset="0"/>
              <a:buChar char="o"/>
              <a:defRPr sz="2000"/>
            </a:lvl2pPr>
            <a:lvl3pPr marL="1096963" indent="-365125">
              <a:buFont typeface="Rockwell" panose="02060603020205020403" pitchFamily="18" charset="0"/>
              <a:buChar char="–"/>
              <a:defRPr sz="1800"/>
            </a:lvl3pPr>
            <a:lvl4pPr marL="1463040" indent="-365760">
              <a:buFont typeface="Arial" panose="020B0604020202020204" pitchFamily="34" charset="0"/>
              <a:buChar char="•"/>
              <a:defRPr sz="1800"/>
            </a:lvl4pPr>
            <a:lvl5pPr marL="1828800" indent="-365760">
              <a:buFont typeface="Rockwell" panose="02060603020205020403" pitchFamily="18" charset="0"/>
              <a:buChar char="◊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9526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73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8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wrap="square" anchor="t" anchorCtr="0">
            <a:normAutofit/>
          </a:bodyPr>
          <a:lstStyle>
            <a:lvl1pPr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764616" y="685800"/>
            <a:ext cx="5026584" cy="5962650"/>
          </a:xfrm>
        </p:spPr>
        <p:txBody>
          <a:bodyPr/>
          <a:lstStyle>
            <a:lvl1pPr marL="365760" indent="-365760">
              <a:defRPr sz="2000"/>
            </a:lvl1pPr>
            <a:lvl2pPr marL="731520" indent="-365760">
              <a:buFont typeface="Courier New" panose="02070309020205020404" pitchFamily="49" charset="0"/>
              <a:buChar char="o"/>
              <a:defRPr sz="1800"/>
            </a:lvl2pPr>
            <a:lvl3pPr marL="1096963" indent="-365125">
              <a:buFont typeface="Rockwell" panose="02060603020205020403" pitchFamily="18" charset="0"/>
              <a:buChar char="–"/>
              <a:defRPr sz="1600"/>
            </a:lvl3pPr>
            <a:lvl4pPr marL="1463040" indent="-365760">
              <a:buFont typeface="Arial" panose="020B0604020202020204" pitchFamily="34" charset="0"/>
              <a:buChar char="•"/>
              <a:defRPr sz="1600"/>
            </a:lvl4pPr>
            <a:lvl5pPr marL="1828800" indent="-365760">
              <a:buFont typeface="Rockwell" panose="02060603020205020403" pitchFamily="18" charset="0"/>
              <a:buChar char="◊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1735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3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19200"/>
            <a:ext cx="7772400" cy="5429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93590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 descr="slide number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 descr="oval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 descr="oval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cxnSp>
        <p:nvCxnSpPr>
          <p:cNvPr id="10" name="Straight Connector 9" descr="red line"/>
          <p:cNvCxnSpPr/>
          <p:nvPr userDrawn="1"/>
        </p:nvCxnSpPr>
        <p:spPr>
          <a:xfrm>
            <a:off x="675132" y="1219200"/>
            <a:ext cx="7772400" cy="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8554632" y="6321049"/>
            <a:ext cx="3292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B66D5D78-5492-4501-9F0C-B64D119CB390}" type="slidenum">
              <a:rPr kumimoji="0" lang="en-US" altLang="en-US" sz="1100" b="1" i="0" u="none" strike="noStrike" kern="1200" cap="none" spc="-7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51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3973" r:id="rId12"/>
    <p:sldLayoutId id="2147484135" r:id="rId13"/>
    <p:sldLayoutId id="2147484136" r:id="rId1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 cap="all" baseline="0"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Rockwell" panose="02060603020205020403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4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365760" algn="l" defTabSz="914400" rtl="0" eaLnBrk="1" latinLnBrk="0" hangingPunct="1">
        <a:lnSpc>
          <a:spcPct val="10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Rockwell" panose="02060603020205020403" pitchFamily="18" charset="0"/>
        <a:buChar char="◊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Fire Engine </a:t>
            </a:r>
            <a:br>
              <a:rPr lang="en-US"/>
            </a:br>
            <a:r>
              <a:rPr lang="en-US"/>
              <a:t>Driving Operations</a:t>
            </a:r>
            <a:endParaRPr lang="en-US" dirty="0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Unit 3B - Basic Driving Skills</a:t>
            </a:r>
            <a:endParaRPr lang="en-US" dirty="0"/>
          </a:p>
        </p:txBody>
      </p:sp>
      <p:pic>
        <p:nvPicPr>
          <p:cNvPr id="1026" name="Picture 2" descr="engines following one anoth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"/>
            <a:ext cx="3657600" cy="20574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367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Seat belts on?</a:t>
            </a:r>
          </a:p>
          <a:p>
            <a:pPr lvl="1"/>
            <a:r>
              <a:rPr lang="en-US" dirty="0"/>
              <a:t>Seat belts must be available and used in Bureau motor vehicles. </a:t>
            </a:r>
          </a:p>
          <a:p>
            <a:pPr lvl="1"/>
            <a:r>
              <a:rPr lang="en-US" dirty="0"/>
              <a:t>The driver is responsible for asking passengers if they are wearing their seat belts and ensuring they are worn at all times.</a:t>
            </a:r>
          </a:p>
        </p:txBody>
      </p:sp>
      <p:pic>
        <p:nvPicPr>
          <p:cNvPr id="5" name="Picture 4" descr="STOP procedure: &#10;Seat belts on?&#10;Tools and equipment stowed?&#10;Operatr and crew have situational awareness&#10;Personnel accounted for?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613533" y="3966655"/>
            <a:ext cx="3916680" cy="16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7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Tools and equipment stowed?</a:t>
            </a:r>
          </a:p>
          <a:p>
            <a:pPr lvl="1"/>
            <a:r>
              <a:rPr lang="en-US" dirty="0"/>
              <a:t>Ensure all tools and equipment are secured in cabinets or approved storage areas before moving the engine.</a:t>
            </a:r>
          </a:p>
        </p:txBody>
      </p:sp>
      <p:pic>
        <p:nvPicPr>
          <p:cNvPr id="5" name="Picture 4" descr="STOP procedure: &#10;Seat belts on?&#10;Tools and equipment stowed?&#10;Operatr and crew have situational awareness&#10;Personnel accounted for?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610678" y="3429000"/>
            <a:ext cx="3916680" cy="16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67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“O”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Operator (driver) and crew has situational awareness.</a:t>
            </a:r>
          </a:p>
          <a:p>
            <a:pPr lvl="1"/>
            <a:r>
              <a:rPr lang="en-US" dirty="0"/>
              <a:t>Determine if the engine is clear of hazards.</a:t>
            </a:r>
          </a:p>
          <a:p>
            <a:pPr lvl="1"/>
            <a:r>
              <a:rPr lang="en-US" b="1" u="sng" dirty="0"/>
              <a:t>Never</a:t>
            </a:r>
            <a:r>
              <a:rPr lang="en-US" dirty="0"/>
              <a:t> back up an engine without checking behind the vehicle.</a:t>
            </a:r>
          </a:p>
          <a:p>
            <a:pPr lvl="1"/>
            <a:r>
              <a:rPr lang="en-US" dirty="0"/>
              <a:t>Utilize spotters whenever possible.</a:t>
            </a:r>
          </a:p>
        </p:txBody>
      </p:sp>
      <p:pic>
        <p:nvPicPr>
          <p:cNvPr id="5" name="Picture 4" descr="STOP procedure: &#10;Seat belts on?&#10;Tools and equipment stowed?&#10;Operatr and crew have situational awareness&#10;Personnel accounted for?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660" y="4343400"/>
            <a:ext cx="3916680" cy="16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47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Personnel accounted for?</a:t>
            </a:r>
          </a:p>
          <a:p>
            <a:pPr lvl="1"/>
            <a:r>
              <a:rPr lang="en-US" dirty="0"/>
              <a:t>Ensure all personnel are account for and their locations are known.</a:t>
            </a:r>
          </a:p>
          <a:p>
            <a:pPr lvl="1"/>
            <a:r>
              <a:rPr lang="en-US" dirty="0"/>
              <a:t>Communicate your intentions to all personnel before moving the vehicle.</a:t>
            </a:r>
          </a:p>
        </p:txBody>
      </p:sp>
      <p:pic>
        <p:nvPicPr>
          <p:cNvPr id="5" name="Picture 4" descr="STOP procedure: &#10;Seat belts on?&#10;Tools and equipment stowed?&#10;Operatr and crew have situational awareness&#10;Personnel accounted for?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614863" y="3549259"/>
            <a:ext cx="3916680" cy="16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79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Engine Danger Zones</a:t>
            </a:r>
          </a:p>
        </p:txBody>
      </p:sp>
      <p:pic>
        <p:nvPicPr>
          <p:cNvPr id="6" name="Picture 5" descr="danger zon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735" y="2667000"/>
            <a:ext cx="3363199" cy="307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84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Danger Zones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When working in close proximity of a moving engine, there is an increased risk for an  accident to occur. </a:t>
            </a:r>
          </a:p>
          <a:p>
            <a:r>
              <a:rPr lang="en-US" dirty="0"/>
              <a:t>Given the size of our engines and the environment we work in, operator “blind spots” or danger zones exist. </a:t>
            </a:r>
          </a:p>
        </p:txBody>
      </p:sp>
      <p:pic>
        <p:nvPicPr>
          <p:cNvPr id="4098" name="Picture 2" descr="engine opera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42" y="1371600"/>
            <a:ext cx="3809999" cy="38100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062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Danger Zones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0" y="1286890"/>
            <a:ext cx="3657600" cy="5418710"/>
          </a:xfrm>
        </p:spPr>
        <p:txBody>
          <a:bodyPr/>
          <a:lstStyle/>
          <a:p>
            <a:r>
              <a:rPr lang="en-US" dirty="0"/>
              <a:t>Whenever possible, operate in the green zones. </a:t>
            </a:r>
          </a:p>
          <a:p>
            <a:pPr lvl="1"/>
            <a:r>
              <a:rPr lang="en-US" dirty="0"/>
              <a:t>Offer visual contact with the operator.</a:t>
            </a:r>
          </a:p>
          <a:p>
            <a:r>
              <a:rPr lang="en-US" dirty="0"/>
              <a:t>Yellow zones are areas of limited visibility and mirror-use areas.</a:t>
            </a:r>
          </a:p>
          <a:p>
            <a:pPr lvl="1"/>
            <a:r>
              <a:rPr lang="en-US" dirty="0"/>
              <a:t>Notify the driver when you are in these areas.  </a:t>
            </a:r>
          </a:p>
          <a:p>
            <a:endParaRPr lang="en-US" dirty="0"/>
          </a:p>
        </p:txBody>
      </p:sp>
      <p:pic>
        <p:nvPicPr>
          <p:cNvPr id="5" name="Picture 4" descr="danger zone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2304" y="1676400"/>
            <a:ext cx="4009696" cy="368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45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 Danger Zones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u="sng" dirty="0"/>
              <a:t>Never</a:t>
            </a:r>
            <a:r>
              <a:rPr lang="en-US" dirty="0"/>
              <a:t> work in red zones when vehicle is moving.</a:t>
            </a:r>
          </a:p>
          <a:p>
            <a:r>
              <a:rPr lang="en-US" dirty="0"/>
              <a:t>Notify operator prior to entering red zones.</a:t>
            </a:r>
          </a:p>
          <a:p>
            <a:r>
              <a:rPr lang="en-US" dirty="0"/>
              <a:t>Stay out of red zone where the operator has no visual.</a:t>
            </a:r>
          </a:p>
        </p:txBody>
      </p:sp>
      <p:pic>
        <p:nvPicPr>
          <p:cNvPr id="5" name="Picture 4" descr="danger zone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0" y="1524000"/>
            <a:ext cx="4106554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74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Danger Zones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0" y="1286890"/>
            <a:ext cx="3657600" cy="5418710"/>
          </a:xfrm>
        </p:spPr>
        <p:txBody>
          <a:bodyPr/>
          <a:lstStyle/>
          <a:p>
            <a:r>
              <a:rPr lang="en-US" dirty="0"/>
              <a:t>The red area in front of the engine extends 10 feet out from the front bumper. </a:t>
            </a:r>
          </a:p>
          <a:p>
            <a:r>
              <a:rPr lang="en-US" dirty="0"/>
              <a:t>You must have visual contact with the driver when working in front of the vehicle beyond the 10-foot range. </a:t>
            </a:r>
          </a:p>
        </p:txBody>
      </p:sp>
      <p:pic>
        <p:nvPicPr>
          <p:cNvPr id="5" name="Picture 4" descr="danger zone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5446" y="1524000"/>
            <a:ext cx="4106554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24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Spotter Usage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371600"/>
            <a:ext cx="4114800" cy="4754563"/>
          </a:xfrm>
        </p:spPr>
        <p:txBody>
          <a:bodyPr/>
          <a:lstStyle/>
          <a:p>
            <a:r>
              <a:rPr lang="en-US" dirty="0"/>
              <a:t>There are always blind spots around the engine.</a:t>
            </a:r>
          </a:p>
          <a:p>
            <a:r>
              <a:rPr lang="en-US" dirty="0"/>
              <a:t>Always use a spotter when another person is available.</a:t>
            </a:r>
          </a:p>
          <a:p>
            <a:r>
              <a:rPr lang="en-US" dirty="0"/>
              <a:t>If alone, get out and do a visual yourself.</a:t>
            </a:r>
          </a:p>
        </p:txBody>
      </p:sp>
      <p:pic>
        <p:nvPicPr>
          <p:cNvPr id="5122" name="Picture 2" descr="engine spot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0717"/>
            <a:ext cx="3810000" cy="381708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190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Objectives</a:t>
            </a: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lvl="0"/>
            <a:r>
              <a:rPr lang="en-US" dirty="0"/>
              <a:t>Describe and demonstrate the driver walk-around before moving a fire engine.</a:t>
            </a:r>
          </a:p>
          <a:p>
            <a:pPr lvl="0"/>
            <a:r>
              <a:rPr lang="en-US" dirty="0"/>
              <a:t>Describe the STOP procedure and how it relates to the driver when operating a fire engine.</a:t>
            </a:r>
          </a:p>
          <a:p>
            <a:pPr lvl="0"/>
            <a:r>
              <a:rPr lang="en-US" dirty="0"/>
              <a:t>Identify danger zones around fire engines and describe actions that can be performed to reduce risk in these areas.</a:t>
            </a:r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6040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Use a Spotter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Backing up </a:t>
            </a:r>
          </a:p>
          <a:p>
            <a:r>
              <a:rPr lang="en-US" dirty="0"/>
              <a:t>Off-road pioneering </a:t>
            </a:r>
          </a:p>
          <a:p>
            <a:r>
              <a:rPr lang="en-US" dirty="0"/>
              <a:t>Hazardous conditions exist </a:t>
            </a:r>
          </a:p>
          <a:p>
            <a:r>
              <a:rPr lang="en-US" dirty="0"/>
              <a:t>Low vehicle clearances exist </a:t>
            </a:r>
          </a:p>
          <a:p>
            <a:r>
              <a:rPr lang="en-US" dirty="0"/>
              <a:t>Narrow/confined driving spaces exist </a:t>
            </a:r>
          </a:p>
        </p:txBody>
      </p:sp>
    </p:spTree>
    <p:extLst>
      <p:ext uri="{BB962C8B-B14F-4D97-AF65-F5344CB8AC3E}">
        <p14:creationId xmlns:p14="http://schemas.microsoft.com/office/powerpoint/2010/main" val="2661982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Spotter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Spotters should have a clear line of sight to the driver. Spotter position should be: </a:t>
            </a:r>
          </a:p>
          <a:p>
            <a:pPr lvl="1"/>
            <a:r>
              <a:rPr lang="en-US" i="1" dirty="0"/>
              <a:t>Forward movement: </a:t>
            </a:r>
            <a:r>
              <a:rPr lang="en-US" dirty="0"/>
              <a:t>Outside the forward red zone on the driver side windshield </a:t>
            </a:r>
          </a:p>
          <a:p>
            <a:pPr lvl="1"/>
            <a:r>
              <a:rPr lang="en-US" i="1" dirty="0"/>
              <a:t>Backing movement: </a:t>
            </a:r>
            <a:r>
              <a:rPr lang="en-US" dirty="0"/>
              <a:t>Outside the rear red zone on the driver side mirror</a:t>
            </a:r>
          </a:p>
          <a:p>
            <a:r>
              <a:rPr lang="en-US" dirty="0"/>
              <a:t>Spotters and drivers should agree upon a common set of hand signals.</a:t>
            </a:r>
          </a:p>
        </p:txBody>
      </p:sp>
    </p:spTree>
    <p:extLst>
      <p:ext uri="{BB962C8B-B14F-4D97-AF65-F5344CB8AC3E}">
        <p14:creationId xmlns:p14="http://schemas.microsoft.com/office/powerpoint/2010/main" val="1119044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Spotter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dirty="0"/>
              <a:t>Spotters and drivers need to communicate on the planned action.</a:t>
            </a:r>
          </a:p>
          <a:p>
            <a:pPr marL="457200" indent="-457200"/>
            <a:r>
              <a:rPr lang="en-US" dirty="0"/>
              <a:t>Spotter distance from the engine will depend on various situations at the time of the maneuver; however, visual contact between the spotter and the driver shall </a:t>
            </a:r>
            <a:r>
              <a:rPr lang="en-US" b="1" u="sng" dirty="0"/>
              <a:t>not</a:t>
            </a:r>
            <a:r>
              <a:rPr lang="en-US" dirty="0"/>
              <a:t> be compromised. </a:t>
            </a:r>
          </a:p>
          <a:p>
            <a:pPr marL="457200" indent="-457200"/>
            <a:r>
              <a:rPr lang="en-US" dirty="0"/>
              <a:t>If the driver loses sight of the spotter, the driver should stop immediately and determine the spotter’s location.</a:t>
            </a:r>
          </a:p>
        </p:txBody>
      </p:sp>
    </p:spTree>
    <p:extLst>
      <p:ext uri="{BB962C8B-B14F-4D97-AF65-F5344CB8AC3E}">
        <p14:creationId xmlns:p14="http://schemas.microsoft.com/office/powerpoint/2010/main" val="566691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Vehicle Operations</a:t>
            </a:r>
            <a:br>
              <a:rPr lang="en-US" dirty="0"/>
            </a:br>
            <a:r>
              <a:rPr lang="en-US" dirty="0"/>
              <a:t>and Recovery</a:t>
            </a:r>
          </a:p>
        </p:txBody>
      </p:sp>
      <p:pic>
        <p:nvPicPr>
          <p:cNvPr id="6146" name="Picture 2" descr="vehicle opera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3657600" cy="274320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ehicle recover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7314" y="3429000"/>
            <a:ext cx="3657600" cy="2743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058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Mirror and Seat Adjustment</a:t>
            </a:r>
          </a:p>
        </p:txBody>
      </p:sp>
      <p:pic>
        <p:nvPicPr>
          <p:cNvPr id="5" name="Picture 4" descr="mirror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828" y="1377696"/>
            <a:ext cx="6467856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64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Mud and Sand Areas</a:t>
            </a:r>
          </a:p>
        </p:txBody>
      </p:sp>
      <p:pic>
        <p:nvPicPr>
          <p:cNvPr id="5" name="Picture 4" descr="engine stuck in mud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27837" y="1371600"/>
            <a:ext cx="3691763" cy="26517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engine in sand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627738" y="1371600"/>
            <a:ext cx="3754262" cy="26517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2362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Side Hills</a:t>
            </a:r>
          </a:p>
        </p:txBody>
      </p:sp>
      <p:pic>
        <p:nvPicPr>
          <p:cNvPr id="6" name="Picture 5" descr="side hill accid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371600"/>
            <a:ext cx="3814298" cy="2743200"/>
          </a:xfrm>
          <a:prstGeom prst="rect">
            <a:avLst/>
          </a:prstGeom>
        </p:spPr>
      </p:pic>
      <p:pic>
        <p:nvPicPr>
          <p:cNvPr id="7" name="Picture 6" descr="side hill accid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47" y="1380744"/>
            <a:ext cx="3795653" cy="273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22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Gullies/Ditches</a:t>
            </a:r>
          </a:p>
        </p:txBody>
      </p:sp>
      <p:pic>
        <p:nvPicPr>
          <p:cNvPr id="5" name="Picture 4" descr="engine burned over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71600"/>
            <a:ext cx="6400800" cy="4572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3145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Vehicle Recovery</a:t>
            </a:r>
          </a:p>
        </p:txBody>
      </p:sp>
      <p:pic>
        <p:nvPicPr>
          <p:cNvPr id="7" name="Picture 6" descr="engine stuck on side of road"/>
          <p:cNvPicPr>
            <a:picLocks noChangeAspect="1"/>
          </p:cNvPicPr>
          <p:nvPr/>
        </p:nvPicPr>
        <p:blipFill>
          <a:blip r:embed="rId2" cstate="print"/>
          <a:srcRect r="7210"/>
          <a:stretch>
            <a:fillRect/>
          </a:stretch>
        </p:blipFill>
        <p:spPr>
          <a:xfrm>
            <a:off x="1371600" y="1371600"/>
            <a:ext cx="6400800" cy="4572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2504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Winch Use</a:t>
            </a:r>
          </a:p>
        </p:txBody>
      </p:sp>
      <p:pic>
        <p:nvPicPr>
          <p:cNvPr id="5" name="Picture 4" descr="winch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357102" y="1371600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82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Objectives</a:t>
            </a: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lvl="0"/>
            <a:r>
              <a:rPr lang="en-US" dirty="0"/>
              <a:t>Describe and demonstrate the start-up and shifting procedures an ENOP must perform when operating fire engines.</a:t>
            </a:r>
          </a:p>
          <a:p>
            <a:pPr lvl="0"/>
            <a:r>
              <a:rPr lang="en-US" dirty="0"/>
              <a:t>Identify hazardous driving situations and describe actions that can be performed to reduce risk.</a:t>
            </a:r>
          </a:p>
          <a:p>
            <a:pPr lvl="0"/>
            <a:r>
              <a:rPr lang="en-US" dirty="0"/>
              <a:t>Demonstrate on an established course fire engine handling and maneuvering capabilities.</a:t>
            </a:r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Jump Starting</a:t>
            </a:r>
          </a:p>
        </p:txBody>
      </p:sp>
      <p:pic>
        <p:nvPicPr>
          <p:cNvPr id="5" name="Picture 4" descr="jump sta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158" y="1371600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97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9C8D586-1ECD-4981-BED2-97336112C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B41AC7-A8EA-4A2C-B30D-0AFCC9F15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168331"/>
            <a:ext cx="3974689" cy="114926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dirty="0"/>
              <a:t>BIA M-52 Remove Radio Fuse </a:t>
            </a:r>
            <a:endParaRPr lang="en-US" sz="3500" dirty="0">
              <a:latin typeface="Rockwell Condensed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7C82769-817D-42BD-AA5C-0D55F9A66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542" r="-6" b="-6"/>
          <a:stretch/>
        </p:blipFill>
        <p:spPr>
          <a:xfrm rot="5400000">
            <a:off x="-1154061" y="1154061"/>
            <a:ext cx="6857999" cy="454987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E5D8DEA-D5B9-435D-916A-70486D2748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0599" y="1517559"/>
            <a:ext cx="3974689" cy="4654641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182880">
              <a:lnSpc>
                <a:spcPct val="90000"/>
              </a:lnSpc>
            </a:pPr>
            <a:r>
              <a:rPr lang="en-US" sz="2400" dirty="0"/>
              <a:t>Most M-52 Radios are Fused at the Battery.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2400" dirty="0"/>
              <a:t>Remove Fuse Before Jump Starting.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2400" dirty="0"/>
              <a:t>Failure Will Lead to Serious Radio Damage for the KNG M-Series Radios.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2400" dirty="0"/>
              <a:t>B/K (Old Style) are Less Vulnerable But Can Still Become Damaged.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001A23-2767-4A31-BD30-56112DE95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6BD30CE-7C6B-4C5B-8206-2A912062D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FA45EC6-AD58-4CAF-846D-46D82B614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6503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C8C942C-6A0E-4959-8092-81690B9DA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28" b="5872"/>
          <a:stretch/>
        </p:blipFill>
        <p:spPr>
          <a:xfrm>
            <a:off x="20" y="186916"/>
            <a:ext cx="9143978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3837459"/>
            <a:ext cx="7667244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3981573"/>
            <a:ext cx="7667244" cy="2078335"/>
          </a:xfrm>
          <a:prstGeom prst="rect">
            <a:avLst/>
          </a:prstGeom>
          <a:blipFill dpi="0" rotWithShape="1">
            <a:blip r:embed="rId5">
              <a:alphaModFix amt="9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655798-FA16-4034-A982-909601D1A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885" y="3989503"/>
            <a:ext cx="4025987" cy="22415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600" dirty="0"/>
              <a:t>Portable Battery Jump Starter</a:t>
            </a:r>
            <a:endParaRPr lang="en-US" sz="4600" dirty="0">
              <a:latin typeface="Rockwell Condensed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C4179B8-D434-4176-A09D-97479D3808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63440" y="4170410"/>
            <a:ext cx="3524415" cy="17671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182880">
              <a:lnSpc>
                <a:spcPct val="90000"/>
              </a:lnSpc>
            </a:pPr>
            <a:r>
              <a:rPr lang="en-US" sz="1600" dirty="0"/>
              <a:t>Works on Model 52 engines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1600" dirty="0"/>
              <a:t>Inexpensive.</a:t>
            </a:r>
            <a:endParaRPr lang="en-US" dirty="0"/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1600" dirty="0"/>
              <a:t>Easily Stored.</a:t>
            </a:r>
          </a:p>
          <a:p>
            <a:pPr indent="-182880">
              <a:lnSpc>
                <a:spcPct val="90000"/>
              </a:lnSpc>
              <a:buClr>
                <a:srgbClr val="9E3611"/>
              </a:buClr>
            </a:pPr>
            <a:r>
              <a:rPr lang="en-US" sz="1600" dirty="0"/>
              <a:t>Does Not Need a Second (Jumper) Vehicle.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6128670"/>
            <a:ext cx="7667244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4426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Tire Changing and Jacking</a:t>
            </a:r>
          </a:p>
        </p:txBody>
      </p:sp>
      <p:pic>
        <p:nvPicPr>
          <p:cNvPr id="6" name="Picture 5" descr="bottle jack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407763"/>
            <a:ext cx="4343400" cy="2895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2" descr="tire chang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429000"/>
            <a:ext cx="4191000" cy="28289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3771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Towing and Being Towed</a:t>
            </a:r>
          </a:p>
        </p:txBody>
      </p:sp>
      <p:pic>
        <p:nvPicPr>
          <p:cNvPr id="7170" name="Picture 2" descr="engine being tow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45" y="1371600"/>
            <a:ext cx="4648199" cy="4648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144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Driving Safety</a:t>
            </a:r>
            <a:endParaRPr lang="en-US" dirty="0"/>
          </a:p>
        </p:txBody>
      </p:sp>
      <p:sp>
        <p:nvSpPr>
          <p:cNvPr id="151559" name="Rectangle 7"/>
          <p:cNvSpPr>
            <a:spLocks noChangeArrowheads="1"/>
          </p:cNvSpPr>
          <p:nvPr/>
        </p:nvSpPr>
        <p:spPr bwMode="auto">
          <a:xfrm>
            <a:off x="457200" y="5486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400" dirty="0">
                <a:solidFill>
                  <a:srgbClr val="6400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crew depends on you!</a:t>
            </a:r>
          </a:p>
        </p:txBody>
      </p:sp>
      <p:pic>
        <p:nvPicPr>
          <p:cNvPr id="6" name="Picture 5" descr="engine post roll ov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824" y="2514600"/>
            <a:ext cx="4515929" cy="32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8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15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Follow Safe Driving Practices</a:t>
            </a:r>
          </a:p>
        </p:txBody>
      </p:sp>
      <p:pic>
        <p:nvPicPr>
          <p:cNvPr id="8" name="Picture 7" descr="engine accid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881" y="1371600"/>
            <a:ext cx="3267456" cy="2353056"/>
          </a:xfrm>
          <a:prstGeom prst="rect">
            <a:avLst/>
          </a:prstGeom>
        </p:spPr>
      </p:pic>
      <p:pic>
        <p:nvPicPr>
          <p:cNvPr id="9" name="Picture 8" descr="engine accid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44" y="3962400"/>
            <a:ext cx="3267456" cy="2353056"/>
          </a:xfrm>
          <a:prstGeom prst="rect">
            <a:avLst/>
          </a:prstGeom>
        </p:spPr>
      </p:pic>
      <p:pic>
        <p:nvPicPr>
          <p:cNvPr id="10" name="Picture 9" descr="engine accide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544" y="1371600"/>
            <a:ext cx="3267456" cy="2353056"/>
          </a:xfrm>
          <a:prstGeom prst="rect">
            <a:avLst/>
          </a:prstGeom>
        </p:spPr>
      </p:pic>
      <p:pic>
        <p:nvPicPr>
          <p:cNvPr id="11" name="Picture 10" descr="engine acciden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3886200"/>
            <a:ext cx="3267456" cy="23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842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Following </a:t>
            </a:r>
            <a:r>
              <a:rPr lang="en-US"/>
              <a:t>Other Vehicles</a:t>
            </a:r>
          </a:p>
        </p:txBody>
      </p:sp>
      <p:pic>
        <p:nvPicPr>
          <p:cNvPr id="8194" name="Picture 2" descr="Engines following one anot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315200" cy="41148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951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Braking/Stopping Distance</a:t>
            </a:r>
          </a:p>
        </p:txBody>
      </p:sp>
      <p:pic>
        <p:nvPicPr>
          <p:cNvPr id="7" name="Picture 6" descr="accid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272" y="1371600"/>
            <a:ext cx="3267456" cy="2353056"/>
          </a:xfrm>
          <a:prstGeom prst="rect">
            <a:avLst/>
          </a:prstGeom>
        </p:spPr>
      </p:pic>
      <p:pic>
        <p:nvPicPr>
          <p:cNvPr id="8" name="Picture 7" descr="accid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886200"/>
            <a:ext cx="3261360" cy="2353056"/>
          </a:xfrm>
          <a:prstGeom prst="rect">
            <a:avLst/>
          </a:prstGeom>
        </p:spPr>
      </p:pic>
      <p:pic>
        <p:nvPicPr>
          <p:cNvPr id="9" name="Picture 8" descr="accide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944" y="3886200"/>
            <a:ext cx="3267456" cy="23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51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Blown Tire 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altLang="en-US" dirty="0"/>
              <a:t>The goal in any rapid loss of tire pressure or “blowout” is to keep the vehicle balanced and controllable. Do not panic. Any over-reaction by the driver—including slamming on the brakes or abruptly removing your foot from the accelerator—can result in a loss of vehicle control.</a:t>
            </a:r>
          </a:p>
          <a:p>
            <a:r>
              <a:rPr lang="en-US" altLang="en-US" dirty="0"/>
              <a:t>What you should </a:t>
            </a:r>
            <a:r>
              <a:rPr lang="en-US" altLang="en-US" b="1" u="sng" dirty="0"/>
              <a:t>not</a:t>
            </a:r>
            <a:r>
              <a:rPr lang="en-US" altLang="en-US" dirty="0"/>
              <a:t> do:</a:t>
            </a:r>
          </a:p>
          <a:p>
            <a:pPr lvl="1"/>
            <a:r>
              <a:rPr lang="en-US" altLang="en-US" dirty="0"/>
              <a:t>Do </a:t>
            </a:r>
            <a:r>
              <a:rPr lang="en-US" altLang="en-US" b="1" u="sng" dirty="0"/>
              <a:t>not</a:t>
            </a:r>
            <a:r>
              <a:rPr lang="en-US" altLang="en-US" dirty="0"/>
              <a:t> step on the brake.</a:t>
            </a:r>
          </a:p>
          <a:p>
            <a:pPr lvl="1"/>
            <a:r>
              <a:rPr lang="en-US" altLang="en-US" dirty="0"/>
              <a:t>Do </a:t>
            </a:r>
            <a:r>
              <a:rPr lang="en-US" altLang="en-US" b="1" u="sng" dirty="0"/>
              <a:t>not</a:t>
            </a:r>
            <a:r>
              <a:rPr lang="en-US" altLang="en-US" dirty="0"/>
              <a:t> abruptly release your foot from the brake pedal.</a:t>
            </a:r>
          </a:p>
          <a:p>
            <a:r>
              <a:rPr lang="en-US" altLang="en-US" dirty="0"/>
              <a:t>What you should do:</a:t>
            </a:r>
          </a:p>
          <a:p>
            <a:pPr lvl="1"/>
            <a:r>
              <a:rPr lang="en-US" altLang="en-US" dirty="0"/>
              <a:t>Accelerate slightly or keep steady pressure on the accelerator pedal.</a:t>
            </a:r>
          </a:p>
          <a:p>
            <a:pPr lvl="1"/>
            <a:r>
              <a:rPr lang="en-US" altLang="en-US" dirty="0"/>
              <a:t>Gently correct the steering as necessary to stabilize your vehicle and regain control. Look where you want the vehicle to go and steer in that direction.</a:t>
            </a:r>
          </a:p>
          <a:p>
            <a:pPr lvl="1"/>
            <a:r>
              <a:rPr lang="en-US" altLang="en-US" dirty="0"/>
              <a:t>Once your vehicle has stabilized, slowly remove your foot from the accelerator pedal allowing the vehicle to slow on its own.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634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Preparing to </a:t>
            </a:r>
            <a:br>
              <a:rPr lang="en-US" dirty="0"/>
            </a:br>
            <a:r>
              <a:rPr lang="en-US" dirty="0"/>
              <a:t>Drive a </a:t>
            </a:r>
            <a:br>
              <a:rPr lang="en-US" dirty="0"/>
            </a:br>
            <a:r>
              <a:rPr lang="en-US" dirty="0"/>
              <a:t>Fire Engine</a:t>
            </a:r>
          </a:p>
        </p:txBody>
      </p:sp>
      <p:pic>
        <p:nvPicPr>
          <p:cNvPr id="2050" name="Picture 2" descr="parked engin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063" y="1478796"/>
            <a:ext cx="3467149" cy="2743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5930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Off-Road Driving</a:t>
            </a:r>
          </a:p>
        </p:txBody>
      </p:sp>
      <p:pic>
        <p:nvPicPr>
          <p:cNvPr id="8" name="Picture 7" descr="off-road driv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040" y="3886200"/>
            <a:ext cx="3261360" cy="2346960"/>
          </a:xfrm>
          <a:prstGeom prst="rect">
            <a:avLst/>
          </a:prstGeom>
        </p:spPr>
      </p:pic>
      <p:pic>
        <p:nvPicPr>
          <p:cNvPr id="9" name="Picture 8" descr="off-road driv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" y="1371600"/>
            <a:ext cx="3261360" cy="2353056"/>
          </a:xfrm>
          <a:prstGeom prst="rect">
            <a:avLst/>
          </a:prstGeom>
        </p:spPr>
      </p:pic>
      <p:pic>
        <p:nvPicPr>
          <p:cNvPr id="10" name="Picture 9" descr="off-road driv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040" y="1380744"/>
            <a:ext cx="3261360" cy="2353056"/>
          </a:xfrm>
          <a:prstGeom prst="rect">
            <a:avLst/>
          </a:prstGeom>
        </p:spPr>
      </p:pic>
      <p:pic>
        <p:nvPicPr>
          <p:cNvPr id="11" name="Picture 10" descr="off-road driv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" y="3886200"/>
            <a:ext cx="326136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31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Night Driving</a:t>
            </a:r>
          </a:p>
        </p:txBody>
      </p:sp>
      <p:pic>
        <p:nvPicPr>
          <p:cNvPr id="9218" name="Picture 2" descr="night driv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1371600"/>
            <a:ext cx="7315200" cy="510820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0359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Backing</a:t>
            </a:r>
          </a:p>
        </p:txBody>
      </p:sp>
      <p:pic>
        <p:nvPicPr>
          <p:cNvPr id="5" name="Picture 4" descr="backing assista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698" y="1371600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469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Engine Placement</a:t>
            </a:r>
          </a:p>
        </p:txBody>
      </p:sp>
      <p:pic>
        <p:nvPicPr>
          <p:cNvPr id="5" name="Picture 4" descr="engine placem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901" y="1345368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3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Ingress and Egress</a:t>
            </a:r>
          </a:p>
        </p:txBody>
      </p:sp>
      <p:pic>
        <p:nvPicPr>
          <p:cNvPr id="10242" name="Picture 2" descr="egre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1371600"/>
            <a:ext cx="7315200" cy="51054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341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Parking</a:t>
            </a:r>
          </a:p>
        </p:txBody>
      </p:sp>
      <p:pic>
        <p:nvPicPr>
          <p:cNvPr id="11266" name="Picture 2" descr="parked engine at nigh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1371600"/>
            <a:ext cx="7315200" cy="51054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1219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The Black</a:t>
            </a:r>
          </a:p>
        </p:txBody>
      </p:sp>
      <p:pic>
        <p:nvPicPr>
          <p:cNvPr id="12290" name="Picture 2" descr="engine in the bla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1371601"/>
            <a:ext cx="7315200" cy="51054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165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Blind Spots</a:t>
            </a:r>
          </a:p>
        </p:txBody>
      </p:sp>
      <p:pic>
        <p:nvPicPr>
          <p:cNvPr id="2" name="Picture 1" descr="blind spot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78" y="1524000"/>
            <a:ext cx="6704622" cy="353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399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Hazards</a:t>
            </a:r>
          </a:p>
        </p:txBody>
      </p:sp>
      <p:sp>
        <p:nvSpPr>
          <p:cNvPr id="3482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799" y="1371600"/>
            <a:ext cx="4191001" cy="20574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3200" b="1" dirty="0"/>
              <a:t>Pay attention to your surroundings!</a:t>
            </a:r>
          </a:p>
        </p:txBody>
      </p:sp>
      <p:sp>
        <p:nvSpPr>
          <p:cNvPr id="34822" name="Rectangle 7"/>
          <p:cNvSpPr>
            <a:spLocks noChangeArrowheads="1"/>
          </p:cNvSpPr>
          <p:nvPr/>
        </p:nvSpPr>
        <p:spPr bwMode="auto">
          <a:xfrm>
            <a:off x="609600" y="3429000"/>
            <a:ext cx="3352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800" b="1" dirty="0">
                <a:solidFill>
                  <a:srgbClr val="640024"/>
                </a:solidFill>
              </a:rPr>
              <a:t>What hazards do you see in this picture?</a:t>
            </a:r>
          </a:p>
        </p:txBody>
      </p:sp>
      <p:pic>
        <p:nvPicPr>
          <p:cNvPr id="7" name="Picture 6" descr="engine rolled into rav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533400"/>
            <a:ext cx="415525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262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was in the picture . . 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371600"/>
            <a:ext cx="4114800" cy="4754563"/>
          </a:xfrm>
        </p:spPr>
        <p:txBody>
          <a:bodyPr/>
          <a:lstStyle/>
          <a:p>
            <a:r>
              <a:rPr lang="en-US" dirty="0"/>
              <a:t>Creek undercut the road bank</a:t>
            </a:r>
          </a:p>
          <a:p>
            <a:r>
              <a:rPr lang="en-US" dirty="0"/>
              <a:t>Narrow passage way</a:t>
            </a:r>
          </a:p>
          <a:p>
            <a:r>
              <a:rPr lang="en-US" dirty="0"/>
              <a:t>Various terrain and fuel types</a:t>
            </a:r>
          </a:p>
          <a:p>
            <a:r>
              <a:rPr lang="en-US" dirty="0"/>
              <a:t>Rolled engine!</a:t>
            </a:r>
          </a:p>
          <a:p>
            <a:endParaRPr lang="en-US" dirty="0"/>
          </a:p>
        </p:txBody>
      </p:sp>
      <p:pic>
        <p:nvPicPr>
          <p:cNvPr id="5" name="Picture 4" descr="engine rolled into ravine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38199" y="4453180"/>
            <a:ext cx="2845960" cy="2043624"/>
          </a:xfrm>
          <a:prstGeom prst="rect">
            <a:avLst/>
          </a:prstGeom>
        </p:spPr>
      </p:pic>
      <p:pic>
        <p:nvPicPr>
          <p:cNvPr id="6" name="Picture 5" descr="engine rolled into rav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371600"/>
            <a:ext cx="3581400" cy="4726006"/>
          </a:xfrm>
          <a:prstGeom prst="rect">
            <a:avLst/>
          </a:prstGeom>
        </p:spPr>
      </p:pic>
      <p:sp>
        <p:nvSpPr>
          <p:cNvPr id="10" name="Oval 9" descr="red circle depicting hidden vehicle"/>
          <p:cNvSpPr/>
          <p:nvPr/>
        </p:nvSpPr>
        <p:spPr>
          <a:xfrm>
            <a:off x="7315200" y="4419600"/>
            <a:ext cx="1371600" cy="14478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 descr="arrow"/>
          <p:cNvCxnSpPr>
            <a:stCxn id="10" idx="2"/>
            <a:endCxn id="5" idx="3"/>
          </p:cNvCxnSpPr>
          <p:nvPr/>
        </p:nvCxnSpPr>
        <p:spPr>
          <a:xfrm rot="10800000">
            <a:off x="3684160" y="5136612"/>
            <a:ext cx="3631040" cy="68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 descr="arrow"/>
          <p:cNvCxnSpPr/>
          <p:nvPr/>
        </p:nvCxnSpPr>
        <p:spPr>
          <a:xfrm>
            <a:off x="4191000" y="1752600"/>
            <a:ext cx="2743200" cy="2057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874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Pre-trip Inspection</a:t>
            </a:r>
            <a:br>
              <a:rPr lang="en-US" dirty="0"/>
            </a:br>
            <a:r>
              <a:rPr lang="en-US" sz="3200" dirty="0"/>
              <a:t>(Preventative Maintenance Check)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4754563"/>
          </a:xfrm>
        </p:spPr>
        <p:txBody>
          <a:bodyPr/>
          <a:lstStyle/>
          <a:p>
            <a:r>
              <a:rPr lang="en-US" dirty="0"/>
              <a:t>Performed daily during fire season</a:t>
            </a:r>
          </a:p>
          <a:p>
            <a:r>
              <a:rPr lang="en-US" dirty="0"/>
              <a:t>Documented in the FEMPR</a:t>
            </a:r>
          </a:p>
          <a:p>
            <a:r>
              <a:rPr lang="en-US" dirty="0"/>
              <a:t>Different from the driver walk-around</a:t>
            </a:r>
          </a:p>
        </p:txBody>
      </p:sp>
      <p:pic>
        <p:nvPicPr>
          <p:cNvPr id="6" name="Picture 5" descr="pre-trip inspection"/>
          <p:cNvPicPr>
            <a:picLocks noChangeAspect="1"/>
          </p:cNvPicPr>
          <p:nvPr/>
        </p:nvPicPr>
        <p:blipFill>
          <a:blip r:embed="rId2"/>
          <a:srcRect l="4167" t="3099" r="4167" b="7041"/>
          <a:stretch>
            <a:fillRect/>
          </a:stretch>
        </p:blipFill>
        <p:spPr>
          <a:xfrm>
            <a:off x="4648200" y="3124200"/>
            <a:ext cx="3699637" cy="2438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74" name="Picture 2" descr="pre-trip inspect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0" y="3124200"/>
            <a:ext cx="3549112" cy="2444944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7985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Rock Piles/Outcroppings</a:t>
            </a:r>
          </a:p>
        </p:txBody>
      </p:sp>
      <p:pic>
        <p:nvPicPr>
          <p:cNvPr id="5" name="Picture 4" descr="rock outcro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310" y="1371600"/>
            <a:ext cx="640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415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Various Terrain and </a:t>
            </a:r>
            <a:br>
              <a:rPr lang="en-US" sz="4000" dirty="0"/>
            </a:br>
            <a:r>
              <a:rPr lang="en-US" sz="4000" dirty="0"/>
              <a:t>Fuel Type Changes</a:t>
            </a:r>
          </a:p>
        </p:txBody>
      </p:sp>
      <p:pic>
        <p:nvPicPr>
          <p:cNvPr id="13314" name="Picture 2" descr="varied fuel type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705600" cy="502920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8718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Aircraft</a:t>
            </a:r>
          </a:p>
        </p:txBody>
      </p:sp>
      <p:pic>
        <p:nvPicPr>
          <p:cNvPr id="7" name="Picture 6" descr="engines hit by aerial retarda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944" y="3971544"/>
            <a:ext cx="3267456" cy="2353056"/>
          </a:xfrm>
          <a:prstGeom prst="rect">
            <a:avLst/>
          </a:prstGeom>
        </p:spPr>
      </p:pic>
      <p:pic>
        <p:nvPicPr>
          <p:cNvPr id="8" name="Picture 7" descr="engines hit by aerial retarda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971544"/>
            <a:ext cx="3261360" cy="2353056"/>
          </a:xfrm>
          <a:prstGeom prst="rect">
            <a:avLst/>
          </a:prstGeom>
        </p:spPr>
      </p:pic>
      <p:pic>
        <p:nvPicPr>
          <p:cNvPr id="10" name="Picture 9" descr="engines hit by aerial retardan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3700" y="1371600"/>
            <a:ext cx="3276600" cy="2362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96800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Wild and Domesticated Animals</a:t>
            </a:r>
          </a:p>
        </p:txBody>
      </p:sp>
      <p:pic>
        <p:nvPicPr>
          <p:cNvPr id="8" name="Picture 7" descr="engine hitting cow accid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" y="1371600"/>
            <a:ext cx="3261360" cy="2346960"/>
          </a:xfrm>
          <a:prstGeom prst="rect">
            <a:avLst/>
          </a:prstGeom>
        </p:spPr>
      </p:pic>
      <p:pic>
        <p:nvPicPr>
          <p:cNvPr id="9" name="Picture 8" descr="engine hitting cow accide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240" y="1371600"/>
            <a:ext cx="3261360" cy="2353056"/>
          </a:xfrm>
          <a:prstGeom prst="rect">
            <a:avLst/>
          </a:prstGeom>
        </p:spPr>
      </p:pic>
      <p:pic>
        <p:nvPicPr>
          <p:cNvPr id="10" name="Picture 9" descr="engine hitting cow accide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" y="3895344"/>
            <a:ext cx="3261360" cy="2353056"/>
          </a:xfrm>
          <a:prstGeom prst="rect">
            <a:avLst/>
          </a:prstGeom>
        </p:spPr>
      </p:pic>
      <p:pic>
        <p:nvPicPr>
          <p:cNvPr id="11" name="Picture 10" descr="engine hitting cow acciden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240" y="3895344"/>
            <a:ext cx="326136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793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Poor Weather Conditions</a:t>
            </a:r>
          </a:p>
        </p:txBody>
      </p:sp>
      <p:pic>
        <p:nvPicPr>
          <p:cNvPr id="14338" name="Picture 2" descr="engine in smo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4" y="1371599"/>
            <a:ext cx="4651375" cy="31396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ngine in snow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1398" y="3429000"/>
            <a:ext cx="4800601" cy="3124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7468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Wildland-Urban Interface</a:t>
            </a:r>
          </a:p>
        </p:txBody>
      </p:sp>
      <p:pic>
        <p:nvPicPr>
          <p:cNvPr id="6" name="Picture 5" descr="wildland urban interface"/>
          <p:cNvPicPr>
            <a:picLocks/>
          </p:cNvPicPr>
          <p:nvPr/>
        </p:nvPicPr>
        <p:blipFill>
          <a:blip r:embed="rId2" cstate="screen"/>
          <a:srcRect r="4762"/>
          <a:stretch>
            <a:fillRect/>
          </a:stretch>
        </p:blipFill>
        <p:spPr>
          <a:xfrm>
            <a:off x="762000" y="1371600"/>
            <a:ext cx="3657599" cy="2743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362" name="Picture 2" descr="wildland urban interfa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3657600" cy="2743200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7437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Staying Alert</a:t>
            </a:r>
            <a:endParaRPr lang="en-US" dirty="0"/>
          </a:p>
        </p:txBody>
      </p:sp>
      <p:pic>
        <p:nvPicPr>
          <p:cNvPr id="7" name="Picture 6" descr="rollov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840" y="3901440"/>
            <a:ext cx="3261360" cy="2346960"/>
          </a:xfrm>
          <a:prstGeom prst="rect">
            <a:avLst/>
          </a:prstGeom>
        </p:spPr>
      </p:pic>
      <p:pic>
        <p:nvPicPr>
          <p:cNvPr id="8" name="Picture 7" descr="rollov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80744"/>
            <a:ext cx="3267456" cy="2353056"/>
          </a:xfrm>
          <a:prstGeom prst="rect">
            <a:avLst/>
          </a:prstGeom>
        </p:spPr>
      </p:pic>
      <p:pic>
        <p:nvPicPr>
          <p:cNvPr id="9" name="Picture 8" descr="rollov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371600"/>
            <a:ext cx="3267456" cy="23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369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Post Off-Road Inspection</a:t>
            </a:r>
          </a:p>
        </p:txBody>
      </p:sp>
      <p:pic>
        <p:nvPicPr>
          <p:cNvPr id="5" name="Picture 4" descr="incident operation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1600" y="1371600"/>
            <a:ext cx="6400801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94983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Driving Reminders</a:t>
            </a:r>
          </a:p>
        </p:txBody>
      </p:sp>
      <p:pic>
        <p:nvPicPr>
          <p:cNvPr id="5" name="Picture 4" descr="engine rollover"/>
          <p:cNvPicPr>
            <a:picLocks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762000" y="1349644"/>
            <a:ext cx="3657600" cy="26228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2" descr="engine rollover"/>
          <p:cNvPicPr>
            <a:picLocks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24400" y="1353519"/>
            <a:ext cx="3657600" cy="26368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83647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Driving Reminders</a:t>
            </a:r>
            <a:endParaRPr lang="en-US" dirty="0"/>
          </a:p>
        </p:txBody>
      </p:sp>
      <p:sp>
        <p:nvSpPr>
          <p:cNvPr id="47109" name="Rectangle 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More time can be made up by getting out of the station quickly than by speeding en route.</a:t>
            </a:r>
          </a:p>
          <a:p>
            <a:endParaRPr lang="en-US" dirty="0"/>
          </a:p>
        </p:txBody>
      </p:sp>
      <p:sp>
        <p:nvSpPr>
          <p:cNvPr id="47110" name="Rectangle 8"/>
          <p:cNvSpPr>
            <a:spLocks noGrp="1" noChangeArrowheads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/>
              <a:t>Keep your vehicle in top condition. Inspect it regularly.</a:t>
            </a:r>
          </a:p>
          <a:p>
            <a:endParaRPr lang="en-US"/>
          </a:p>
        </p:txBody>
      </p:sp>
      <p:pic>
        <p:nvPicPr>
          <p:cNvPr id="16386" name="Picture 2" descr="incident opera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3810000" cy="2857500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731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 Walk-Around</a:t>
            </a:r>
          </a:p>
        </p:txBody>
      </p:sp>
      <p:grpSp>
        <p:nvGrpSpPr>
          <p:cNvPr id="5" name="Group 4" descr="visual of driver walk-around"/>
          <p:cNvGrpSpPr/>
          <p:nvPr/>
        </p:nvGrpSpPr>
        <p:grpSpPr>
          <a:xfrm>
            <a:off x="1889918" y="1371600"/>
            <a:ext cx="5364163" cy="4343400"/>
            <a:chOff x="2000250" y="1752600"/>
            <a:chExt cx="4887913" cy="3505200"/>
          </a:xfrm>
        </p:grpSpPr>
        <p:pic>
          <p:nvPicPr>
            <p:cNvPr id="6" name="Picture 3" descr="inspect_cycle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2238" y="2057400"/>
              <a:ext cx="1228725" cy="2724150"/>
            </a:xfrm>
            <a:prstGeom prst="rect">
              <a:avLst/>
            </a:prstGeom>
            <a:noFill/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2000250" y="4248150"/>
              <a:ext cx="1963738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>
                  <a:latin typeface="Arial Black" pitchFamily="34" charset="0"/>
                </a:rPr>
                <a:t>Passenger Side Front</a:t>
              </a: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5295900" y="4248150"/>
              <a:ext cx="159226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>
                  <a:latin typeface="Arial Black" pitchFamily="34" charset="0"/>
                </a:rPr>
                <a:t>Driver Side Front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5264150" y="2322513"/>
              <a:ext cx="154146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>
                  <a:latin typeface="Arial Black" pitchFamily="34" charset="0"/>
                </a:rPr>
                <a:t>Driver Side Rear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2014538" y="2322513"/>
              <a:ext cx="1912937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200" b="0">
                  <a:latin typeface="Arial Black" pitchFamily="34" charset="0"/>
                </a:rPr>
                <a:t>Passenger Side Rear</a:t>
              </a: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 rot="5400000">
              <a:off x="5295900" y="3314700"/>
              <a:ext cx="1066800" cy="228600"/>
            </a:xfrm>
            <a:prstGeom prst="notchedRightArrow">
              <a:avLst>
                <a:gd name="adj1" fmla="val 45833"/>
                <a:gd name="adj2" fmla="val 71750"/>
              </a:avLst>
            </a:prstGeom>
            <a:solidFill>
              <a:srgbClr val="0033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 rot="10800000">
              <a:off x="4038600" y="5029200"/>
              <a:ext cx="1066800" cy="228600"/>
            </a:xfrm>
            <a:prstGeom prst="notchedRightArrow">
              <a:avLst>
                <a:gd name="adj1" fmla="val 45833"/>
                <a:gd name="adj2" fmla="val 71750"/>
              </a:avLst>
            </a:prstGeom>
            <a:solidFill>
              <a:srgbClr val="0033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 rot="16200000">
              <a:off x="2819400" y="3352800"/>
              <a:ext cx="1066800" cy="228600"/>
            </a:xfrm>
            <a:prstGeom prst="notchedRightArrow">
              <a:avLst>
                <a:gd name="adj1" fmla="val 45833"/>
                <a:gd name="adj2" fmla="val 71750"/>
              </a:avLst>
            </a:prstGeom>
            <a:solidFill>
              <a:srgbClr val="0033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11"/>
            <p:cNvSpPr>
              <a:spLocks noChangeArrowheads="1"/>
            </p:cNvSpPr>
            <p:nvPr/>
          </p:nvSpPr>
          <p:spPr bwMode="auto">
            <a:xfrm>
              <a:off x="4038600" y="1752600"/>
              <a:ext cx="1066800" cy="228600"/>
            </a:xfrm>
            <a:prstGeom prst="notchedRightArrow">
              <a:avLst>
                <a:gd name="adj1" fmla="val 45833"/>
                <a:gd name="adj2" fmla="val 71750"/>
              </a:avLst>
            </a:prstGeom>
            <a:solidFill>
              <a:srgbClr val="0033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4266131" y="3781926"/>
              <a:ext cx="5873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 dirty="0">
                  <a:latin typeface="Arial Black" pitchFamily="34" charset="0"/>
                </a:rPr>
                <a:t>Cab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928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Driving Reminders</a:t>
            </a:r>
            <a:endParaRPr lang="en-US" dirty="0"/>
          </a:p>
        </p:txBody>
      </p:sp>
      <p:sp>
        <p:nvSpPr>
          <p:cNvPr id="48132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u="sng" dirty="0"/>
              <a:t>Never</a:t>
            </a:r>
            <a:r>
              <a:rPr lang="en-US" dirty="0"/>
              <a:t> let distractions interfere with your driving.</a:t>
            </a:r>
            <a:endParaRPr lang="en-US" b="1" u="sng" dirty="0"/>
          </a:p>
          <a:p>
            <a:r>
              <a:rPr lang="en-US" dirty="0"/>
              <a:t>Good drivers drive smoothly and with control, not recklessly or erratically.</a:t>
            </a:r>
          </a:p>
        </p:txBody>
      </p:sp>
      <p:sp>
        <p:nvSpPr>
          <p:cNvPr id="48133" name="Rectangle 5"/>
          <p:cNvSpPr>
            <a:spLocks noGrp="1" noChangeArrowheads="1"/>
          </p:cNvSpPr>
          <p:nvPr>
            <p:ph sz="half" idx="12"/>
          </p:nvPr>
        </p:nvSpPr>
        <p:spPr/>
        <p:txBody>
          <a:bodyPr/>
          <a:lstStyle/>
          <a:p>
            <a:r>
              <a:rPr lang="en-US"/>
              <a:t>A heavier piece of equipment will not stop as easily as a passenger car.</a:t>
            </a:r>
          </a:p>
        </p:txBody>
      </p:sp>
      <p:pic>
        <p:nvPicPr>
          <p:cNvPr id="8" name="Picture 7" descr="engine driving off-road on uneven terrai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210" y="3429000"/>
            <a:ext cx="3810000" cy="2667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06631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Accidents do not “just happen” </a:t>
            </a:r>
          </a:p>
        </p:txBody>
      </p:sp>
      <p:pic>
        <p:nvPicPr>
          <p:cNvPr id="6" name="Picture 5" descr="engine high centered on cement cylinder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1600" y="1371605"/>
            <a:ext cx="6400800" cy="4572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06814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Cone Course Exercise</a:t>
            </a:r>
          </a:p>
        </p:txBody>
      </p:sp>
      <p:pic>
        <p:nvPicPr>
          <p:cNvPr id="17410" name="Picture 2" descr="engine on cone cour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" y="2879124"/>
            <a:ext cx="3656330" cy="274224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engine on cone cour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79124"/>
            <a:ext cx="3657600" cy="27432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9763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Objectives</a:t>
            </a: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lvl="0"/>
            <a:r>
              <a:rPr lang="en-US" dirty="0"/>
              <a:t>Describe and demonstrate the driver walk-around before moving a fire engine.</a:t>
            </a:r>
          </a:p>
          <a:p>
            <a:pPr lvl="0"/>
            <a:r>
              <a:rPr lang="en-US" dirty="0"/>
              <a:t>Describe the STOP procedure and how it relates to the driver when operating a fire engine.</a:t>
            </a:r>
          </a:p>
          <a:p>
            <a:pPr lvl="0"/>
            <a:r>
              <a:rPr lang="en-US" dirty="0"/>
              <a:t>Identify danger zones around fire engines and describe actions that can be performed to reduce risk in these areas.</a:t>
            </a:r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079416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Objectives</a:t>
            </a:r>
            <a:endParaRPr lang="en-US" alt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type="subTitle" idx="1"/>
          </p:nvPr>
        </p:nvSpPr>
        <p:spPr>
          <a:xfrm>
            <a:off x="685546" y="1295400"/>
            <a:ext cx="7323138" cy="5342510"/>
          </a:xfr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 lvl="0"/>
            <a:r>
              <a:rPr lang="en-US" dirty="0"/>
              <a:t>Describe and demonstrate the start-up and shifting procedures an ENOP must perform when operating fire engines.</a:t>
            </a:r>
          </a:p>
          <a:p>
            <a:pPr lvl="0"/>
            <a:r>
              <a:rPr lang="en-US" dirty="0"/>
              <a:t>Identify hazardous driving situations and describe actions that can be performed to reduce risk.</a:t>
            </a:r>
          </a:p>
          <a:p>
            <a:pPr lvl="0"/>
            <a:r>
              <a:rPr lang="en-US" dirty="0"/>
              <a:t>Demonstrate on an established course fire engine handling and maneuvering capabilities.</a:t>
            </a:r>
          </a:p>
        </p:txBody>
      </p:sp>
      <p:pic>
        <p:nvPicPr>
          <p:cNvPr id="6149" name="Picture 228" descr="Target icon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8684" y="754251"/>
            <a:ext cx="914400" cy="914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53368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Walk-Around Watch Outs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267200" cy="4754563"/>
          </a:xfrm>
        </p:spPr>
        <p:txBody>
          <a:bodyPr>
            <a:normAutofit fontScale="92500"/>
          </a:bodyPr>
          <a:lstStyle/>
          <a:p>
            <a:r>
              <a:rPr lang="en-US" dirty="0"/>
              <a:t>Rocks in the way of tires</a:t>
            </a:r>
          </a:p>
          <a:p>
            <a:r>
              <a:rPr lang="en-US" dirty="0"/>
              <a:t>Holes, </a:t>
            </a:r>
            <a:r>
              <a:rPr lang="en-US" dirty="0" err="1"/>
              <a:t>berms</a:t>
            </a:r>
            <a:r>
              <a:rPr lang="en-US" dirty="0"/>
              <a:t>, ditches, etc.</a:t>
            </a:r>
          </a:p>
          <a:p>
            <a:r>
              <a:rPr lang="en-US" dirty="0"/>
              <a:t>Large </a:t>
            </a:r>
            <a:r>
              <a:rPr lang="en-US" dirty="0" err="1"/>
              <a:t>stobbs</a:t>
            </a:r>
            <a:r>
              <a:rPr lang="en-US" dirty="0"/>
              <a:t> or downed trees</a:t>
            </a:r>
          </a:p>
          <a:p>
            <a:r>
              <a:rPr lang="en-US" dirty="0"/>
              <a:t>Chock blocks secured and in place</a:t>
            </a:r>
          </a:p>
          <a:p>
            <a:r>
              <a:rPr lang="en-US" dirty="0"/>
              <a:t>Gear or equipment around or under vehicle</a:t>
            </a:r>
          </a:p>
        </p:txBody>
      </p:sp>
      <p:pic>
        <p:nvPicPr>
          <p:cNvPr id="5" name="Picture 4" descr="Rear bumpe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3009" y="1371600"/>
            <a:ext cx="3737344" cy="2819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3707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Walk-Around Watch Outs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114800" cy="47545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Vehicles parked behind the engine</a:t>
            </a:r>
          </a:p>
          <a:p>
            <a:r>
              <a:rPr lang="en-US" dirty="0"/>
              <a:t>Personnel relaxing or sleeping around engine</a:t>
            </a:r>
          </a:p>
          <a:p>
            <a:r>
              <a:rPr lang="en-US" dirty="0"/>
              <a:t>Body damage while away from the engine</a:t>
            </a:r>
          </a:p>
          <a:p>
            <a:r>
              <a:rPr lang="en-US" dirty="0"/>
              <a:t>Cabinets latched and equipment secured</a:t>
            </a:r>
          </a:p>
          <a:p>
            <a:r>
              <a:rPr lang="en-US" dirty="0"/>
              <a:t>Side and overhead clearance in and near the path your vehicle will travel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 descr="walk aroun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57800" y="1401763"/>
            <a:ext cx="3124200" cy="4724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6372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STOP Procedure</a:t>
            </a:r>
            <a:endParaRPr lang="en-US" dirty="0"/>
          </a:p>
        </p:txBody>
      </p:sp>
      <p:pic>
        <p:nvPicPr>
          <p:cNvPr id="7" name="Picture 6" descr="STOP procedure: &#10;Seat belts on?&#10;Tools and equipment stowed?&#10;Operatr and crew have situational awareness&#10;Personnel accounted for?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590800"/>
            <a:ext cx="6858000" cy="285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853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0</TotalTime>
  <Words>1236</Words>
  <Application>Microsoft Office PowerPoint</Application>
  <PresentationFormat>On-screen Show (4:3)</PresentationFormat>
  <Paragraphs>161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Arial</vt:lpstr>
      <vt:lpstr>Arial Black</vt:lpstr>
      <vt:lpstr>Calibri</vt:lpstr>
      <vt:lpstr>Courier New</vt:lpstr>
      <vt:lpstr>Rockwell</vt:lpstr>
      <vt:lpstr>Rockwell Condensed</vt:lpstr>
      <vt:lpstr>Rockwell Extra Bold</vt:lpstr>
      <vt:lpstr>Times New Roman</vt:lpstr>
      <vt:lpstr>Wingdings</vt:lpstr>
      <vt:lpstr>Wood Type</vt:lpstr>
      <vt:lpstr>Fire Engine  Driving Operations</vt:lpstr>
      <vt:lpstr>Objectives</vt:lpstr>
      <vt:lpstr>Objectives</vt:lpstr>
      <vt:lpstr>Preparing to  Drive a  Fire Engine</vt:lpstr>
      <vt:lpstr>Pre-trip Inspection (Preventative Maintenance Check)</vt:lpstr>
      <vt:lpstr>Driver Walk-Around</vt:lpstr>
      <vt:lpstr>Walk-Around Watch Outs</vt:lpstr>
      <vt:lpstr>More Walk-Around Watch Outs</vt:lpstr>
      <vt:lpstr>STOP Procedure</vt:lpstr>
      <vt:lpstr>“S”</vt:lpstr>
      <vt:lpstr>“T”</vt:lpstr>
      <vt:lpstr>“O”</vt:lpstr>
      <vt:lpstr>“P”</vt:lpstr>
      <vt:lpstr>Engine Danger Zones</vt:lpstr>
      <vt:lpstr>Engine Danger Zones</vt:lpstr>
      <vt:lpstr>Engine Danger Zones</vt:lpstr>
      <vt:lpstr>Engine Danger Zones</vt:lpstr>
      <vt:lpstr>Engine Danger Zones</vt:lpstr>
      <vt:lpstr>Engine Spotter Usage </vt:lpstr>
      <vt:lpstr>When to Use a Spotter</vt:lpstr>
      <vt:lpstr>Spotter Techniques</vt:lpstr>
      <vt:lpstr>Spotter Techniques</vt:lpstr>
      <vt:lpstr>Vehicle Operations and Recovery</vt:lpstr>
      <vt:lpstr>Mirror and Seat Adjustment</vt:lpstr>
      <vt:lpstr>Mud and Sand Areas</vt:lpstr>
      <vt:lpstr>Side Hills</vt:lpstr>
      <vt:lpstr>Gullies/Ditches</vt:lpstr>
      <vt:lpstr>Vehicle Recovery</vt:lpstr>
      <vt:lpstr>Winch Use</vt:lpstr>
      <vt:lpstr>Jump Starting</vt:lpstr>
      <vt:lpstr>BIA M-52 Remove Radio Fuse </vt:lpstr>
      <vt:lpstr>Portable Battery Jump Starter</vt:lpstr>
      <vt:lpstr>Tire Changing and Jacking</vt:lpstr>
      <vt:lpstr>Towing and Being Towed</vt:lpstr>
      <vt:lpstr>Driving Safety</vt:lpstr>
      <vt:lpstr>Follow Safe Driving Practices</vt:lpstr>
      <vt:lpstr>Following Other Vehicles</vt:lpstr>
      <vt:lpstr>Braking/Stopping Distance</vt:lpstr>
      <vt:lpstr>Blown Tire Technique</vt:lpstr>
      <vt:lpstr>Off-Road Driving</vt:lpstr>
      <vt:lpstr>Night Driving</vt:lpstr>
      <vt:lpstr>Backing</vt:lpstr>
      <vt:lpstr>Engine Placement</vt:lpstr>
      <vt:lpstr>Ingress and Egress</vt:lpstr>
      <vt:lpstr>Parking</vt:lpstr>
      <vt:lpstr>The Black</vt:lpstr>
      <vt:lpstr>Blind Spots</vt:lpstr>
      <vt:lpstr>Hazards</vt:lpstr>
      <vt:lpstr>What was in the picture . . .</vt:lpstr>
      <vt:lpstr>Rock Piles/Outcroppings</vt:lpstr>
      <vt:lpstr>Various Terrain and  Fuel Type Changes</vt:lpstr>
      <vt:lpstr>Aircraft</vt:lpstr>
      <vt:lpstr>Wild and Domesticated Animals</vt:lpstr>
      <vt:lpstr>Poor Weather Conditions</vt:lpstr>
      <vt:lpstr>Wildland-Urban Interface</vt:lpstr>
      <vt:lpstr>Staying Alert</vt:lpstr>
      <vt:lpstr>Post Off-Road Inspection</vt:lpstr>
      <vt:lpstr>Driving Reminders</vt:lpstr>
      <vt:lpstr>Driving Reminders</vt:lpstr>
      <vt:lpstr>Driving Reminders</vt:lpstr>
      <vt:lpstr>Accidents do not “just happen” </vt:lpstr>
      <vt:lpstr>Cone Course Exercise</vt:lpstr>
      <vt:lpstr>Objectives</vt:lpstr>
      <vt:lpstr>Objectives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2022-01-26T15:52:56Z</dcterms:created>
  <dcterms:modified xsi:type="dcterms:W3CDTF">2022-01-26T15:53:24Z</dcterms:modified>
</cp:coreProperties>
</file>