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3" r:id="rId1"/>
  </p:sldMasterIdLst>
  <p:notesMasterIdLst>
    <p:notesMasterId r:id="rId31"/>
  </p:notesMasterIdLst>
  <p:handoutMasterIdLst>
    <p:handoutMasterId r:id="rId32"/>
  </p:handoutMasterIdLst>
  <p:sldIdLst>
    <p:sldId id="448" r:id="rId2"/>
    <p:sldId id="445" r:id="rId3"/>
    <p:sldId id="451" r:id="rId4"/>
    <p:sldId id="45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8" r:id="rId21"/>
    <p:sldId id="470" r:id="rId22"/>
    <p:sldId id="478" r:id="rId23"/>
    <p:sldId id="471" r:id="rId24"/>
    <p:sldId id="472" r:id="rId25"/>
    <p:sldId id="473" r:id="rId26"/>
    <p:sldId id="474" r:id="rId27"/>
    <p:sldId id="475" r:id="rId28"/>
    <p:sldId id="476" r:id="rId29"/>
    <p:sldId id="477" r:id="rId30"/>
  </p:sldIdLst>
  <p:sldSz cx="9144000" cy="6858000" type="screen4x3"/>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616" userDrawn="1">
          <p15:clr>
            <a:srgbClr val="A4A3A4"/>
          </p15:clr>
        </p15:guide>
        <p15:guide id="3" orient="horz" pos="864" userDrawn="1">
          <p15:clr>
            <a:srgbClr val="A4A3A4"/>
          </p15:clr>
        </p15:guide>
        <p15:guide id="4" pos="2880" userDrawn="1">
          <p15:clr>
            <a:srgbClr val="A4A3A4"/>
          </p15:clr>
        </p15:guide>
        <p15:guide id="5" pos="5280" userDrawn="1">
          <p15:clr>
            <a:srgbClr val="A4A3A4"/>
          </p15:clr>
        </p15:guide>
      </p15:sldGuideLst>
    </p:ext>
    <p:ext uri="{2D200454-40CA-4A62-9FC3-DE9A4176ACB9}">
      <p15:notesGuideLst xmlns:p15="http://schemas.microsoft.com/office/powerpoint/2012/main">
        <p15:guide id="1" orient="horz" pos="2850">
          <p15:clr>
            <a:srgbClr val="A4A3A4"/>
          </p15:clr>
        </p15:guide>
        <p15:guide id="2" pos="22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6143"/>
    <a:srgbClr val="537953"/>
    <a:srgbClr val="FFFF66"/>
    <a:srgbClr val="0000FF"/>
    <a:srgbClr val="0066FF"/>
    <a:srgbClr val="507450"/>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22603-4EE4-4C42-A7AF-0E35771DC006}" v="6" dt="2022-01-26T15:45:14.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2353" autoAdjust="0"/>
  </p:normalViewPr>
  <p:slideViewPr>
    <p:cSldViewPr>
      <p:cViewPr varScale="1">
        <p:scale>
          <a:sx n="105" d="100"/>
          <a:sy n="105" d="100"/>
        </p:scale>
        <p:origin x="276" y="102"/>
      </p:cViewPr>
      <p:guideLst>
        <p:guide orient="horz" pos="2160"/>
        <p:guide pos="5616"/>
        <p:guide orient="horz" pos="864"/>
        <p:guide pos="2880"/>
        <p:guide pos="5280"/>
      </p:guideLst>
    </p:cSldViewPr>
  </p:slideViewPr>
  <p:outlineViewPr>
    <p:cViewPr>
      <p:scale>
        <a:sx n="33" d="100"/>
        <a:sy n="33" d="100"/>
      </p:scale>
      <p:origin x="0" y="21204"/>
    </p:cViewPr>
  </p:outlineViewPr>
  <p:notesTextViewPr>
    <p:cViewPr>
      <p:scale>
        <a:sx n="3" d="2"/>
        <a:sy n="3" d="2"/>
      </p:scale>
      <p:origin x="0" y="0"/>
    </p:cViewPr>
  </p:notesTextViewPr>
  <p:sorterViewPr>
    <p:cViewPr>
      <p:scale>
        <a:sx n="66" d="100"/>
        <a:sy n="66" d="100"/>
      </p:scale>
      <p:origin x="0" y="3792"/>
    </p:cViewPr>
  </p:sorterViewPr>
  <p:notesViewPr>
    <p:cSldViewPr>
      <p:cViewPr>
        <p:scale>
          <a:sx n="75" d="100"/>
          <a:sy n="75" d="100"/>
        </p:scale>
        <p:origin x="2322" y="636"/>
      </p:cViewPr>
      <p:guideLst>
        <p:guide orient="horz" pos="2850"/>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86019" name="Rectangle 3"/>
          <p:cNvSpPr>
            <a:spLocks noGrp="1" noChangeArrowheads="1"/>
          </p:cNvSpPr>
          <p:nvPr>
            <p:ph type="dt" sz="quarter"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86020" name="Rectangle 4"/>
          <p:cNvSpPr>
            <a:spLocks noGrp="1" noChangeArrowheads="1"/>
          </p:cNvSpPr>
          <p:nvPr>
            <p:ph type="ftr" sz="quarter" idx="2"/>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86021" name="Rectangle 5"/>
          <p:cNvSpPr>
            <a:spLocks noGrp="1" noChangeArrowheads="1"/>
          </p:cNvSpPr>
          <p:nvPr>
            <p:ph type="sldNum" sz="quarter" idx="3"/>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FD5EA9A-6A40-4684-9011-C65E0468FA9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68611"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74763" y="677863"/>
            <a:ext cx="4527550" cy="3395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42975" y="4300538"/>
            <a:ext cx="5191125" cy="40735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68615"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E1F2C9B-9E4E-4D6F-A809-7D8ABBB4E9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9</a:t>
            </a:fld>
            <a:endParaRPr lang="en-US" altLang="en-US"/>
          </a:p>
        </p:txBody>
      </p:sp>
    </p:spTree>
    <p:extLst>
      <p:ext uri="{BB962C8B-B14F-4D97-AF65-F5344CB8AC3E}">
        <p14:creationId xmlns:p14="http://schemas.microsoft.com/office/powerpoint/2010/main" val="391216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25 IAM Chapter 4 is the official BIA driving policy, updated in April 2020.  This sets the duty day limitations for one driver at 8 hours.  This is also in the 2022 Red Book.</a:t>
            </a:r>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11</a:t>
            </a:fld>
            <a:endParaRPr lang="en-US" altLang="en-US"/>
          </a:p>
        </p:txBody>
      </p:sp>
    </p:spTree>
    <p:extLst>
      <p:ext uri="{BB962C8B-B14F-4D97-AF65-F5344CB8AC3E}">
        <p14:creationId xmlns:p14="http://schemas.microsoft.com/office/powerpoint/2010/main" val="14604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Can do driver walk around using the one person or use the "buddy system" with two people.</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22</a:t>
            </a:fld>
            <a:endParaRPr lang="en-US" altLang="en-US"/>
          </a:p>
        </p:txBody>
      </p:sp>
    </p:spTree>
    <p:extLst>
      <p:ext uri="{BB962C8B-B14F-4D97-AF65-F5344CB8AC3E}">
        <p14:creationId xmlns:p14="http://schemas.microsoft.com/office/powerpoint/2010/main" val="119516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BIA utilizes tailgate safety sessions as a component of discussing the risk assessment and identifying mitigations for hazards.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28</a:t>
            </a:fld>
            <a:endParaRPr lang="en-US" altLang="en-US"/>
          </a:p>
        </p:txBody>
      </p:sp>
    </p:spTree>
    <p:extLst>
      <p:ext uri="{BB962C8B-B14F-4D97-AF65-F5344CB8AC3E}">
        <p14:creationId xmlns:p14="http://schemas.microsoft.com/office/powerpoint/2010/main" val="23614098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descr="red line"/>
          <p:cNvSpPr/>
          <p:nvPr/>
        </p:nvSpPr>
        <p:spPr>
          <a:xfrm>
            <a:off x="685800" y="4282763"/>
            <a:ext cx="77724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88670" y="1432223"/>
            <a:ext cx="759333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7579614"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grpSp>
        <p:nvGrpSpPr>
          <p:cNvPr id="10" name="Group 9" descr="slide number"/>
          <p:cNvGrpSpPr>
            <a:grpSpLocks noChangeAspect="1"/>
          </p:cNvGrpSpPr>
          <p:nvPr userDrawn="1"/>
        </p:nvGrpSpPr>
        <p:grpSpPr>
          <a:xfrm>
            <a:off x="8522208" y="6258560"/>
            <a:ext cx="393192" cy="393192"/>
            <a:chOff x="9685338" y="4460675"/>
            <a:chExt cx="1080904" cy="1080902"/>
          </a:xfrm>
        </p:grpSpPr>
        <p:sp>
          <p:nvSpPr>
            <p:cNvPr id="11" name="Oval 10" descr="oval"/>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descr="oval"/>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0" name="Rectangle 19" descr="slide number"/>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185176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0928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5577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37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81750"/>
            <a:ext cx="2133600" cy="476250"/>
          </a:xfrm>
        </p:spPr>
        <p:txBody>
          <a:bodyPr/>
          <a:lstStyle>
            <a:lvl1pPr>
              <a:defRPr/>
            </a:lvl1pPr>
          </a:lstStyle>
          <a:p>
            <a:r>
              <a:rPr lang="en-US"/>
              <a:t>4B-</a:t>
            </a:r>
            <a:fld id="{DCA764BA-4FF7-44AC-B092-3A07FE14C2F1}" type="slidenum">
              <a:rPr lang="en-US"/>
              <a:pPr/>
              <a:t>‹#›</a:t>
            </a:fld>
            <a:endParaRPr lang="en-US"/>
          </a:p>
        </p:txBody>
      </p:sp>
    </p:spTree>
    <p:extLst>
      <p:ext uri="{BB962C8B-B14F-4D97-AF65-F5344CB8AC3E}">
        <p14:creationId xmlns:p14="http://schemas.microsoft.com/office/powerpoint/2010/main" val="269736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dirty="0"/>
              <a:t>4C-</a:t>
            </a:r>
            <a:fld id="{BB1B6457-0AE4-4F46-8C5A-6367C8A626FB}" type="slidenum">
              <a:rPr lang="en-US" smtClean="0"/>
              <a:pPr/>
              <a:t>‹#›</a:t>
            </a:fld>
            <a:endParaRPr lang="en-US" dirty="0"/>
          </a:p>
        </p:txBody>
      </p:sp>
    </p:spTree>
    <p:extLst>
      <p:ext uri="{BB962C8B-B14F-4D97-AF65-F5344CB8AC3E}">
        <p14:creationId xmlns:p14="http://schemas.microsoft.com/office/powerpoint/2010/main" val="329687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16"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18"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lvl1pPr>
              <a:defRPr sz="4000"/>
            </a:lvl1pPr>
          </a:lstStyle>
          <a:p>
            <a:r>
              <a:rPr lang="en-US" dirty="0"/>
              <a:t>Click to edit Master title style</a:t>
            </a:r>
          </a:p>
        </p:txBody>
      </p:sp>
      <p:sp>
        <p:nvSpPr>
          <p:cNvPr id="24" name="Content Placeholder 2"/>
          <p:cNvSpPr>
            <a:spLocks noGrp="1"/>
          </p:cNvSpPr>
          <p:nvPr>
            <p:ph sz="half" idx="1"/>
          </p:nvPr>
        </p:nvSpPr>
        <p:spPr>
          <a:xfrm>
            <a:off x="685546" y="1295400"/>
            <a:ext cx="7772654" cy="53425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74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wrap="square" anchor="ctr">
            <a:normAutofit/>
          </a:bodyPr>
          <a:lstStyle>
            <a:lvl1pPr>
              <a:lnSpc>
                <a:spcPct val="80000"/>
              </a:lnSpc>
              <a:defRPr sz="6400" b="0"/>
            </a:lvl1pPr>
          </a:lstStyle>
          <a:p>
            <a:r>
              <a:rPr lang="en-US" dirty="0"/>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18" name="Group 17"/>
          <p:cNvGrpSpPr/>
          <p:nvPr userDrawn="1"/>
        </p:nvGrpSpPr>
        <p:grpSpPr>
          <a:xfrm>
            <a:off x="8526780" y="6255258"/>
            <a:ext cx="393192" cy="393192"/>
            <a:chOff x="8532189" y="5068824"/>
            <a:chExt cx="393192" cy="393192"/>
          </a:xfrm>
        </p:grpSpPr>
        <p:sp>
          <p:nvSpPr>
            <p:cNvPr id="19" name="Oval 18"/>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0656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95648"/>
            <a:ext cx="7772400" cy="914400"/>
          </a:xfrm>
        </p:spPr>
        <p:txBody>
          <a:bodyPr wrap="square">
            <a:noAutofit/>
          </a:bodyPr>
          <a:lstStyle>
            <a:lvl1pPr>
              <a:lnSpc>
                <a:spcPct val="100000"/>
              </a:lnSpc>
              <a:defRPr sz="4000"/>
            </a:lvl1pPr>
          </a:lstStyle>
          <a:p>
            <a:r>
              <a:rPr lang="en-US" dirty="0"/>
              <a:t>Click to edit Master title style</a:t>
            </a:r>
          </a:p>
        </p:txBody>
      </p:sp>
      <p:sp>
        <p:nvSpPr>
          <p:cNvPr id="3" name="Content Placeholder 2"/>
          <p:cNvSpPr>
            <a:spLocks noGrp="1"/>
          </p:cNvSpPr>
          <p:nvPr>
            <p:ph sz="half" idx="1"/>
          </p:nvPr>
        </p:nvSpPr>
        <p:spPr>
          <a:xfrm>
            <a:off x="685546"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4800600"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685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5800" y="195648"/>
            <a:ext cx="7772400" cy="914400"/>
          </a:xfrm>
        </p:spPr>
        <p:txBody>
          <a:bodyPr wrap="square">
            <a:noAutofit/>
          </a:bodyPr>
          <a:lstStyle>
            <a:lvl1pPr>
              <a:defRPr sz="4000">
                <a:latin typeface="+mj-lt"/>
              </a:defRPr>
            </a:lvl1pPr>
          </a:lstStyle>
          <a:p>
            <a:r>
              <a:rPr lang="en-US" dirty="0"/>
              <a:t>Click to edit Master title style</a:t>
            </a:r>
          </a:p>
        </p:txBody>
      </p:sp>
      <p:sp>
        <p:nvSpPr>
          <p:cNvPr id="3" name="Text Placeholder 2"/>
          <p:cNvSpPr>
            <a:spLocks noGrp="1"/>
          </p:cNvSpPr>
          <p:nvPr>
            <p:ph type="body" idx="1"/>
          </p:nvPr>
        </p:nvSpPr>
        <p:spPr>
          <a:xfrm>
            <a:off x="685800" y="1295400"/>
            <a:ext cx="3657600" cy="764440"/>
          </a:xfrm>
        </p:spPr>
        <p:txBody>
          <a:bodyPr anchor="ctr">
            <a:noAutofit/>
          </a:bodyPr>
          <a:lstStyle>
            <a:lvl1pPr marL="0" indent="0" algn="l">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85800"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20793" y="1295400"/>
            <a:ext cx="3657600" cy="764440"/>
          </a:xfrm>
        </p:spPr>
        <p:txBody>
          <a:bodyPr anchor="ctr">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Content Placeholder 3"/>
          <p:cNvSpPr>
            <a:spLocks noGrp="1"/>
          </p:cNvSpPr>
          <p:nvPr>
            <p:ph sz="half" idx="12"/>
          </p:nvPr>
        </p:nvSpPr>
        <p:spPr>
          <a:xfrm>
            <a:off x="4820793"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52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9692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00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wrap="square" anchor="t" anchorCtr="0">
            <a:normAutofit/>
          </a:bodyPr>
          <a:lstStyle>
            <a:lvl1pPr>
              <a:defRPr sz="2800" b="0"/>
            </a:lvl1pPr>
          </a:lstStyle>
          <a:p>
            <a:r>
              <a:rPr lang="en-US" dirty="0"/>
              <a:t>Click to edit Master title style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Content Placeholder 3"/>
          <p:cNvSpPr>
            <a:spLocks noGrp="1"/>
          </p:cNvSpPr>
          <p:nvPr>
            <p:ph sz="half" idx="12"/>
          </p:nvPr>
        </p:nvSpPr>
        <p:spPr>
          <a:xfrm>
            <a:off x="764616" y="685800"/>
            <a:ext cx="5026584" cy="5962650"/>
          </a:xfrm>
        </p:spPr>
        <p:txBody>
          <a:bodyPr/>
          <a:lstStyle>
            <a:lvl1pPr marL="365760" indent="-365760">
              <a:defRPr sz="2000"/>
            </a:lvl1pPr>
            <a:lvl2pPr marL="731520" indent="-365760">
              <a:buFont typeface="Courier New" panose="02070309020205020404" pitchFamily="49" charset="0"/>
              <a:buChar char="o"/>
              <a:defRPr sz="1800"/>
            </a:lvl2pPr>
            <a:lvl3pPr marL="1096963" indent="-365125">
              <a:buFont typeface="Rockwell" panose="02060603020205020403" pitchFamily="18" charset="0"/>
              <a:buChar char="–"/>
              <a:defRPr sz="1600"/>
            </a:lvl3pPr>
            <a:lvl4pPr marL="1463040" indent="-365760">
              <a:buFont typeface="Arial" panose="020B0604020202020204" pitchFamily="34" charset="0"/>
              <a:buChar char="•"/>
              <a:defRPr sz="1600"/>
            </a:lvl4pPr>
            <a:lvl5pPr marL="1828800" indent="-365760">
              <a:buFont typeface="Rockwell" panose="02060603020205020403" pitchFamily="18" charset="0"/>
              <a:buChar cha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173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9841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3" name="Text Placeholder 2"/>
          <p:cNvSpPr>
            <a:spLocks noGrp="1"/>
          </p:cNvSpPr>
          <p:nvPr>
            <p:ph type="body" idx="1"/>
          </p:nvPr>
        </p:nvSpPr>
        <p:spPr>
          <a:xfrm>
            <a:off x="685800" y="1219200"/>
            <a:ext cx="7772400" cy="542925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p>
            <a:r>
              <a:rPr lang="en-US" dirty="0"/>
              <a:t>Click to edit Master title style</a:t>
            </a:r>
          </a:p>
        </p:txBody>
      </p:sp>
      <p:grpSp>
        <p:nvGrpSpPr>
          <p:cNvPr id="12" name="Group 11" descr="slide number"/>
          <p:cNvGrpSpPr/>
          <p:nvPr/>
        </p:nvGrpSpPr>
        <p:grpSpPr>
          <a:xfrm>
            <a:off x="8522664" y="6255258"/>
            <a:ext cx="393192" cy="393192"/>
            <a:chOff x="8532189" y="5068824"/>
            <a:chExt cx="393192" cy="393192"/>
          </a:xfrm>
        </p:grpSpPr>
        <p:sp>
          <p:nvSpPr>
            <p:cNvPr id="8" name="Oval 7" descr="oval"/>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descr="oval"/>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cxnSp>
        <p:nvCxnSpPr>
          <p:cNvPr id="10" name="Straight Connector 9" descr="red line"/>
          <p:cNvCxnSpPr/>
          <p:nvPr userDrawn="1"/>
        </p:nvCxnSpPr>
        <p:spPr>
          <a:xfrm>
            <a:off x="675132" y="1219200"/>
            <a:ext cx="7772400" cy="0"/>
          </a:xfrm>
          <a:prstGeom prst="line">
            <a:avLst/>
          </a:prstGeom>
          <a:ln w="762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554632" y="6321049"/>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278151274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3973" r:id="rId12"/>
    <p:sldLayoutId id="2147484135" r:id="rId13"/>
    <p:sldLayoutId id="2147484136" r:id="rId14"/>
  </p:sldLayoutIdLst>
  <p:hf hdr="0" ftr="0" dt="0"/>
  <p:txStyles>
    <p:titleStyle>
      <a:lvl1pPr algn="l" defTabSz="914400" rtl="0" eaLnBrk="1" latinLnBrk="0" hangingPunct="1">
        <a:lnSpc>
          <a:spcPct val="100000"/>
        </a:lnSpc>
        <a:spcBef>
          <a:spcPct val="0"/>
        </a:spcBef>
        <a:buNone/>
        <a:defRPr sz="4000" b="1"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dirty="0"/>
              <a:t>Fire Engine </a:t>
            </a:r>
            <a:br>
              <a:rPr lang="en-US" dirty="0"/>
            </a:br>
            <a:r>
              <a:rPr lang="en-US" dirty="0"/>
              <a:t>Driving</a:t>
            </a:r>
            <a:br>
              <a:rPr lang="en-US" dirty="0"/>
            </a:br>
            <a:r>
              <a:rPr lang="en-US" dirty="0"/>
              <a:t>Operations</a:t>
            </a:r>
          </a:p>
        </p:txBody>
      </p:sp>
      <p:sp>
        <p:nvSpPr>
          <p:cNvPr id="13315" name="Rectangle 3"/>
          <p:cNvSpPr>
            <a:spLocks noGrp="1" noChangeArrowheads="1"/>
          </p:cNvSpPr>
          <p:nvPr>
            <p:ph type="subTitle" idx="1"/>
          </p:nvPr>
        </p:nvSpPr>
        <p:spPr/>
        <p:txBody>
          <a:bodyPr/>
          <a:lstStyle/>
          <a:p>
            <a:r>
              <a:rPr lang="en-US"/>
              <a:t>Unit 3A – Driving Policy </a:t>
            </a:r>
            <a:br>
              <a:rPr lang="en-US"/>
            </a:br>
            <a:r>
              <a:rPr lang="en-US"/>
              <a:t>and Procedures</a:t>
            </a:r>
            <a:endParaRPr lang="en-US" dirty="0"/>
          </a:p>
        </p:txBody>
      </p:sp>
      <p:pic>
        <p:nvPicPr>
          <p:cNvPr id="1026" name="Picture 2" descr="engine driving towards storm with rainb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524000"/>
            <a:ext cx="3536950" cy="2652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1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Driving Limitations</a:t>
            </a:r>
          </a:p>
        </p:txBody>
      </p:sp>
      <p:sp>
        <p:nvSpPr>
          <p:cNvPr id="47107" name="Rectangle 3"/>
          <p:cNvSpPr>
            <a:spLocks noGrp="1" noChangeArrowheads="1"/>
          </p:cNvSpPr>
          <p:nvPr>
            <p:ph type="body" idx="1"/>
          </p:nvPr>
        </p:nvSpPr>
        <p:spPr/>
        <p:txBody>
          <a:bodyPr/>
          <a:lstStyle/>
          <a:p>
            <a:r>
              <a:rPr lang="en-US" dirty="0"/>
              <a:t>CDL for ENOPs operating vehicles in excess of 26,000 GVW</a:t>
            </a:r>
          </a:p>
          <a:p>
            <a:r>
              <a:rPr lang="en-US" dirty="0"/>
              <a:t>DOT exemptions for wildland fire</a:t>
            </a:r>
          </a:p>
        </p:txBody>
      </p:sp>
      <p:pic>
        <p:nvPicPr>
          <p:cNvPr id="3" name="Picture 2" descr="Federal Motor Carrier Safety Administr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322" y="3048000"/>
            <a:ext cx="5562600" cy="2827655"/>
          </a:xfrm>
          <a:prstGeom prst="rect">
            <a:avLst/>
          </a:prstGeom>
        </p:spPr>
      </p:pic>
    </p:spTree>
    <p:extLst>
      <p:ext uri="{BB962C8B-B14F-4D97-AF65-F5344CB8AC3E}">
        <p14:creationId xmlns:p14="http://schemas.microsoft.com/office/powerpoint/2010/main" val="63617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Incident Operations Driving</a:t>
            </a:r>
          </a:p>
        </p:txBody>
      </p:sp>
      <p:sp>
        <p:nvSpPr>
          <p:cNvPr id="48131" name="Rectangle 3"/>
          <p:cNvSpPr>
            <a:spLocks noGrp="1" noChangeArrowheads="1"/>
          </p:cNvSpPr>
          <p:nvPr>
            <p:ph type="body" idx="1"/>
          </p:nvPr>
        </p:nvSpPr>
        <p:spPr/>
        <p:txBody>
          <a:bodyPr>
            <a:normAutofit lnSpcReduction="10000"/>
          </a:bodyPr>
          <a:lstStyle/>
          <a:p>
            <a:r>
              <a:rPr lang="en-US" dirty="0"/>
              <a:t>No driver will drive more than 10 hours (behind the wheel) within any duty day.</a:t>
            </a:r>
          </a:p>
          <a:p>
            <a:r>
              <a:rPr lang="en-US" dirty="0"/>
              <a:t>Multiple drivers in a single vehicle may drive up to the duty-day limitation provided no driver exceeds the individual driving (behind the wheel) time limitation of 10 hours.</a:t>
            </a:r>
          </a:p>
          <a:p>
            <a:r>
              <a:rPr lang="en-US" dirty="0"/>
              <a:t>Driving hours are from 0500-2200 hours.</a:t>
            </a:r>
          </a:p>
          <a:p>
            <a:r>
              <a:rPr lang="en-US" dirty="0">
                <a:effectLst>
                  <a:glow>
                    <a:srgbClr val="000000"/>
                  </a:glow>
                  <a:outerShdw sx="0" sy="0">
                    <a:srgbClr val="000000"/>
                  </a:outerShdw>
                  <a:reflection stA="0" endPos="0" fadeDir="0" sx="0" sy="0"/>
                </a:effectLst>
              </a:rPr>
              <a:t>To manage fatigue, every effort should be made to avoid off-unit (excluding IA response) mobilization and demobilization travel between 2200-0500 hours.</a:t>
            </a:r>
          </a:p>
          <a:p>
            <a:endParaRPr lang="en-US" dirty="0"/>
          </a:p>
        </p:txBody>
      </p:sp>
    </p:spTree>
    <p:extLst>
      <p:ext uri="{BB962C8B-B14F-4D97-AF65-F5344CB8AC3E}">
        <p14:creationId xmlns:p14="http://schemas.microsoft.com/office/powerpoint/2010/main" val="426770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Incident Operations Driving</a:t>
            </a:r>
          </a:p>
        </p:txBody>
      </p:sp>
      <p:sp>
        <p:nvSpPr>
          <p:cNvPr id="49155" name="Rectangle 3"/>
          <p:cNvSpPr>
            <a:spLocks noGrp="1" noChangeArrowheads="1"/>
          </p:cNvSpPr>
          <p:nvPr>
            <p:ph type="body" idx="1"/>
          </p:nvPr>
        </p:nvSpPr>
        <p:spPr/>
        <p:txBody>
          <a:bodyPr/>
          <a:lstStyle/>
          <a:p>
            <a:r>
              <a:rPr lang="en-US" dirty="0"/>
              <a:t>A driver shall drive only if he/she has had at least eight (8) consecutive hours off duty before beginning a shift. Exception to the minimum off-duty hour requirement is allowed when essential to:</a:t>
            </a:r>
          </a:p>
          <a:p>
            <a:pPr lvl="1"/>
            <a:r>
              <a:rPr lang="en-US" dirty="0"/>
              <a:t>Accomplish immediate and critical suppression objectives.</a:t>
            </a:r>
          </a:p>
          <a:p>
            <a:pPr lvl="1"/>
            <a:r>
              <a:rPr lang="en-US" dirty="0"/>
              <a:t>Address immediate and critical firefighter or public safety issues.</a:t>
            </a:r>
          </a:p>
        </p:txBody>
      </p:sp>
    </p:spTree>
    <p:extLst>
      <p:ext uri="{BB962C8B-B14F-4D97-AF65-F5344CB8AC3E}">
        <p14:creationId xmlns:p14="http://schemas.microsoft.com/office/powerpoint/2010/main" val="38560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Work/Rest Guidelines</a:t>
            </a:r>
          </a:p>
        </p:txBody>
      </p:sp>
      <p:sp>
        <p:nvSpPr>
          <p:cNvPr id="50179" name="Rectangle 3"/>
          <p:cNvSpPr>
            <a:spLocks noGrp="1" noChangeArrowheads="1"/>
          </p:cNvSpPr>
          <p:nvPr>
            <p:ph type="body" idx="1"/>
          </p:nvPr>
        </p:nvSpPr>
        <p:spPr/>
        <p:txBody>
          <a:bodyPr/>
          <a:lstStyle/>
          <a:p>
            <a:r>
              <a:rPr lang="en-US" dirty="0"/>
              <a:t>Documentation is required for shifts in excess of 16 hours.</a:t>
            </a:r>
          </a:p>
          <a:p>
            <a:r>
              <a:rPr lang="en-US" dirty="0"/>
              <a:t>Minimum 2:1 work-to-rest ratio (for every two hours of work or travel, provide one hour of sleep and/or rest)</a:t>
            </a:r>
          </a:p>
        </p:txBody>
      </p:sp>
    </p:spTree>
    <p:extLst>
      <p:ext uri="{BB962C8B-B14F-4D97-AF65-F5344CB8AC3E}">
        <p14:creationId xmlns:p14="http://schemas.microsoft.com/office/powerpoint/2010/main" val="179133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ctrTitle"/>
          </p:nvPr>
        </p:nvSpPr>
        <p:spPr/>
        <p:txBody>
          <a:bodyPr/>
          <a:lstStyle/>
          <a:p>
            <a:r>
              <a:rPr lang="en-US"/>
              <a:t>Work/Rest Driving Scenarios</a:t>
            </a:r>
            <a:endParaRPr lang="en-US" dirty="0"/>
          </a:p>
        </p:txBody>
      </p:sp>
    </p:spTree>
    <p:extLst>
      <p:ext uri="{BB962C8B-B14F-4D97-AF65-F5344CB8AC3E}">
        <p14:creationId xmlns:p14="http://schemas.microsoft.com/office/powerpoint/2010/main" val="328711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a:t>Scenario 1</a:t>
            </a:r>
          </a:p>
        </p:txBody>
      </p:sp>
      <p:sp>
        <p:nvSpPr>
          <p:cNvPr id="24580" name="Rectangle 4"/>
          <p:cNvSpPr>
            <a:spLocks noGrp="1" noChangeArrowheads="1"/>
          </p:cNvSpPr>
          <p:nvPr>
            <p:ph type="body" idx="1"/>
          </p:nvPr>
        </p:nvSpPr>
        <p:spPr/>
        <p:txBody>
          <a:bodyPr/>
          <a:lstStyle/>
          <a:p>
            <a:r>
              <a:rPr lang="en-US"/>
              <a:t>You (the ENOP with a CDL) and a module member (non-CDL driver) are traveling to another state in a Type 4 engine. The trip length is estimated at 26 hours.</a:t>
            </a:r>
          </a:p>
          <a:p>
            <a:pPr lvl="1"/>
            <a:r>
              <a:rPr lang="en-US"/>
              <a:t>How many days will it take to reach your destination?</a:t>
            </a:r>
          </a:p>
        </p:txBody>
      </p:sp>
      <p:pic>
        <p:nvPicPr>
          <p:cNvPr id="24582" name="Picture 6" descr="Engine on a road"/>
          <p:cNvPicPr>
            <a:picLocks noChangeAspect="1" noChangeArrowheads="1"/>
          </p:cNvPicPr>
          <p:nvPr/>
        </p:nvPicPr>
        <p:blipFill>
          <a:blip r:embed="rId2"/>
          <a:srcRect/>
          <a:stretch>
            <a:fillRect/>
          </a:stretch>
        </p:blipFill>
        <p:spPr bwMode="auto">
          <a:xfrm>
            <a:off x="1773904" y="3987319"/>
            <a:ext cx="5595937" cy="2290763"/>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133678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Scenario 1 - Answer</a:t>
            </a:r>
          </a:p>
        </p:txBody>
      </p:sp>
      <p:sp>
        <p:nvSpPr>
          <p:cNvPr id="53251" name="Rectangle 3"/>
          <p:cNvSpPr>
            <a:spLocks noGrp="1" noChangeArrowheads="1"/>
          </p:cNvSpPr>
          <p:nvPr>
            <p:ph type="body" idx="1"/>
          </p:nvPr>
        </p:nvSpPr>
        <p:spPr/>
        <p:txBody>
          <a:bodyPr/>
          <a:lstStyle/>
          <a:p>
            <a:r>
              <a:rPr lang="en-US" dirty="0"/>
              <a:t>Three days</a:t>
            </a:r>
          </a:p>
          <a:p>
            <a:r>
              <a:rPr lang="en-US" dirty="0"/>
              <a:t>“No driver will drive more than 10 hours (behind the wheel) within any duty day.” </a:t>
            </a:r>
          </a:p>
          <a:p>
            <a:r>
              <a:rPr lang="en-US" dirty="0"/>
              <a:t>The non-CDL driver is not allowed to drive the engine.</a:t>
            </a:r>
          </a:p>
        </p:txBody>
      </p:sp>
      <p:grpSp>
        <p:nvGrpSpPr>
          <p:cNvPr id="12" name="Group 9" descr="Firefighter with drip torch"/>
          <p:cNvGrpSpPr>
            <a:grpSpLocks/>
          </p:cNvGrpSpPr>
          <p:nvPr/>
        </p:nvGrpSpPr>
        <p:grpSpPr bwMode="auto">
          <a:xfrm>
            <a:off x="6858000" y="2209800"/>
            <a:ext cx="1524000" cy="4267200"/>
            <a:chOff x="3870" y="60"/>
            <a:chExt cx="1724" cy="4266"/>
          </a:xfrm>
        </p:grpSpPr>
        <p:sp>
          <p:nvSpPr>
            <p:cNvPr id="13"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4"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5"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6"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7"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8"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206361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a:t>Scenario 2</a:t>
            </a:r>
          </a:p>
        </p:txBody>
      </p:sp>
      <p:sp>
        <p:nvSpPr>
          <p:cNvPr id="25605" name="Rectangle 5"/>
          <p:cNvSpPr>
            <a:spLocks noGrp="1" noChangeArrowheads="1"/>
          </p:cNvSpPr>
          <p:nvPr>
            <p:ph type="body" idx="1"/>
          </p:nvPr>
        </p:nvSpPr>
        <p:spPr/>
        <p:txBody>
          <a:bodyPr/>
          <a:lstStyle/>
          <a:p>
            <a:r>
              <a:rPr lang="en-US"/>
              <a:t>You (the ENOP with a CDL) and a module member (non-CDL driver) are traveling to another state in a Type 6 engine. The trip length is estimated at 26 hours.</a:t>
            </a:r>
          </a:p>
          <a:p>
            <a:pPr lvl="1"/>
            <a:r>
              <a:rPr lang="en-US"/>
              <a:t>How many days will it take to reach your destination?</a:t>
            </a:r>
          </a:p>
        </p:txBody>
      </p:sp>
    </p:spTree>
    <p:extLst>
      <p:ext uri="{BB962C8B-B14F-4D97-AF65-F5344CB8AC3E}">
        <p14:creationId xmlns:p14="http://schemas.microsoft.com/office/powerpoint/2010/main" val="58856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descr="Firefighter with drip torch"/>
          <p:cNvGrpSpPr>
            <a:grpSpLocks/>
          </p:cNvGrpSpPr>
          <p:nvPr/>
        </p:nvGrpSpPr>
        <p:grpSpPr bwMode="auto">
          <a:xfrm>
            <a:off x="7620000" y="2351337"/>
            <a:ext cx="1524000" cy="4267200"/>
            <a:chOff x="3870" y="60"/>
            <a:chExt cx="1724" cy="4266"/>
          </a:xfrm>
        </p:grpSpPr>
        <p:sp>
          <p:nvSpPr>
            <p:cNvPr id="6"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7"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8"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9"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0"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1"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
        <p:nvSpPr>
          <p:cNvPr id="54274" name="Rectangle 2"/>
          <p:cNvSpPr>
            <a:spLocks noGrp="1" noChangeArrowheads="1"/>
          </p:cNvSpPr>
          <p:nvPr>
            <p:ph type="title"/>
          </p:nvPr>
        </p:nvSpPr>
        <p:spPr/>
        <p:txBody>
          <a:bodyPr/>
          <a:lstStyle/>
          <a:p>
            <a:r>
              <a:rPr lang="en-US"/>
              <a:t>Scenario 2 - Answer</a:t>
            </a:r>
          </a:p>
        </p:txBody>
      </p:sp>
      <p:sp>
        <p:nvSpPr>
          <p:cNvPr id="54275" name="Rectangle 3"/>
          <p:cNvSpPr>
            <a:spLocks noGrp="1" noChangeArrowheads="1"/>
          </p:cNvSpPr>
          <p:nvPr>
            <p:ph type="body" idx="1"/>
          </p:nvPr>
        </p:nvSpPr>
        <p:spPr/>
        <p:txBody>
          <a:bodyPr/>
          <a:lstStyle/>
          <a:p>
            <a:r>
              <a:rPr lang="en-US" dirty="0"/>
              <a:t>Two days </a:t>
            </a:r>
          </a:p>
          <a:p>
            <a:r>
              <a:rPr lang="en-US" dirty="0"/>
              <a:t>“Multiple drivers in a single vehicle may drive up to the duty-day limitation provided no driver exceeds the individual driving (behind the wheel) time limitation of 10 hours.”</a:t>
            </a:r>
          </a:p>
          <a:p>
            <a:r>
              <a:rPr lang="en-US" dirty="0"/>
              <a:t>The non-CDL driver is allowed to drive the engine, but both drivers are subject to the </a:t>
            </a:r>
            <a:br>
              <a:rPr lang="en-US" dirty="0"/>
            </a:br>
            <a:r>
              <a:rPr lang="en-US" dirty="0"/>
              <a:t>16-hour duty day.</a:t>
            </a:r>
          </a:p>
        </p:txBody>
      </p:sp>
    </p:spTree>
    <p:extLst>
      <p:ext uri="{BB962C8B-B14F-4D97-AF65-F5344CB8AC3E}">
        <p14:creationId xmlns:p14="http://schemas.microsoft.com/office/powerpoint/2010/main" val="260014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Scenario 3</a:t>
            </a:r>
          </a:p>
        </p:txBody>
      </p:sp>
      <p:sp>
        <p:nvSpPr>
          <p:cNvPr id="56323" name="Rectangle 3"/>
          <p:cNvSpPr>
            <a:spLocks noGrp="1" noChangeArrowheads="1"/>
          </p:cNvSpPr>
          <p:nvPr>
            <p:ph type="body" idx="1"/>
          </p:nvPr>
        </p:nvSpPr>
        <p:spPr/>
        <p:txBody>
          <a:bodyPr/>
          <a:lstStyle/>
          <a:p>
            <a:r>
              <a:rPr lang="en-US"/>
              <a:t>While on assignment on a 200,000-acre fire and working 12-hour shifts, the division group supervisor asks your crew to work an extra </a:t>
            </a:r>
            <a:br>
              <a:rPr lang="en-US"/>
            </a:br>
            <a:r>
              <a:rPr lang="en-US"/>
              <a:t>8-hour shift to monitor the line.</a:t>
            </a:r>
          </a:p>
          <a:p>
            <a:pPr lvl="1"/>
            <a:r>
              <a:rPr lang="en-US"/>
              <a:t>Is this something your crew can do?</a:t>
            </a:r>
          </a:p>
        </p:txBody>
      </p:sp>
    </p:spTree>
    <p:extLst>
      <p:ext uri="{BB962C8B-B14F-4D97-AF65-F5344CB8AC3E}">
        <p14:creationId xmlns:p14="http://schemas.microsoft.com/office/powerpoint/2010/main" val="288753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Objectives</a:t>
            </a:r>
            <a:endParaRPr lang="en-US" altLang="en-US" dirty="0"/>
          </a:p>
        </p:txBody>
      </p:sp>
      <p:sp>
        <p:nvSpPr>
          <p:cNvPr id="6147" name="Content Placeholder 2"/>
          <p:cNvSpPr>
            <a:spLocks noGrp="1"/>
          </p:cNvSpPr>
          <p:nvPr>
            <p:ph type="subTitle" idx="1"/>
          </p:nvPr>
        </p:nvSpPr>
        <p:spPr>
          <a:xfrm>
            <a:off x="685546" y="1295400"/>
            <a:ext cx="7323138" cy="5342510"/>
          </a:xfrm>
          <a:noFill/>
          <a:ln w="28575" algn="ctr">
            <a:noFill/>
            <a:miter lim="800000"/>
            <a:headEnd/>
            <a:tailEnd/>
          </a:ln>
          <a:effectLst/>
        </p:spPr>
        <p:txBody>
          <a:bodyPr>
            <a:normAutofit/>
          </a:bodyPr>
          <a:lstStyle/>
          <a:p>
            <a:r>
              <a:rPr lang="en-US" dirty="0"/>
              <a:t>Discuss agency policies and regulations related to driving fire engines.</a:t>
            </a:r>
          </a:p>
          <a:p>
            <a:r>
              <a:rPr lang="en-US" dirty="0"/>
              <a:t>Discuss and interpret duty-day limitations.</a:t>
            </a:r>
          </a:p>
          <a:p>
            <a:r>
              <a:rPr lang="en-US" dirty="0"/>
              <a:t>Identify the components of a risk assessment (RA).</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extLst>
      <p:ext uri="{BB962C8B-B14F-4D97-AF65-F5344CB8AC3E}">
        <p14:creationId xmlns:p14="http://schemas.microsoft.com/office/powerpoint/2010/main" val="396040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Scenario 3 - Answer</a:t>
            </a:r>
          </a:p>
        </p:txBody>
      </p:sp>
      <p:sp>
        <p:nvSpPr>
          <p:cNvPr id="57347" name="Rectangle 3"/>
          <p:cNvSpPr>
            <a:spLocks noGrp="1" noChangeArrowheads="1"/>
          </p:cNvSpPr>
          <p:nvPr>
            <p:ph type="body" idx="1"/>
          </p:nvPr>
        </p:nvSpPr>
        <p:spPr/>
        <p:txBody>
          <a:bodyPr/>
          <a:lstStyle/>
          <a:p>
            <a:r>
              <a:rPr lang="en-US" dirty="0"/>
              <a:t>No. This will exceed the 2:1 work-to-rest ratio.</a:t>
            </a:r>
          </a:p>
          <a:p>
            <a:pPr lvl="1"/>
            <a:r>
              <a:rPr lang="en-US" dirty="0"/>
              <a:t>However, the Incident Commander could write a justification authorizing the action.</a:t>
            </a:r>
          </a:p>
        </p:txBody>
      </p:sp>
      <p:grpSp>
        <p:nvGrpSpPr>
          <p:cNvPr id="12" name="Group 9" descr="Firefighter with drip torch"/>
          <p:cNvGrpSpPr>
            <a:grpSpLocks/>
          </p:cNvGrpSpPr>
          <p:nvPr/>
        </p:nvGrpSpPr>
        <p:grpSpPr bwMode="auto">
          <a:xfrm>
            <a:off x="7543800" y="2133600"/>
            <a:ext cx="1524000" cy="4267200"/>
            <a:chOff x="3870" y="60"/>
            <a:chExt cx="1724" cy="4266"/>
          </a:xfrm>
        </p:grpSpPr>
        <p:sp>
          <p:nvSpPr>
            <p:cNvPr id="13"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4"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5"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6"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7"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8"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3595683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Walk-around</a:t>
            </a:r>
          </a:p>
        </p:txBody>
      </p:sp>
      <p:sp>
        <p:nvSpPr>
          <p:cNvPr id="3" name="Content Placeholder 2"/>
          <p:cNvSpPr>
            <a:spLocks noGrp="1"/>
          </p:cNvSpPr>
          <p:nvPr>
            <p:ph idx="1"/>
          </p:nvPr>
        </p:nvSpPr>
        <p:spPr>
          <a:xfrm>
            <a:off x="457200" y="1371600"/>
            <a:ext cx="3810000" cy="4754563"/>
          </a:xfrm>
        </p:spPr>
        <p:txBody>
          <a:bodyPr/>
          <a:lstStyle/>
          <a:p>
            <a:r>
              <a:rPr lang="en-US" dirty="0"/>
              <a:t>A driver walk-around will be done every time the engine is moved.</a:t>
            </a:r>
          </a:p>
        </p:txBody>
      </p:sp>
      <p:pic>
        <p:nvPicPr>
          <p:cNvPr id="11" name="Picture 10" descr="Walk around"/>
          <p:cNvPicPr>
            <a:picLocks noChangeAspect="1"/>
          </p:cNvPicPr>
          <p:nvPr/>
        </p:nvPicPr>
        <p:blipFill>
          <a:blip r:embed="rId2"/>
          <a:srcRect/>
          <a:stretch>
            <a:fillRect/>
          </a:stretch>
        </p:blipFill>
        <p:spPr>
          <a:xfrm>
            <a:off x="4876800" y="1371600"/>
            <a:ext cx="3352800" cy="4494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5587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C08F-B401-46AF-89B0-F27A1D9AA232}"/>
              </a:ext>
            </a:extLst>
          </p:cNvPr>
          <p:cNvSpPr>
            <a:spLocks noGrp="1"/>
          </p:cNvSpPr>
          <p:nvPr>
            <p:ph type="title"/>
          </p:nvPr>
        </p:nvSpPr>
        <p:spPr/>
        <p:txBody>
          <a:bodyPr/>
          <a:lstStyle/>
          <a:p>
            <a:r>
              <a:rPr lang="en-US" dirty="0"/>
              <a:t>BIA Has No set Policy, however-</a:t>
            </a:r>
            <a:endParaRPr lang="en-US" dirty="0">
              <a:latin typeface="Rockwell Condensed"/>
            </a:endParaRPr>
          </a:p>
        </p:txBody>
      </p:sp>
      <p:sp>
        <p:nvSpPr>
          <p:cNvPr id="3" name="Text Placeholder 2">
            <a:extLst>
              <a:ext uri="{FF2B5EF4-FFF2-40B4-BE49-F238E27FC236}">
                <a16:creationId xmlns:a16="http://schemas.microsoft.com/office/drawing/2014/main" id="{43C12606-CE11-424C-A36A-FC133D4DF02D}"/>
              </a:ext>
            </a:extLst>
          </p:cNvPr>
          <p:cNvSpPr>
            <a:spLocks noGrp="1"/>
          </p:cNvSpPr>
          <p:nvPr>
            <p:ph type="body" idx="1"/>
          </p:nvPr>
        </p:nvSpPr>
        <p:spPr/>
        <p:txBody>
          <a:bodyPr/>
          <a:lstStyle/>
          <a:p>
            <a:r>
              <a:rPr lang="en-US" dirty="0"/>
              <a:t>"One Person"</a:t>
            </a:r>
          </a:p>
        </p:txBody>
      </p:sp>
      <p:sp>
        <p:nvSpPr>
          <p:cNvPr id="4" name="Content Placeholder 3">
            <a:extLst>
              <a:ext uri="{FF2B5EF4-FFF2-40B4-BE49-F238E27FC236}">
                <a16:creationId xmlns:a16="http://schemas.microsoft.com/office/drawing/2014/main" id="{6CC78AA9-72B3-4141-8BEB-9C41C6E80F24}"/>
              </a:ext>
            </a:extLst>
          </p:cNvPr>
          <p:cNvSpPr>
            <a:spLocks noGrp="1"/>
          </p:cNvSpPr>
          <p:nvPr>
            <p:ph sz="half" idx="2"/>
          </p:nvPr>
        </p:nvSpPr>
        <p:spPr/>
        <p:txBody>
          <a:bodyPr vert="horz" lIns="91440" tIns="45720" rIns="91440" bIns="45720" rtlCol="0" anchor="t">
            <a:noAutofit/>
          </a:bodyPr>
          <a:lstStyle/>
          <a:p>
            <a:r>
              <a:rPr lang="en-US" dirty="0"/>
              <a:t>To walk from your driver's side door all the way around the vehicle looking for damage, once you reach the driver's door get in.</a:t>
            </a:r>
          </a:p>
          <a:p>
            <a:pPr>
              <a:buClr>
                <a:srgbClr val="9E3611"/>
              </a:buClr>
            </a:pPr>
            <a:r>
              <a:rPr lang="en-US" dirty="0"/>
              <a:t>Start at the side you approach from, walk around until you reach the starting point.</a:t>
            </a:r>
          </a:p>
          <a:p>
            <a:pPr>
              <a:buClr>
                <a:srgbClr val="9E3611"/>
              </a:buClr>
            </a:pPr>
            <a:endParaRPr lang="en-US" dirty="0"/>
          </a:p>
        </p:txBody>
      </p:sp>
      <p:sp>
        <p:nvSpPr>
          <p:cNvPr id="5" name="Text Placeholder 4">
            <a:extLst>
              <a:ext uri="{FF2B5EF4-FFF2-40B4-BE49-F238E27FC236}">
                <a16:creationId xmlns:a16="http://schemas.microsoft.com/office/drawing/2014/main" id="{476F6B05-97EF-4462-AC16-371660E38AB6}"/>
              </a:ext>
            </a:extLst>
          </p:cNvPr>
          <p:cNvSpPr>
            <a:spLocks noGrp="1"/>
          </p:cNvSpPr>
          <p:nvPr>
            <p:ph type="body" sz="quarter" idx="3"/>
          </p:nvPr>
        </p:nvSpPr>
        <p:spPr/>
        <p:txBody>
          <a:bodyPr/>
          <a:lstStyle/>
          <a:p>
            <a:r>
              <a:rPr lang="en-US" dirty="0"/>
              <a:t>"Buddy System"</a:t>
            </a:r>
          </a:p>
        </p:txBody>
      </p:sp>
      <p:sp>
        <p:nvSpPr>
          <p:cNvPr id="6" name="Content Placeholder 5">
            <a:extLst>
              <a:ext uri="{FF2B5EF4-FFF2-40B4-BE49-F238E27FC236}">
                <a16:creationId xmlns:a16="http://schemas.microsoft.com/office/drawing/2014/main" id="{214DBD7C-ED2F-41EA-AC82-63D534C3FF5D}"/>
              </a:ext>
            </a:extLst>
          </p:cNvPr>
          <p:cNvSpPr>
            <a:spLocks noGrp="1"/>
          </p:cNvSpPr>
          <p:nvPr>
            <p:ph sz="half" idx="12"/>
          </p:nvPr>
        </p:nvSpPr>
        <p:spPr/>
        <p:txBody>
          <a:bodyPr vert="horz" lIns="91440" tIns="45720" rIns="91440" bIns="45720" rtlCol="0" anchor="t">
            <a:noAutofit/>
          </a:bodyPr>
          <a:lstStyle/>
          <a:p>
            <a:r>
              <a:rPr lang="en-US" dirty="0"/>
              <a:t>The Captain checks drivers' side, ENOP (or Engineer) checks passenger side. Both meet after inspecting their ½ of the vehicle and confirms the vehicle is ready to operate.</a:t>
            </a:r>
          </a:p>
          <a:p>
            <a:pPr>
              <a:buClr>
                <a:srgbClr val="9E3611"/>
              </a:buClr>
            </a:pPr>
            <a:endParaRPr lang="en-US" dirty="0"/>
          </a:p>
        </p:txBody>
      </p:sp>
    </p:spTree>
    <p:extLst>
      <p:ext uri="{BB962C8B-B14F-4D97-AF65-F5344CB8AC3E}">
        <p14:creationId xmlns:p14="http://schemas.microsoft.com/office/powerpoint/2010/main" val="226510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a:t>Hazardous Materials</a:t>
            </a:r>
          </a:p>
        </p:txBody>
      </p:sp>
      <p:pic>
        <p:nvPicPr>
          <p:cNvPr id="2" name="Picture 1" descr="2016 Emergency Response Guidebo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371600"/>
            <a:ext cx="2467403" cy="3657600"/>
          </a:xfrm>
          <a:prstGeom prst="rect">
            <a:avLst/>
          </a:prstGeom>
          <a:ln w="38100">
            <a:solidFill>
              <a:schemeClr val="tx1"/>
            </a:solidFill>
          </a:ln>
        </p:spPr>
      </p:pic>
      <p:pic>
        <p:nvPicPr>
          <p:cNvPr id="4100" name="Picture 4" descr="Hazardous area sign"/>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90600" y="1371600"/>
            <a:ext cx="3359889" cy="3657600"/>
          </a:xfrm>
          <a:prstGeom prst="rect">
            <a:avLst/>
          </a:prstGeom>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2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Safety and the RA</a:t>
            </a:r>
          </a:p>
        </p:txBody>
      </p:sp>
      <p:pic>
        <p:nvPicPr>
          <p:cNvPr id="5122" name="Picture 2" descr="risk assess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8504" y="2590800"/>
            <a:ext cx="5612752" cy="38576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23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What is a Risk Assessment?</a:t>
            </a:r>
          </a:p>
        </p:txBody>
      </p:sp>
      <p:sp>
        <p:nvSpPr>
          <p:cNvPr id="60419" name="Rectangle 3"/>
          <p:cNvSpPr>
            <a:spLocks noGrp="1" noChangeArrowheads="1"/>
          </p:cNvSpPr>
          <p:nvPr>
            <p:ph type="body" idx="1"/>
          </p:nvPr>
        </p:nvSpPr>
        <p:spPr/>
        <p:txBody>
          <a:bodyPr>
            <a:normAutofit/>
          </a:bodyPr>
          <a:lstStyle/>
          <a:p>
            <a:r>
              <a:rPr lang="en-US" dirty="0"/>
              <a:t>A risk assessment (RA) is a technique that focuses on job tasks as a way to identify hazards before they occur. It focuses on the relationship between the worker, the task, the tools, and the work environment. Ideally, after you identify uncontrolled hazards, you will take steps to eliminate or reduce them to an acceptable risk level. </a:t>
            </a:r>
          </a:p>
        </p:txBody>
      </p:sp>
    </p:spTree>
    <p:extLst>
      <p:ext uri="{BB962C8B-B14F-4D97-AF65-F5344CB8AC3E}">
        <p14:creationId xmlns:p14="http://schemas.microsoft.com/office/powerpoint/2010/main" val="1438857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Why Complete a Risk assessment?</a:t>
            </a:r>
          </a:p>
        </p:txBody>
      </p:sp>
      <p:sp>
        <p:nvSpPr>
          <p:cNvPr id="62467" name="Rectangle 3"/>
          <p:cNvSpPr>
            <a:spLocks noGrp="1" noChangeArrowheads="1"/>
          </p:cNvSpPr>
          <p:nvPr>
            <p:ph type="body" idx="1"/>
          </p:nvPr>
        </p:nvSpPr>
        <p:spPr/>
        <p:txBody>
          <a:bodyPr/>
          <a:lstStyle/>
          <a:p>
            <a:r>
              <a:rPr lang="en-US" dirty="0"/>
              <a:t>A completed RA is required for:</a:t>
            </a:r>
          </a:p>
          <a:p>
            <a:pPr lvl="1"/>
            <a:r>
              <a:rPr lang="en-US" dirty="0"/>
              <a:t>Jobs or work practices that have potential hazards. </a:t>
            </a:r>
          </a:p>
          <a:p>
            <a:pPr lvl="1"/>
            <a:r>
              <a:rPr lang="en-US" dirty="0"/>
              <a:t>New, non-routine, or hazardous tasks to be performed where potential hazards exist. </a:t>
            </a:r>
          </a:p>
          <a:p>
            <a:pPr lvl="1"/>
            <a:r>
              <a:rPr lang="en-US" dirty="0"/>
              <a:t>Jobs that may require the employee to use non‑standard personal protective equipment (PPE). </a:t>
            </a:r>
          </a:p>
          <a:p>
            <a:pPr lvl="1"/>
            <a:r>
              <a:rPr lang="en-US" dirty="0"/>
              <a:t>Changes in equipment, work environment, conditions, policies, or materials. </a:t>
            </a:r>
          </a:p>
          <a:p>
            <a:pPr lvl="2" algn="r">
              <a:buFontTx/>
              <a:buNone/>
            </a:pPr>
            <a:r>
              <a:rPr lang="en-US" i="1" dirty="0"/>
              <a:t>Interagency Standards for Fire and Fire Aviation Operations</a:t>
            </a:r>
          </a:p>
        </p:txBody>
      </p:sp>
    </p:spTree>
    <p:extLst>
      <p:ext uri="{BB962C8B-B14F-4D97-AF65-F5344CB8AC3E}">
        <p14:creationId xmlns:p14="http://schemas.microsoft.com/office/powerpoint/2010/main" val="2385604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Why do a Risk Assessment?</a:t>
            </a:r>
            <a:br>
              <a:rPr lang="en-US" sz="4000" dirty="0"/>
            </a:br>
            <a:r>
              <a:rPr lang="en-US" sz="3200" dirty="0"/>
              <a:t>(Continued)</a:t>
            </a:r>
          </a:p>
        </p:txBody>
      </p:sp>
      <p:sp>
        <p:nvSpPr>
          <p:cNvPr id="63491" name="Rectangle 3"/>
          <p:cNvSpPr>
            <a:spLocks noGrp="1" noChangeArrowheads="1"/>
          </p:cNvSpPr>
          <p:nvPr>
            <p:ph type="body" idx="1"/>
          </p:nvPr>
        </p:nvSpPr>
        <p:spPr/>
        <p:txBody>
          <a:bodyPr vert="horz" lIns="91440" tIns="45720" rIns="91440" bIns="45720" rtlCol="0" anchor="t">
            <a:normAutofit lnSpcReduction="10000"/>
          </a:bodyPr>
          <a:lstStyle/>
          <a:p>
            <a:pPr marL="365760" lvl="1" indent="0">
              <a:buNone/>
            </a:pPr>
            <a:r>
              <a:rPr lang="en-US" dirty="0"/>
              <a:t>Supervisors and appropriate line managers must ensure that established JHAs are reviewed and signed prior to any non-routine task or at the beginning of the fire season. </a:t>
            </a:r>
          </a:p>
          <a:p>
            <a:pPr lvl="1"/>
            <a:r>
              <a:rPr lang="en-US" b="1" dirty="0"/>
              <a:t>BLM</a:t>
            </a:r>
            <a:r>
              <a:rPr lang="en-US" dirty="0"/>
              <a:t> – A risk assessment (in lieu of JHA) must be completed for all non-suppression work practices/projects that have potential hazards.” </a:t>
            </a:r>
          </a:p>
          <a:p>
            <a:pPr lvl="2" algn="r">
              <a:buFontTx/>
              <a:buNone/>
            </a:pPr>
            <a:r>
              <a:rPr lang="en-US" i="1" dirty="0"/>
              <a:t>Interagency Standards for Fire and Fire Aviation Operations</a:t>
            </a:r>
          </a:p>
          <a:p>
            <a:pPr lvl="2" algn="r">
              <a:buFontTx/>
              <a:buNone/>
            </a:pPr>
            <a:endParaRPr lang="en-US" i="1" dirty="0"/>
          </a:p>
          <a:p>
            <a:pPr lvl="2" algn="r">
              <a:buNone/>
            </a:pPr>
            <a:r>
              <a:rPr lang="en-US" dirty="0"/>
              <a:t> </a:t>
            </a:r>
            <a:r>
              <a:rPr lang="en-US" b="1" dirty="0"/>
              <a:t>FOR   BIA</a:t>
            </a:r>
            <a:r>
              <a:rPr lang="en-US" dirty="0"/>
              <a:t>                                                            </a:t>
            </a:r>
          </a:p>
          <a:p>
            <a:pPr lvl="2" algn="r">
              <a:buNone/>
            </a:pPr>
            <a:r>
              <a:rPr lang="en-US" dirty="0"/>
              <a:t>A completed</a:t>
            </a:r>
            <a:r>
              <a:rPr lang="en-US" dirty="0">
                <a:ea typeface="+mn-lt"/>
                <a:cs typeface="+mn-lt"/>
              </a:rPr>
              <a:t> JHA/RA is required for:                                     </a:t>
            </a:r>
            <a:endParaRPr lang="en-US" dirty="0"/>
          </a:p>
          <a:p>
            <a:pPr lvl="2" algn="r">
              <a:buNone/>
            </a:pPr>
            <a:r>
              <a:rPr lang="en-US" dirty="0">
                <a:ea typeface="+mn-lt"/>
                <a:cs typeface="+mn-lt"/>
              </a:rPr>
              <a:t>• Jobs or work practices that have potential hazards.             </a:t>
            </a:r>
          </a:p>
          <a:p>
            <a:pPr lvl="2" algn="r">
              <a:buNone/>
            </a:pPr>
            <a:r>
              <a:rPr lang="en-US" i="1" dirty="0">
                <a:ea typeface="+mn-lt"/>
                <a:cs typeface="+mn-lt"/>
              </a:rPr>
              <a:t>Interagency Standards for Fire and Fire Aviation Operations</a:t>
            </a:r>
            <a:r>
              <a:rPr lang="en-US" dirty="0">
                <a:ea typeface="+mn-lt"/>
                <a:cs typeface="+mn-lt"/>
              </a:rPr>
              <a:t>      </a:t>
            </a:r>
            <a:endParaRPr lang="en-US" dirty="0"/>
          </a:p>
          <a:p>
            <a:pPr lvl="2" algn="r">
              <a:buNone/>
            </a:pPr>
            <a:r>
              <a:rPr lang="en-US" dirty="0">
                <a:ea typeface="+mn-lt"/>
                <a:cs typeface="+mn-lt"/>
              </a:rPr>
              <a:t>                         </a:t>
            </a:r>
            <a:endParaRPr lang="en-US" dirty="0"/>
          </a:p>
          <a:p>
            <a:pPr lvl="2" algn="r">
              <a:buFontTx/>
              <a:buNone/>
            </a:pPr>
            <a:endParaRPr lang="en-US" i="1" dirty="0"/>
          </a:p>
          <a:p>
            <a:pPr lvl="1" algn="r">
              <a:buNone/>
            </a:pPr>
            <a:endParaRPr lang="en-US" dirty="0"/>
          </a:p>
        </p:txBody>
      </p:sp>
    </p:spTree>
    <p:extLst>
      <p:ext uri="{BB962C8B-B14F-4D97-AF65-F5344CB8AC3E}">
        <p14:creationId xmlns:p14="http://schemas.microsoft.com/office/powerpoint/2010/main" val="1194925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ailgate safety session"/>
          <p:cNvPicPr>
            <a:picLocks noChangeAspect="1" noChangeArrowheads="1"/>
          </p:cNvPicPr>
          <p:nvPr/>
        </p:nvPicPr>
        <p:blipFill>
          <a:blip r:embed="rId3"/>
          <a:srcRect r="12457"/>
          <a:stretch>
            <a:fillRect/>
          </a:stretch>
        </p:blipFill>
        <p:spPr bwMode="auto">
          <a:xfrm>
            <a:off x="1358900" y="1371600"/>
            <a:ext cx="6402388" cy="4572000"/>
          </a:xfrm>
          <a:prstGeom prst="rect">
            <a:avLst/>
          </a:prstGeom>
          <a:noFill/>
          <a:ln w="28575" algn="ctr">
            <a:solidFill>
              <a:schemeClr val="tx1"/>
            </a:solidFill>
            <a:miter lim="800000"/>
            <a:headEnd/>
            <a:tailEnd/>
          </a:ln>
          <a:effectLst/>
        </p:spPr>
      </p:pic>
      <p:sp>
        <p:nvSpPr>
          <p:cNvPr id="34819" name="Rectangle 3"/>
          <p:cNvSpPr>
            <a:spLocks noGrp="1" noChangeArrowheads="1"/>
          </p:cNvSpPr>
          <p:nvPr>
            <p:ph type="title"/>
          </p:nvPr>
        </p:nvSpPr>
        <p:spPr/>
        <p:txBody>
          <a:bodyPr/>
          <a:lstStyle/>
          <a:p>
            <a:r>
              <a:rPr lang="en-US"/>
              <a:t>Tailgate Safety Session</a:t>
            </a:r>
          </a:p>
        </p:txBody>
      </p:sp>
    </p:spTree>
    <p:extLst>
      <p:ext uri="{BB962C8B-B14F-4D97-AF65-F5344CB8AC3E}">
        <p14:creationId xmlns:p14="http://schemas.microsoft.com/office/powerpoint/2010/main" val="1238992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Objectives</a:t>
            </a:r>
            <a:endParaRPr lang="en-US" altLang="en-US" dirty="0"/>
          </a:p>
        </p:txBody>
      </p:sp>
      <p:sp>
        <p:nvSpPr>
          <p:cNvPr id="6147" name="Content Placeholder 2"/>
          <p:cNvSpPr>
            <a:spLocks noGrp="1"/>
          </p:cNvSpPr>
          <p:nvPr>
            <p:ph type="subTitle" idx="1"/>
          </p:nvPr>
        </p:nvSpPr>
        <p:spPr>
          <a:xfrm>
            <a:off x="685546" y="1295400"/>
            <a:ext cx="7323138" cy="5342510"/>
          </a:xfrm>
          <a:noFill/>
          <a:ln w="28575" algn="ctr">
            <a:noFill/>
            <a:miter lim="800000"/>
            <a:headEnd/>
            <a:tailEnd/>
          </a:ln>
          <a:effectLst/>
        </p:spPr>
        <p:txBody>
          <a:bodyPr>
            <a:normAutofit/>
          </a:bodyPr>
          <a:lstStyle/>
          <a:p>
            <a:r>
              <a:rPr lang="en-US" dirty="0"/>
              <a:t>Discuss agency policies and regulations related to driving fire engines.</a:t>
            </a:r>
          </a:p>
          <a:p>
            <a:r>
              <a:rPr lang="en-US" dirty="0"/>
              <a:t>Discuss and interpret duty-day limitations.</a:t>
            </a:r>
          </a:p>
          <a:p>
            <a:r>
              <a:rPr lang="en-US" dirty="0"/>
              <a:t>Identify the components of a risk assessment (RA).</a:t>
            </a:r>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a:fillRect/>
          </a:stretch>
        </p:blipFill>
        <p:spPr bwMode="auto">
          <a:xfrm>
            <a:off x="8008684" y="754251"/>
            <a:ext cx="914400" cy="914400"/>
          </a:xfrm>
          <a:prstGeom prst="rect">
            <a:avLst/>
          </a:prstGeom>
          <a:solidFill>
            <a:schemeClr val="bg1"/>
          </a:solidFill>
        </p:spPr>
      </p:pic>
    </p:spTree>
    <p:extLst>
      <p:ext uri="{BB962C8B-B14F-4D97-AF65-F5344CB8AC3E}">
        <p14:creationId xmlns:p14="http://schemas.microsoft.com/office/powerpoint/2010/main" val="177706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ctrTitle"/>
          </p:nvPr>
        </p:nvSpPr>
        <p:spPr/>
        <p:txBody>
          <a:bodyPr/>
          <a:lstStyle/>
          <a:p>
            <a:r>
              <a:rPr lang="en-US" dirty="0"/>
              <a:t>Agency Policies and Regulations</a:t>
            </a:r>
          </a:p>
        </p:txBody>
      </p:sp>
      <p:pic>
        <p:nvPicPr>
          <p:cNvPr id="6" name="Picture 5" descr="engine on rolled on its side"/>
          <p:cNvPicPr>
            <a:picLocks noChangeAspect="1"/>
          </p:cNvPicPr>
          <p:nvPr/>
        </p:nvPicPr>
        <p:blipFill>
          <a:blip r:embed="rId2" cstate="screen"/>
          <a:stretch>
            <a:fillRect/>
          </a:stretch>
        </p:blipFill>
        <p:spPr>
          <a:xfrm>
            <a:off x="4714068" y="3664058"/>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offroad driving"/>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2000" y="3652028"/>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7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Drug-Free Work Place</a:t>
            </a:r>
            <a:endParaRPr lang="en-US" dirty="0"/>
          </a:p>
        </p:txBody>
      </p:sp>
      <p:pic>
        <p:nvPicPr>
          <p:cNvPr id="14" name="Content Placeholder 13" descr="No drugs log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4400" y="1371600"/>
            <a:ext cx="3657600" cy="3473024"/>
          </a:xfrm>
        </p:spPr>
      </p:pic>
      <p:sp>
        <p:nvSpPr>
          <p:cNvPr id="18" name="Content Placeholder 17"/>
          <p:cNvSpPr>
            <a:spLocks noGrp="1"/>
          </p:cNvSpPr>
          <p:nvPr>
            <p:ph sz="half" idx="12"/>
          </p:nvPr>
        </p:nvSpPr>
        <p:spPr/>
        <p:txBody>
          <a:bodyPr/>
          <a:lstStyle/>
          <a:p>
            <a:r>
              <a:rPr lang="en-US" dirty="0"/>
              <a:t>Executive Order 12564</a:t>
            </a:r>
          </a:p>
          <a:p>
            <a:r>
              <a:rPr lang="en-US" i="1" dirty="0"/>
              <a:t>Interagency Standards for Fire and Fire Aviation Operations</a:t>
            </a:r>
          </a:p>
          <a:p>
            <a:endParaRPr lang="en-US" dirty="0"/>
          </a:p>
        </p:txBody>
      </p:sp>
    </p:spTree>
    <p:extLst>
      <p:ext uri="{BB962C8B-B14F-4D97-AF65-F5344CB8AC3E}">
        <p14:creationId xmlns:p14="http://schemas.microsoft.com/office/powerpoint/2010/main" val="38285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ngine on side hill"/>
          <p:cNvPicPr>
            <a:picLocks noChangeAspect="1" noChangeArrowheads="1"/>
          </p:cNvPicPr>
          <p:nvPr/>
        </p:nvPicPr>
        <p:blipFill>
          <a:blip r:embed="rId2"/>
          <a:srcRect/>
          <a:stretch>
            <a:fillRect/>
          </a:stretch>
        </p:blipFill>
        <p:spPr bwMode="auto">
          <a:xfrm>
            <a:off x="1362075" y="1371600"/>
            <a:ext cx="6399213" cy="4572000"/>
          </a:xfrm>
          <a:prstGeom prst="rect">
            <a:avLst/>
          </a:prstGeom>
          <a:noFill/>
          <a:ln w="28575" algn="ctr">
            <a:solidFill>
              <a:schemeClr val="tx1"/>
            </a:solidFill>
            <a:miter lim="800000"/>
            <a:headEnd/>
            <a:tailEnd/>
          </a:ln>
          <a:effectLst/>
        </p:spPr>
      </p:pic>
      <p:sp>
        <p:nvSpPr>
          <p:cNvPr id="17411" name="Rectangle 3"/>
          <p:cNvSpPr>
            <a:spLocks noGrp="1" noChangeArrowheads="1"/>
          </p:cNvSpPr>
          <p:nvPr>
            <p:ph type="title"/>
          </p:nvPr>
        </p:nvSpPr>
        <p:spPr/>
        <p:txBody>
          <a:bodyPr/>
          <a:lstStyle/>
          <a:p>
            <a:r>
              <a:rPr lang="en-US"/>
              <a:t>Fire Vehicle Operation Standards</a:t>
            </a:r>
          </a:p>
        </p:txBody>
      </p:sp>
    </p:spTree>
    <p:extLst>
      <p:ext uri="{BB962C8B-B14F-4D97-AF65-F5344CB8AC3E}">
        <p14:creationId xmlns:p14="http://schemas.microsoft.com/office/powerpoint/2010/main" val="417912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ighway driving"/>
          <p:cNvPicPr>
            <a:picLocks noChangeAspect="1" noChangeArrowheads="1"/>
          </p:cNvPicPr>
          <p:nvPr/>
        </p:nvPicPr>
        <p:blipFill>
          <a:blip r:embed="rId2" cstate="screen"/>
          <a:srcRect/>
          <a:stretch>
            <a:fillRect/>
          </a:stretch>
        </p:blipFill>
        <p:spPr bwMode="auto">
          <a:xfrm>
            <a:off x="2819400" y="3886200"/>
            <a:ext cx="3505200" cy="2503488"/>
          </a:xfrm>
          <a:prstGeom prst="rect">
            <a:avLst/>
          </a:prstGeom>
          <a:noFill/>
          <a:ln w="28575" algn="ctr">
            <a:solidFill>
              <a:schemeClr val="tx1"/>
            </a:solidFill>
            <a:miter lim="800000"/>
            <a:headEnd/>
            <a:tailEnd/>
          </a:ln>
          <a:effectLst/>
        </p:spPr>
      </p:pic>
      <p:sp>
        <p:nvSpPr>
          <p:cNvPr id="18435" name="Rectangle 3"/>
          <p:cNvSpPr>
            <a:spLocks noGrp="1" noChangeArrowheads="1"/>
          </p:cNvSpPr>
          <p:nvPr>
            <p:ph type="title"/>
          </p:nvPr>
        </p:nvSpPr>
        <p:spPr/>
        <p:txBody>
          <a:bodyPr/>
          <a:lstStyle/>
          <a:p>
            <a:r>
              <a:rPr lang="en-US"/>
              <a:t>State Traffic Regulations</a:t>
            </a:r>
          </a:p>
        </p:txBody>
      </p:sp>
      <p:pic>
        <p:nvPicPr>
          <p:cNvPr id="18437" name="Picture 5" descr="stop sign"/>
          <p:cNvPicPr>
            <a:picLocks noChangeAspect="1" noChangeArrowheads="1"/>
          </p:cNvPicPr>
          <p:nvPr/>
        </p:nvPicPr>
        <p:blipFill>
          <a:blip r:embed="rId3"/>
          <a:srcRect/>
          <a:stretch>
            <a:fillRect/>
          </a:stretch>
        </p:blipFill>
        <p:spPr bwMode="auto">
          <a:xfrm>
            <a:off x="762000" y="1371600"/>
            <a:ext cx="3382963" cy="2290762"/>
          </a:xfrm>
          <a:prstGeom prst="rect">
            <a:avLst/>
          </a:prstGeom>
          <a:noFill/>
          <a:ln w="28575" algn="ctr">
            <a:solidFill>
              <a:schemeClr val="tx1"/>
            </a:solidFill>
            <a:miter lim="800000"/>
            <a:headEnd/>
            <a:tailEnd/>
          </a:ln>
          <a:effectLst/>
        </p:spPr>
      </p:pic>
      <p:pic>
        <p:nvPicPr>
          <p:cNvPr id="18438" name="Picture 6" descr="stop light"/>
          <p:cNvPicPr>
            <a:picLocks noChangeAspect="1" noChangeArrowheads="1"/>
          </p:cNvPicPr>
          <p:nvPr/>
        </p:nvPicPr>
        <p:blipFill>
          <a:blip r:embed="rId4" cstate="screen"/>
          <a:srcRect/>
          <a:stretch>
            <a:fillRect/>
          </a:stretch>
        </p:blipFill>
        <p:spPr bwMode="auto">
          <a:xfrm>
            <a:off x="4829552" y="1381124"/>
            <a:ext cx="3536950" cy="2281238"/>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332037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p:txBody>
          <a:bodyPr/>
          <a:lstStyle/>
          <a:p>
            <a:r>
              <a:rPr lang="en-US"/>
              <a:t>State Traffic Regulations</a:t>
            </a:r>
          </a:p>
        </p:txBody>
      </p:sp>
      <p:pic>
        <p:nvPicPr>
          <p:cNvPr id="19470" name="Picture 14" descr="Port of Entry"/>
          <p:cNvPicPr>
            <a:picLocks noChangeArrowheads="1"/>
          </p:cNvPicPr>
          <p:nvPr/>
        </p:nvPicPr>
        <p:blipFill>
          <a:blip r:embed="rId2"/>
          <a:srcRect/>
          <a:stretch>
            <a:fillRect/>
          </a:stretch>
        </p:blipFill>
        <p:spPr bwMode="auto">
          <a:xfrm>
            <a:off x="1362075" y="1371600"/>
            <a:ext cx="6399213" cy="4573588"/>
          </a:xfrm>
          <a:prstGeom prst="rect">
            <a:avLst/>
          </a:prstGeom>
          <a:noFill/>
          <a:ln w="28575" algn="ctr">
            <a:solidFill>
              <a:schemeClr val="tx1"/>
            </a:solidFill>
            <a:miter lim="800000"/>
            <a:headEnd/>
            <a:tailEnd/>
          </a:ln>
          <a:effectLst/>
        </p:spPr>
      </p:pic>
    </p:spTree>
    <p:extLst>
      <p:ext uri="{BB962C8B-B14F-4D97-AF65-F5344CB8AC3E}">
        <p14:creationId xmlns:p14="http://schemas.microsoft.com/office/powerpoint/2010/main" val="327496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Lights</a:t>
            </a:r>
          </a:p>
        </p:txBody>
      </p:sp>
      <p:pic>
        <p:nvPicPr>
          <p:cNvPr id="7" name="Picture 6" descr="engine being pulled out of ditch by a dozer operator"/>
          <p:cNvPicPr>
            <a:picLocks noChangeAspect="1"/>
          </p:cNvPicPr>
          <p:nvPr/>
        </p:nvPicPr>
        <p:blipFill rotWithShape="1">
          <a:blip r:embed="rId2" cstate="screen"/>
          <a:srcRect t="2678"/>
          <a:stretch/>
        </p:blipFill>
        <p:spPr>
          <a:xfrm>
            <a:off x="4724400" y="14478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Engine at night with lights 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
          <a:stretch/>
        </p:blipFill>
        <p:spPr bwMode="auto">
          <a:xfrm>
            <a:off x="762000" y="14478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5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C183D7F6-B498-43B3-948B-1728B52AA6E4}">
                <adec:decorative xmlns:adec="http://schemas.microsoft.com/office/drawing/2017/decorative" val="1"/>
              </a:ext>
            </a:extLst>
          </p:cNvPr>
          <p:cNvSpPr>
            <a:spLocks noChangeArrowheads="1"/>
          </p:cNvSpPr>
          <p:nvPr/>
        </p:nvSpPr>
        <p:spPr bwMode="auto">
          <a:xfrm>
            <a:off x="3429000" y="2571750"/>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22534" name="Rectangle 6"/>
          <p:cNvSpPr>
            <a:spLocks noGrp="1" noChangeArrowheads="1"/>
          </p:cNvSpPr>
          <p:nvPr>
            <p:ph type="title"/>
          </p:nvPr>
        </p:nvSpPr>
        <p:spPr/>
        <p:txBody>
          <a:bodyPr/>
          <a:lstStyle/>
          <a:p>
            <a:r>
              <a:rPr lang="en-US"/>
              <a:t>General Driving Policy</a:t>
            </a:r>
          </a:p>
        </p:txBody>
      </p:sp>
      <p:sp>
        <p:nvSpPr>
          <p:cNvPr id="22535" name="Rectangle 7"/>
          <p:cNvSpPr>
            <a:spLocks noGrp="1" noChangeArrowheads="1"/>
          </p:cNvSpPr>
          <p:nvPr>
            <p:ph type="body" idx="1"/>
          </p:nvPr>
        </p:nvSpPr>
        <p:spPr/>
        <p:txBody>
          <a:bodyPr vert="horz" lIns="91440" tIns="45720" rIns="91440" bIns="45720" rtlCol="0" anchor="t">
            <a:normAutofit/>
          </a:bodyPr>
          <a:lstStyle/>
          <a:p>
            <a:r>
              <a:rPr lang="en-US" dirty="0"/>
              <a:t>Valid state driver’s license</a:t>
            </a:r>
          </a:p>
          <a:p>
            <a:r>
              <a:rPr lang="en-US" dirty="0"/>
              <a:t>Defensive driver training</a:t>
            </a:r>
          </a:p>
          <a:p>
            <a:r>
              <a:rPr lang="en-US" dirty="0"/>
              <a:t>Seat belts</a:t>
            </a:r>
          </a:p>
          <a:p>
            <a:r>
              <a:rPr lang="en-US" dirty="0"/>
              <a:t>Government Motor Vehicle Operator’s Identification Card (BLM policy)</a:t>
            </a:r>
          </a:p>
          <a:p>
            <a:pPr>
              <a:buClr>
                <a:srgbClr val="9E3611"/>
              </a:buClr>
            </a:pPr>
            <a:r>
              <a:rPr lang="en-US" dirty="0">
                <a:ea typeface="+mn-lt"/>
                <a:cs typeface="+mn-lt"/>
              </a:rPr>
              <a:t>Government Motor Vehicle Operator’s Identification Card (</a:t>
            </a:r>
            <a:r>
              <a:rPr lang="en-US" u="sng" dirty="0">
                <a:ea typeface="+mn-lt"/>
                <a:cs typeface="+mn-lt"/>
              </a:rPr>
              <a:t>BIA policy</a:t>
            </a:r>
            <a:r>
              <a:rPr lang="en-US" dirty="0">
                <a:ea typeface="+mn-lt"/>
                <a:cs typeface="+mn-lt"/>
              </a:rPr>
              <a:t>)</a:t>
            </a:r>
          </a:p>
          <a:p>
            <a:r>
              <a:rPr lang="en-US" dirty="0"/>
              <a:t>Physical Fitness Inquiry for Motor Vehicle Operators (BLM policy)</a:t>
            </a:r>
          </a:p>
        </p:txBody>
      </p:sp>
    </p:spTree>
    <p:extLst>
      <p:ext uri="{BB962C8B-B14F-4D97-AF65-F5344CB8AC3E}">
        <p14:creationId xmlns:p14="http://schemas.microsoft.com/office/powerpoint/2010/main" val="1234280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0</TotalTime>
  <Words>1081</Words>
  <Application>Microsoft Office PowerPoint</Application>
  <PresentationFormat>On-screen Show (4:3)</PresentationFormat>
  <Paragraphs>98</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Rockwell</vt:lpstr>
      <vt:lpstr>Rockwell Condensed</vt:lpstr>
      <vt:lpstr>Times New Roman</vt:lpstr>
      <vt:lpstr>Wingdings</vt:lpstr>
      <vt:lpstr>Wood Type</vt:lpstr>
      <vt:lpstr>Fire Engine  Driving Operations</vt:lpstr>
      <vt:lpstr>Objectives</vt:lpstr>
      <vt:lpstr>Agency Policies and Regulations</vt:lpstr>
      <vt:lpstr>Drug-Free Work Place</vt:lpstr>
      <vt:lpstr>Fire Vehicle Operation Standards</vt:lpstr>
      <vt:lpstr>State Traffic Regulations</vt:lpstr>
      <vt:lpstr>State Traffic Regulations</vt:lpstr>
      <vt:lpstr>Lights</vt:lpstr>
      <vt:lpstr>General Driving Policy</vt:lpstr>
      <vt:lpstr>Driving Limitations</vt:lpstr>
      <vt:lpstr>Incident Operations Driving</vt:lpstr>
      <vt:lpstr>Incident Operations Driving</vt:lpstr>
      <vt:lpstr>Work/Rest Guidelines</vt:lpstr>
      <vt:lpstr>Work/Rest Driving Scenarios</vt:lpstr>
      <vt:lpstr>Scenario 1</vt:lpstr>
      <vt:lpstr>Scenario 1 - Answer</vt:lpstr>
      <vt:lpstr>Scenario 2</vt:lpstr>
      <vt:lpstr>Scenario 2 - Answer</vt:lpstr>
      <vt:lpstr>Scenario 3</vt:lpstr>
      <vt:lpstr>Scenario 3 - Answer</vt:lpstr>
      <vt:lpstr>Driver Walk-around</vt:lpstr>
      <vt:lpstr>BIA Has No set Policy, however-</vt:lpstr>
      <vt:lpstr>Hazardous Materials</vt:lpstr>
      <vt:lpstr>Safety and the RA</vt:lpstr>
      <vt:lpstr>What is a Risk Assessment?</vt:lpstr>
      <vt:lpstr>Why Complete a Risk assessment?</vt:lpstr>
      <vt:lpstr>Why do a Risk Assessment? (Continued)</vt:lpstr>
      <vt:lpstr>Tailgate Safety Session</vt:lpstr>
      <vt:lpstr>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2022-01-26T15:45:14Z</dcterms:created>
  <dcterms:modified xsi:type="dcterms:W3CDTF">2022-01-26T15:45:57Z</dcterms:modified>
</cp:coreProperties>
</file>