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23" r:id="rId1"/>
  </p:sldMasterIdLst>
  <p:notesMasterIdLst>
    <p:notesMasterId r:id="rId84"/>
  </p:notesMasterIdLst>
  <p:handoutMasterIdLst>
    <p:handoutMasterId r:id="rId85"/>
  </p:handoutMasterIdLst>
  <p:sldIdLst>
    <p:sldId id="356" r:id="rId2"/>
    <p:sldId id="357" r:id="rId3"/>
    <p:sldId id="359" r:id="rId4"/>
    <p:sldId id="364" r:id="rId5"/>
    <p:sldId id="417" r:id="rId6"/>
    <p:sldId id="366" r:id="rId7"/>
    <p:sldId id="367" r:id="rId8"/>
    <p:sldId id="369" r:id="rId9"/>
    <p:sldId id="370" r:id="rId10"/>
    <p:sldId id="371" r:id="rId11"/>
    <p:sldId id="373" r:id="rId12"/>
    <p:sldId id="377" r:id="rId13"/>
    <p:sldId id="381" r:id="rId14"/>
    <p:sldId id="382" r:id="rId15"/>
    <p:sldId id="383" r:id="rId16"/>
    <p:sldId id="378" r:id="rId17"/>
    <p:sldId id="384" r:id="rId18"/>
    <p:sldId id="418" r:id="rId19"/>
    <p:sldId id="385" r:id="rId20"/>
    <p:sldId id="387" r:id="rId21"/>
    <p:sldId id="386" r:id="rId22"/>
    <p:sldId id="431" r:id="rId23"/>
    <p:sldId id="388" r:id="rId24"/>
    <p:sldId id="438" r:id="rId25"/>
    <p:sldId id="482" r:id="rId26"/>
    <p:sldId id="478" r:id="rId27"/>
    <p:sldId id="391" r:id="rId28"/>
    <p:sldId id="389" r:id="rId29"/>
    <p:sldId id="480" r:id="rId30"/>
    <p:sldId id="484" r:id="rId31"/>
    <p:sldId id="485" r:id="rId32"/>
    <p:sldId id="490" r:id="rId33"/>
    <p:sldId id="488" r:id="rId34"/>
    <p:sldId id="494" r:id="rId35"/>
    <p:sldId id="492" r:id="rId36"/>
    <p:sldId id="498" r:id="rId37"/>
    <p:sldId id="499" r:id="rId38"/>
    <p:sldId id="495" r:id="rId39"/>
    <p:sldId id="496" r:id="rId40"/>
    <p:sldId id="486" r:id="rId41"/>
    <p:sldId id="419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20" r:id="rId53"/>
    <p:sldId id="402" r:id="rId54"/>
    <p:sldId id="403" r:id="rId55"/>
    <p:sldId id="404" r:id="rId56"/>
    <p:sldId id="447" r:id="rId57"/>
    <p:sldId id="446" r:id="rId58"/>
    <p:sldId id="432" r:id="rId59"/>
    <p:sldId id="444" r:id="rId60"/>
    <p:sldId id="445" r:id="rId61"/>
    <p:sldId id="442" r:id="rId62"/>
    <p:sldId id="454" r:id="rId63"/>
    <p:sldId id="421" r:id="rId64"/>
    <p:sldId id="433" r:id="rId65"/>
    <p:sldId id="406" r:id="rId66"/>
    <p:sldId id="408" r:id="rId67"/>
    <p:sldId id="409" r:id="rId68"/>
    <p:sldId id="410" r:id="rId69"/>
    <p:sldId id="424" r:id="rId70"/>
    <p:sldId id="411" r:id="rId71"/>
    <p:sldId id="425" r:id="rId72"/>
    <p:sldId id="426" r:id="rId73"/>
    <p:sldId id="479" r:id="rId74"/>
    <p:sldId id="427" r:id="rId75"/>
    <p:sldId id="428" r:id="rId76"/>
    <p:sldId id="452" r:id="rId77"/>
    <p:sldId id="429" r:id="rId78"/>
    <p:sldId id="453" r:id="rId79"/>
    <p:sldId id="481" r:id="rId80"/>
    <p:sldId id="430" r:id="rId81"/>
    <p:sldId id="413" r:id="rId82"/>
    <p:sldId id="483" r:id="rId83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25F94-1D5D-4F57-BDC1-0650634167E5}" v="8" dt="2022-01-25T22:16:58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 with red lines above and below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circle inside red ring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Fire Engine </a:t>
            </a:r>
            <a:br>
              <a:rPr lang="en-US"/>
            </a:br>
            <a:r>
              <a:rPr lang="en-US"/>
              <a:t>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Unit 1A – Diesel Engine Operation and Maintenance</a:t>
            </a:r>
          </a:p>
        </p:txBody>
      </p:sp>
      <p:pic>
        <p:nvPicPr>
          <p:cNvPr id="5" name="Picture 4" descr="firefighter inspecting en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788661"/>
            <a:ext cx="2968625" cy="2225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Weather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Diesel fuel is a hydrocarbon made up of paraffin (wax).</a:t>
            </a:r>
          </a:p>
          <a:p>
            <a:r>
              <a:rPr lang="en-US" altLang="en-US"/>
              <a:t>Cold weather can result in:</a:t>
            </a:r>
          </a:p>
          <a:p>
            <a:pPr lvl="1"/>
            <a:r>
              <a:rPr lang="en-US" altLang="en-US"/>
              <a:t>Gelled fuel</a:t>
            </a:r>
          </a:p>
          <a:p>
            <a:pPr lvl="1"/>
            <a:r>
              <a:rPr lang="en-US" altLang="en-US"/>
              <a:t>Hard starting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5" name="Picture 10" descr="gelled fuel 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1390650"/>
            <a:ext cx="342265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Preventing Gelling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Buy winter grade fuel.</a:t>
            </a:r>
          </a:p>
          <a:p>
            <a:r>
              <a:rPr lang="en-US" altLang="en-US"/>
              <a:t>Add a fuel conditioner.</a:t>
            </a:r>
          </a:p>
          <a:p>
            <a:r>
              <a:rPr lang="en-US" altLang="en-US"/>
              <a:t>Employ fuel heaters.</a:t>
            </a:r>
          </a:p>
          <a:p>
            <a:r>
              <a:rPr lang="en-US" altLang="en-US"/>
              <a:t>Keep your fuel tank full.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33793" name="Picture 1" descr="thermote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746" y="1371600"/>
            <a:ext cx="3810254" cy="476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Fuel Handling Practices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Keep your fuel tank full of clean fuel.</a:t>
            </a:r>
          </a:p>
          <a:p>
            <a:r>
              <a:rPr lang="en-US" altLang="en-US" b="1" u="sng"/>
              <a:t>Never</a:t>
            </a:r>
            <a:r>
              <a:rPr lang="en-US" altLang="en-US"/>
              <a:t> store diesel fuel in galvanized containers.</a:t>
            </a:r>
          </a:p>
        </p:txBody>
      </p:sp>
      <p:pic>
        <p:nvPicPr>
          <p:cNvPr id="5" name="Picture 4" descr="gas ca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971800"/>
            <a:ext cx="2898775" cy="279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971800"/>
            <a:ext cx="4582668" cy="366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1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u="sng"/>
              <a:t>Never</a:t>
            </a:r>
            <a:r>
              <a:rPr lang="en-US" altLang="en-US"/>
              <a:t> pour the diesel fuel out of your old fuel filter into the new filter.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Keep water out of the fuel system.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Biodiesel Fuel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Alternative or additive</a:t>
            </a:r>
          </a:p>
          <a:p>
            <a:r>
              <a:rPr lang="en-US" altLang="en-US"/>
              <a:t>Made from biological ingredients instead of petroleum (or crude oil)</a:t>
            </a:r>
          </a:p>
        </p:txBody>
      </p:sp>
      <p:sp>
        <p:nvSpPr>
          <p:cNvPr id="4" name="Pictur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6" name="Picture 5" descr="elements of boidiesel fu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43185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Biodiesel Fuel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Biodiesel is a blended fuel.</a:t>
            </a:r>
          </a:p>
          <a:p>
            <a:pPr lvl="1"/>
            <a:r>
              <a:rPr lang="en-US" altLang="en-US"/>
              <a:t>B20 is 20% biodiesel and 80% diesel</a:t>
            </a:r>
          </a:p>
          <a:p>
            <a:r>
              <a:rPr lang="en-US" altLang="en-US"/>
              <a:t>B20 and B40 are the most common blends.</a:t>
            </a:r>
          </a:p>
          <a:p>
            <a:r>
              <a:rPr lang="en-US" altLang="en-US"/>
              <a:t>Use of blended fuel with a rating higher than B20 may void some manufacturer’s warranties.</a:t>
            </a:r>
          </a:p>
        </p:txBody>
      </p:sp>
      <p:pic>
        <p:nvPicPr>
          <p:cNvPr id="9" name="Picture 8" descr="Exclamation mark" title="Exclama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928555"/>
            <a:ext cx="108585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/>
              <a:t>Biodiesel Fuel Concerns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Known to clog fuel filters of older diesel engines</a:t>
            </a:r>
          </a:p>
          <a:p>
            <a:pPr eaLnBrk="1" hangingPunct="1"/>
            <a:r>
              <a:rPr lang="en-US" altLang="en-US"/>
              <a:t>Add fuel conditioners for winter storage.</a:t>
            </a:r>
          </a:p>
        </p:txBody>
      </p:sp>
      <p:sp>
        <p:nvSpPr>
          <p:cNvPr id="2" name="Picture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7" name="Picture 6" descr="BLM fire engines in the s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637" y="1371600"/>
            <a:ext cx="3860302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Diesel Fuel Systems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6" descr="diesel fue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514600"/>
            <a:ext cx="6705600" cy="416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Fuel Tank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Use correct, clean fuel.</a:t>
            </a:r>
          </a:p>
          <a:p>
            <a:r>
              <a:rPr lang="en-US" altLang="en-US"/>
              <a:t>Keep tank full.</a:t>
            </a:r>
          </a:p>
          <a:p>
            <a:r>
              <a:rPr lang="en-US" altLang="en-US"/>
              <a:t>Keep fuel cap and surrounding area free of debris.</a:t>
            </a:r>
          </a:p>
          <a:p>
            <a:r>
              <a:rPr lang="en-US" altLang="en-US"/>
              <a:t>Check for restricted fuel tank vent line.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uel tank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4368800" y="1447800"/>
            <a:ext cx="4470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4" name="Line 11" descr="red arrow"/>
          <p:cNvSpPr>
            <a:spLocks noChangeShapeType="1"/>
          </p:cNvSpPr>
          <p:nvPr/>
        </p:nvSpPr>
        <p:spPr bwMode="auto">
          <a:xfrm flipV="1">
            <a:off x="3429000" y="2971800"/>
            <a:ext cx="2362200" cy="1524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 and Low-Pressure Lines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Low-Pressure Fuel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Carries fuel from the tank to the filters and then to the fuel injection pump. </a:t>
            </a:r>
          </a:p>
          <a:p>
            <a:r>
              <a:rPr lang="en-US" altLang="en-US"/>
              <a:t>Carries back to the tank the fuel that is used for lubricating and cooling the injectors, the injector pump, and for bleeding the filters.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High-Pressure Fuel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Carries fuel from the high pressure injection pump to the injectors and recirculation back to the injection pump or just stays in the rail until used in the motor. </a:t>
            </a:r>
          </a:p>
        </p:txBody>
      </p:sp>
      <p:sp>
        <p:nvSpPr>
          <p:cNvPr id="6" name="Isosceles Triangle 5" descr="red triangle indicating 60000 to 90000 PSI "/>
          <p:cNvSpPr/>
          <p:nvPr/>
        </p:nvSpPr>
        <p:spPr>
          <a:xfrm>
            <a:off x="6096000" y="5176136"/>
            <a:ext cx="2133600" cy="1453264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600" b="1"/>
              <a:t>60,000 to 90,000 PSI!</a:t>
            </a:r>
            <a:endParaRPr lang="en-US" sz="16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Primary Filter/Water Separator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Collect waters and dirt particles which cause the engine to run poorly or damage the injection equipment.</a:t>
            </a:r>
          </a:p>
          <a:p>
            <a:endParaRPr lang="en-US" altLang="en-US"/>
          </a:p>
        </p:txBody>
      </p:sp>
      <p:grpSp>
        <p:nvGrpSpPr>
          <p:cNvPr id="24581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52387" y="2819400"/>
            <a:ext cx="4172013" cy="3292475"/>
            <a:chOff x="539054" y="2938198"/>
            <a:chExt cx="4032946" cy="3018102"/>
          </a:xfrm>
        </p:grpSpPr>
        <p:pic>
          <p:nvPicPr>
            <p:cNvPr id="6" name="Picture 8" descr="primary filter/water separato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6522" y="2938198"/>
              <a:ext cx="3615478" cy="3018102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Oval 6" descr="red circle"/>
            <p:cNvSpPr/>
            <p:nvPr/>
          </p:nvSpPr>
          <p:spPr>
            <a:xfrm>
              <a:off x="1357048" y="3456252"/>
              <a:ext cx="1407212" cy="1452298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88" name="Line 11" descr="red arrow"/>
            <p:cNvSpPr>
              <a:spLocks noChangeShapeType="1"/>
            </p:cNvSpPr>
            <p:nvPr/>
          </p:nvSpPr>
          <p:spPr bwMode="auto">
            <a:xfrm>
              <a:off x="539054" y="2938199"/>
              <a:ext cx="919136" cy="82481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138738" y="2819400"/>
            <a:ext cx="3090862" cy="3292473"/>
            <a:chOff x="5587766" y="1802160"/>
            <a:chExt cx="2190588" cy="2085425"/>
          </a:xfrm>
        </p:grpSpPr>
        <p:pic>
          <p:nvPicPr>
            <p:cNvPr id="5" name="Picture 6" descr="primary filter/water separator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990555" y="1904721"/>
              <a:ext cx="1787799" cy="1982864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Oval 7" descr="red circle"/>
            <p:cNvSpPr/>
            <p:nvPr/>
          </p:nvSpPr>
          <p:spPr>
            <a:xfrm>
              <a:off x="6098566" y="2150065"/>
              <a:ext cx="1567277" cy="135140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585" name="Line 11" descr="red arrow"/>
            <p:cNvSpPr>
              <a:spLocks noChangeShapeType="1"/>
            </p:cNvSpPr>
            <p:nvPr/>
          </p:nvSpPr>
          <p:spPr bwMode="auto">
            <a:xfrm>
              <a:off x="5587766" y="1802160"/>
              <a:ext cx="784160" cy="51500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Describe…</a:t>
            </a:r>
          </a:p>
          <a:p>
            <a:pPr lvl="1"/>
            <a:r>
              <a:rPr lang="en-US" altLang="en-US"/>
              <a:t>Differences between diesel fuel and gasoline</a:t>
            </a:r>
          </a:p>
          <a:p>
            <a:pPr lvl="1"/>
            <a:r>
              <a:rPr lang="en-US" altLang="en-US"/>
              <a:t>Major components of a diesel fuel system</a:t>
            </a:r>
          </a:p>
          <a:p>
            <a:pPr lvl="1"/>
            <a:r>
              <a:rPr lang="en-US" altLang="en-US"/>
              <a:t>Correct operating procedures/parameters of starting a diesel engine</a:t>
            </a:r>
          </a:p>
          <a:p>
            <a:pPr lvl="1"/>
            <a:r>
              <a:rPr lang="en-US" altLang="en-US"/>
              <a:t>Basic powertrain components of a fire apparatus and each component’s operating characteristics</a:t>
            </a:r>
          </a:p>
          <a:p>
            <a:r>
              <a:rPr lang="en-US" altLang="en-US"/>
              <a:t>Discuss…</a:t>
            </a:r>
          </a:p>
          <a:p>
            <a:pPr lvl="1"/>
            <a:r>
              <a:rPr lang="en-US" altLang="en-US"/>
              <a:t>Diesel particulate filter and its function in the regeneration process</a:t>
            </a:r>
          </a:p>
          <a:p>
            <a:endParaRPr lang="en-US" altLang="en-US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 in Fuel (WIF) Light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A sensor detects the presence of water in the fuel.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If the WIF light comes on, </a:t>
            </a:r>
            <a:r>
              <a:rPr lang="en-US" altLang="en-US" b="1" u="sng"/>
              <a:t>stop</a:t>
            </a:r>
            <a:r>
              <a:rPr lang="en-US" altLang="en-US"/>
              <a:t> and drain the primary filter immediately.</a:t>
            </a:r>
          </a:p>
          <a:p>
            <a:endParaRPr lang="en-US"/>
          </a:p>
        </p:txBody>
      </p:sp>
      <p:pic>
        <p:nvPicPr>
          <p:cNvPr id="5" name="Picture 6" descr="person draining primary 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3651749"/>
            <a:ext cx="3074988" cy="2444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606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849022" y="3124200"/>
            <a:ext cx="2762541" cy="2971800"/>
            <a:chOff x="990621" y="2819400"/>
            <a:chExt cx="2702742" cy="2819400"/>
          </a:xfrm>
        </p:grpSpPr>
        <p:pic>
          <p:nvPicPr>
            <p:cNvPr id="6" name="Picture 9" descr="water in fuel light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284921" y="2819400"/>
              <a:ext cx="2408442" cy="2819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5608" name="AutoShape 10" descr="red arrow"/>
            <p:cNvSpPr>
              <a:spLocks noChangeArrowheads="1"/>
            </p:cNvSpPr>
            <p:nvPr/>
          </p:nvSpPr>
          <p:spPr bwMode="auto">
            <a:xfrm rot="6729728">
              <a:off x="1382674" y="4487000"/>
              <a:ext cx="251021" cy="1035127"/>
            </a:xfrm>
            <a:prstGeom prst="upArrow">
              <a:avLst>
                <a:gd name="adj1" fmla="val 50000"/>
                <a:gd name="adj2" fmla="val 5024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Secondary Fuel Filter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secondary fuel filter removes smaller particles before fuel goes to the injectors.</a:t>
            </a:r>
          </a:p>
          <a:p>
            <a:endParaRPr lang="en-US" altLang="en-US"/>
          </a:p>
        </p:txBody>
      </p:sp>
      <p:grpSp>
        <p:nvGrpSpPr>
          <p:cNvPr id="26629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362200"/>
            <a:ext cx="5307980" cy="3886200"/>
            <a:chOff x="2337387" y="2514600"/>
            <a:chExt cx="4114800" cy="3333404"/>
          </a:xfrm>
        </p:grpSpPr>
        <p:pic>
          <p:nvPicPr>
            <p:cNvPr id="5" name="Picture 6" descr="arrow pointing to secondary fuel filter (other components shown)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37387" y="2514600"/>
              <a:ext cx="4114800" cy="33334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631" name="AutoShape 18" descr="red arrow"/>
            <p:cNvSpPr>
              <a:spLocks noChangeArrowheads="1"/>
            </p:cNvSpPr>
            <p:nvPr/>
          </p:nvSpPr>
          <p:spPr bwMode="auto">
            <a:xfrm>
              <a:off x="4114800" y="5105401"/>
              <a:ext cx="976313" cy="228600"/>
            </a:xfrm>
            <a:prstGeom prst="rightArrow">
              <a:avLst>
                <a:gd name="adj1" fmla="val 50000"/>
                <a:gd name="adj2" fmla="val 502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/>
              <a:t>Filter Maintenance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At a minimum, drain the water separator once a week.</a:t>
            </a:r>
          </a:p>
          <a:p>
            <a:pPr eaLnBrk="1" hangingPunct="1"/>
            <a:r>
              <a:rPr lang="en-US" altLang="en-US"/>
              <a:t>Replace the primary and secondary filter when the engine oil is changed.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76800" y="1371600"/>
            <a:ext cx="3057526" cy="3222625"/>
            <a:chOff x="3273425" y="2903538"/>
            <a:chExt cx="3057526" cy="3222625"/>
          </a:xfrm>
        </p:grpSpPr>
        <p:pic>
          <p:nvPicPr>
            <p:cNvPr id="6" name="Picture 9" descr="secondary filter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273425" y="2903538"/>
              <a:ext cx="2597150" cy="3222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654" name="AutoShape 18" descr="red arrow"/>
            <p:cNvSpPr>
              <a:spLocks noChangeArrowheads="1"/>
            </p:cNvSpPr>
            <p:nvPr/>
          </p:nvSpPr>
          <p:spPr bwMode="auto">
            <a:xfrm rot="10800000">
              <a:off x="5102226" y="5334000"/>
              <a:ext cx="1228725" cy="271463"/>
            </a:xfrm>
            <a:prstGeom prst="rightArrow">
              <a:avLst>
                <a:gd name="adj1" fmla="val 50000"/>
                <a:gd name="adj2" fmla="val 5027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 Primer Pump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Used to bleed the fuel system.</a:t>
            </a:r>
          </a:p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Bleeder must be opened to allow air to escape.</a:t>
            </a:r>
          </a:p>
          <a:p>
            <a:endParaRPr lang="en-US"/>
          </a:p>
        </p:txBody>
      </p:sp>
      <p:grpSp>
        <p:nvGrpSpPr>
          <p:cNvPr id="8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0756" y="2819400"/>
            <a:ext cx="7167444" cy="3048000"/>
            <a:chOff x="1143000" y="3314626"/>
            <a:chExt cx="7167444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1143000" y="3314626"/>
              <a:ext cx="7167444" cy="2990925"/>
              <a:chOff x="1143000" y="3314626"/>
              <a:chExt cx="7167444" cy="2990925"/>
            </a:xfrm>
          </p:grpSpPr>
          <p:pic>
            <p:nvPicPr>
              <p:cNvPr id="5" name="Picture 15" descr="primer pump with bleeder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5020187" y="3314626"/>
                <a:ext cx="3290257" cy="246888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Oval 6" descr="red circle"/>
              <p:cNvSpPr/>
              <p:nvPr/>
            </p:nvSpPr>
            <p:spPr>
              <a:xfrm>
                <a:off x="6386475" y="3711190"/>
                <a:ext cx="609600" cy="685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679" name="Line 11" descr="red arrow"/>
              <p:cNvSpPr>
                <a:spLocks noChangeShapeType="1"/>
              </p:cNvSpPr>
              <p:nvPr/>
            </p:nvSpPr>
            <p:spPr bwMode="auto">
              <a:xfrm flipH="1" flipV="1">
                <a:off x="6843929" y="4396990"/>
                <a:ext cx="747020" cy="154279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" name="Picture 11" descr="person pointing to the primer pump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1143000" y="3333749"/>
                <a:ext cx="3287027" cy="246888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169931" y="5967413"/>
                <a:ext cx="990600" cy="338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>
                    <a:latin typeface="+mn-lt"/>
                  </a:rPr>
                  <a:t>Pump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175929" y="5966866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8681" name="Group 14"/>
            <p:cNvGrpSpPr>
              <a:grpSpLocks/>
            </p:cNvGrpSpPr>
            <p:nvPr/>
          </p:nvGrpSpPr>
          <p:grpSpPr bwMode="auto">
            <a:xfrm>
              <a:off x="2503199" y="4305226"/>
              <a:ext cx="3970585" cy="2057400"/>
              <a:chOff x="3030924" y="3048000"/>
              <a:chExt cx="3970923" cy="2057400"/>
            </a:xfrm>
          </p:grpSpPr>
          <p:sp>
            <p:nvSpPr>
              <p:cNvPr id="9" name="Oval 8" descr="red circle"/>
              <p:cNvSpPr/>
              <p:nvPr/>
            </p:nvSpPr>
            <p:spPr>
              <a:xfrm>
                <a:off x="3030924" y="3048000"/>
                <a:ext cx="533445" cy="5334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685" name="Line 11" descr="red arrow"/>
              <p:cNvSpPr>
                <a:spLocks noChangeShapeType="1"/>
              </p:cNvSpPr>
              <p:nvPr/>
            </p:nvSpPr>
            <p:spPr bwMode="auto">
              <a:xfrm flipV="1">
                <a:off x="5791199" y="3314774"/>
                <a:ext cx="1123326" cy="14858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11" descr="red arrow"/>
              <p:cNvSpPr>
                <a:spLocks noChangeShapeType="1"/>
              </p:cNvSpPr>
              <p:nvPr/>
            </p:nvSpPr>
            <p:spPr bwMode="auto">
              <a:xfrm flipH="1" flipV="1">
                <a:off x="3564369" y="3505200"/>
                <a:ext cx="2229370" cy="12953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55555" y="4767263"/>
                <a:ext cx="1246292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sz="1600">
                    <a:latin typeface="+mn-lt"/>
                  </a:rPr>
                  <a:t>Bleeders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Injection Pump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Delivers high-pressure fuel to the injectors.</a:t>
            </a:r>
          </a:p>
        </p:txBody>
      </p:sp>
      <p:pic>
        <p:nvPicPr>
          <p:cNvPr id="29701" name="Picture 5" descr="injection pu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350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Injectors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Made up of the nozzle assembly, pressure spring and spindle, nozzle holder (injector body), and a cover.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Pressurizes fuel into an atomized spray that is injected into the combustion chamber.</a:t>
            </a:r>
          </a:p>
        </p:txBody>
      </p:sp>
      <p:pic>
        <p:nvPicPr>
          <p:cNvPr id="30725" name="Picture 1" descr="inje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829">
            <a:off x="2445670" y="4125629"/>
            <a:ext cx="5191685" cy="23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High-Pressure Common Rail Fuel System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/>
              <a:t>The high-pressure rail binds the pump and injectors together and supplies compressed fuel to the injector.</a:t>
            </a:r>
          </a:p>
          <a:p>
            <a:pPr lvl="1"/>
            <a:r>
              <a:rPr lang="en-US" altLang="en-US"/>
              <a:t>Allows for a smoother running engines, better fuel economy, and reduced emissions.</a:t>
            </a:r>
          </a:p>
          <a:p>
            <a:pPr lvl="1"/>
            <a:r>
              <a:rPr lang="en-US"/>
              <a:t>Water at this pressure can cause severe damage to the injection pump and injectors.</a:t>
            </a:r>
          </a:p>
          <a:p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810000" cy="5418710"/>
          </a:xfrm>
        </p:spPr>
        <p:txBody>
          <a:bodyPr>
            <a:normAutofit/>
          </a:bodyPr>
          <a:lstStyle/>
          <a:p>
            <a:pPr lvl="0"/>
            <a:r>
              <a:rPr lang="en-US" sz="2700"/>
              <a:t>Drain the water/fuel separator weekly or as needed. </a:t>
            </a:r>
          </a:p>
          <a:p>
            <a:pPr lvl="1"/>
            <a:r>
              <a:rPr lang="en-US" sz="2700"/>
              <a:t>If you have compromised fuel, more service may be required.</a:t>
            </a:r>
            <a:br>
              <a:rPr lang="en-US" altLang="en-US" sz="2700"/>
            </a:br>
            <a:endParaRPr lang="en-US" sz="2700"/>
          </a:p>
        </p:txBody>
      </p:sp>
      <p:sp>
        <p:nvSpPr>
          <p:cNvPr id="5" name="Isosceles Triangle 4" descr="red triangle indicating 60000 to 90000 PSI"/>
          <p:cNvSpPr/>
          <p:nvPr/>
        </p:nvSpPr>
        <p:spPr>
          <a:xfrm>
            <a:off x="5486400" y="4572000"/>
            <a:ext cx="2514600" cy="175260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/>
              <a:t>60,000 to 90,000 PSI!</a:t>
            </a:r>
            <a:endParaRPr lang="en-US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Glow Plugs and Heating Grids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/>
          <a:p>
            <a:r>
              <a:rPr lang="en-US" altLang="en-US"/>
              <a:t>Assist with heating the combustion chamber</a:t>
            </a:r>
          </a:p>
          <a:p>
            <a:r>
              <a:rPr lang="en-US" altLang="en-US"/>
              <a:t>1,500° F</a:t>
            </a:r>
          </a:p>
          <a:p>
            <a:r>
              <a:rPr lang="en-US" altLang="en-US"/>
              <a:t>May continue to operate after the engine has started</a:t>
            </a:r>
          </a:p>
          <a:p>
            <a:r>
              <a:rPr lang="en-US" altLang="en-US"/>
              <a:t>High electrical load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>
          <a:xfrm>
            <a:off x="685800" y="1286890"/>
            <a:ext cx="3657600" cy="541871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052" descr="glow plug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1371600"/>
            <a:ext cx="1489792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053" descr="heating gr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68741"/>
            <a:ext cx="2468067" cy="329184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Electronic Control Module (ECM)</a:t>
            </a:r>
          </a:p>
        </p:txBody>
      </p:sp>
      <p:pic>
        <p:nvPicPr>
          <p:cNvPr id="5" name="Content Placeholder 4" descr="BLM Fire Pictures Local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7400" y="3144519"/>
            <a:ext cx="4533900" cy="34022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287463"/>
            <a:ext cx="7696200" cy="1912937"/>
          </a:xfrm>
        </p:spPr>
        <p:txBody>
          <a:bodyPr>
            <a:normAutofit/>
          </a:bodyPr>
          <a:lstStyle/>
          <a:p>
            <a:r>
              <a:rPr lang="en-US"/>
              <a:t>The ECM is the brain for all engine controls—the fuel injectors, turbocharger, transmission, and even some of the cab air conditioning components.</a:t>
            </a:r>
          </a:p>
        </p:txBody>
      </p:sp>
      <p:sp>
        <p:nvSpPr>
          <p:cNvPr id="3379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702639"/>
            <a:ext cx="3048000" cy="2286000"/>
          </a:xfrm>
          <a:prstGeom prst="ellipse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8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8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8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8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8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Electronic Control Module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/>
              <a:t>May also control external options:</a:t>
            </a:r>
          </a:p>
          <a:p>
            <a:pPr lvl="1"/>
            <a:r>
              <a:rPr lang="en-US" sz="2400"/>
              <a:t>Cruise control</a:t>
            </a:r>
          </a:p>
          <a:p>
            <a:pPr lvl="1"/>
            <a:r>
              <a:rPr lang="en-US" sz="2400"/>
              <a:t>Power take-off (PTO) controls</a:t>
            </a:r>
          </a:p>
          <a:p>
            <a:pPr lvl="1"/>
            <a:r>
              <a:rPr lang="en-US" sz="2400"/>
              <a:t>Instrument panel engine indicators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1" name="Picture 1" descr="electronic control modu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114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2706" y="4267200"/>
            <a:ext cx="7620254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300"/>
              <a:t>Care</a:t>
            </a:r>
            <a:r>
              <a:rPr lang="en-US" altLang="en-US"/>
              <a:t> is needed when cleaning the engine compartment to prevent water from getting to the electrical compartment and the ECM.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Diesel Vs. Gasoline</a:t>
            </a:r>
          </a:p>
        </p:txBody>
      </p:sp>
      <p:sp>
        <p:nvSpPr>
          <p:cNvPr id="7171" name="Rectangle 1028"/>
          <p:cNvSpPr>
            <a:spLocks noGrp="1" noChangeArrowheads="1"/>
          </p:cNvSpPr>
          <p:nvPr>
            <p:ph sz="half" idx="1"/>
          </p:nvPr>
        </p:nvSpPr>
        <p:spPr>
          <a:xfrm>
            <a:off x="685546" y="1219200"/>
            <a:ext cx="4038854" cy="5418710"/>
          </a:xfrm>
        </p:spPr>
        <p:txBody>
          <a:bodyPr>
            <a:normAutofit/>
          </a:bodyPr>
          <a:lstStyle/>
          <a:p>
            <a:r>
              <a:rPr lang="en-US" altLang="en-US"/>
              <a:t>Built stronger</a:t>
            </a:r>
          </a:p>
          <a:p>
            <a:r>
              <a:rPr lang="en-US" altLang="en-US"/>
              <a:t>More fuel efficient</a:t>
            </a:r>
          </a:p>
          <a:p>
            <a:r>
              <a:rPr lang="en-US" altLang="en-US"/>
              <a:t>Produce torque at a lower RPM</a:t>
            </a:r>
          </a:p>
          <a:p>
            <a:r>
              <a:rPr lang="en-US" altLang="en-US"/>
              <a:t>Use compression ignition</a:t>
            </a:r>
          </a:p>
          <a:p>
            <a:r>
              <a:rPr lang="en-US" altLang="en-US"/>
              <a:t>Weigh more</a:t>
            </a:r>
          </a:p>
        </p:txBody>
      </p:sp>
      <p:pic>
        <p:nvPicPr>
          <p:cNvPr id="7231" name="Picture Placeholder 7230" descr="engine blocks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3828288" cy="299869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FEBA-2C57-4CFF-8120-FEDD66768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GASOLINE </a:t>
            </a:r>
            <a:r>
              <a:rPr lang="en-US" err="1"/>
              <a:t>eNGINE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34DC3-1F82-4C4C-921A-959A8652E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5400" dirty="0"/>
              <a:t>Gasoline FUEL Characteristics</a:t>
            </a:r>
            <a:endParaRPr lang="en-US" sz="5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E01A49A-0E1F-4FEB-9235-9B6DBE4F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/>
          <a:srcRect r="23223" b="3"/>
          <a:stretch/>
        </p:blipFill>
        <p:spPr>
          <a:xfrm rot="5400000">
            <a:off x="710118" y="2310316"/>
            <a:ext cx="3907158" cy="3816600"/>
          </a:xfrm>
          <a:prstGeom prst="rect">
            <a:avLst/>
          </a:prstGeom>
        </p:spPr>
      </p:pic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4872162" y="2320412"/>
            <a:ext cx="3474023" cy="385178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182880">
              <a:lnSpc>
                <a:spcPct val="90000"/>
              </a:lnSpc>
            </a:pPr>
            <a:r>
              <a:rPr lang="en-US" altLang="en-US" dirty="0"/>
              <a:t>GASOLINE fuel:</a:t>
            </a:r>
          </a:p>
          <a:p>
            <a:pPr lvl="1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Is lighter and higher level of Carbon Monoxide</a:t>
            </a:r>
          </a:p>
          <a:p>
            <a:pPr lvl="1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Evaporates much faster </a:t>
            </a:r>
          </a:p>
          <a:p>
            <a:pPr lvl="1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Burns very quickly </a:t>
            </a:r>
          </a:p>
          <a:p>
            <a:pPr lvl="1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dirty="0"/>
              <a:t>More horsepower and torque generated at Higher RPM's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67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gasoline Fuel Types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Premium Unleaded 91-93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en-US" dirty="0"/>
              <a:t>Higher Octane Level</a:t>
            </a:r>
            <a:endParaRPr lang="en-US" dirty="0"/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955705" y="973112"/>
            <a:ext cx="3657600" cy="1056748"/>
          </a:xfrm>
        </p:spPr>
        <p:txBody>
          <a:bodyPr/>
          <a:lstStyle/>
          <a:p>
            <a:r>
              <a:rPr lang="en-US"/>
              <a:t>Super Unleaded 89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>
          <a:xfrm>
            <a:off x="5062029" y="2095197"/>
            <a:ext cx="3657600" cy="45805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en-US" dirty="0"/>
              <a:t>Mid-Grade Octane Level</a:t>
            </a:r>
            <a:endParaRPr lang="en-US"/>
          </a:p>
          <a:p>
            <a:endParaRPr lang="en-US" alt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778821-3308-44EE-AE78-70225CE73EF8}"/>
              </a:ext>
            </a:extLst>
          </p:cNvPr>
          <p:cNvSpPr txBox="1"/>
          <p:nvPr/>
        </p:nvSpPr>
        <p:spPr>
          <a:xfrm>
            <a:off x="2863686" y="3551615"/>
            <a:ext cx="36126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9E3611"/>
                </a:solidFill>
              </a:rPr>
              <a:t>Regular Unleaded </a:t>
            </a:r>
            <a:endParaRPr lang="en-US" sz="2800" dirty="0"/>
          </a:p>
          <a:p>
            <a:r>
              <a:rPr lang="en-US" sz="2800" b="1" dirty="0">
                <a:solidFill>
                  <a:srgbClr val="9E3611"/>
                </a:solidFill>
              </a:rPr>
              <a:t>87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32CEE-061F-4540-9B2A-038FF1238E5E}"/>
              </a:ext>
            </a:extLst>
          </p:cNvPr>
          <p:cNvSpPr txBox="1"/>
          <p:nvPr/>
        </p:nvSpPr>
        <p:spPr>
          <a:xfrm>
            <a:off x="2860674" y="4510495"/>
            <a:ext cx="45352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Regular Grade Octane Level​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3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Octane vs. </a:t>
            </a:r>
            <a:r>
              <a:rPr lang="en-US" altLang="en-US" err="1"/>
              <a:t>Cetane</a:t>
            </a:r>
            <a:r>
              <a:rPr lang="en-US" altLang="en-US"/>
              <a:t> Number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Octane Number</a:t>
            </a:r>
            <a:br>
              <a:rPr lang="en-US"/>
            </a:br>
            <a:r>
              <a:rPr lang="en-US" sz="2000"/>
              <a:t>(Fuel grade of the gasoline)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Measurement of a fuel’s ability to resist self-ignition when subjected to heat and pressure</a:t>
            </a:r>
          </a:p>
          <a:p>
            <a:pPr lvl="1"/>
            <a:r>
              <a:rPr lang="en-US" altLang="en-US"/>
              <a:t>The higher the octane number, the more control there is over the fuel’s ignition point.</a:t>
            </a:r>
          </a:p>
          <a:p>
            <a:pPr lvl="1"/>
            <a:r>
              <a:rPr lang="en-US" altLang="en-US"/>
              <a:t>Fuel should not start burning before the spark plug fires.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/>
              <a:t>Cetane</a:t>
            </a:r>
            <a:r>
              <a:rPr lang="en-US"/>
              <a:t> Number</a:t>
            </a:r>
            <a:br>
              <a:rPr lang="en-US"/>
            </a:br>
            <a:endParaRPr lang="en-US" sz="20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Describes diesel fuel’s ignition characteristic</a:t>
            </a:r>
          </a:p>
          <a:p>
            <a:pPr lvl="1"/>
            <a:r>
              <a:rPr lang="en-US" altLang="en-US"/>
              <a:t>The higher the </a:t>
            </a:r>
            <a:r>
              <a:rPr lang="en-US" altLang="en-US" err="1"/>
              <a:t>cetane</a:t>
            </a:r>
            <a:r>
              <a:rPr lang="en-US" altLang="en-US"/>
              <a:t> number, the easier the fuel is to ignite.</a:t>
            </a:r>
          </a:p>
          <a:p>
            <a:pPr lvl="1"/>
            <a:r>
              <a:rPr lang="en-US" altLang="en-US"/>
              <a:t>A </a:t>
            </a:r>
            <a:r>
              <a:rPr lang="en-US" altLang="en-US" err="1"/>
              <a:t>cetane</a:t>
            </a:r>
            <a:r>
              <a:rPr lang="en-US" altLang="en-US"/>
              <a:t> number of 40 is common for most diesel engines.</a:t>
            </a:r>
          </a:p>
          <a:p>
            <a:pPr lvl="1"/>
            <a:r>
              <a:rPr lang="en-US" altLang="en-US"/>
              <a:t>C</a:t>
            </a:r>
            <a:r>
              <a:rPr lang="en-US"/>
              <a:t>ertain manufacturer warranties stipulate the use of 50 </a:t>
            </a:r>
            <a:r>
              <a:rPr lang="en-US" err="1"/>
              <a:t>cetane</a:t>
            </a:r>
            <a:r>
              <a:rPr lang="en-US"/>
              <a:t>-rated fuel.</a:t>
            </a:r>
          </a:p>
        </p:txBody>
      </p:sp>
      <p:pic>
        <p:nvPicPr>
          <p:cNvPr id="13" name="Picture 12" descr="Exclamation mark" title="Exclamation ma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698" y="5562600"/>
            <a:ext cx="5429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88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Gasoline Handling Practices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Keep your fuel tank full of clean fuel.</a:t>
            </a:r>
          </a:p>
          <a:p>
            <a:r>
              <a:rPr lang="en-US" altLang="en-US"/>
              <a:t>Use approved gasoline containers.</a:t>
            </a:r>
          </a:p>
        </p:txBody>
      </p:sp>
      <p:pic>
        <p:nvPicPr>
          <p:cNvPr id="5" name="Picture 4" descr="gas ca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10200" y="2971800"/>
            <a:ext cx="2898775" cy="279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971800"/>
            <a:ext cx="4582668" cy="3666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1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u="sng"/>
              <a:t>Never</a:t>
            </a:r>
            <a:r>
              <a:rPr lang="en-US" altLang="en-US"/>
              <a:t> put fuel around heat sources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Store in well-ventilated areas.</a:t>
            </a:r>
          </a:p>
          <a:p>
            <a:pPr>
              <a:lnSpc>
                <a:spcPct val="90000"/>
              </a:lnSpc>
              <a:buClr>
                <a:srgbClr val="9E3611"/>
              </a:buClr>
            </a:pPr>
            <a:r>
              <a:rPr lang="en-US" altLang="en-US"/>
              <a:t>Avoid breathing in fuel fumes and vapors</a:t>
            </a:r>
          </a:p>
        </p:txBody>
      </p:sp>
    </p:spTree>
    <p:extLst>
      <p:ext uri="{BB962C8B-B14F-4D97-AF65-F5344CB8AC3E}">
        <p14:creationId xmlns:p14="http://schemas.microsoft.com/office/powerpoint/2010/main" val="3034660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Weather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4077324" cy="54187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Gasoline fuel is  made up of crude oil. Organic compounds made up of Hydrogen and Carbon atoms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1D34AC-9BA7-494A-937E-48E03A8A6E4B}"/>
              </a:ext>
            </a:extLst>
          </p:cNvPr>
          <p:cNvSpPr txBox="1"/>
          <p:nvPr/>
        </p:nvSpPr>
        <p:spPr>
          <a:xfrm>
            <a:off x="4569287" y="1364104"/>
            <a:ext cx="40575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 dirty="0">
                <a:cs typeface="Arial"/>
              </a:rPr>
              <a:t>Cold weather can:​</a:t>
            </a:r>
            <a:endParaRPr lang="en-US" dirty="0"/>
          </a:p>
          <a:p>
            <a:pPr lvl="1">
              <a:buChar char="•"/>
            </a:pPr>
            <a:r>
              <a:rPr lang="en-US" sz="2800" dirty="0">
                <a:cs typeface="Arial"/>
              </a:rPr>
              <a:t>Reduce fuel  economy by 15% to 24%​</a:t>
            </a:r>
          </a:p>
          <a:p>
            <a:pPr lvl="1">
              <a:buChar char="•"/>
            </a:pPr>
            <a:r>
              <a:rPr lang="en-US" sz="2800" dirty="0">
                <a:cs typeface="Arial"/>
              </a:rPr>
              <a:t>Cause hard starting​</a:t>
            </a:r>
          </a:p>
        </p:txBody>
      </p:sp>
    </p:spTree>
    <p:extLst>
      <p:ext uri="{BB962C8B-B14F-4D97-AF65-F5344CB8AC3E}">
        <p14:creationId xmlns:p14="http://schemas.microsoft.com/office/powerpoint/2010/main" val="2743572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Gasoline Additives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/>
              <a:t>Keep your fuel tank full of clean fuel.</a:t>
            </a:r>
          </a:p>
          <a:p>
            <a:r>
              <a:rPr lang="en-US" altLang="en-US" dirty="0"/>
              <a:t>Use approved recommended gasoline Additives.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971800"/>
            <a:ext cx="4582668" cy="3666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1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If not using equipment for 30-90 days add STA-BIL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ADD HEET to vehicles during cold winter months.</a:t>
            </a:r>
          </a:p>
          <a:p>
            <a:pPr marL="0" indent="0">
              <a:lnSpc>
                <a:spcPct val="90000"/>
              </a:lnSpc>
              <a:buClr>
                <a:srgbClr val="9E3611"/>
              </a:buClr>
              <a:buNone/>
            </a:pPr>
            <a:endParaRPr lang="en-US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372CA35-2116-43AB-BB14-5F1D89706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48990" y="3282846"/>
            <a:ext cx="304799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31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DFA0-FEE4-454E-9504-3D137714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FUEL vs </a:t>
            </a:r>
            <a:r>
              <a:rPr lang="en-US" dirty="0">
                <a:ea typeface="+mj-lt"/>
                <a:cs typeface="+mj-lt"/>
              </a:rPr>
              <a:t>gas PUMP fuel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4D90D-041B-46B4-99CE-1871F27A8B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boiling point (vaporization) of gas pump fuel is highly variable, due to variances in ethanol additives. High ethanol fuel, or E-30/E-85 has a very low in boiling point. E-30/85 is also running an Octane Rating of 91+. This is what sawyers should be running in their saws, in order to maintain the piston heads on high revving 2-stroke's. These fuels are analogous to 91 Octane Pump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68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F908-414B-4D17-9744-B29E3D91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GAS FUEL SYTEMS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E79FB1-A64C-44A2-8A29-FCA865C59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9008" y="1817206"/>
            <a:ext cx="6295867" cy="3684300"/>
          </a:xfrm>
        </p:spPr>
      </p:pic>
    </p:spTree>
    <p:extLst>
      <p:ext uri="{BB962C8B-B14F-4D97-AF65-F5344CB8AC3E}">
        <p14:creationId xmlns:p14="http://schemas.microsoft.com/office/powerpoint/2010/main" val="2006155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C1D92D7-5A95-4846-9E69-17FABC901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2195176" y="505223"/>
            <a:ext cx="4753646" cy="30601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0AAE9-8A34-4542-8A1D-20445D0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66" y="4169526"/>
            <a:ext cx="6585675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/>
              <a:t>Ford company new engines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Torque and Horsepower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Torque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Horsepower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/>
              <a:t>How fast work gets done</a:t>
            </a:r>
          </a:p>
          <a:p>
            <a:pPr marL="0" indent="0" algn="ctr">
              <a:buNone/>
            </a:pPr>
            <a:r>
              <a:rPr lang="en-US" b="1" i="1"/>
              <a:t>Torque ÷ Time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How much work can get done</a:t>
            </a:r>
          </a:p>
          <a:p>
            <a:pPr marL="365760" lvl="1" indent="0" algn="ctr">
              <a:buNone/>
            </a:pPr>
            <a:r>
              <a:rPr lang="en-US" b="1" i="1"/>
              <a:t>Force x Distance</a:t>
            </a:r>
          </a:p>
        </p:txBody>
      </p:sp>
      <p:pic>
        <p:nvPicPr>
          <p:cNvPr id="9" name="Picture 8" descr="engin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3276600"/>
            <a:ext cx="320040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1559A-CE08-4FBA-B1B5-4C181263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Rockwell Condensed"/>
              </a:rPr>
              <a:t>Model 52 Type-6 Engine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025DE9C-C1D1-4141-9058-F849DA276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5771" r="-1" b="5770"/>
          <a:stretch/>
        </p:blipFill>
        <p:spPr>
          <a:xfrm rot="5400000">
            <a:off x="-1154061" y="1154061"/>
            <a:ext cx="6857999" cy="45498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8C52-C441-4DD3-A471-0DC57664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2065" y="2101702"/>
            <a:ext cx="4349120" cy="9469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cap="all" dirty="0">
                <a:ea typeface="+mn-lt"/>
                <a:cs typeface="+mn-lt"/>
              </a:rPr>
              <a:t>F-550 6.8L EFI V-10 ENGINE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356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Diesel Engine Components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Turbocharger Basics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Devices that force more air into the engine to create more horsepower.</a:t>
            </a:r>
          </a:p>
          <a:p>
            <a:pPr lvl="1"/>
            <a:r>
              <a:rPr lang="en-US" altLang="en-US"/>
              <a:t>Basically a bolt-on horsepower increaser device with no mechanical connection to the engine.</a:t>
            </a:r>
          </a:p>
        </p:txBody>
      </p:sp>
      <p:pic>
        <p:nvPicPr>
          <p:cNvPr id="36869" name="Picture 1" descr="turbocharger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1"/>
          <a:stretch/>
        </p:blipFill>
        <p:spPr bwMode="auto">
          <a:xfrm>
            <a:off x="3657600" y="3074469"/>
            <a:ext cx="3581400" cy="35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Turbocharger Basics</a:t>
            </a:r>
          </a:p>
        </p:txBody>
      </p:sp>
      <p:pic>
        <p:nvPicPr>
          <p:cNvPr id="19" name="Picture 18" descr="schematic of turbocharger ope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0534"/>
            <a:ext cx="7848600" cy="43101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Turbocharger Basics</a:t>
            </a:r>
          </a:p>
        </p:txBody>
      </p:sp>
      <p:pic>
        <p:nvPicPr>
          <p:cNvPr id="2" name="Picture 1" descr="schematic of turbocharger parts: compressor housing, turbine housing, exhaust gas outlet, turbine wheel, exhaust gas inlet, compressor air discharge, compressor whe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295400"/>
            <a:ext cx="7467600" cy="508722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Turbocharger Considerations</a:t>
            </a:r>
          </a:p>
        </p:txBody>
      </p:sp>
      <p:pic>
        <p:nvPicPr>
          <p:cNvPr id="5" name="Picture 7" descr="DD 60 Turb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1447800"/>
            <a:ext cx="325755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 descr="turbochar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213" y="1447800"/>
            <a:ext cx="4272119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Turbocharger Considerations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Lubricated and cooled by oil from the engine. </a:t>
            </a:r>
          </a:p>
          <a:p>
            <a:r>
              <a:rPr lang="en-US" altLang="en-US"/>
              <a:t>Operate under severe conditions: </a:t>
            </a:r>
          </a:p>
          <a:p>
            <a:pPr lvl="1"/>
            <a:r>
              <a:rPr lang="en-US" altLang="en-US"/>
              <a:t>Temperatures above 1,300° F</a:t>
            </a:r>
          </a:p>
          <a:p>
            <a:pPr lvl="1"/>
            <a:r>
              <a:rPr lang="en-US" altLang="en-US"/>
              <a:t>Turbine and compressor speeds &gt; 90,000 RPM.</a:t>
            </a:r>
          </a:p>
          <a:p>
            <a:r>
              <a:rPr lang="en-US" altLang="en-US" b="1" u="sng"/>
              <a:t>Never</a:t>
            </a:r>
            <a:r>
              <a:rPr lang="en-US" altLang="en-US"/>
              <a:t> rev up the engine and then shut it off. </a:t>
            </a:r>
          </a:p>
          <a:p>
            <a:r>
              <a:rPr lang="en-US" altLang="en-US"/>
              <a:t>Always let the engine idle down for at least 3-5 minutes when it is hot or has been in heavy.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Aftercooler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810254" cy="5418710"/>
          </a:xfrm>
        </p:spPr>
        <p:txBody>
          <a:bodyPr>
            <a:normAutofit/>
          </a:bodyPr>
          <a:lstStyle/>
          <a:p>
            <a:r>
              <a:rPr lang="en-US" altLang="en-US"/>
              <a:t>Cools air generated by the turbocharger. </a:t>
            </a:r>
          </a:p>
          <a:p>
            <a:r>
              <a:rPr lang="en-US" altLang="en-US"/>
              <a:t>Helps reduce emissions.</a:t>
            </a:r>
          </a:p>
          <a:p>
            <a:r>
              <a:rPr lang="en-US" altLang="en-US"/>
              <a:t>Can plug up easily.</a:t>
            </a:r>
          </a:p>
          <a:p>
            <a:r>
              <a:rPr lang="en-US" altLang="en-US"/>
              <a:t>Periodically check </a:t>
            </a:r>
            <a:r>
              <a:rPr lang="en-US" altLang="en-US" err="1"/>
              <a:t>aftercooler</a:t>
            </a:r>
            <a:r>
              <a:rPr lang="en-US" altLang="en-US"/>
              <a:t> duct clamps.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ftercoo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1371600"/>
            <a:ext cx="3743325" cy="4219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Cleaner/Filter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Physically inspect the filter daily.</a:t>
            </a:r>
          </a:p>
          <a:p>
            <a:r>
              <a:rPr lang="en-US" altLang="en-US"/>
              <a:t>Lightly </a:t>
            </a:r>
            <a:r>
              <a:rPr lang="en-US" altLang="en-US" b="1" u="sng"/>
              <a:t>tap out</a:t>
            </a:r>
            <a:r>
              <a:rPr lang="en-US" altLang="en-US"/>
              <a:t> dirty filters.</a:t>
            </a:r>
          </a:p>
          <a:p>
            <a:r>
              <a:rPr lang="en-US" altLang="en-US"/>
              <a:t>Replace damaged air cleaner elements.</a:t>
            </a:r>
          </a:p>
          <a:p>
            <a:pPr lvl="1"/>
            <a:r>
              <a:rPr lang="en-US" altLang="en-US" b="1" u="sng"/>
              <a:t>Do not </a:t>
            </a:r>
            <a:r>
              <a:rPr lang="en-US" altLang="en-US"/>
              <a:t>drive an engine with a damaged air cleaner element.</a:t>
            </a:r>
          </a:p>
          <a:p>
            <a:r>
              <a:rPr lang="en-US" altLang="en-US"/>
              <a:t>Check intake piping for dirt/dusting.</a:t>
            </a:r>
          </a:p>
        </p:txBody>
      </p:sp>
      <p:pic>
        <p:nvPicPr>
          <p:cNvPr id="5" name="Picture 6" descr="air cleaner/fil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94198" y="1447800"/>
            <a:ext cx="4064001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FCC3653-69AF-461E-9F8F-C3AA35545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4337733" y="3911568"/>
            <a:ext cx="4536104" cy="2200304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Cleaner Restriction Gauge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Tells the operator when your air cleaner is dirty.</a:t>
            </a:r>
          </a:p>
          <a:p>
            <a:r>
              <a:rPr lang="en-US" altLang="en-US"/>
              <a:t>Do </a:t>
            </a:r>
            <a:r>
              <a:rPr lang="en-US" altLang="en-US" b="1" u="sng"/>
              <a:t>not</a:t>
            </a:r>
            <a:r>
              <a:rPr lang="en-US" altLang="en-US"/>
              <a:t> trust the gauge completely; you might have an intake leak.</a:t>
            </a:r>
          </a:p>
        </p:txBody>
      </p:sp>
      <p:sp>
        <p:nvSpPr>
          <p:cNvPr id="9" name="Ova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881083">
            <a:off x="7588250" y="4527550"/>
            <a:ext cx="444500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6055" y="3227115"/>
            <a:ext cx="7290385" cy="2291402"/>
            <a:chOff x="1186279" y="3271198"/>
            <a:chExt cx="7373726" cy="2468880"/>
          </a:xfrm>
        </p:grpSpPr>
        <p:pic>
          <p:nvPicPr>
            <p:cNvPr id="6" name="Picture 6" descr="dashboard with arrow pointing to air cleaner restriction gau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84666" y="3271198"/>
              <a:ext cx="3575339" cy="2468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air cleaner restriction gauge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279" y="3271198"/>
              <a:ext cx="3697905" cy="24688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4040" name="Line 11" descr="red arrow"/>
            <p:cNvSpPr>
              <a:spLocks noChangeShapeType="1"/>
            </p:cNvSpPr>
            <p:nvPr/>
          </p:nvSpPr>
          <p:spPr bwMode="auto">
            <a:xfrm rot="20881083">
              <a:off x="4086941" y="3950305"/>
              <a:ext cx="3450519" cy="11465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9BD57B40-C33A-4B9F-B36A-2656C88EC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756" y="4700048"/>
            <a:ext cx="3621704" cy="175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/>
              <a:t>Diesel Fuel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Reasons for Black Smoke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962654" cy="5418710"/>
          </a:xfrm>
        </p:spPr>
        <p:txBody>
          <a:bodyPr>
            <a:normAutofit/>
          </a:bodyPr>
          <a:lstStyle/>
          <a:p>
            <a:r>
              <a:rPr lang="en-US" altLang="en-US"/>
              <a:t>Going up a steep grade</a:t>
            </a:r>
          </a:p>
          <a:p>
            <a:r>
              <a:rPr lang="en-US" altLang="en-US"/>
              <a:t>Operating at higher altitudes</a:t>
            </a:r>
          </a:p>
          <a:p>
            <a:r>
              <a:rPr lang="en-US" altLang="en-US"/>
              <a:t>Pulling a heavy load </a:t>
            </a:r>
          </a:p>
          <a:p>
            <a:r>
              <a:rPr lang="en-US" altLang="en-US"/>
              <a:t>Heavy acceleration</a:t>
            </a:r>
          </a:p>
          <a:p>
            <a:r>
              <a:rPr lang="en-US" altLang="en-US"/>
              <a:t>Plugged air cleaner </a:t>
            </a:r>
          </a:p>
          <a:p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9" descr="Dave's Monster Ram at a pull emitting excessive smo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6214" y="1447800"/>
            <a:ext cx="3691986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062" name="Line 11" descr="red arrow"/>
          <p:cNvSpPr>
            <a:spLocks noChangeShapeType="1"/>
          </p:cNvSpPr>
          <p:nvPr/>
        </p:nvSpPr>
        <p:spPr bwMode="auto">
          <a:xfrm rot="-718917" flipV="1">
            <a:off x="4173489" y="2495752"/>
            <a:ext cx="2168622" cy="14092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Cooling System</a:t>
            </a:r>
          </a:p>
        </p:txBody>
      </p:sp>
      <p:pic>
        <p:nvPicPr>
          <p:cNvPr id="5" name="Picture 4" descr="cooling syst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6840"/>
            <a:ext cx="7315200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Radiator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Designed to transfer heat away from the engine keeping the engine cool.</a:t>
            </a:r>
          </a:p>
          <a:p>
            <a:r>
              <a:rPr lang="en-US" altLang="en-US"/>
              <a:t>Make sure the radiator is free of debris.</a:t>
            </a:r>
          </a:p>
        </p:txBody>
      </p:sp>
      <p:grpSp>
        <p:nvGrpSpPr>
          <p:cNvPr id="2" name="Group 1" descr="red arrow pointing to the radiator in the cooling system"/>
          <p:cNvGrpSpPr/>
          <p:nvPr/>
        </p:nvGrpSpPr>
        <p:grpSpPr>
          <a:xfrm>
            <a:off x="1219200" y="2895600"/>
            <a:ext cx="7010400" cy="3581400"/>
            <a:chOff x="3576586" y="3581400"/>
            <a:chExt cx="4870946" cy="28702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6586" y="3581400"/>
              <a:ext cx="4251787" cy="287027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7111" name="Line 11" descr="red arrow"/>
            <p:cNvSpPr>
              <a:spLocks noChangeShapeType="1"/>
            </p:cNvSpPr>
            <p:nvPr/>
          </p:nvSpPr>
          <p:spPr bwMode="auto">
            <a:xfrm rot="20881083" flipH="1" flipV="1">
              <a:off x="7367760" y="4790468"/>
              <a:ext cx="1079772" cy="427951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Fan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Pulls air through the radiator, intercooler, transmission cooler, and air conditioning condenser.</a:t>
            </a:r>
          </a:p>
          <a:p>
            <a:r>
              <a:rPr lang="en-US" altLang="en-US"/>
              <a:t>Make sure fan is operating correctly.</a:t>
            </a:r>
          </a:p>
          <a:p>
            <a:endParaRPr lang="en-US" altLang="en-US"/>
          </a:p>
        </p:txBody>
      </p:sp>
      <p:sp>
        <p:nvSpPr>
          <p:cNvPr id="5" name="Pictur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grpSp>
        <p:nvGrpSpPr>
          <p:cNvPr id="48133" name="Group 17" descr="radiator and fan - air movement"/>
          <p:cNvGrpSpPr>
            <a:grpSpLocks/>
          </p:cNvGrpSpPr>
          <p:nvPr/>
        </p:nvGrpSpPr>
        <p:grpSpPr bwMode="auto">
          <a:xfrm>
            <a:off x="4546854" y="1371600"/>
            <a:ext cx="3911346" cy="3733800"/>
            <a:chOff x="685800" y="1524000"/>
            <a:chExt cx="3733800" cy="3060192"/>
          </a:xfrm>
        </p:grpSpPr>
        <p:pic>
          <p:nvPicPr>
            <p:cNvPr id="9" name="Picture 8" descr="fan2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85800" y="1524000"/>
              <a:ext cx="3669814" cy="30601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3276626" y="2690699"/>
              <a:ext cx="1142974" cy="592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400">
                  <a:latin typeface="+mn-lt"/>
                </a:rPr>
                <a:t>Outside </a:t>
              </a:r>
              <a:br>
                <a:rPr lang="en-US" sz="1400">
                  <a:latin typeface="+mn-lt"/>
                </a:rPr>
              </a:br>
              <a:r>
                <a:rPr lang="en-US" sz="1400">
                  <a:latin typeface="+mn-lt"/>
                </a:rPr>
                <a:t>air pulled in </a:t>
              </a:r>
              <a:br>
                <a:rPr lang="en-US" sz="1400">
                  <a:latin typeface="+mn-lt"/>
                </a:rPr>
              </a:br>
              <a:r>
                <a:rPr lang="en-US" sz="1400">
                  <a:latin typeface="+mn-lt"/>
                </a:rPr>
                <a:t>by fan </a:t>
              </a: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2666872" y="3810219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2666872" y="3200731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2666872" y="2591242"/>
              <a:ext cx="731453" cy="228239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2666872" y="2056983"/>
              <a:ext cx="731453" cy="229514"/>
            </a:xfrm>
            <a:prstGeom prst="leftArrow">
              <a:avLst/>
            </a:prstGeom>
            <a:solidFill>
              <a:srgbClr val="0066FF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Exhaust System</a:t>
            </a:r>
          </a:p>
        </p:txBody>
      </p:sp>
      <p:pic>
        <p:nvPicPr>
          <p:cNvPr id="20" name="Picture 19" descr="schematic of the exhaust system: connection to the turbochager out manifold, by-pass junction, long sampling section, diesel oxidation catalyst, short sampling section, diesel particulate filter (DPF), post-DPF sampling sec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1600200"/>
            <a:ext cx="6581775" cy="4119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Diesel Particulate Filter (DPF)</a:t>
            </a:r>
          </a:p>
        </p:txBody>
      </p:sp>
      <p:grpSp>
        <p:nvGrpSpPr>
          <p:cNvPr id="5" name="Group 4" descr="diesel particulate filter (DPF) and operation"/>
          <p:cNvGrpSpPr/>
          <p:nvPr/>
        </p:nvGrpSpPr>
        <p:grpSpPr>
          <a:xfrm>
            <a:off x="2002631" y="1600200"/>
            <a:ext cx="5138738" cy="4953000"/>
            <a:chOff x="2085975" y="1295400"/>
            <a:chExt cx="5138738" cy="4953000"/>
          </a:xfrm>
        </p:grpSpPr>
        <p:pic>
          <p:nvPicPr>
            <p:cNvPr id="6" name="Picture 5" descr="emissions_filter2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085975" y="1295400"/>
              <a:ext cx="5029200" cy="4953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00750" y="1619250"/>
              <a:ext cx="1223963" cy="2476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Exhaust Gas In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480050" y="2286000"/>
              <a:ext cx="796925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Filter</a:t>
              </a: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632450" y="5610225"/>
              <a:ext cx="796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Wall Flow Filter</a:t>
              </a:r>
            </a:p>
          </p:txBody>
        </p:sp>
        <p:cxnSp>
          <p:nvCxnSpPr>
            <p:cNvPr id="50184" name="Straight Arrow Connector 10"/>
            <p:cNvCxnSpPr>
              <a:cxnSpLocks noChangeShapeType="1"/>
            </p:cNvCxnSpPr>
            <p:nvPr/>
          </p:nvCxnSpPr>
          <p:spPr bwMode="auto">
            <a:xfrm rot="10800000">
              <a:off x="5103813" y="5407025"/>
              <a:ext cx="550862" cy="27463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85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5103813" y="4859338"/>
              <a:ext cx="919162" cy="34290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900738" y="5064125"/>
              <a:ext cx="9858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Trapped Particulates</a:t>
              </a:r>
            </a:p>
          </p:txBody>
        </p:sp>
        <p:cxnSp>
          <p:nvCxnSpPr>
            <p:cNvPr id="50187" name="Straight Arrow Connector 14"/>
            <p:cNvCxnSpPr>
              <a:cxnSpLocks noChangeShapeType="1"/>
            </p:cNvCxnSpPr>
            <p:nvPr/>
          </p:nvCxnSpPr>
          <p:spPr bwMode="auto">
            <a:xfrm rot="10800000" flipV="1">
              <a:off x="5226050" y="4310063"/>
              <a:ext cx="858838" cy="68262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5962650" y="4173538"/>
              <a:ext cx="1000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Filtered Exhaust Gas</a:t>
              </a:r>
            </a:p>
          </p:txBody>
        </p:sp>
        <p:cxnSp>
          <p:nvCxnSpPr>
            <p:cNvPr id="50189" name="Straight Arrow Connector 17"/>
            <p:cNvCxnSpPr>
              <a:cxnSpLocks noChangeShapeType="1"/>
              <a:stCxn id="16" idx="3"/>
            </p:cNvCxnSpPr>
            <p:nvPr/>
          </p:nvCxnSpPr>
          <p:spPr bwMode="auto">
            <a:xfrm flipV="1">
              <a:off x="3508375" y="5133975"/>
              <a:ext cx="796925" cy="33655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2711450" y="5270500"/>
              <a:ext cx="7985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Filter Sections</a:t>
              </a:r>
            </a:p>
          </p:txBody>
        </p:sp>
        <p:cxnSp>
          <p:nvCxnSpPr>
            <p:cNvPr id="50191" name="Straight Arrow Connector 16"/>
            <p:cNvCxnSpPr>
              <a:cxnSpLocks noChangeShapeType="1"/>
            </p:cNvCxnSpPr>
            <p:nvPr/>
          </p:nvCxnSpPr>
          <p:spPr bwMode="auto">
            <a:xfrm>
              <a:off x="3386138" y="4173538"/>
              <a:ext cx="674687" cy="54768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2466975" y="3810000"/>
              <a:ext cx="10255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Non-filtered Exhaust Gas</a:t>
              </a:r>
            </a:p>
          </p:txBody>
        </p:sp>
        <p:cxnSp>
          <p:nvCxnSpPr>
            <p:cNvPr id="50193" name="Straight Arrow Connector 27"/>
            <p:cNvCxnSpPr>
              <a:cxnSpLocks noChangeShapeType="1"/>
            </p:cNvCxnSpPr>
            <p:nvPr/>
          </p:nvCxnSpPr>
          <p:spPr bwMode="auto">
            <a:xfrm flipH="1">
              <a:off x="3109913" y="1743075"/>
              <a:ext cx="471487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 bwMode="auto">
            <a:xfrm>
              <a:off x="2141538" y="1543050"/>
              <a:ext cx="1138237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000" b="1">
                  <a:latin typeface="+mn-lt"/>
                </a:rPr>
                <a:t>Exhaust Gas Out</a:t>
              </a:r>
            </a:p>
          </p:txBody>
        </p:sp>
        <p:cxnSp>
          <p:nvCxnSpPr>
            <p:cNvPr id="50195" name="Straight Arrow Connector 35"/>
            <p:cNvCxnSpPr>
              <a:cxnSpLocks noChangeShapeType="1"/>
            </p:cNvCxnSpPr>
            <p:nvPr/>
          </p:nvCxnSpPr>
          <p:spPr bwMode="auto">
            <a:xfrm flipH="1">
              <a:off x="5487988" y="1743075"/>
              <a:ext cx="534987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6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4735513" y="2457450"/>
              <a:ext cx="858837" cy="41116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process of cleaning the DPF.</a:t>
            </a:r>
          </a:p>
          <a:p>
            <a:r>
              <a:rPr lang="en-US" altLang="en-US"/>
              <a:t>Vehicle manufacturers have different regeneration processes. </a:t>
            </a:r>
          </a:p>
          <a:p>
            <a:pPr lvl="1"/>
            <a:r>
              <a:rPr lang="en-US" altLang="en-US"/>
              <a:t>Read and understand the information in the vehicle owner’s manual.</a:t>
            </a:r>
          </a:p>
        </p:txBody>
      </p:sp>
      <p:sp>
        <p:nvSpPr>
          <p:cNvPr id="4" name="Content Placeholder 2" descr="gray box with red outline: The follwoing slides are general information and do not pertain to a specific manufacturer."/>
          <p:cNvSpPr>
            <a:spLocks noGrp="1"/>
          </p:cNvSpPr>
          <p:nvPr>
            <p:ph idx="4294967295"/>
          </p:nvPr>
        </p:nvSpPr>
        <p:spPr>
          <a:xfrm>
            <a:off x="904748" y="4114800"/>
            <a:ext cx="7334250" cy="91440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i="1">
                <a:solidFill>
                  <a:srgbClr val="000000"/>
                </a:solidFill>
              </a:rPr>
              <a:t>The following slides are general information and do </a:t>
            </a:r>
            <a:r>
              <a:rPr lang="en-US" altLang="en-US" i="1" u="sng">
                <a:solidFill>
                  <a:srgbClr val="000000"/>
                </a:solidFill>
              </a:rPr>
              <a:t>not</a:t>
            </a:r>
            <a:r>
              <a:rPr lang="en-US" altLang="en-US" i="1">
                <a:solidFill>
                  <a:srgbClr val="000000"/>
                </a:solidFill>
              </a:rPr>
              <a:t> pertain to a specific manufacturer.</a:t>
            </a:r>
            <a:endParaRPr lang="en-US" altLang="en-US" i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42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yellow regeneration indicator light on the dash tells the operator that some process of regeneration needs to be done (passive, active, or manual).</a:t>
            </a:r>
          </a:p>
        </p:txBody>
      </p:sp>
      <p:grpSp>
        <p:nvGrpSpPr>
          <p:cNvPr id="54277" name="Group 9" descr="dashboard with yellow regneration indicator light illuminated"/>
          <p:cNvGrpSpPr>
            <a:grpSpLocks/>
          </p:cNvGrpSpPr>
          <p:nvPr/>
        </p:nvGrpSpPr>
        <p:grpSpPr bwMode="auto">
          <a:xfrm>
            <a:off x="1490313" y="3149013"/>
            <a:ext cx="6142038" cy="3048000"/>
            <a:chOff x="1341120" y="2362200"/>
            <a:chExt cx="6477000" cy="3733800"/>
          </a:xfrm>
        </p:grpSpPr>
        <p:pic>
          <p:nvPicPr>
            <p:cNvPr id="54278" name="Picture 6" descr="panel1.png"/>
            <p:cNvPicPr>
              <a:picLocks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120" y="2362200"/>
              <a:ext cx="6477000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9" name="AutoShape 18"/>
            <p:cNvSpPr>
              <a:spLocks noChangeArrowheads="1"/>
            </p:cNvSpPr>
            <p:nvPr/>
          </p:nvSpPr>
          <p:spPr bwMode="auto">
            <a:xfrm>
              <a:off x="2133600" y="4572000"/>
              <a:ext cx="1283671" cy="28741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Generally done automatically by passive and active systems without driver involvement. </a:t>
            </a:r>
          </a:p>
          <a:p>
            <a:pPr lvl="1"/>
            <a:r>
              <a:rPr lang="en-US" altLang="en-US"/>
              <a:t>Passive systems use only the exhaust gas stream to burn out the soot.</a:t>
            </a:r>
          </a:p>
          <a:p>
            <a:pPr lvl="1"/>
            <a:r>
              <a:rPr lang="en-US" altLang="en-US"/>
              <a:t>Active systems use a fuel burner that heats the filter to soot combustion temperatures.</a:t>
            </a:r>
          </a:p>
          <a:p>
            <a:r>
              <a:rPr lang="en-US" altLang="en-US"/>
              <a:t>Can also be done manually by the driver through a process known as “parked regeneration” or manual stationary regeneration.”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flashing yellow regeneration indicator light on the dash console tells the driver that he/she should perform a parked regeneration.</a:t>
            </a:r>
          </a:p>
        </p:txBody>
      </p:sp>
      <p:grpSp>
        <p:nvGrpSpPr>
          <p:cNvPr id="56325" name="Group 12" descr="dashboard with yellow regneration indicator light illuminated"/>
          <p:cNvGrpSpPr>
            <a:grpSpLocks/>
          </p:cNvGrpSpPr>
          <p:nvPr/>
        </p:nvGrpSpPr>
        <p:grpSpPr bwMode="auto">
          <a:xfrm>
            <a:off x="1818132" y="3276600"/>
            <a:ext cx="5486400" cy="3200400"/>
            <a:chOff x="1524000" y="3276600"/>
            <a:chExt cx="6096000" cy="3429000"/>
          </a:xfrm>
        </p:grpSpPr>
        <p:pic>
          <p:nvPicPr>
            <p:cNvPr id="56326" name="Picture 8" descr="panel3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3276600"/>
              <a:ext cx="6096000" cy="342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7" name="TextBox 7"/>
            <p:cNvSpPr txBox="1">
              <a:spLocks noChangeArrowheads="1"/>
            </p:cNvSpPr>
            <p:nvPr/>
          </p:nvSpPr>
          <p:spPr bwMode="auto">
            <a:xfrm rot="19763230">
              <a:off x="2375832" y="5611565"/>
              <a:ext cx="9380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66"/>
                  </a:solidFill>
                  <a:latin typeface="Times New Roman" panose="02020603050405020304" pitchFamily="18" charset="0"/>
                </a:rPr>
                <a:t>Flashing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Diesel Fuel Vs. Gasoline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Diesel fuel:</a:t>
            </a:r>
          </a:p>
          <a:p>
            <a:pPr lvl="1"/>
            <a:r>
              <a:rPr lang="en-US" altLang="en-US"/>
              <a:t>Is heavier and oilier </a:t>
            </a:r>
          </a:p>
          <a:p>
            <a:pPr lvl="1"/>
            <a:r>
              <a:rPr lang="en-US" altLang="en-US"/>
              <a:t>Evaporates much more slowly </a:t>
            </a:r>
          </a:p>
          <a:p>
            <a:pPr lvl="1"/>
            <a:r>
              <a:rPr lang="en-US" altLang="en-US"/>
              <a:t>Burns for a longer duration </a:t>
            </a:r>
          </a:p>
          <a:p>
            <a:pPr lvl="1"/>
            <a:r>
              <a:rPr lang="en-US" altLang="en-US"/>
              <a:t>Has a higher energy content</a:t>
            </a:r>
            <a:endParaRPr lang="en-US"/>
          </a:p>
        </p:txBody>
      </p:sp>
      <p:sp>
        <p:nvSpPr>
          <p:cNvPr id="11" name="Picture Placeholder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571746" y="1216152"/>
            <a:ext cx="3911346" cy="5419575"/>
          </a:xfrm>
        </p:spPr>
      </p:sp>
      <p:pic>
        <p:nvPicPr>
          <p:cNvPr id="5" name="Picture 7" descr="gas pu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8619" y="12954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73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the yellow regeneration indicator light is flashing and a yellow triangle light appears on the dash console, the driver must perform a parked regeneration. </a:t>
            </a:r>
          </a:p>
        </p:txBody>
      </p:sp>
      <p:grpSp>
        <p:nvGrpSpPr>
          <p:cNvPr id="57349" name="Group 12" descr="dashboard with yellow regneration indicator light illuminated and yellow triangle "/>
          <p:cNvGrpSpPr>
            <a:grpSpLocks/>
          </p:cNvGrpSpPr>
          <p:nvPr/>
        </p:nvGrpSpPr>
        <p:grpSpPr bwMode="auto">
          <a:xfrm>
            <a:off x="1818132" y="3276600"/>
            <a:ext cx="5486400" cy="3200400"/>
            <a:chOff x="1222987" y="2819400"/>
            <a:chExt cx="6876245" cy="4114800"/>
          </a:xfrm>
        </p:grpSpPr>
        <p:pic>
          <p:nvPicPr>
            <p:cNvPr id="57350" name="Picture 6" descr="panel4 copy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987" y="2819400"/>
              <a:ext cx="6876245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1" name="TextBox 7"/>
            <p:cNvSpPr txBox="1">
              <a:spLocks noChangeArrowheads="1"/>
            </p:cNvSpPr>
            <p:nvPr/>
          </p:nvSpPr>
          <p:spPr bwMode="auto">
            <a:xfrm rot="20662814">
              <a:off x="2412097" y="5542230"/>
              <a:ext cx="1124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66"/>
                  </a:solidFill>
                  <a:latin typeface="Times New Roman" panose="02020603050405020304" pitchFamily="18" charset="0"/>
                </a:rPr>
                <a:t>Flashing</a:t>
              </a:r>
            </a:p>
          </p:txBody>
        </p:sp>
        <p:sp>
          <p:nvSpPr>
            <p:cNvPr id="57352" name="AutoShape 18"/>
            <p:cNvSpPr>
              <a:spLocks noChangeArrowheads="1"/>
            </p:cNvSpPr>
            <p:nvPr/>
          </p:nvSpPr>
          <p:spPr bwMode="auto">
            <a:xfrm>
              <a:off x="2514600" y="3200400"/>
              <a:ext cx="1283671" cy="28741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Regeneration</a:t>
            </a:r>
          </a:p>
        </p:txBody>
      </p:sp>
      <p:sp>
        <p:nvSpPr>
          <p:cNvPr id="583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the red regeneration indicator light comes on, stop the truck immediately in a safe area. To avoid severe engine damage, turn off the engine and call a mechanic. </a:t>
            </a:r>
          </a:p>
          <a:p>
            <a:endParaRPr lang="en-US" altLang="en-US"/>
          </a:p>
        </p:txBody>
      </p:sp>
      <p:grpSp>
        <p:nvGrpSpPr>
          <p:cNvPr id="2" name="Group 1" descr="dashboard with yellow regneration indicator light illuminated with red regneration light illuminated"/>
          <p:cNvGrpSpPr/>
          <p:nvPr/>
        </p:nvGrpSpPr>
        <p:grpSpPr>
          <a:xfrm>
            <a:off x="1860524" y="3276600"/>
            <a:ext cx="5486400" cy="3200400"/>
            <a:chOff x="2819400" y="3276600"/>
            <a:chExt cx="5401613" cy="3232737"/>
          </a:xfrm>
        </p:grpSpPr>
        <p:pic>
          <p:nvPicPr>
            <p:cNvPr id="58373" name="Picture 6" descr="panel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276600"/>
              <a:ext cx="5401613" cy="323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4" name="AutoShape 18"/>
            <p:cNvSpPr>
              <a:spLocks noChangeArrowheads="1"/>
            </p:cNvSpPr>
            <p:nvPr/>
          </p:nvSpPr>
          <p:spPr bwMode="auto">
            <a:xfrm>
              <a:off x="3810000" y="3538506"/>
              <a:ext cx="1284287" cy="287337"/>
            </a:xfrm>
            <a:prstGeom prst="rightArrow">
              <a:avLst>
                <a:gd name="adj1" fmla="val 50000"/>
                <a:gd name="adj2" fmla="val 5028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Diesel Exhaust Fluid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2057400"/>
          </a:xfrm>
        </p:spPr>
        <p:txBody>
          <a:bodyPr>
            <a:normAutofit/>
          </a:bodyPr>
          <a:lstStyle/>
          <a:p>
            <a:r>
              <a:rPr lang="en-US" altLang="en-US"/>
              <a:t>Has a shelf life, can freeze, or degrade.</a:t>
            </a:r>
          </a:p>
          <a:p>
            <a:r>
              <a:rPr lang="en-US" altLang="en-US"/>
              <a:t>Running out of DEF will </a:t>
            </a:r>
            <a:r>
              <a:rPr lang="en-US" altLang="en-US" err="1"/>
              <a:t>derate</a:t>
            </a:r>
            <a:r>
              <a:rPr lang="en-US" altLang="en-US"/>
              <a:t> power, produce limited speeds, and may shut down the motor.</a:t>
            </a:r>
          </a:p>
        </p:txBody>
      </p:sp>
      <p:pic>
        <p:nvPicPr>
          <p:cNvPr id="52229" name="Picture 2" descr="diesel exhaust diagr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09" y="3276601"/>
            <a:ext cx="483590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546" y="3276600"/>
            <a:ext cx="2739041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Char char="◊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Avoid system damage; use the correct DEF.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Diesel Engine Power Train Components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/>
              <a:t>Automatic Transmission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19200"/>
            <a:ext cx="3962654" cy="54187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Uses an internal clutch to shift between gears. </a:t>
            </a:r>
          </a:p>
          <a:p>
            <a:pPr eaLnBrk="1" hangingPunct="1"/>
            <a:r>
              <a:rPr lang="en-US" altLang="en-US"/>
              <a:t>Employs a torque converter which allows the vehicle to stop without disengaging the transmission.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60421" name="Picture 5" descr="automatic gear sh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200400" cy="4267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2063FCE-9605-43DD-8E3C-5A4507875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/>
          <a:stretch>
            <a:fillRect/>
          </a:stretch>
        </p:blipFill>
        <p:spPr>
          <a:xfrm>
            <a:off x="3846525" y="3996940"/>
            <a:ext cx="4668353" cy="2265715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Precautions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320891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Do </a:t>
            </a:r>
            <a:r>
              <a:rPr lang="en-US" altLang="en-US" b="1" u="sng"/>
              <a:t>not</a:t>
            </a:r>
            <a:r>
              <a:rPr lang="en-US" altLang="en-US"/>
              <a:t> leave the transmission engaged when the vehicle is stopped for long periods of time. </a:t>
            </a:r>
          </a:p>
          <a:p>
            <a:r>
              <a:rPr lang="en-US" altLang="en-US"/>
              <a:t>Do </a:t>
            </a:r>
            <a:r>
              <a:rPr lang="en-US" altLang="en-US" b="1" u="sng"/>
              <a:t>not</a:t>
            </a:r>
            <a:r>
              <a:rPr lang="en-US" altLang="en-US"/>
              <a:t> hold vehicle on hill with transmission.</a:t>
            </a:r>
          </a:p>
        </p:txBody>
      </p:sp>
      <p:pic>
        <p:nvPicPr>
          <p:cNvPr id="5" name="Picture 6" descr="transmission lin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1375311"/>
            <a:ext cx="3839559" cy="287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685546" y="4419600"/>
            <a:ext cx="7620000" cy="1524000"/>
          </a:xfrm>
        </p:spPr>
        <p:txBody>
          <a:bodyPr>
            <a:normAutofit/>
          </a:bodyPr>
          <a:lstStyle/>
          <a:p>
            <a:r>
              <a:rPr lang="en-US" altLang="en-US" sz="2600"/>
              <a:t>Use the proper gear for the type of driving.</a:t>
            </a:r>
          </a:p>
          <a:p>
            <a:r>
              <a:rPr lang="en-US" altLang="en-US" sz="2600"/>
              <a:t>Come to complete stop when shifting directions.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/>
              <a:t>Transfer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19200"/>
            <a:ext cx="777265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Connects the front differential to the rear differential.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>
          <a:xfrm>
            <a:off x="685546" y="2362200"/>
            <a:ext cx="3657600" cy="385324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/>
              <a:t>High range vs. low range</a:t>
            </a:r>
          </a:p>
          <a:p>
            <a:pPr lvl="2">
              <a:defRPr/>
            </a:pPr>
            <a:r>
              <a:rPr lang="en-US"/>
              <a:t>Transmission in neutral to switch between</a:t>
            </a:r>
          </a:p>
          <a:p>
            <a:pPr lvl="1">
              <a:defRPr/>
            </a:pPr>
            <a:r>
              <a:rPr lang="en-US"/>
              <a:t>Know your hubs.</a:t>
            </a:r>
          </a:p>
          <a:p>
            <a:pPr lvl="1">
              <a:defRPr/>
            </a:pPr>
            <a:r>
              <a:rPr lang="en-US"/>
              <a:t>Do </a:t>
            </a:r>
            <a:r>
              <a:rPr lang="en-US" b="1" u="sng"/>
              <a:t>not</a:t>
            </a:r>
            <a:r>
              <a:rPr lang="en-US"/>
              <a:t> engage on dry pavement.</a:t>
            </a:r>
          </a:p>
        </p:txBody>
      </p:sp>
      <p:pic>
        <p:nvPicPr>
          <p:cNvPr id="5" name="Picture 6" descr="transfer cas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02965" y="1711037"/>
            <a:ext cx="3784600" cy="2838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4DAAC27-48CD-4490-9D35-313FDE909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257" y="2051732"/>
            <a:ext cx="1999107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altLang="en-US"/>
              <a:t>Retarder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Supplements the vehicle braking system through the transmission.</a:t>
            </a:r>
          </a:p>
          <a:p>
            <a:endParaRPr lang="en-US"/>
          </a:p>
        </p:txBody>
      </p:sp>
      <p:grpSp>
        <p:nvGrpSpPr>
          <p:cNvPr id="63493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34047"/>
            <a:ext cx="4191000" cy="3143250"/>
            <a:chOff x="381000" y="1371600"/>
            <a:chExt cx="4191000" cy="3143250"/>
          </a:xfrm>
        </p:grpSpPr>
        <p:pic>
          <p:nvPicPr>
            <p:cNvPr id="5" name="Picture 6" descr="retarder and surrounding components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81000" y="1371600"/>
              <a:ext cx="4191000" cy="3143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3496" name="Rectangle 10" descr="red box"/>
            <p:cNvSpPr>
              <a:spLocks noChangeArrowheads="1"/>
            </p:cNvSpPr>
            <p:nvPr/>
          </p:nvSpPr>
          <p:spPr bwMode="auto">
            <a:xfrm>
              <a:off x="838200" y="1371600"/>
              <a:ext cx="1371600" cy="31242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18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8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8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8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8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8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63494" name="Picture 1" descr="retarder part schemat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449787"/>
            <a:ext cx="2971800" cy="385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Engine Brakes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Supplements the vehicle braking system through the engine.</a:t>
            </a:r>
          </a:p>
        </p:txBody>
      </p:sp>
      <p:pic>
        <p:nvPicPr>
          <p:cNvPr id="5" name="Picture 9" descr="dynamic engine brake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74838" y="2209800"/>
            <a:ext cx="5375275" cy="4030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Causes of Low Power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Octane vs. </a:t>
            </a:r>
            <a:r>
              <a:rPr lang="en-US" altLang="en-US" err="1"/>
              <a:t>Cetane</a:t>
            </a:r>
            <a:r>
              <a:rPr lang="en-US" altLang="en-US"/>
              <a:t> Number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Octane Number</a:t>
            </a:r>
            <a:br>
              <a:rPr lang="en-US"/>
            </a:br>
            <a:r>
              <a:rPr lang="en-US" sz="2000"/>
              <a:t>(Fuel grade of the gasoline)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Measurement of a fuel’s ability to resist self-ignition when subjected to heat and pressure</a:t>
            </a:r>
          </a:p>
          <a:p>
            <a:pPr lvl="1"/>
            <a:r>
              <a:rPr lang="en-US" altLang="en-US"/>
              <a:t>The higher the octane number, the more control there is over the fuel’s ignition point.</a:t>
            </a:r>
          </a:p>
          <a:p>
            <a:pPr lvl="1"/>
            <a:r>
              <a:rPr lang="en-US" altLang="en-US"/>
              <a:t>Fuel should not start burning before the spark plug fires.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err="1"/>
              <a:t>Cetane</a:t>
            </a:r>
            <a:r>
              <a:rPr lang="en-US"/>
              <a:t> Number</a:t>
            </a:r>
            <a:br>
              <a:rPr lang="en-US"/>
            </a:br>
            <a:endParaRPr lang="en-US" sz="20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Describes diesel fuel’s ignition characteristic</a:t>
            </a:r>
          </a:p>
          <a:p>
            <a:pPr lvl="1"/>
            <a:r>
              <a:rPr lang="en-US" altLang="en-US"/>
              <a:t>The higher the </a:t>
            </a:r>
            <a:r>
              <a:rPr lang="en-US" altLang="en-US" err="1"/>
              <a:t>cetane</a:t>
            </a:r>
            <a:r>
              <a:rPr lang="en-US" altLang="en-US"/>
              <a:t> number, the easier the fuel is to ignite.</a:t>
            </a:r>
          </a:p>
          <a:p>
            <a:pPr lvl="1"/>
            <a:r>
              <a:rPr lang="en-US" altLang="en-US"/>
              <a:t>A </a:t>
            </a:r>
            <a:r>
              <a:rPr lang="en-US" altLang="en-US" err="1"/>
              <a:t>cetane</a:t>
            </a:r>
            <a:r>
              <a:rPr lang="en-US" altLang="en-US"/>
              <a:t> number of 40 is common for most diesel engines.</a:t>
            </a:r>
          </a:p>
          <a:p>
            <a:pPr lvl="1"/>
            <a:r>
              <a:rPr lang="en-US" altLang="en-US"/>
              <a:t>C</a:t>
            </a:r>
            <a:r>
              <a:rPr lang="en-US"/>
              <a:t>ertain manufacturer warranties stipulate the use of 50 </a:t>
            </a:r>
            <a:r>
              <a:rPr lang="en-US" err="1"/>
              <a:t>cetane</a:t>
            </a:r>
            <a:r>
              <a:rPr lang="en-US"/>
              <a:t>-rated fuel.</a:t>
            </a:r>
          </a:p>
        </p:txBody>
      </p:sp>
      <p:pic>
        <p:nvPicPr>
          <p:cNvPr id="13" name="Picture 12" descr="Exclamation mark" title="Exclamation mar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698" y="5562600"/>
            <a:ext cx="54292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Throttle Linkage</a:t>
            </a:r>
          </a:p>
        </p:txBody>
      </p:sp>
      <p:sp>
        <p:nvSpPr>
          <p:cNvPr id="66563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Look for:</a:t>
            </a:r>
          </a:p>
          <a:p>
            <a:pPr lvl="1"/>
            <a:r>
              <a:rPr lang="en-US" altLang="en-US"/>
              <a:t>Dirt under the throttle pedal</a:t>
            </a:r>
          </a:p>
          <a:p>
            <a:pPr lvl="1"/>
            <a:r>
              <a:rPr lang="en-US" altLang="en-US"/>
              <a:t>A frayed throttle cable</a:t>
            </a:r>
          </a:p>
          <a:p>
            <a:pPr lvl="1"/>
            <a:r>
              <a:rPr lang="en-US" altLang="en-US"/>
              <a:t>A miss-adjusted throttle position sensor</a:t>
            </a:r>
          </a:p>
          <a:p>
            <a:endParaRPr lang="en-US"/>
          </a:p>
        </p:txBody>
      </p:sp>
      <p:pic>
        <p:nvPicPr>
          <p:cNvPr id="8" name="Picture 5" descr="throttle lin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555" y="1447800"/>
            <a:ext cx="3830318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Plugged Air Cleaner</a:t>
            </a:r>
          </a:p>
        </p:txBody>
      </p:sp>
      <p:sp>
        <p:nvSpPr>
          <p:cNvPr id="80899" name="Content Placeholder 2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Check and tap out the air cleaner.</a:t>
            </a:r>
          </a:p>
          <a:p>
            <a:pPr lvl="1"/>
            <a:r>
              <a:rPr lang="en-US"/>
              <a:t>Never blow out an air filter.</a:t>
            </a:r>
          </a:p>
          <a:p>
            <a:r>
              <a:rPr lang="en-US"/>
              <a:t>Replace as needed.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air 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708" y="1447800"/>
            <a:ext cx="382943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Turbo Outlet Clamps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8F1738-7777-4C1C-85BA-7D8DAB72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62753" y="3684858"/>
            <a:ext cx="4923401" cy="2389230"/>
          </a:xfrm>
        </p:spPr>
      </p:pic>
      <p:sp>
        <p:nvSpPr>
          <p:cNvPr id="6" name="Content Placeholder 5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Loose turbo outlet clamps will make a whistling sound.</a:t>
            </a:r>
          </a:p>
          <a:p>
            <a:endParaRPr lang="en-US"/>
          </a:p>
        </p:txBody>
      </p:sp>
      <p:pic>
        <p:nvPicPr>
          <p:cNvPr id="37" name="Picture 36" descr="turbocharger outlet clamps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3" y="1447800"/>
            <a:ext cx="389686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Split air charge boot</a:t>
            </a:r>
          </a:p>
        </p:txBody>
      </p:sp>
      <p:pic>
        <p:nvPicPr>
          <p:cNvPr id="69636" name="Picture 2" descr="split air charge bo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601523"/>
            <a:ext cx="6667500" cy="472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Poor Fuel Quality</a:t>
            </a:r>
          </a:p>
        </p:txBody>
      </p:sp>
      <p:sp>
        <p:nvSpPr>
          <p:cNvPr id="70659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Add diesel additives or drain the fuel tank and add a quality fuel.</a:t>
            </a:r>
          </a:p>
        </p:txBody>
      </p:sp>
      <p:pic>
        <p:nvPicPr>
          <p:cNvPr id="26" name="Picture 25" descr="dirty fuel in a 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514600"/>
            <a:ext cx="397033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Dirty Fuel Filter</a:t>
            </a:r>
          </a:p>
        </p:txBody>
      </p:sp>
      <p:sp>
        <p:nvSpPr>
          <p:cNvPr id="71683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Replace the fuel filter.</a:t>
            </a:r>
          </a:p>
        </p:txBody>
      </p:sp>
      <p:pic>
        <p:nvPicPr>
          <p:cNvPr id="9" name="Picture 6" descr="person pointing to fuel filter (with surrounding component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5105400" cy="396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7915BFA-80B4-4AD1-9B51-C8D1D10AF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968" y="1532187"/>
            <a:ext cx="2376958" cy="4861056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Plugged DPF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Clean DPF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Plugged DPF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9" name="Picture 2" descr="clean D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8" y="1995487"/>
            <a:ext cx="3657600" cy="3795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3" descr="plugged DP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584" y="2022783"/>
            <a:ext cx="3632809" cy="3738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Plugged DPF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Have your engine checked out by a qualified technician since the engine may need major repairs.</a:t>
            </a:r>
          </a:p>
        </p:txBody>
      </p:sp>
      <p:pic>
        <p:nvPicPr>
          <p:cNvPr id="73733" name="Picture 5" descr="diesel particulate filter (DFP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Anti-freeze and DPF</a:t>
            </a:r>
          </a:p>
        </p:txBody>
      </p:sp>
      <p:pic>
        <p:nvPicPr>
          <p:cNvPr id="74756" name="Picture 2" descr="DPF plugged with anti-free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0344"/>
            <a:ext cx="6096000" cy="4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75133" y="336341"/>
            <a:ext cx="7772400" cy="830997"/>
          </a:xfrm>
          <a:ln/>
        </p:spPr>
        <p:txBody>
          <a:bodyPr>
            <a:normAutofit/>
          </a:bodyPr>
          <a:lstStyle/>
          <a:p>
            <a:r>
              <a:rPr altLang="en-US"/>
              <a:t>Engine Blow-By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132" y="1219200"/>
            <a:ext cx="7772400" cy="4925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Dust and dirt is the biggest cause of motor damage.</a:t>
            </a:r>
          </a:p>
          <a:p>
            <a:pPr lvl="1">
              <a:defRPr/>
            </a:pPr>
            <a:r>
              <a:rPr lang="en-US"/>
              <a:t>Will damage rings and cylinders and blow seals and gaskets.</a:t>
            </a:r>
          </a:p>
          <a:p>
            <a:pPr lvl="1">
              <a:defRPr/>
            </a:pPr>
            <a:r>
              <a:rPr lang="en-US"/>
              <a:t>Causes loss of power.</a:t>
            </a:r>
          </a:p>
          <a:p>
            <a:pPr lvl="1">
              <a:defRPr/>
            </a:pPr>
            <a:r>
              <a:rPr lang="en-US"/>
              <a:t>Dilutes engine oil.</a:t>
            </a:r>
          </a:p>
          <a:p>
            <a:pPr>
              <a:defRPr/>
            </a:pPr>
            <a:r>
              <a:rPr lang="en-US"/>
              <a:t>Have a qualified technician check your engine; the engine may need major repairs or overhaul.</a:t>
            </a:r>
          </a:p>
          <a:p>
            <a:pPr marL="457200" lvl="1" indent="0">
              <a:buFontTx/>
              <a:buNone/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Diesel Fuel Differences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On-Road Diesel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Used  in vehicles that travel on federal, state, and local highways and roads</a:t>
            </a:r>
          </a:p>
          <a:p>
            <a:r>
              <a:rPr lang="en-US" altLang="en-US"/>
              <a:t>Road maintenance tax</a:t>
            </a:r>
          </a:p>
          <a:p>
            <a:r>
              <a:rPr lang="en-US" altLang="en-US" b="1"/>
              <a:t>Yellowish to clear in color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Off-Road Diesel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Strictly used by vehicles traveling off-road </a:t>
            </a:r>
          </a:p>
          <a:p>
            <a:r>
              <a:rPr lang="en-US" altLang="en-US"/>
              <a:t>Not subject to road taxes</a:t>
            </a:r>
          </a:p>
          <a:p>
            <a:r>
              <a:rPr lang="en-US" altLang="en-US" b="1"/>
              <a:t>Reddish in color (red fuel or dyed)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Engine Start Up and Shut Down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Procedures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If possible, start your engine and let idle for 2 to 3 minutes before moving.</a:t>
            </a:r>
          </a:p>
          <a:p>
            <a:r>
              <a:rPr lang="en-US" altLang="en-US"/>
              <a:t>Slowly throttle the engine until the coolant is up to operating temperature.</a:t>
            </a:r>
          </a:p>
          <a:p>
            <a:r>
              <a:rPr lang="en-US" altLang="en-US"/>
              <a:t>Never idle your engine for more than 5 minutes (low idle).</a:t>
            </a:r>
          </a:p>
          <a:p>
            <a:r>
              <a:rPr lang="en-US" altLang="en-US"/>
              <a:t>Shut down after 5 minutes if engine has been run hard or when exhaust temperature is below 300° F.</a:t>
            </a:r>
          </a:p>
          <a:p>
            <a:r>
              <a:rPr lang="en-US" altLang="en-US"/>
              <a:t>If your engine must idle, set throttle between 1,000 and  1,200 RPMs (high idle).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Describe…</a:t>
            </a:r>
          </a:p>
          <a:p>
            <a:pPr lvl="1"/>
            <a:r>
              <a:rPr lang="en-US" altLang="en-US"/>
              <a:t>Differences between diesel fuel and gasoline</a:t>
            </a:r>
          </a:p>
          <a:p>
            <a:pPr lvl="1"/>
            <a:r>
              <a:rPr lang="en-US" altLang="en-US"/>
              <a:t>Major components of a diesel fuel system</a:t>
            </a:r>
          </a:p>
          <a:p>
            <a:pPr lvl="1"/>
            <a:r>
              <a:rPr lang="en-US" altLang="en-US"/>
              <a:t>Correct operating procedures/parameters of starting a diesel engine</a:t>
            </a:r>
          </a:p>
          <a:p>
            <a:pPr lvl="1"/>
            <a:r>
              <a:rPr lang="en-US" altLang="en-US"/>
              <a:t>Basic powertrain components of a fire apparatus and each component’s operating characteristics</a:t>
            </a:r>
          </a:p>
          <a:p>
            <a:r>
              <a:rPr lang="en-US" altLang="en-US"/>
              <a:t>Discuss…</a:t>
            </a:r>
          </a:p>
          <a:p>
            <a:pPr lvl="1"/>
            <a:r>
              <a:rPr lang="en-US" altLang="en-US"/>
              <a:t>Diesel particulate filter and its function in the regeneration process</a:t>
            </a:r>
          </a:p>
          <a:p>
            <a:endParaRPr lang="en-US" altLang="en-US"/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42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6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No. 2 and No. 1 Diesel Fuels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Number 2 Diesel</a:t>
            </a:r>
            <a:br>
              <a:rPr lang="en-US" altLang="en-US"/>
            </a:br>
            <a:r>
              <a:rPr lang="en-US" altLang="en-US" sz="2000"/>
              <a:t>(No. 2)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Most widely used grade of diesel fuel</a:t>
            </a:r>
          </a:p>
          <a:p>
            <a:r>
              <a:rPr lang="en-US" altLang="en-US"/>
              <a:t>Provides improved power and better mileage than No. 1 diesel (heat energy)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Number 1 Diesel</a:t>
            </a:r>
            <a:br>
              <a:rPr lang="en-US" altLang="en-US"/>
            </a:br>
            <a:r>
              <a:rPr lang="en-US" altLang="en-US" sz="2000"/>
              <a:t>(No. 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altLang="en-US"/>
              <a:t>Most widely used fuel in very cold environments</a:t>
            </a:r>
          </a:p>
          <a:p>
            <a:r>
              <a:rPr lang="en-US" altLang="en-US"/>
              <a:t>Considered a non-gelling fuel</a:t>
            </a:r>
          </a:p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8647" y="48006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Courier New" panose="02070309020205020404" pitchFamily="49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Rockwell" panose="02060603020205020403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Winter Grade</a:t>
            </a:r>
          </a:p>
          <a:p>
            <a:pPr lvl="1"/>
            <a:r>
              <a:rPr lang="en-US" altLang="en-US" sz="2400" b="0"/>
              <a:t>In most areas where the weather can become cold, distributors will blend No. 1 and No. 2 diesel together for a winterized fuel.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2380</Words>
  <Application>Microsoft Office PowerPoint</Application>
  <PresentationFormat>On-screen Show (4:3)</PresentationFormat>
  <Paragraphs>324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Calibri</vt:lpstr>
      <vt:lpstr>Courier New</vt:lpstr>
      <vt:lpstr>Rockwell</vt:lpstr>
      <vt:lpstr>Rockwell Condensed</vt:lpstr>
      <vt:lpstr>Rockwell Extra Bold</vt:lpstr>
      <vt:lpstr>Times New Roman</vt:lpstr>
      <vt:lpstr>Wingdings</vt:lpstr>
      <vt:lpstr>Wood Type</vt:lpstr>
      <vt:lpstr>Fire Engine  Maintenance</vt:lpstr>
      <vt:lpstr>Objectives</vt:lpstr>
      <vt:lpstr>Diesel Vs. Gasoline</vt:lpstr>
      <vt:lpstr>Torque and Horsepower</vt:lpstr>
      <vt:lpstr>Diesel Fuel</vt:lpstr>
      <vt:lpstr>Diesel Fuel Vs. Gasoline</vt:lpstr>
      <vt:lpstr>Octane vs. Cetane Number</vt:lpstr>
      <vt:lpstr>Diesel Fuel Differences</vt:lpstr>
      <vt:lpstr>No. 2 and No. 1 Diesel Fuels</vt:lpstr>
      <vt:lpstr>Cold Weather</vt:lpstr>
      <vt:lpstr>Preventing Gelling</vt:lpstr>
      <vt:lpstr>Fuel Handling Practices</vt:lpstr>
      <vt:lpstr>Biodiesel Fuel</vt:lpstr>
      <vt:lpstr>Using Biodiesel Fuel</vt:lpstr>
      <vt:lpstr>Biodiesel Fuel Concerns</vt:lpstr>
      <vt:lpstr>Diesel Fuel Systems</vt:lpstr>
      <vt:lpstr>Fuel Tank</vt:lpstr>
      <vt:lpstr>High- and Low-Pressure Lines</vt:lpstr>
      <vt:lpstr>Primary Filter/Water Separator</vt:lpstr>
      <vt:lpstr>Water in Fuel (WIF) Light</vt:lpstr>
      <vt:lpstr>Secondary Fuel Filter</vt:lpstr>
      <vt:lpstr>Filter Maintenance</vt:lpstr>
      <vt:lpstr>Hand Primer Pump</vt:lpstr>
      <vt:lpstr>Injection Pump</vt:lpstr>
      <vt:lpstr>Injectors</vt:lpstr>
      <vt:lpstr>High-Pressure Common Rail Fuel System</vt:lpstr>
      <vt:lpstr>Glow Plugs and Heating Grids</vt:lpstr>
      <vt:lpstr>Electronic Control Module (ECM)</vt:lpstr>
      <vt:lpstr>Electronic Control Module</vt:lpstr>
      <vt:lpstr>GASOLINE eNGINE</vt:lpstr>
      <vt:lpstr>Gasoline FUEL Characteristics</vt:lpstr>
      <vt:lpstr>gasoline Fuel Types</vt:lpstr>
      <vt:lpstr>Octane vs. Cetane Number</vt:lpstr>
      <vt:lpstr>Gasoline Handling Practices</vt:lpstr>
      <vt:lpstr>Cold Weather</vt:lpstr>
      <vt:lpstr>Gasoline Additives</vt:lpstr>
      <vt:lpstr>ETHANOL FUEL vs gas PUMP fuel</vt:lpstr>
      <vt:lpstr>GAS FUEL SYTEMS</vt:lpstr>
      <vt:lpstr>Ford company new engines</vt:lpstr>
      <vt:lpstr>Model 52 Type-6 Engine</vt:lpstr>
      <vt:lpstr>Diesel Engine Components</vt:lpstr>
      <vt:lpstr>Turbocharger Basics</vt:lpstr>
      <vt:lpstr>Turbocharger Basics</vt:lpstr>
      <vt:lpstr>Turbocharger Basics</vt:lpstr>
      <vt:lpstr>Turbocharger Considerations</vt:lpstr>
      <vt:lpstr>Turbocharger Considerations</vt:lpstr>
      <vt:lpstr>Aftercooler</vt:lpstr>
      <vt:lpstr>Air Cleaner/Filter</vt:lpstr>
      <vt:lpstr>Air Cleaner Restriction Gauge</vt:lpstr>
      <vt:lpstr>Reasons for Black Smoke</vt:lpstr>
      <vt:lpstr>Cooling System</vt:lpstr>
      <vt:lpstr>Radiator</vt:lpstr>
      <vt:lpstr>Fan</vt:lpstr>
      <vt:lpstr>Exhaust System</vt:lpstr>
      <vt:lpstr>Diesel Particulate Filter (DPF)</vt:lpstr>
      <vt:lpstr>Regeneration</vt:lpstr>
      <vt:lpstr>Regeneration</vt:lpstr>
      <vt:lpstr>Regeneration</vt:lpstr>
      <vt:lpstr>Regeneration</vt:lpstr>
      <vt:lpstr>Regeneration</vt:lpstr>
      <vt:lpstr>Regeneration</vt:lpstr>
      <vt:lpstr>Diesel Exhaust Fluid</vt:lpstr>
      <vt:lpstr>Diesel Engine Power Train Components</vt:lpstr>
      <vt:lpstr>Automatic Transmission</vt:lpstr>
      <vt:lpstr>Precautions</vt:lpstr>
      <vt:lpstr>Transfer Case</vt:lpstr>
      <vt:lpstr>Retarder</vt:lpstr>
      <vt:lpstr>Dynamic Engine Brakes</vt:lpstr>
      <vt:lpstr>Causes of Low Power</vt:lpstr>
      <vt:lpstr>Throttle Linkage</vt:lpstr>
      <vt:lpstr>Plugged Air Cleaner</vt:lpstr>
      <vt:lpstr>Turbo Outlet Clamps</vt:lpstr>
      <vt:lpstr>Split air charge boot</vt:lpstr>
      <vt:lpstr>Poor Fuel Quality</vt:lpstr>
      <vt:lpstr>Dirty Fuel Filter</vt:lpstr>
      <vt:lpstr>Plugged DPF</vt:lpstr>
      <vt:lpstr>Plugged DPF</vt:lpstr>
      <vt:lpstr>Anti-freeze and DPF</vt:lpstr>
      <vt:lpstr>Engine Blow-By</vt:lpstr>
      <vt:lpstr>Engine Start Up and Shut Down</vt:lpstr>
      <vt:lpstr>Basic Procedures</vt:lpstr>
      <vt:lpstr>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2022-01-25T21:25:29Z</dcterms:created>
  <dcterms:modified xsi:type="dcterms:W3CDTF">2022-01-25T22:17:19Z</dcterms:modified>
</cp:coreProperties>
</file>