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23" r:id="rId1"/>
  </p:sldMasterIdLst>
  <p:notesMasterIdLst>
    <p:notesMasterId r:id="rId23"/>
  </p:notesMasterIdLst>
  <p:handoutMasterIdLst>
    <p:handoutMasterId r:id="rId24"/>
  </p:handoutMasterIdLst>
  <p:sldIdLst>
    <p:sldId id="448" r:id="rId2"/>
    <p:sldId id="449" r:id="rId3"/>
    <p:sldId id="450" r:id="rId4"/>
    <p:sldId id="451" r:id="rId5"/>
    <p:sldId id="452" r:id="rId6"/>
    <p:sldId id="453" r:id="rId7"/>
    <p:sldId id="445" r:id="rId8"/>
    <p:sldId id="470" r:id="rId9"/>
    <p:sldId id="471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8" r:id="rId20"/>
    <p:sldId id="472" r:id="rId21"/>
    <p:sldId id="473" r:id="rId22"/>
  </p:sldIdLst>
  <p:sldSz cx="9144000" cy="6858000" type="screen4x3"/>
  <p:notesSz cx="7077075" cy="9051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616" userDrawn="1">
          <p15:clr>
            <a:srgbClr val="A4A3A4"/>
          </p15:clr>
        </p15:guide>
        <p15:guide id="3" orient="horz" pos="864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5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0">
          <p15:clr>
            <a:srgbClr val="A4A3A4"/>
          </p15:clr>
        </p15:guide>
        <p15:guide id="2" pos="22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36143"/>
    <a:srgbClr val="537953"/>
    <a:srgbClr val="FFFF66"/>
    <a:srgbClr val="0000FF"/>
    <a:srgbClr val="0066FF"/>
    <a:srgbClr val="507450"/>
    <a:srgbClr val="65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61D65C-FDA4-4848-A42C-2AAA5A442577}" v="6" dt="2022-01-25T22:14:07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4" autoAdjust="0"/>
    <p:restoredTop sz="92353" autoAdjust="0"/>
  </p:normalViewPr>
  <p:slideViewPr>
    <p:cSldViewPr>
      <p:cViewPr varScale="1">
        <p:scale>
          <a:sx n="88" d="100"/>
          <a:sy n="88" d="100"/>
        </p:scale>
        <p:origin x="90" y="660"/>
      </p:cViewPr>
      <p:guideLst>
        <p:guide orient="horz" pos="2160"/>
        <p:guide pos="5616"/>
        <p:guide orient="horz" pos="864"/>
        <p:guide pos="2880"/>
        <p:guide pos="5280"/>
      </p:guideLst>
    </p:cSldViewPr>
  </p:slideViewPr>
  <p:outlineViewPr>
    <p:cViewPr>
      <p:scale>
        <a:sx n="33" d="100"/>
        <a:sy n="33" d="100"/>
      </p:scale>
      <p:origin x="0" y="212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792"/>
    </p:cViewPr>
  </p:sorterViewPr>
  <p:notesViewPr>
    <p:cSldViewPr>
      <p:cViewPr>
        <p:scale>
          <a:sx n="75" d="100"/>
          <a:sy n="75" d="100"/>
        </p:scale>
        <p:origin x="2322" y="636"/>
      </p:cViewPr>
      <p:guideLst>
        <p:guide orient="horz" pos="2850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70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599488"/>
            <a:ext cx="30670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6FD5EA9A-6A40-4684-9011-C65E0468F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7550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300538"/>
            <a:ext cx="5191125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70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599488"/>
            <a:ext cx="30670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6E1F2C9B-9E4E-4D6F-A809-7D8ABBB4E9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AA680-E36E-4B67-807D-641A4B0F8E51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2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EA8690-1D3F-4869-9FFE-CFBBD3D8713E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42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C07475-0C88-4F3B-819B-AFC52CB23F1D}" type="slidenum">
              <a:rPr lang="en-US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68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2EAF9-5F40-40CE-9694-C963FD80A9B3}" type="slidenum">
              <a:rPr lang="en-US"/>
              <a:pPr/>
              <a:t>16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65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73B54-D2AA-4F4F-B998-26CFEBCC545C}" type="slidenum">
              <a:rPr lang="en-US"/>
              <a:pPr/>
              <a:t>17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28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0CB92-8B97-4529-8DF0-85207BDF8A56}" type="slidenum">
              <a:rPr lang="en-US"/>
              <a:pPr/>
              <a:t>19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73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91881"/>
            <a:ext cx="7772400" cy="80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7579614" cy="1069848"/>
          </a:xfrm>
        </p:spPr>
        <p:txBody>
          <a:bodyPr>
            <a:noAutofit/>
          </a:bodyPr>
          <a:lstStyle>
            <a:lvl1pPr marL="0" indent="0" algn="l">
              <a:buNone/>
              <a:defRPr sz="4000" b="0" i="1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" name="Group 9" descr="Gray box with red line at top and bottom"/>
          <p:cNvGrpSpPr>
            <a:grpSpLocks noChangeAspect="1"/>
          </p:cNvGrpSpPr>
          <p:nvPr userDrawn="1"/>
        </p:nvGrpSpPr>
        <p:grpSpPr>
          <a:xfrm>
            <a:off x="8522208" y="6258560"/>
            <a:ext cx="393192" cy="39319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0" name="Rectangle 19"/>
          <p:cNvSpPr/>
          <p:nvPr userDrawn="1"/>
        </p:nvSpPr>
        <p:spPr>
          <a:xfrm>
            <a:off x="8554176" y="6324351"/>
            <a:ext cx="3292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B66D5D78-5492-4501-9F0C-B64D119CB390}" type="slidenum">
              <a:rPr kumimoji="0" lang="en-US" altLang="en-US" sz="1100" b="1" i="0" u="none" strike="noStrike" kern="1200" cap="none" spc="-7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6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8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7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75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4B-</a:t>
            </a:r>
            <a:fld id="{DCA764BA-4FF7-44AC-B092-3A07FE14C2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6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4C-</a:t>
            </a:r>
            <a:fld id="{BB1B6457-0AE4-4F46-8C5A-6367C8A626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7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685800" y="193590"/>
            <a:ext cx="7772400" cy="9144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" name="Content Placeholder 2" descr="red line"/>
          <p:cNvSpPr>
            <a:spLocks noGrp="1"/>
          </p:cNvSpPr>
          <p:nvPr>
            <p:ph sz="half" idx="1"/>
          </p:nvPr>
        </p:nvSpPr>
        <p:spPr>
          <a:xfrm>
            <a:off x="685546" y="1295400"/>
            <a:ext cx="7772654" cy="5342510"/>
          </a:xfrm>
        </p:spPr>
        <p:txBody>
          <a:bodyPr>
            <a:normAutofit/>
          </a:bodyPr>
          <a:lstStyle>
            <a:lvl1pPr marL="365760" indent="-365760">
              <a:defRPr sz="2800"/>
            </a:lvl1pPr>
            <a:lvl2pPr marL="731520" indent="-365760">
              <a:buFont typeface="Courier New" panose="02070309020205020404" pitchFamily="49" charset="0"/>
              <a:buChar char="o"/>
              <a:defRPr sz="2400"/>
            </a:lvl2pPr>
            <a:lvl3pPr marL="1097280" indent="-365760">
              <a:buFont typeface="Rockwell" panose="02060603020205020403" pitchFamily="18" charset="0"/>
              <a:buChar char="–"/>
              <a:defRPr sz="2000"/>
            </a:lvl3pPr>
            <a:lvl4pPr marL="1463040" indent="-365760">
              <a:buFont typeface="Arial" panose="020B0604020202020204" pitchFamily="34" charset="0"/>
              <a:buChar char="•"/>
              <a:defRPr sz="2000"/>
            </a:lvl4pPr>
            <a:lvl5pPr marL="1828800" indent="-365760">
              <a:buFont typeface="Rockwell" panose="02060603020205020403" pitchFamily="18" charset="0"/>
              <a:buChar char="◊"/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274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wrap="square"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526780" y="6255258"/>
            <a:ext cx="393192" cy="393192"/>
            <a:chOff x="8532189" y="5068824"/>
            <a:chExt cx="393192" cy="393192"/>
          </a:xfrm>
        </p:grpSpPr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106568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648"/>
            <a:ext cx="7772400" cy="914400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546" y="1286890"/>
            <a:ext cx="3657600" cy="5418710"/>
          </a:xfrm>
        </p:spPr>
        <p:txBody>
          <a:bodyPr>
            <a:normAutofit/>
          </a:bodyPr>
          <a:lstStyle>
            <a:lvl1pPr marL="365760" indent="-365760">
              <a:defRPr sz="2800"/>
            </a:lvl1pPr>
            <a:lvl2pPr marL="731520" indent="-365760">
              <a:buFont typeface="Courier New" panose="02070309020205020404" pitchFamily="49" charset="0"/>
              <a:buChar char="o"/>
              <a:defRPr sz="2400"/>
            </a:lvl2pPr>
            <a:lvl3pPr marL="1097280" indent="-365760">
              <a:buFont typeface="Rockwell" panose="02060603020205020403" pitchFamily="18" charset="0"/>
              <a:buChar char="–"/>
              <a:defRPr sz="2000"/>
            </a:lvl3pPr>
            <a:lvl4pPr marL="1463040" indent="-365760">
              <a:buFont typeface="Arial" panose="020B0604020202020204" pitchFamily="34" charset="0"/>
              <a:buChar char="•"/>
              <a:defRPr sz="2000"/>
            </a:lvl4pPr>
            <a:lvl5pPr marL="1828800" indent="-365760">
              <a:buFont typeface="Rockwell" panose="02060603020205020403" pitchFamily="18" charset="0"/>
              <a:buChar char="◊"/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800600" y="1286890"/>
            <a:ext cx="3657600" cy="5418710"/>
          </a:xfrm>
        </p:spPr>
        <p:txBody>
          <a:bodyPr>
            <a:normAutofit/>
          </a:bodyPr>
          <a:lstStyle>
            <a:lvl1pPr marL="365760" indent="-365760">
              <a:defRPr sz="2800"/>
            </a:lvl1pPr>
            <a:lvl2pPr marL="731520" indent="-365760">
              <a:buFont typeface="Courier New" panose="02070309020205020404" pitchFamily="49" charset="0"/>
              <a:buChar char="o"/>
              <a:defRPr sz="2400"/>
            </a:lvl2pPr>
            <a:lvl3pPr marL="1097280" indent="-365760">
              <a:buFont typeface="Rockwell" panose="02060603020205020403" pitchFamily="18" charset="0"/>
              <a:buChar char="–"/>
              <a:defRPr sz="2000"/>
            </a:lvl3pPr>
            <a:lvl4pPr marL="1463040" indent="-365760">
              <a:buFont typeface="Arial" panose="020B0604020202020204" pitchFamily="34" charset="0"/>
              <a:buChar char="•"/>
              <a:defRPr sz="2000"/>
            </a:lvl4pPr>
            <a:lvl5pPr marL="1828800" indent="-365760">
              <a:buFont typeface="Rockwell" panose="02060603020205020403" pitchFamily="18" charset="0"/>
              <a:buChar char="◊"/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685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5800" y="195648"/>
            <a:ext cx="7772400" cy="914400"/>
          </a:xfrm>
        </p:spPr>
        <p:txBody>
          <a:bodyPr wrap="square">
            <a:no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95400"/>
            <a:ext cx="3657600" cy="764440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95197"/>
            <a:ext cx="3657600" cy="4580510"/>
          </a:xfrm>
        </p:spPr>
        <p:txBody>
          <a:bodyPr/>
          <a:lstStyle>
            <a:lvl1pPr marL="365760" indent="-365760">
              <a:defRPr sz="2400"/>
            </a:lvl1pPr>
            <a:lvl2pPr marL="731520" indent="-365760">
              <a:buFont typeface="Courier New" panose="02070309020205020404" pitchFamily="49" charset="0"/>
              <a:buChar char="o"/>
              <a:defRPr sz="2000"/>
            </a:lvl2pPr>
            <a:lvl3pPr marL="1096963" indent="-365125">
              <a:buFont typeface="Rockwell" panose="02060603020205020403" pitchFamily="18" charset="0"/>
              <a:buChar char="–"/>
              <a:defRPr sz="1800"/>
            </a:lvl3pPr>
            <a:lvl4pPr marL="1463040" indent="-365760">
              <a:buFont typeface="Arial" panose="020B0604020202020204" pitchFamily="34" charset="0"/>
              <a:buChar char="•"/>
              <a:defRPr sz="1800"/>
            </a:lvl4pPr>
            <a:lvl5pPr marL="1828800" indent="-365760">
              <a:buFont typeface="Rockwell" panose="02060603020205020403" pitchFamily="18" charset="0"/>
              <a:buChar char="◊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1295400"/>
            <a:ext cx="3657600" cy="764440"/>
          </a:xfrm>
        </p:spPr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12"/>
          </p:nvPr>
        </p:nvSpPr>
        <p:spPr>
          <a:xfrm>
            <a:off x="4820793" y="2095197"/>
            <a:ext cx="3657600" cy="4580510"/>
          </a:xfrm>
        </p:spPr>
        <p:txBody>
          <a:bodyPr/>
          <a:lstStyle>
            <a:lvl1pPr marL="365760" indent="-365760">
              <a:defRPr sz="2400"/>
            </a:lvl1pPr>
            <a:lvl2pPr marL="731520" indent="-365760">
              <a:buFont typeface="Courier New" panose="02070309020205020404" pitchFamily="49" charset="0"/>
              <a:buChar char="o"/>
              <a:defRPr sz="2000"/>
            </a:lvl2pPr>
            <a:lvl3pPr marL="1096963" indent="-365125">
              <a:buFont typeface="Rockwell" panose="02060603020205020403" pitchFamily="18" charset="0"/>
              <a:buChar char="–"/>
              <a:defRPr sz="1800"/>
            </a:lvl3pPr>
            <a:lvl4pPr marL="1463040" indent="-365760">
              <a:buFont typeface="Arial" panose="020B0604020202020204" pitchFamily="34" charset="0"/>
              <a:buChar char="•"/>
              <a:defRPr sz="1800"/>
            </a:lvl4pPr>
            <a:lvl5pPr marL="1828800" indent="-365760">
              <a:buFont typeface="Rockwell" panose="02060603020205020403" pitchFamily="18" charset="0"/>
              <a:buChar char="◊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952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7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wrap="square" anchor="t" anchorCtr="0">
            <a:normAutofit/>
          </a:bodyPr>
          <a:lstStyle>
            <a:lvl1pPr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12"/>
          </p:nvPr>
        </p:nvSpPr>
        <p:spPr>
          <a:xfrm>
            <a:off x="764616" y="685800"/>
            <a:ext cx="5026584" cy="5962650"/>
          </a:xfrm>
        </p:spPr>
        <p:txBody>
          <a:bodyPr/>
          <a:lstStyle>
            <a:lvl1pPr marL="365760" indent="-365760">
              <a:defRPr sz="2000"/>
            </a:lvl1pPr>
            <a:lvl2pPr marL="731520" indent="-365760">
              <a:buFont typeface="Courier New" panose="02070309020205020404" pitchFamily="49" charset="0"/>
              <a:buChar char="o"/>
              <a:defRPr sz="1800"/>
            </a:lvl2pPr>
            <a:lvl3pPr marL="1096963" indent="-365125">
              <a:buFont typeface="Rockwell" panose="02060603020205020403" pitchFamily="18" charset="0"/>
              <a:buChar char="–"/>
              <a:defRPr sz="1600"/>
            </a:lvl3pPr>
            <a:lvl4pPr marL="1463040" indent="-365760">
              <a:buFont typeface="Arial" panose="020B0604020202020204" pitchFamily="34" charset="0"/>
              <a:buChar char="•"/>
              <a:defRPr sz="1600"/>
            </a:lvl4pPr>
            <a:lvl5pPr marL="1828800" indent="-365760">
              <a:buFont typeface="Rockwell" panose="02060603020205020403" pitchFamily="18" charset="0"/>
              <a:buChar char="◊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173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772400" cy="54292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93590"/>
            <a:ext cx="7772400" cy="9144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 descr="red circle inside red ring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cxnSp>
        <p:nvCxnSpPr>
          <p:cNvPr id="10" name="Straight Connector 9" descr="red line"/>
          <p:cNvCxnSpPr/>
          <p:nvPr userDrawn="1"/>
        </p:nvCxnSpPr>
        <p:spPr>
          <a:xfrm>
            <a:off x="675132" y="1219200"/>
            <a:ext cx="7772400" cy="0"/>
          </a:xfrm>
          <a:prstGeom prst="line">
            <a:avLst/>
          </a:prstGeom>
          <a:ln w="762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8554632" y="6321049"/>
            <a:ext cx="3292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B66D5D78-5492-4501-9F0C-B64D119CB390}" type="slidenum">
              <a:rPr kumimoji="0" lang="en-US" altLang="en-US" sz="1100" b="1" i="0" u="none" strike="noStrike" kern="1200" cap="none" spc="-7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1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  <p:sldLayoutId id="2147483973" r:id="rId12"/>
    <p:sldLayoutId id="2147484135" r:id="rId13"/>
    <p:sldLayoutId id="2147484136" r:id="rId14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 cap="all" baseline="0">
          <a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36576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Rockwell" panose="02060603020205020403" pitchFamily="18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40" indent="-36576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36576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Rockwell" panose="02060603020205020403" pitchFamily="18" charset="0"/>
        <a:buChar char="◊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ENGINE OPERATOR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Unit O</a:t>
            </a:r>
          </a:p>
          <a:p>
            <a:r>
              <a:rPr lang="en-US"/>
              <a:t>Course Introduction</a:t>
            </a:r>
          </a:p>
        </p:txBody>
      </p:sp>
    </p:spTree>
    <p:extLst>
      <p:ext uri="{BB962C8B-B14F-4D97-AF65-F5344CB8AC3E}">
        <p14:creationId xmlns:p14="http://schemas.microsoft.com/office/powerpoint/2010/main" val="3325278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Purpose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students with the knowledge and skills necessary to operate and maintain a wildland fire engine during presuppression, suppression, and post-fire operations.</a:t>
            </a:r>
          </a:p>
        </p:txBody>
      </p:sp>
    </p:spTree>
    <p:extLst>
      <p:ext uri="{BB962C8B-B14F-4D97-AF65-F5344CB8AC3E}">
        <p14:creationId xmlns:p14="http://schemas.microsoft.com/office/powerpoint/2010/main" val="817892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Instructor Roles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Instructor roles include:</a:t>
            </a:r>
          </a:p>
          <a:p>
            <a:pPr lvl="1"/>
            <a:r>
              <a:rPr lang="en-US" dirty="0"/>
              <a:t>Presenting information</a:t>
            </a:r>
          </a:p>
          <a:p>
            <a:pPr lvl="1"/>
            <a:r>
              <a:rPr lang="en-US" dirty="0"/>
              <a:t>Facilitating exercises</a:t>
            </a:r>
          </a:p>
          <a:p>
            <a:pPr lvl="1"/>
            <a:r>
              <a:rPr lang="en-US" dirty="0"/>
              <a:t>Asking questions</a:t>
            </a:r>
          </a:p>
          <a:p>
            <a:pPr lvl="1"/>
            <a:r>
              <a:rPr lang="en-US" dirty="0"/>
              <a:t>Presenting solutions</a:t>
            </a:r>
          </a:p>
          <a:p>
            <a:pPr lvl="1"/>
            <a:r>
              <a:rPr lang="en-US" dirty="0"/>
              <a:t>Answering questions</a:t>
            </a:r>
          </a:p>
        </p:txBody>
      </p:sp>
    </p:spTree>
    <p:extLst>
      <p:ext uri="{BB962C8B-B14F-4D97-AF65-F5344CB8AC3E}">
        <p14:creationId xmlns:p14="http://schemas.microsoft.com/office/powerpoint/2010/main" val="114487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STL/Instructor Cadre Roles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Strike team leader roles include:</a:t>
            </a:r>
          </a:p>
          <a:p>
            <a:pPr lvl="1"/>
            <a:r>
              <a:rPr lang="en-US" dirty="0"/>
              <a:t>Coaching and mentoring students during exercises</a:t>
            </a:r>
          </a:p>
          <a:p>
            <a:pPr lvl="1"/>
            <a:r>
              <a:rPr lang="en-US" dirty="0"/>
              <a:t>Performing student evaluations throughout the course</a:t>
            </a:r>
          </a:p>
          <a:p>
            <a:pPr lvl="1"/>
            <a:r>
              <a:rPr lang="en-US" dirty="0"/>
              <a:t>Answering questions</a:t>
            </a:r>
          </a:p>
          <a:p>
            <a:pPr lvl="1"/>
            <a:r>
              <a:rPr lang="en-US" dirty="0"/>
              <a:t>Facilitating exercises</a:t>
            </a:r>
          </a:p>
        </p:txBody>
      </p:sp>
    </p:spTree>
    <p:extLst>
      <p:ext uri="{BB962C8B-B14F-4D97-AF65-F5344CB8AC3E}">
        <p14:creationId xmlns:p14="http://schemas.microsoft.com/office/powerpoint/2010/main" val="170858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Roles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 roles include:</a:t>
            </a:r>
          </a:p>
          <a:p>
            <a:pPr lvl="1"/>
            <a:r>
              <a:rPr lang="en-US" dirty="0"/>
              <a:t>Actively participating in class discussions and completing all exercises and assignments</a:t>
            </a:r>
          </a:p>
          <a:p>
            <a:pPr lvl="1"/>
            <a:r>
              <a:rPr lang="en-US" dirty="0"/>
              <a:t>Asking questions</a:t>
            </a:r>
          </a:p>
          <a:p>
            <a:pPr lvl="1"/>
            <a:r>
              <a:rPr lang="en-US" dirty="0"/>
              <a:t>Helping one another to succeed</a:t>
            </a:r>
          </a:p>
          <a:p>
            <a:pPr lvl="1"/>
            <a:r>
              <a:rPr lang="en-US" dirty="0"/>
              <a:t>Networking with other ENOPs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8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Materials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ENOP Student Workbook</a:t>
            </a:r>
          </a:p>
          <a:p>
            <a:r>
              <a:rPr lang="en-US" i="1" dirty="0"/>
              <a:t>ENOP Vehicle Inspection Job Aid</a:t>
            </a:r>
          </a:p>
        </p:txBody>
      </p:sp>
    </p:spTree>
    <p:extLst>
      <p:ext uri="{BB962C8B-B14F-4D97-AF65-F5344CB8AC3E}">
        <p14:creationId xmlns:p14="http://schemas.microsoft.com/office/powerpoint/2010/main" val="823985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Field Exercise</a:t>
            </a:r>
          </a:p>
        </p:txBody>
      </p:sp>
    </p:spTree>
    <p:extLst>
      <p:ext uri="{BB962C8B-B14F-4D97-AF65-F5344CB8AC3E}">
        <p14:creationId xmlns:p14="http://schemas.microsoft.com/office/powerpoint/2010/main" val="1838340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Field Exercise Goals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Gain knowledge and test engine skills during actual on-the-ground situations as an ENOP.</a:t>
            </a:r>
          </a:p>
          <a:p>
            <a:r>
              <a:rPr lang="en-US" dirty="0"/>
              <a:t>Network with instructors and other ENOPs to gain knowledge and test engine skills in a controlled environment.</a:t>
            </a:r>
          </a:p>
          <a:p>
            <a:r>
              <a:rPr lang="en-US" dirty="0"/>
              <a:t>Participate as a member of a strike team.</a:t>
            </a:r>
          </a:p>
          <a:p>
            <a:endParaRPr lang="en-US" dirty="0"/>
          </a:p>
        </p:txBody>
      </p:sp>
      <p:sp>
        <p:nvSpPr>
          <p:cNvPr id="32772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05200"/>
            <a:ext cx="7924800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881810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Exercise Logistics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 length</a:t>
            </a:r>
          </a:p>
          <a:p>
            <a:r>
              <a:rPr lang="en-US" dirty="0"/>
              <a:t>Course hours</a:t>
            </a:r>
          </a:p>
          <a:p>
            <a:r>
              <a:rPr lang="en-US" dirty="0"/>
              <a:t>Transportation</a:t>
            </a:r>
          </a:p>
          <a:p>
            <a:r>
              <a:rPr lang="en-US" dirty="0"/>
              <a:t>Clothing requirements</a:t>
            </a:r>
          </a:p>
          <a:p>
            <a:r>
              <a:rPr lang="en-US" dirty="0"/>
              <a:t>Meals</a:t>
            </a:r>
          </a:p>
          <a:p>
            <a:r>
              <a:rPr lang="en-US" dirty="0"/>
              <a:t>Crew configuration</a:t>
            </a:r>
          </a:p>
          <a:p>
            <a:r>
              <a:rPr lang="en-US" dirty="0"/>
              <a:t>Strike Team Leader (Coach/Mentor)</a:t>
            </a:r>
          </a:p>
        </p:txBody>
      </p:sp>
    </p:spTree>
    <p:extLst>
      <p:ext uri="{BB962C8B-B14F-4D97-AF65-F5344CB8AC3E}">
        <p14:creationId xmlns:p14="http://schemas.microsoft.com/office/powerpoint/2010/main" val="1251905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Performance </a:t>
            </a:r>
            <a:br>
              <a:rPr lang="en-US"/>
            </a:br>
            <a:r>
              <a:rPr lang="en-US"/>
              <a:t>and </a:t>
            </a:r>
            <a:br>
              <a:rPr lang="en-US"/>
            </a:br>
            <a:r>
              <a:rPr lang="en-US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207201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Evaluation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ENOP student success is measured through </a:t>
            </a:r>
          </a:p>
          <a:p>
            <a:r>
              <a:rPr lang="en-US" dirty="0"/>
              <a:t>Quizzes </a:t>
            </a:r>
          </a:p>
          <a:p>
            <a:r>
              <a:rPr lang="en-US" dirty="0"/>
              <a:t>“ENOP Training Evaluation Form”</a:t>
            </a:r>
          </a:p>
        </p:txBody>
      </p:sp>
    </p:spTree>
    <p:extLst>
      <p:ext uri="{BB962C8B-B14F-4D97-AF65-F5344CB8AC3E}">
        <p14:creationId xmlns:p14="http://schemas.microsoft.com/office/powerpoint/2010/main" val="201359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Name</a:t>
            </a:r>
          </a:p>
          <a:p>
            <a:pPr>
              <a:lnSpc>
                <a:spcPct val="90000"/>
              </a:lnSpc>
            </a:pPr>
            <a:r>
              <a:rPr lang="en-US" dirty="0"/>
              <a:t>Home unit</a:t>
            </a:r>
          </a:p>
          <a:p>
            <a:pPr>
              <a:lnSpc>
                <a:spcPct val="90000"/>
              </a:lnSpc>
            </a:pPr>
            <a:r>
              <a:rPr lang="en-US" dirty="0"/>
              <a:t>Job title</a:t>
            </a:r>
          </a:p>
          <a:p>
            <a:pPr>
              <a:lnSpc>
                <a:spcPct val="90000"/>
              </a:lnSpc>
            </a:pPr>
            <a:r>
              <a:rPr lang="en-US" dirty="0"/>
              <a:t>Highest qualification (Single Resource Boss, ICT3, ICT4, FFT1, or FFT2)</a:t>
            </a:r>
          </a:p>
          <a:p>
            <a:pPr>
              <a:lnSpc>
                <a:spcPct val="90000"/>
              </a:lnSpc>
            </a:pPr>
            <a:r>
              <a:rPr lang="en-US" dirty="0"/>
              <a:t>Typical engine crew configuration for your home unit</a:t>
            </a:r>
          </a:p>
          <a:p>
            <a:pPr>
              <a:lnSpc>
                <a:spcPct val="90000"/>
              </a:lnSpc>
            </a:pPr>
            <a:r>
              <a:rPr lang="en-US" dirty="0"/>
              <a:t>Do you have an initiated ENOP Position </a:t>
            </a:r>
            <a:br>
              <a:rPr lang="en-US" dirty="0"/>
            </a:br>
            <a:r>
              <a:rPr lang="en-US" dirty="0"/>
              <a:t>Task Book?</a:t>
            </a:r>
          </a:p>
        </p:txBody>
      </p:sp>
    </p:spTree>
    <p:extLst>
      <p:ext uri="{BB962C8B-B14F-4D97-AF65-F5344CB8AC3E}">
        <p14:creationId xmlns:p14="http://schemas.microsoft.com/office/powerpoint/2010/main" val="3590596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ENOP Certificate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who pass all quizzes and the evaluation will receive their course certificate at the end of the training. </a:t>
            </a:r>
          </a:p>
          <a:p>
            <a:r>
              <a:rPr lang="en-US" dirty="0"/>
              <a:t>Students who experience deficiency in specific areas will receive immediate feedback from their instructor(s); their course certificate and evaluations will be returned to the home unit for remediation. </a:t>
            </a:r>
          </a:p>
        </p:txBody>
      </p:sp>
    </p:spTree>
    <p:extLst>
      <p:ext uri="{BB962C8B-B14F-4D97-AF65-F5344CB8AC3E}">
        <p14:creationId xmlns:p14="http://schemas.microsoft.com/office/powerpoint/2010/main" val="3539202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Becoming </a:t>
            </a:r>
            <a:r>
              <a:rPr lang="en-US" dirty="0" err="1"/>
              <a:t>enop</a:t>
            </a:r>
            <a:r>
              <a:rPr lang="en-US" dirty="0"/>
              <a:t> </a:t>
            </a:r>
            <a:r>
              <a:rPr lang="en-US"/>
              <a:t>qualified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Individuals desiring certification as an ENOP are required to complete the tasks found in the </a:t>
            </a:r>
            <a:r>
              <a:rPr lang="en-US" i="1" dirty="0"/>
              <a:t>ENOP Position Task Book</a:t>
            </a:r>
            <a:r>
              <a:rPr lang="en-US" dirty="0"/>
              <a:t>. </a:t>
            </a:r>
          </a:p>
          <a:p>
            <a:r>
              <a:rPr lang="en-US" dirty="0"/>
              <a:t>Completion of the position task book is a function of the home unit. </a:t>
            </a:r>
          </a:p>
          <a:p>
            <a:r>
              <a:rPr lang="en-US" b="1" dirty="0"/>
              <a:t>No tasks will be signed off while attending the ENOP course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7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Logistics &amp; </a:t>
            </a:r>
            <a:br>
              <a:rPr lang="en-US" sz="4000" dirty="0"/>
            </a:br>
            <a:r>
              <a:rPr lang="en-US" sz="4000" dirty="0"/>
              <a:t>Administrative Concerns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Logistics</a:t>
            </a:r>
          </a:p>
          <a:p>
            <a:pPr lvl="1">
              <a:lnSpc>
                <a:spcPct val="90000"/>
              </a:lnSpc>
            </a:pPr>
            <a:r>
              <a:rPr lang="en-US"/>
              <a:t>Exits and safety concerns</a:t>
            </a:r>
          </a:p>
          <a:p>
            <a:pPr lvl="1">
              <a:lnSpc>
                <a:spcPct val="90000"/>
              </a:lnSpc>
            </a:pPr>
            <a:r>
              <a:rPr lang="en-US"/>
              <a:t>Lodging and transportation concerns</a:t>
            </a:r>
          </a:p>
          <a:p>
            <a:pPr lvl="1">
              <a:lnSpc>
                <a:spcPct val="90000"/>
              </a:lnSpc>
            </a:pPr>
            <a:r>
              <a:rPr lang="en-US"/>
              <a:t>Breaks (restrooms, vending machines, drinking fountains, smoking areas, punctuality, etc.)</a:t>
            </a:r>
          </a:p>
          <a:p>
            <a:pPr lvl="1">
              <a:lnSpc>
                <a:spcPct val="90000"/>
              </a:lnSpc>
            </a:pPr>
            <a:r>
              <a:rPr lang="en-US"/>
              <a:t>Message locations and telephones</a:t>
            </a:r>
          </a:p>
          <a:p>
            <a:pPr>
              <a:lnSpc>
                <a:spcPct val="90000"/>
              </a:lnSpc>
            </a:pPr>
            <a:r>
              <a:rPr lang="en-US"/>
              <a:t>Administrative Concerns</a:t>
            </a:r>
          </a:p>
          <a:p>
            <a:pPr lvl="1">
              <a:lnSpc>
                <a:spcPct val="90000"/>
              </a:lnSpc>
            </a:pPr>
            <a:r>
              <a:rPr lang="en-US"/>
              <a:t>Class roster</a:t>
            </a:r>
          </a:p>
          <a:p>
            <a:pPr lvl="1">
              <a:lnSpc>
                <a:spcPct val="90000"/>
              </a:lnSpc>
            </a:pPr>
            <a:r>
              <a:rPr lang="en-US"/>
              <a:t>Course agenda</a:t>
            </a:r>
          </a:p>
          <a:p>
            <a:pPr lvl="1">
              <a:lnSpc>
                <a:spcPct val="90000"/>
              </a:lnSpc>
            </a:pPr>
            <a:r>
              <a:rPr lang="en-US"/>
              <a:t>Student Workbook</a:t>
            </a:r>
          </a:p>
        </p:txBody>
      </p:sp>
    </p:spTree>
    <p:extLst>
      <p:ext uri="{BB962C8B-B14F-4D97-AF65-F5344CB8AC3E}">
        <p14:creationId xmlns:p14="http://schemas.microsoft.com/office/powerpoint/2010/main" val="134436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Course Overview</a:t>
            </a:r>
          </a:p>
        </p:txBody>
      </p:sp>
    </p:spTree>
    <p:extLst>
      <p:ext uri="{BB962C8B-B14F-4D97-AF65-F5344CB8AC3E}">
        <p14:creationId xmlns:p14="http://schemas.microsoft.com/office/powerpoint/2010/main" val="332266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Expectations Exercise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Break into pre-established groups.</a:t>
            </a:r>
          </a:p>
          <a:p>
            <a:r>
              <a:rPr lang="en-US" dirty="0"/>
              <a:t>Select a group spokesperson.</a:t>
            </a:r>
          </a:p>
          <a:p>
            <a:r>
              <a:rPr lang="en-US" dirty="0"/>
              <a:t>List expectations on your flipchart.</a:t>
            </a:r>
          </a:p>
          <a:p>
            <a:r>
              <a:rPr lang="en-US" dirty="0"/>
              <a:t>Share group expectations with the class.</a:t>
            </a:r>
          </a:p>
        </p:txBody>
      </p:sp>
      <p:pic>
        <p:nvPicPr>
          <p:cNvPr id="2" name="Picture 1" descr="man pushing a gea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557826"/>
            <a:ext cx="3056021" cy="30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93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Instructor Expectations </a:t>
            </a:r>
            <a:br>
              <a:rPr lang="en-US" sz="4000" dirty="0"/>
            </a:br>
            <a:r>
              <a:rPr lang="en-US" sz="4000" dirty="0"/>
              <a:t>of Students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Completion of pre-course work, exercises and assignments</a:t>
            </a:r>
          </a:p>
          <a:p>
            <a:r>
              <a:rPr lang="en-US" dirty="0"/>
              <a:t>Mutual cooperation within groups</a:t>
            </a:r>
          </a:p>
          <a:p>
            <a:r>
              <a:rPr lang="en-US" dirty="0"/>
              <a:t>Open-mindedness to processes and accomplishments</a:t>
            </a:r>
          </a:p>
          <a:p>
            <a:r>
              <a:rPr lang="en-US" dirty="0"/>
              <a:t>Respect for classroom procedures and timelines</a:t>
            </a:r>
          </a:p>
          <a:p>
            <a:r>
              <a:rPr lang="en-US" dirty="0"/>
              <a:t>On-the-job application of skills learned or </a:t>
            </a:r>
            <a:br>
              <a:rPr lang="en-US" dirty="0"/>
            </a:br>
            <a:r>
              <a:rPr lang="en-US" dirty="0"/>
              <a:t>refined during the course</a:t>
            </a:r>
          </a:p>
        </p:txBody>
      </p:sp>
    </p:spTree>
    <p:extLst>
      <p:ext uri="{BB962C8B-B14F-4D97-AF65-F5344CB8AC3E}">
        <p14:creationId xmlns:p14="http://schemas.microsoft.com/office/powerpoint/2010/main" val="1239526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subTitle" idx="1"/>
          </p:nvPr>
        </p:nvSpPr>
        <p:spPr>
          <a:xfrm>
            <a:off x="685546" y="1295400"/>
            <a:ext cx="7323138" cy="5342510"/>
          </a:xfr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Type 3, 4, and/or Type 6 engines, agency policy documents, </a:t>
            </a:r>
            <a:r>
              <a:rPr lang="en-US" i="1" dirty="0"/>
              <a:t>ENOP Position Task Book</a:t>
            </a:r>
            <a:r>
              <a:rPr lang="en-US" dirty="0"/>
              <a:t>,</a:t>
            </a:r>
            <a:r>
              <a:rPr lang="en-US" i="1" dirty="0"/>
              <a:t>  Fire Engine Maintenance Procedure and Record </a:t>
            </a:r>
            <a:r>
              <a:rPr lang="en-US" dirty="0"/>
              <a:t>(FEMPR), fire management operations, project site conditions, and safety standards:</a:t>
            </a:r>
          </a:p>
          <a:p>
            <a:pPr lvl="0">
              <a:buClr>
                <a:srgbClr val="D34817">
                  <a:lumMod val="75000"/>
                </a:srgbClr>
              </a:buClr>
            </a:pPr>
            <a:r>
              <a:rPr lang="en-US" dirty="0">
                <a:solidFill>
                  <a:prstClr val="black"/>
                </a:solidFill>
              </a:rPr>
              <a:t>Perform the correct vehicle and pump maintenance procedures on a wildland fire engine.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9" name="Picture 228" descr="Target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8684" y="754251"/>
            <a:ext cx="914400" cy="914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604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subTitle" idx="1"/>
          </p:nvPr>
        </p:nvSpPr>
        <p:spPr>
          <a:xfrm>
            <a:off x="685546" y="1295400"/>
            <a:ext cx="7323138" cy="5342510"/>
          </a:xfr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dirty="0"/>
              <a:t>Document vehicle and pump maintenance and repair issues correctly in the FEMPR.</a:t>
            </a:r>
          </a:p>
          <a:p>
            <a:r>
              <a:rPr lang="en-US" dirty="0"/>
              <a:t>Identify tasks to be considered by ENOPs  during </a:t>
            </a:r>
            <a:r>
              <a:rPr lang="en-US" dirty="0" err="1"/>
              <a:t>presuppression</a:t>
            </a:r>
            <a:r>
              <a:rPr lang="en-US" dirty="0"/>
              <a:t>, suppression, and </a:t>
            </a:r>
            <a:br>
              <a:rPr lang="en-US" dirty="0"/>
            </a:br>
            <a:r>
              <a:rPr lang="en-US" dirty="0"/>
              <a:t>post-fire operations.</a:t>
            </a:r>
          </a:p>
          <a:p>
            <a:r>
              <a:rPr lang="en-US" dirty="0"/>
              <a:t>Describe pump theory and demonstrate pump operation.</a:t>
            </a:r>
          </a:p>
        </p:txBody>
      </p:sp>
      <p:pic>
        <p:nvPicPr>
          <p:cNvPr id="6149" name="Picture 228" descr="Target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8684" y="754251"/>
            <a:ext cx="914400" cy="914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598209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subTitle" idx="1"/>
          </p:nvPr>
        </p:nvSpPr>
        <p:spPr>
          <a:xfrm>
            <a:off x="685546" y="1295400"/>
            <a:ext cx="7323138" cy="5342510"/>
          </a:xfr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/>
              <a:t>Discuss the various tactical operations in </a:t>
            </a:r>
            <a:br>
              <a:rPr lang="en-US"/>
            </a:br>
            <a:r>
              <a:rPr lang="en-US"/>
              <a:t>which engines will be involved.</a:t>
            </a:r>
          </a:p>
          <a:p>
            <a:r>
              <a:rPr lang="en-US"/>
              <a:t>Troubleshoot various mechanical problems encountered on engines.</a:t>
            </a:r>
          </a:p>
          <a:p>
            <a:r>
              <a:rPr lang="en-US"/>
              <a:t>Conduct ongoing risk assessments to identify hazardous situations and identify corrective actions to mitigate risk.</a:t>
            </a:r>
          </a:p>
          <a:p>
            <a:r>
              <a:rPr lang="en-US"/>
              <a:t>Identify equipment limitations and capabilities.</a:t>
            </a:r>
            <a:endParaRPr lang="en-US" dirty="0"/>
          </a:p>
        </p:txBody>
      </p:sp>
      <p:pic>
        <p:nvPicPr>
          <p:cNvPr id="6149" name="Picture 228" descr="Target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8684" y="754251"/>
            <a:ext cx="914400" cy="914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71889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0</TotalTime>
  <Words>606</Words>
  <Application>Microsoft Office PowerPoint</Application>
  <PresentationFormat>On-screen Show (4:3)</PresentationFormat>
  <Paragraphs>99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Rockwell</vt:lpstr>
      <vt:lpstr>Rockwell Condensed</vt:lpstr>
      <vt:lpstr>Times New Roman</vt:lpstr>
      <vt:lpstr>Wingdings</vt:lpstr>
      <vt:lpstr>Wood Type</vt:lpstr>
      <vt:lpstr>ENGINE OPERATOR</vt:lpstr>
      <vt:lpstr>Introductions</vt:lpstr>
      <vt:lpstr>Logistics &amp;  Administrative Concerns</vt:lpstr>
      <vt:lpstr>Course Overview</vt:lpstr>
      <vt:lpstr>Student Expectations Exercise</vt:lpstr>
      <vt:lpstr>Instructor Expectations  of Students</vt:lpstr>
      <vt:lpstr>Course Objectives</vt:lpstr>
      <vt:lpstr>Course Objectives</vt:lpstr>
      <vt:lpstr>Course Objectives</vt:lpstr>
      <vt:lpstr>Course Purpose</vt:lpstr>
      <vt:lpstr>Instructor Roles</vt:lpstr>
      <vt:lpstr>STL/Instructor Cadre Roles</vt:lpstr>
      <vt:lpstr>Student Roles</vt:lpstr>
      <vt:lpstr>Course Materials</vt:lpstr>
      <vt:lpstr>Field Exercise</vt:lpstr>
      <vt:lpstr>Field Exercise Goals</vt:lpstr>
      <vt:lpstr>Field Exercise Logistics</vt:lpstr>
      <vt:lpstr>Performance  and  Evaluation</vt:lpstr>
      <vt:lpstr>Student Evaluation</vt:lpstr>
      <vt:lpstr>The ENOP Certificate</vt:lpstr>
      <vt:lpstr>Becoming enop qualified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2022-01-25T22:14:07Z</dcterms:created>
  <dcterms:modified xsi:type="dcterms:W3CDTF">2022-01-25T22:15:08Z</dcterms:modified>
</cp:coreProperties>
</file>