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handoutMasterIdLst>
    <p:handoutMasterId r:id="rId52"/>
  </p:handoutMasterIdLst>
  <p:sldIdLst>
    <p:sldId id="256" r:id="rId2"/>
    <p:sldId id="263" r:id="rId3"/>
    <p:sldId id="262" r:id="rId4"/>
    <p:sldId id="292" r:id="rId5"/>
    <p:sldId id="264" r:id="rId6"/>
    <p:sldId id="294" r:id="rId7"/>
    <p:sldId id="277" r:id="rId8"/>
    <p:sldId id="293" r:id="rId9"/>
    <p:sldId id="278" r:id="rId10"/>
    <p:sldId id="267" r:id="rId11"/>
    <p:sldId id="279" r:id="rId12"/>
    <p:sldId id="269" r:id="rId13"/>
    <p:sldId id="258" r:id="rId14"/>
    <p:sldId id="257" r:id="rId15"/>
    <p:sldId id="281" r:id="rId16"/>
    <p:sldId id="265" r:id="rId17"/>
    <p:sldId id="270" r:id="rId18"/>
    <p:sldId id="271" r:id="rId19"/>
    <p:sldId id="305" r:id="rId20"/>
    <p:sldId id="295" r:id="rId21"/>
    <p:sldId id="296" r:id="rId22"/>
    <p:sldId id="297" r:id="rId23"/>
    <p:sldId id="298" r:id="rId24"/>
    <p:sldId id="299" r:id="rId25"/>
    <p:sldId id="300" r:id="rId26"/>
    <p:sldId id="301" r:id="rId27"/>
    <p:sldId id="302" r:id="rId28"/>
    <p:sldId id="303" r:id="rId29"/>
    <p:sldId id="306" r:id="rId30"/>
    <p:sldId id="304" r:id="rId31"/>
    <p:sldId id="307" r:id="rId32"/>
    <p:sldId id="309" r:id="rId33"/>
    <p:sldId id="308" r:id="rId34"/>
    <p:sldId id="310" r:id="rId35"/>
    <p:sldId id="311" r:id="rId36"/>
    <p:sldId id="314" r:id="rId37"/>
    <p:sldId id="312" r:id="rId38"/>
    <p:sldId id="313" r:id="rId39"/>
    <p:sldId id="315" r:id="rId40"/>
    <p:sldId id="316" r:id="rId41"/>
    <p:sldId id="317" r:id="rId42"/>
    <p:sldId id="280" r:id="rId43"/>
    <p:sldId id="318" r:id="rId44"/>
    <p:sldId id="282" r:id="rId45"/>
    <p:sldId id="319" r:id="rId46"/>
    <p:sldId id="320" r:id="rId47"/>
    <p:sldId id="283" r:id="rId48"/>
    <p:sldId id="261" r:id="rId49"/>
    <p:sldId id="289" r:id="rId50"/>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800" autoAdjust="0"/>
  </p:normalViewPr>
  <p:slideViewPr>
    <p:cSldViewPr>
      <p:cViewPr>
        <p:scale>
          <a:sx n="110" d="100"/>
          <a:sy n="110" d="100"/>
        </p:scale>
        <p:origin x="-1014"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822A9-AC28-4CA6-AEA0-157469CE2C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15BB6C4-744B-4AD2-A6B7-FDBC2E7856FE}">
      <dgm:prSet phldrT="[Text]"/>
      <dgm:spPr/>
      <dgm:t>
        <a:bodyPr/>
        <a:lstStyle/>
        <a:p>
          <a:r>
            <a:rPr lang="en-US" dirty="0" smtClean="0"/>
            <a:t>Tribe and BIA Agency</a:t>
          </a:r>
          <a:endParaRPr lang="en-US" dirty="0"/>
        </a:p>
      </dgm:t>
    </dgm:pt>
    <dgm:pt modelId="{3824A7D3-E9CD-4425-A8CA-0AF9F9809DC3}" type="parTrans" cxnId="{DE7DD11E-2935-4411-94BE-5B1AAFA5CD44}">
      <dgm:prSet/>
      <dgm:spPr/>
      <dgm:t>
        <a:bodyPr/>
        <a:lstStyle/>
        <a:p>
          <a:endParaRPr lang="en-US"/>
        </a:p>
      </dgm:t>
    </dgm:pt>
    <dgm:pt modelId="{6D91AD1A-4A68-4386-BE4B-668267B2C814}" type="sibTrans" cxnId="{DE7DD11E-2935-4411-94BE-5B1AAFA5CD44}">
      <dgm:prSet/>
      <dgm:spPr/>
      <dgm:t>
        <a:bodyPr/>
        <a:lstStyle/>
        <a:p>
          <a:endParaRPr lang="en-US"/>
        </a:p>
      </dgm:t>
    </dgm:pt>
    <dgm:pt modelId="{386376F2-67E0-4271-A6E2-6663B8B7C535}">
      <dgm:prSet phldrT="[Text]"/>
      <dgm:spPr/>
      <dgm:t>
        <a:bodyPr/>
        <a:lstStyle/>
        <a:p>
          <a:r>
            <a:rPr lang="en-US" dirty="0" smtClean="0"/>
            <a:t>Step 1: Prepare Initial FASSR</a:t>
          </a:r>
          <a:endParaRPr lang="en-US" dirty="0"/>
        </a:p>
      </dgm:t>
    </dgm:pt>
    <dgm:pt modelId="{56C2292B-54FF-4A6F-9F12-BEFE38C81306}" type="parTrans" cxnId="{D0165DAF-56AD-425C-B499-0DE7E1542535}">
      <dgm:prSet/>
      <dgm:spPr/>
      <dgm:t>
        <a:bodyPr/>
        <a:lstStyle/>
        <a:p>
          <a:endParaRPr lang="en-US"/>
        </a:p>
      </dgm:t>
    </dgm:pt>
    <dgm:pt modelId="{F3C001A4-1F26-40DB-8299-3B98B5CB1529}" type="sibTrans" cxnId="{D0165DAF-56AD-425C-B499-0DE7E1542535}">
      <dgm:prSet/>
      <dgm:spPr/>
      <dgm:t>
        <a:bodyPr/>
        <a:lstStyle/>
        <a:p>
          <a:endParaRPr lang="en-US"/>
        </a:p>
      </dgm:t>
    </dgm:pt>
    <dgm:pt modelId="{1C79EB44-7C27-43C5-A596-C73DBB5A45F8}">
      <dgm:prSet phldrT="[Text]"/>
      <dgm:spPr/>
      <dgm:t>
        <a:bodyPr/>
        <a:lstStyle/>
        <a:p>
          <a:r>
            <a:rPr lang="en-US" dirty="0" smtClean="0"/>
            <a:t>Step 2: Submit FASSR to Regional/OSG/477-Office</a:t>
          </a:r>
          <a:endParaRPr lang="en-US" dirty="0"/>
        </a:p>
      </dgm:t>
    </dgm:pt>
    <dgm:pt modelId="{66292101-BDF0-4C5B-8D45-22B213C4CAD3}" type="parTrans" cxnId="{23B612DD-4C05-413A-A855-437F10A47699}">
      <dgm:prSet/>
      <dgm:spPr/>
      <dgm:t>
        <a:bodyPr/>
        <a:lstStyle/>
        <a:p>
          <a:endParaRPr lang="en-US"/>
        </a:p>
      </dgm:t>
    </dgm:pt>
    <dgm:pt modelId="{367BB7E0-1C6D-4543-A3C4-DD561AEE2597}" type="sibTrans" cxnId="{23B612DD-4C05-413A-A855-437F10A47699}">
      <dgm:prSet/>
      <dgm:spPr/>
      <dgm:t>
        <a:bodyPr/>
        <a:lstStyle/>
        <a:p>
          <a:endParaRPr lang="en-US"/>
        </a:p>
      </dgm:t>
    </dgm:pt>
    <dgm:pt modelId="{38CF7104-E53D-4EB2-82F4-71805E7CECB2}">
      <dgm:prSet phldrT="[Text]"/>
      <dgm:spPr/>
      <dgm:t>
        <a:bodyPr/>
        <a:lstStyle/>
        <a:p>
          <a:r>
            <a:rPr lang="en-US" dirty="0" smtClean="0"/>
            <a:t>Regional/OSG/477 Office</a:t>
          </a:r>
          <a:endParaRPr lang="en-US" dirty="0"/>
        </a:p>
      </dgm:t>
    </dgm:pt>
    <dgm:pt modelId="{5D92476E-78CD-40F0-8ABF-1BC327E6E9D7}" type="parTrans" cxnId="{53349F47-349D-4D52-ADB4-9B6F180B65D1}">
      <dgm:prSet/>
      <dgm:spPr/>
      <dgm:t>
        <a:bodyPr/>
        <a:lstStyle/>
        <a:p>
          <a:endParaRPr lang="en-US"/>
        </a:p>
      </dgm:t>
    </dgm:pt>
    <dgm:pt modelId="{27BF4206-DF61-4A08-B3A0-5807BCC93919}" type="sibTrans" cxnId="{53349F47-349D-4D52-ADB4-9B6F180B65D1}">
      <dgm:prSet/>
      <dgm:spPr/>
      <dgm:t>
        <a:bodyPr/>
        <a:lstStyle/>
        <a:p>
          <a:endParaRPr lang="en-US"/>
        </a:p>
      </dgm:t>
    </dgm:pt>
    <dgm:pt modelId="{6039343B-D51E-4327-9B55-4E0703F82732}">
      <dgm:prSet phldrT="[Text]"/>
      <dgm:spPr/>
      <dgm:t>
        <a:bodyPr/>
        <a:lstStyle/>
        <a:p>
          <a:r>
            <a:rPr lang="en-US" dirty="0" smtClean="0"/>
            <a:t>Step 3: Review FASSR &amp; Work with Tribe/Agency for Accuracy &amp; Completeness </a:t>
          </a:r>
          <a:endParaRPr lang="en-US" dirty="0"/>
        </a:p>
      </dgm:t>
    </dgm:pt>
    <dgm:pt modelId="{02F40E7D-A998-4CCE-BE53-128523C39BCB}" type="parTrans" cxnId="{8B908443-071A-4787-AD43-865FFD8EF095}">
      <dgm:prSet/>
      <dgm:spPr/>
      <dgm:t>
        <a:bodyPr/>
        <a:lstStyle/>
        <a:p>
          <a:endParaRPr lang="en-US"/>
        </a:p>
      </dgm:t>
    </dgm:pt>
    <dgm:pt modelId="{305CB386-5605-47F0-8922-F2BF1D942E6E}" type="sibTrans" cxnId="{8B908443-071A-4787-AD43-865FFD8EF095}">
      <dgm:prSet/>
      <dgm:spPr/>
      <dgm:t>
        <a:bodyPr/>
        <a:lstStyle/>
        <a:p>
          <a:endParaRPr lang="en-US"/>
        </a:p>
      </dgm:t>
    </dgm:pt>
    <dgm:pt modelId="{92C5B3DD-B2C3-42F0-8526-26A6B59E29A1}">
      <dgm:prSet phldrT="[Text]"/>
      <dgm:spPr/>
      <dgm:t>
        <a:bodyPr/>
        <a:lstStyle/>
        <a:p>
          <a:r>
            <a:rPr lang="en-US" dirty="0" smtClean="0"/>
            <a:t>Step 4: Submit FASSRs to Central Office, Division of Human Services</a:t>
          </a:r>
          <a:endParaRPr lang="en-US" dirty="0"/>
        </a:p>
      </dgm:t>
    </dgm:pt>
    <dgm:pt modelId="{F5DE4258-99E6-4621-A0C0-0677AB88AAC0}" type="parTrans" cxnId="{B40CAD54-EF9C-419B-AA0D-D00D5A0450E5}">
      <dgm:prSet/>
      <dgm:spPr/>
      <dgm:t>
        <a:bodyPr/>
        <a:lstStyle/>
        <a:p>
          <a:endParaRPr lang="en-US"/>
        </a:p>
      </dgm:t>
    </dgm:pt>
    <dgm:pt modelId="{B4496A41-CC0C-41AF-B9B5-8499F33CF51E}" type="sibTrans" cxnId="{B40CAD54-EF9C-419B-AA0D-D00D5A0450E5}">
      <dgm:prSet/>
      <dgm:spPr/>
      <dgm:t>
        <a:bodyPr/>
        <a:lstStyle/>
        <a:p>
          <a:endParaRPr lang="en-US"/>
        </a:p>
      </dgm:t>
    </dgm:pt>
    <dgm:pt modelId="{8ED92A96-95F8-48D0-AEE7-671BE126789E}">
      <dgm:prSet phldrT="[Text]"/>
      <dgm:spPr/>
      <dgm:t>
        <a:bodyPr/>
        <a:lstStyle/>
        <a:p>
          <a:r>
            <a:rPr lang="en-US" dirty="0" smtClean="0"/>
            <a:t>Central Office, Division of Human Services</a:t>
          </a:r>
          <a:endParaRPr lang="en-US" dirty="0"/>
        </a:p>
      </dgm:t>
    </dgm:pt>
    <dgm:pt modelId="{0C491877-1138-4FB8-B052-016886E41543}" type="parTrans" cxnId="{6C8250D3-2713-44FE-A01E-DBDB9B12776B}">
      <dgm:prSet/>
      <dgm:spPr/>
      <dgm:t>
        <a:bodyPr/>
        <a:lstStyle/>
        <a:p>
          <a:endParaRPr lang="en-US"/>
        </a:p>
      </dgm:t>
    </dgm:pt>
    <dgm:pt modelId="{E2637BB0-7DE6-431A-89C2-24C362250A56}" type="sibTrans" cxnId="{6C8250D3-2713-44FE-A01E-DBDB9B12776B}">
      <dgm:prSet/>
      <dgm:spPr/>
      <dgm:t>
        <a:bodyPr/>
        <a:lstStyle/>
        <a:p>
          <a:endParaRPr lang="en-US"/>
        </a:p>
      </dgm:t>
    </dgm:pt>
    <dgm:pt modelId="{E4337751-1185-450B-8C25-99CF1022E55C}">
      <dgm:prSet phldrT="[Text]"/>
      <dgm:spPr/>
      <dgm:t>
        <a:bodyPr/>
        <a:lstStyle/>
        <a:p>
          <a:r>
            <a:rPr lang="en-US" dirty="0" smtClean="0"/>
            <a:t>Step 5: Review FASSRs by Region, Office, and Program- Work with Regions for Accuracy &amp; Completeness</a:t>
          </a:r>
          <a:endParaRPr lang="en-US" dirty="0"/>
        </a:p>
      </dgm:t>
    </dgm:pt>
    <dgm:pt modelId="{35FBD1E8-B78C-449A-BC6F-FDBDB1531169}" type="parTrans" cxnId="{66464F62-4273-4C10-BD59-32FCDA2840F6}">
      <dgm:prSet/>
      <dgm:spPr/>
      <dgm:t>
        <a:bodyPr/>
        <a:lstStyle/>
        <a:p>
          <a:endParaRPr lang="en-US"/>
        </a:p>
      </dgm:t>
    </dgm:pt>
    <dgm:pt modelId="{14554A93-F729-4DD8-8053-639BC5096A28}" type="sibTrans" cxnId="{66464F62-4273-4C10-BD59-32FCDA2840F6}">
      <dgm:prSet/>
      <dgm:spPr/>
      <dgm:t>
        <a:bodyPr/>
        <a:lstStyle/>
        <a:p>
          <a:endParaRPr lang="en-US"/>
        </a:p>
      </dgm:t>
    </dgm:pt>
    <dgm:pt modelId="{40396A1D-D600-4B07-82BC-CDD716B48626}">
      <dgm:prSet phldrT="[Text]"/>
      <dgm:spPr/>
      <dgm:t>
        <a:bodyPr/>
        <a:lstStyle/>
        <a:p>
          <a:r>
            <a:rPr lang="en-US" dirty="0" smtClean="0"/>
            <a:t>Step 6: Transfer Data from FASSRs VERBATIM to Welfare Assistance Distribution Spreadsheet</a:t>
          </a:r>
          <a:endParaRPr lang="en-US" dirty="0"/>
        </a:p>
      </dgm:t>
    </dgm:pt>
    <dgm:pt modelId="{80803D8D-A3EF-4E8E-B7A6-35C2CD31B002}" type="parTrans" cxnId="{1A112AAA-3682-4D39-B373-46B6B0640857}">
      <dgm:prSet/>
      <dgm:spPr/>
      <dgm:t>
        <a:bodyPr/>
        <a:lstStyle/>
        <a:p>
          <a:endParaRPr lang="en-US"/>
        </a:p>
      </dgm:t>
    </dgm:pt>
    <dgm:pt modelId="{8BB2EA56-1C8E-4B5D-8823-806287DDD194}" type="sibTrans" cxnId="{1A112AAA-3682-4D39-B373-46B6B0640857}">
      <dgm:prSet/>
      <dgm:spPr/>
      <dgm:t>
        <a:bodyPr/>
        <a:lstStyle/>
        <a:p>
          <a:endParaRPr lang="en-US"/>
        </a:p>
      </dgm:t>
    </dgm:pt>
    <dgm:pt modelId="{2C33CF4D-0BF6-4CA2-8934-05307C6B5A09}">
      <dgm:prSet phldrT="[Text]"/>
      <dgm:spPr/>
      <dgm:t>
        <a:bodyPr/>
        <a:lstStyle/>
        <a:p>
          <a:r>
            <a:rPr lang="en-US" dirty="0" smtClean="0"/>
            <a:t>Step 7: Prepare Funding Document to Budget for the Distribution of Welfare Assistance</a:t>
          </a:r>
          <a:endParaRPr lang="en-US" dirty="0"/>
        </a:p>
      </dgm:t>
    </dgm:pt>
    <dgm:pt modelId="{97580D72-D500-41B9-B46A-2DFF8EE58A1C}" type="parTrans" cxnId="{C96EB578-7D4E-4083-BEF3-04E642ED9F2C}">
      <dgm:prSet/>
      <dgm:spPr/>
      <dgm:t>
        <a:bodyPr/>
        <a:lstStyle/>
        <a:p>
          <a:endParaRPr lang="en-US"/>
        </a:p>
      </dgm:t>
    </dgm:pt>
    <dgm:pt modelId="{0F6B4557-6B4D-4B67-8840-A6F22E04BD42}" type="sibTrans" cxnId="{C96EB578-7D4E-4083-BEF3-04E642ED9F2C}">
      <dgm:prSet/>
      <dgm:spPr/>
      <dgm:t>
        <a:bodyPr/>
        <a:lstStyle/>
        <a:p>
          <a:endParaRPr lang="en-US"/>
        </a:p>
      </dgm:t>
    </dgm:pt>
    <dgm:pt modelId="{659145FD-55B3-4B4D-BAA1-6F4154156EC9}">
      <dgm:prSet phldrT="[Text]"/>
      <dgm:spPr/>
      <dgm:t>
        <a:bodyPr/>
        <a:lstStyle/>
        <a:p>
          <a:r>
            <a:rPr lang="en-US" dirty="0" smtClean="0"/>
            <a:t>Due Date FY Tribes/Agencies: </a:t>
          </a:r>
          <a:r>
            <a:rPr lang="en-US" b="1" dirty="0" smtClean="0"/>
            <a:t>December 4, 2015</a:t>
          </a:r>
          <a:endParaRPr lang="en-US" b="1" dirty="0"/>
        </a:p>
      </dgm:t>
    </dgm:pt>
    <dgm:pt modelId="{E0FB687A-0023-48FD-97D0-D77E25FF2656}" type="parTrans" cxnId="{AA698254-9CC4-46E6-8CEC-75F8A0762957}">
      <dgm:prSet/>
      <dgm:spPr/>
      <dgm:t>
        <a:bodyPr/>
        <a:lstStyle/>
        <a:p>
          <a:endParaRPr lang="en-US"/>
        </a:p>
      </dgm:t>
    </dgm:pt>
    <dgm:pt modelId="{9A44324C-19A1-4360-BEE2-AC5994E31CDA}" type="sibTrans" cxnId="{AA698254-9CC4-46E6-8CEC-75F8A0762957}">
      <dgm:prSet/>
      <dgm:spPr/>
      <dgm:t>
        <a:bodyPr/>
        <a:lstStyle/>
        <a:p>
          <a:endParaRPr lang="en-US"/>
        </a:p>
      </dgm:t>
    </dgm:pt>
    <dgm:pt modelId="{E3C884E5-3B05-44BE-83F9-C0FF6D142EE2}">
      <dgm:prSet phldrT="[Text]"/>
      <dgm:spPr/>
      <dgm:t>
        <a:bodyPr/>
        <a:lstStyle/>
        <a:p>
          <a:r>
            <a:rPr lang="en-US" dirty="0" smtClean="0"/>
            <a:t>Due Date CY Tribes: </a:t>
          </a:r>
          <a:r>
            <a:rPr lang="en-US" b="1" dirty="0" smtClean="0"/>
            <a:t>January 31, 2016</a:t>
          </a:r>
          <a:endParaRPr lang="en-US" b="1" dirty="0"/>
        </a:p>
      </dgm:t>
    </dgm:pt>
    <dgm:pt modelId="{86A98101-6E57-4044-A1E8-12D4FC65D3D1}" type="parTrans" cxnId="{AE2E9E1F-9249-42C2-BF4E-0423695CB59E}">
      <dgm:prSet/>
      <dgm:spPr/>
      <dgm:t>
        <a:bodyPr/>
        <a:lstStyle/>
        <a:p>
          <a:endParaRPr lang="en-US"/>
        </a:p>
      </dgm:t>
    </dgm:pt>
    <dgm:pt modelId="{DE9427D1-B66A-4902-BEDE-BBDEF169CFAA}" type="sibTrans" cxnId="{AE2E9E1F-9249-42C2-BF4E-0423695CB59E}">
      <dgm:prSet/>
      <dgm:spPr/>
      <dgm:t>
        <a:bodyPr/>
        <a:lstStyle/>
        <a:p>
          <a:endParaRPr lang="en-US"/>
        </a:p>
      </dgm:t>
    </dgm:pt>
    <dgm:pt modelId="{6307161B-C4BB-401D-89B2-BB67CA27AFE6}">
      <dgm:prSet phldrT="[Text]"/>
      <dgm:spPr/>
      <dgm:t>
        <a:bodyPr/>
        <a:lstStyle/>
        <a:p>
          <a:r>
            <a:rPr lang="en-US" dirty="0" smtClean="0"/>
            <a:t>Due Date to Submit FY Reports:  </a:t>
          </a:r>
          <a:r>
            <a:rPr lang="en-US" b="1" dirty="0" smtClean="0"/>
            <a:t>January 3, 2016</a:t>
          </a:r>
          <a:endParaRPr lang="en-US" b="1" dirty="0"/>
        </a:p>
      </dgm:t>
    </dgm:pt>
    <dgm:pt modelId="{900DD59E-1D22-4A55-B35C-809E034CAB0C}" type="parTrans" cxnId="{BA187783-3092-47C1-A720-453D3FF89DDE}">
      <dgm:prSet/>
      <dgm:spPr/>
      <dgm:t>
        <a:bodyPr/>
        <a:lstStyle/>
        <a:p>
          <a:endParaRPr lang="en-US"/>
        </a:p>
      </dgm:t>
    </dgm:pt>
    <dgm:pt modelId="{C8EDD7AB-0E73-4540-BD6A-74FE6ADB1088}" type="sibTrans" cxnId="{BA187783-3092-47C1-A720-453D3FF89DDE}">
      <dgm:prSet/>
      <dgm:spPr/>
      <dgm:t>
        <a:bodyPr/>
        <a:lstStyle/>
        <a:p>
          <a:endParaRPr lang="en-US"/>
        </a:p>
      </dgm:t>
    </dgm:pt>
    <dgm:pt modelId="{774CF335-81F0-405C-BC7E-48B7FB1D59B9}">
      <dgm:prSet phldrT="[Text]"/>
      <dgm:spPr/>
      <dgm:t>
        <a:bodyPr/>
        <a:lstStyle/>
        <a:p>
          <a:r>
            <a:rPr lang="en-US" b="0" dirty="0" smtClean="0"/>
            <a:t>Due Date to Submit CY Reports: </a:t>
          </a:r>
          <a:r>
            <a:rPr lang="en-US" b="1" dirty="0" smtClean="0"/>
            <a:t>March 1, 2016</a:t>
          </a:r>
          <a:endParaRPr lang="en-US" b="1" dirty="0"/>
        </a:p>
      </dgm:t>
    </dgm:pt>
    <dgm:pt modelId="{DE5FA825-13A2-43BB-83D7-6435ED6D1E60}" type="parTrans" cxnId="{62F761A7-81C2-44A0-A1CE-97AFE0E3DEEA}">
      <dgm:prSet/>
      <dgm:spPr/>
      <dgm:t>
        <a:bodyPr/>
        <a:lstStyle/>
        <a:p>
          <a:endParaRPr lang="en-US"/>
        </a:p>
      </dgm:t>
    </dgm:pt>
    <dgm:pt modelId="{39EE78C4-C635-4A78-AED2-28490B919CB5}" type="sibTrans" cxnId="{62F761A7-81C2-44A0-A1CE-97AFE0E3DEEA}">
      <dgm:prSet/>
      <dgm:spPr/>
      <dgm:t>
        <a:bodyPr/>
        <a:lstStyle/>
        <a:p>
          <a:endParaRPr lang="en-US"/>
        </a:p>
      </dgm:t>
    </dgm:pt>
    <dgm:pt modelId="{87F82A41-F9CC-468A-BA55-BBA002BE7724}" type="pres">
      <dgm:prSet presAssocID="{9E1822A9-AC28-4CA6-AEA0-157469CE2CFC}" presName="linearFlow" presStyleCnt="0">
        <dgm:presLayoutVars>
          <dgm:dir/>
          <dgm:animLvl val="lvl"/>
          <dgm:resizeHandles val="exact"/>
        </dgm:presLayoutVars>
      </dgm:prSet>
      <dgm:spPr/>
      <dgm:t>
        <a:bodyPr/>
        <a:lstStyle/>
        <a:p>
          <a:endParaRPr lang="en-US"/>
        </a:p>
      </dgm:t>
    </dgm:pt>
    <dgm:pt modelId="{D69B00E4-182D-4FF9-A053-74928A7F92D9}" type="pres">
      <dgm:prSet presAssocID="{A15BB6C4-744B-4AD2-A6B7-FDBC2E7856FE}" presName="composite" presStyleCnt="0"/>
      <dgm:spPr/>
    </dgm:pt>
    <dgm:pt modelId="{46D11002-C974-440B-9FD9-F7B25AD88975}" type="pres">
      <dgm:prSet presAssocID="{A15BB6C4-744B-4AD2-A6B7-FDBC2E7856FE}" presName="parentText" presStyleLbl="alignNode1" presStyleIdx="0" presStyleCnt="3">
        <dgm:presLayoutVars>
          <dgm:chMax val="1"/>
          <dgm:bulletEnabled val="1"/>
        </dgm:presLayoutVars>
      </dgm:prSet>
      <dgm:spPr/>
      <dgm:t>
        <a:bodyPr/>
        <a:lstStyle/>
        <a:p>
          <a:endParaRPr lang="en-US"/>
        </a:p>
      </dgm:t>
    </dgm:pt>
    <dgm:pt modelId="{8F701394-CC8C-48DB-99C0-41775D04F7B0}" type="pres">
      <dgm:prSet presAssocID="{A15BB6C4-744B-4AD2-A6B7-FDBC2E7856FE}" presName="descendantText" presStyleLbl="alignAcc1" presStyleIdx="0" presStyleCnt="3" custScaleY="111363">
        <dgm:presLayoutVars>
          <dgm:bulletEnabled val="1"/>
        </dgm:presLayoutVars>
      </dgm:prSet>
      <dgm:spPr/>
      <dgm:t>
        <a:bodyPr/>
        <a:lstStyle/>
        <a:p>
          <a:endParaRPr lang="en-US"/>
        </a:p>
      </dgm:t>
    </dgm:pt>
    <dgm:pt modelId="{E3AB528C-995B-43AF-BFCA-20E7A97B58C2}" type="pres">
      <dgm:prSet presAssocID="{6D91AD1A-4A68-4386-BE4B-668267B2C814}" presName="sp" presStyleCnt="0"/>
      <dgm:spPr/>
    </dgm:pt>
    <dgm:pt modelId="{64C9F89D-1B90-4740-B270-AA7A96468EE8}" type="pres">
      <dgm:prSet presAssocID="{38CF7104-E53D-4EB2-82F4-71805E7CECB2}" presName="composite" presStyleCnt="0"/>
      <dgm:spPr/>
    </dgm:pt>
    <dgm:pt modelId="{AF4097B4-9C65-46C5-BF77-6B950B44BD13}" type="pres">
      <dgm:prSet presAssocID="{38CF7104-E53D-4EB2-82F4-71805E7CECB2}" presName="parentText" presStyleLbl="alignNode1" presStyleIdx="1" presStyleCnt="3">
        <dgm:presLayoutVars>
          <dgm:chMax val="1"/>
          <dgm:bulletEnabled val="1"/>
        </dgm:presLayoutVars>
      </dgm:prSet>
      <dgm:spPr/>
      <dgm:t>
        <a:bodyPr/>
        <a:lstStyle/>
        <a:p>
          <a:endParaRPr lang="en-US"/>
        </a:p>
      </dgm:t>
    </dgm:pt>
    <dgm:pt modelId="{A14BCE0E-FE6D-4C54-BE33-EF150D76A191}" type="pres">
      <dgm:prSet presAssocID="{38CF7104-E53D-4EB2-82F4-71805E7CECB2}" presName="descendantText" presStyleLbl="alignAcc1" presStyleIdx="1" presStyleCnt="3" custScaleY="129926">
        <dgm:presLayoutVars>
          <dgm:bulletEnabled val="1"/>
        </dgm:presLayoutVars>
      </dgm:prSet>
      <dgm:spPr/>
      <dgm:t>
        <a:bodyPr/>
        <a:lstStyle/>
        <a:p>
          <a:endParaRPr lang="en-US"/>
        </a:p>
      </dgm:t>
    </dgm:pt>
    <dgm:pt modelId="{C53AC4AF-3FAD-4167-8D48-FD4D1761F209}" type="pres">
      <dgm:prSet presAssocID="{27BF4206-DF61-4A08-B3A0-5807BCC93919}" presName="sp" presStyleCnt="0"/>
      <dgm:spPr/>
    </dgm:pt>
    <dgm:pt modelId="{ED6941A8-5C4F-419F-BAF6-C0DCA5CDFD09}" type="pres">
      <dgm:prSet presAssocID="{8ED92A96-95F8-48D0-AEE7-671BE126789E}" presName="composite" presStyleCnt="0"/>
      <dgm:spPr/>
    </dgm:pt>
    <dgm:pt modelId="{37A316DB-EC6D-4F32-AA3D-650B5AB9ED9C}" type="pres">
      <dgm:prSet presAssocID="{8ED92A96-95F8-48D0-AEE7-671BE126789E}" presName="parentText" presStyleLbl="alignNode1" presStyleIdx="2" presStyleCnt="3">
        <dgm:presLayoutVars>
          <dgm:chMax val="1"/>
          <dgm:bulletEnabled val="1"/>
        </dgm:presLayoutVars>
      </dgm:prSet>
      <dgm:spPr/>
      <dgm:t>
        <a:bodyPr/>
        <a:lstStyle/>
        <a:p>
          <a:endParaRPr lang="en-US"/>
        </a:p>
      </dgm:t>
    </dgm:pt>
    <dgm:pt modelId="{352E9892-F813-4D14-A82C-852BF10EF0F2}" type="pres">
      <dgm:prSet presAssocID="{8ED92A96-95F8-48D0-AEE7-671BE126789E}" presName="descendantText" presStyleLbl="alignAcc1" presStyleIdx="2" presStyleCnt="3" custScaleY="129738">
        <dgm:presLayoutVars>
          <dgm:bulletEnabled val="1"/>
        </dgm:presLayoutVars>
      </dgm:prSet>
      <dgm:spPr/>
      <dgm:t>
        <a:bodyPr/>
        <a:lstStyle/>
        <a:p>
          <a:endParaRPr lang="en-US"/>
        </a:p>
      </dgm:t>
    </dgm:pt>
  </dgm:ptLst>
  <dgm:cxnLst>
    <dgm:cxn modelId="{0821115F-1177-4883-80EB-65553BB79BF8}" type="presOf" srcId="{386376F2-67E0-4271-A6E2-6663B8B7C535}" destId="{8F701394-CC8C-48DB-99C0-41775D04F7B0}" srcOrd="0" destOrd="0" presId="urn:microsoft.com/office/officeart/2005/8/layout/chevron2"/>
    <dgm:cxn modelId="{A147FC03-B743-4863-B5B0-493190642DE5}" type="presOf" srcId="{6307161B-C4BB-401D-89B2-BB67CA27AFE6}" destId="{A14BCE0E-FE6D-4C54-BE33-EF150D76A191}" srcOrd="0" destOrd="2" presId="urn:microsoft.com/office/officeart/2005/8/layout/chevron2"/>
    <dgm:cxn modelId="{2FEF1311-EC38-4CE9-A19B-A3929A97F905}" type="presOf" srcId="{92C5B3DD-B2C3-42F0-8526-26A6B59E29A1}" destId="{A14BCE0E-FE6D-4C54-BE33-EF150D76A191}" srcOrd="0" destOrd="1" presId="urn:microsoft.com/office/officeart/2005/8/layout/chevron2"/>
    <dgm:cxn modelId="{219DC84F-DB8A-402A-9005-FB82B2A7489C}" type="presOf" srcId="{774CF335-81F0-405C-BC7E-48B7FB1D59B9}" destId="{A14BCE0E-FE6D-4C54-BE33-EF150D76A191}" srcOrd="0" destOrd="3" presId="urn:microsoft.com/office/officeart/2005/8/layout/chevron2"/>
    <dgm:cxn modelId="{AA698254-9CC4-46E6-8CEC-75F8A0762957}" srcId="{A15BB6C4-744B-4AD2-A6B7-FDBC2E7856FE}" destId="{659145FD-55B3-4B4D-BAA1-6F4154156EC9}" srcOrd="2" destOrd="0" parTransId="{E0FB687A-0023-48FD-97D0-D77E25FF2656}" sibTransId="{9A44324C-19A1-4360-BEE2-AC5994E31CDA}"/>
    <dgm:cxn modelId="{D0165DAF-56AD-425C-B499-0DE7E1542535}" srcId="{A15BB6C4-744B-4AD2-A6B7-FDBC2E7856FE}" destId="{386376F2-67E0-4271-A6E2-6663B8B7C535}" srcOrd="0" destOrd="0" parTransId="{56C2292B-54FF-4A6F-9F12-BEFE38C81306}" sibTransId="{F3C001A4-1F26-40DB-8299-3B98B5CB1529}"/>
    <dgm:cxn modelId="{62F761A7-81C2-44A0-A1CE-97AFE0E3DEEA}" srcId="{38CF7104-E53D-4EB2-82F4-71805E7CECB2}" destId="{774CF335-81F0-405C-BC7E-48B7FB1D59B9}" srcOrd="3" destOrd="0" parTransId="{DE5FA825-13A2-43BB-83D7-6435ED6D1E60}" sibTransId="{39EE78C4-C635-4A78-AED2-28490B919CB5}"/>
    <dgm:cxn modelId="{66464F62-4273-4C10-BD59-32FCDA2840F6}" srcId="{8ED92A96-95F8-48D0-AEE7-671BE126789E}" destId="{E4337751-1185-450B-8C25-99CF1022E55C}" srcOrd="0" destOrd="0" parTransId="{35FBD1E8-B78C-449A-BC6F-FDBDB1531169}" sibTransId="{14554A93-F729-4DD8-8053-639BC5096A28}"/>
    <dgm:cxn modelId="{BA187783-3092-47C1-A720-453D3FF89DDE}" srcId="{38CF7104-E53D-4EB2-82F4-71805E7CECB2}" destId="{6307161B-C4BB-401D-89B2-BB67CA27AFE6}" srcOrd="2" destOrd="0" parTransId="{900DD59E-1D22-4A55-B35C-809E034CAB0C}" sibTransId="{C8EDD7AB-0E73-4540-BD6A-74FE6ADB1088}"/>
    <dgm:cxn modelId="{6C8250D3-2713-44FE-A01E-DBDB9B12776B}" srcId="{9E1822A9-AC28-4CA6-AEA0-157469CE2CFC}" destId="{8ED92A96-95F8-48D0-AEE7-671BE126789E}" srcOrd="2" destOrd="0" parTransId="{0C491877-1138-4FB8-B052-016886E41543}" sibTransId="{E2637BB0-7DE6-431A-89C2-24C362250A56}"/>
    <dgm:cxn modelId="{C96EB578-7D4E-4083-BEF3-04E642ED9F2C}" srcId="{8ED92A96-95F8-48D0-AEE7-671BE126789E}" destId="{2C33CF4D-0BF6-4CA2-8934-05307C6B5A09}" srcOrd="2" destOrd="0" parTransId="{97580D72-D500-41B9-B46A-2DFF8EE58A1C}" sibTransId="{0F6B4557-6B4D-4B67-8840-A6F22E04BD42}"/>
    <dgm:cxn modelId="{E565186F-C9E4-470C-AD67-C6ECEFE12587}" type="presOf" srcId="{659145FD-55B3-4B4D-BAA1-6F4154156EC9}" destId="{8F701394-CC8C-48DB-99C0-41775D04F7B0}" srcOrd="0" destOrd="2" presId="urn:microsoft.com/office/officeart/2005/8/layout/chevron2"/>
    <dgm:cxn modelId="{AE2E9E1F-9249-42C2-BF4E-0423695CB59E}" srcId="{A15BB6C4-744B-4AD2-A6B7-FDBC2E7856FE}" destId="{E3C884E5-3B05-44BE-83F9-C0FF6D142EE2}" srcOrd="3" destOrd="0" parTransId="{86A98101-6E57-4044-A1E8-12D4FC65D3D1}" sibTransId="{DE9427D1-B66A-4902-BEDE-BBDEF169CFAA}"/>
    <dgm:cxn modelId="{EBFC28BE-6F80-4B24-9CA4-A0FFC3C76D37}" type="presOf" srcId="{E3C884E5-3B05-44BE-83F9-C0FF6D142EE2}" destId="{8F701394-CC8C-48DB-99C0-41775D04F7B0}" srcOrd="0" destOrd="3" presId="urn:microsoft.com/office/officeart/2005/8/layout/chevron2"/>
    <dgm:cxn modelId="{0FB930B1-8A53-49AA-91FE-B5C9FFC0A330}" type="presOf" srcId="{38CF7104-E53D-4EB2-82F4-71805E7CECB2}" destId="{AF4097B4-9C65-46C5-BF77-6B950B44BD13}" srcOrd="0" destOrd="0" presId="urn:microsoft.com/office/officeart/2005/8/layout/chevron2"/>
    <dgm:cxn modelId="{DE7DD11E-2935-4411-94BE-5B1AAFA5CD44}" srcId="{9E1822A9-AC28-4CA6-AEA0-157469CE2CFC}" destId="{A15BB6C4-744B-4AD2-A6B7-FDBC2E7856FE}" srcOrd="0" destOrd="0" parTransId="{3824A7D3-E9CD-4425-A8CA-0AF9F9809DC3}" sibTransId="{6D91AD1A-4A68-4386-BE4B-668267B2C814}"/>
    <dgm:cxn modelId="{CBE0BA57-5725-4227-B094-CEAEDF95BEC5}" type="presOf" srcId="{A15BB6C4-744B-4AD2-A6B7-FDBC2E7856FE}" destId="{46D11002-C974-440B-9FD9-F7B25AD88975}" srcOrd="0" destOrd="0" presId="urn:microsoft.com/office/officeart/2005/8/layout/chevron2"/>
    <dgm:cxn modelId="{137295BC-D4BE-47D7-A496-1AB8B426445A}" type="presOf" srcId="{6039343B-D51E-4327-9B55-4E0703F82732}" destId="{A14BCE0E-FE6D-4C54-BE33-EF150D76A191}" srcOrd="0" destOrd="0" presId="urn:microsoft.com/office/officeart/2005/8/layout/chevron2"/>
    <dgm:cxn modelId="{B40CAD54-EF9C-419B-AA0D-D00D5A0450E5}" srcId="{38CF7104-E53D-4EB2-82F4-71805E7CECB2}" destId="{92C5B3DD-B2C3-42F0-8526-26A6B59E29A1}" srcOrd="1" destOrd="0" parTransId="{F5DE4258-99E6-4621-A0C0-0677AB88AAC0}" sibTransId="{B4496A41-CC0C-41AF-B9B5-8499F33CF51E}"/>
    <dgm:cxn modelId="{120DB863-BF73-4081-A056-9DD167EA6195}" type="presOf" srcId="{E4337751-1185-450B-8C25-99CF1022E55C}" destId="{352E9892-F813-4D14-A82C-852BF10EF0F2}" srcOrd="0" destOrd="0" presId="urn:microsoft.com/office/officeart/2005/8/layout/chevron2"/>
    <dgm:cxn modelId="{3C46B49D-F723-41A7-9D83-80DBDCE397FC}" type="presOf" srcId="{40396A1D-D600-4B07-82BC-CDD716B48626}" destId="{352E9892-F813-4D14-A82C-852BF10EF0F2}" srcOrd="0" destOrd="1" presId="urn:microsoft.com/office/officeart/2005/8/layout/chevron2"/>
    <dgm:cxn modelId="{53349F47-349D-4D52-ADB4-9B6F180B65D1}" srcId="{9E1822A9-AC28-4CA6-AEA0-157469CE2CFC}" destId="{38CF7104-E53D-4EB2-82F4-71805E7CECB2}" srcOrd="1" destOrd="0" parTransId="{5D92476E-78CD-40F0-8ABF-1BC327E6E9D7}" sibTransId="{27BF4206-DF61-4A08-B3A0-5807BCC93919}"/>
    <dgm:cxn modelId="{AC7A2F6C-F572-4DA4-AB94-45D32020159D}" type="presOf" srcId="{8ED92A96-95F8-48D0-AEE7-671BE126789E}" destId="{37A316DB-EC6D-4F32-AA3D-650B5AB9ED9C}" srcOrd="0" destOrd="0" presId="urn:microsoft.com/office/officeart/2005/8/layout/chevron2"/>
    <dgm:cxn modelId="{23B612DD-4C05-413A-A855-437F10A47699}" srcId="{A15BB6C4-744B-4AD2-A6B7-FDBC2E7856FE}" destId="{1C79EB44-7C27-43C5-A596-C73DBB5A45F8}" srcOrd="1" destOrd="0" parTransId="{66292101-BDF0-4C5B-8D45-22B213C4CAD3}" sibTransId="{367BB7E0-1C6D-4543-A3C4-DD561AEE2597}"/>
    <dgm:cxn modelId="{1A112AAA-3682-4D39-B373-46B6B0640857}" srcId="{8ED92A96-95F8-48D0-AEE7-671BE126789E}" destId="{40396A1D-D600-4B07-82BC-CDD716B48626}" srcOrd="1" destOrd="0" parTransId="{80803D8D-A3EF-4E8E-B7A6-35C2CD31B002}" sibTransId="{8BB2EA56-1C8E-4B5D-8823-806287DDD194}"/>
    <dgm:cxn modelId="{F4FEF1CE-1349-4C46-98CB-A9315B8BF0B5}" type="presOf" srcId="{1C79EB44-7C27-43C5-A596-C73DBB5A45F8}" destId="{8F701394-CC8C-48DB-99C0-41775D04F7B0}" srcOrd="0" destOrd="1" presId="urn:microsoft.com/office/officeart/2005/8/layout/chevron2"/>
    <dgm:cxn modelId="{32DE8878-7ADA-41C6-BD80-91DBE98A957E}" type="presOf" srcId="{2C33CF4D-0BF6-4CA2-8934-05307C6B5A09}" destId="{352E9892-F813-4D14-A82C-852BF10EF0F2}" srcOrd="0" destOrd="2" presId="urn:microsoft.com/office/officeart/2005/8/layout/chevron2"/>
    <dgm:cxn modelId="{DC86D001-0B0D-42C0-9ECF-6BB6522175CA}" type="presOf" srcId="{9E1822A9-AC28-4CA6-AEA0-157469CE2CFC}" destId="{87F82A41-F9CC-468A-BA55-BBA002BE7724}" srcOrd="0" destOrd="0" presId="urn:microsoft.com/office/officeart/2005/8/layout/chevron2"/>
    <dgm:cxn modelId="{8B908443-071A-4787-AD43-865FFD8EF095}" srcId="{38CF7104-E53D-4EB2-82F4-71805E7CECB2}" destId="{6039343B-D51E-4327-9B55-4E0703F82732}" srcOrd="0" destOrd="0" parTransId="{02F40E7D-A998-4CCE-BE53-128523C39BCB}" sibTransId="{305CB386-5605-47F0-8922-F2BF1D942E6E}"/>
    <dgm:cxn modelId="{D3C0D560-4D3D-4D29-82BE-7891FA2B67EA}" type="presParOf" srcId="{87F82A41-F9CC-468A-BA55-BBA002BE7724}" destId="{D69B00E4-182D-4FF9-A053-74928A7F92D9}" srcOrd="0" destOrd="0" presId="urn:microsoft.com/office/officeart/2005/8/layout/chevron2"/>
    <dgm:cxn modelId="{49CA133C-4BC4-43B4-BE66-625EC1827A3E}" type="presParOf" srcId="{D69B00E4-182D-4FF9-A053-74928A7F92D9}" destId="{46D11002-C974-440B-9FD9-F7B25AD88975}" srcOrd="0" destOrd="0" presId="urn:microsoft.com/office/officeart/2005/8/layout/chevron2"/>
    <dgm:cxn modelId="{3DA29DE4-B3A1-4570-B6D0-0F64AD14E9B2}" type="presParOf" srcId="{D69B00E4-182D-4FF9-A053-74928A7F92D9}" destId="{8F701394-CC8C-48DB-99C0-41775D04F7B0}" srcOrd="1" destOrd="0" presId="urn:microsoft.com/office/officeart/2005/8/layout/chevron2"/>
    <dgm:cxn modelId="{D611E4CF-3469-48FA-8D81-2ABA13F78624}" type="presParOf" srcId="{87F82A41-F9CC-468A-BA55-BBA002BE7724}" destId="{E3AB528C-995B-43AF-BFCA-20E7A97B58C2}" srcOrd="1" destOrd="0" presId="urn:microsoft.com/office/officeart/2005/8/layout/chevron2"/>
    <dgm:cxn modelId="{C9C62DF2-63EB-463E-B113-C131DE2DC4B6}" type="presParOf" srcId="{87F82A41-F9CC-468A-BA55-BBA002BE7724}" destId="{64C9F89D-1B90-4740-B270-AA7A96468EE8}" srcOrd="2" destOrd="0" presId="urn:microsoft.com/office/officeart/2005/8/layout/chevron2"/>
    <dgm:cxn modelId="{82E7C964-8520-413F-BF0B-EE82776A73B3}" type="presParOf" srcId="{64C9F89D-1B90-4740-B270-AA7A96468EE8}" destId="{AF4097B4-9C65-46C5-BF77-6B950B44BD13}" srcOrd="0" destOrd="0" presId="urn:microsoft.com/office/officeart/2005/8/layout/chevron2"/>
    <dgm:cxn modelId="{95BD6D49-FB5D-42BB-9679-B9BAF2C6E0A5}" type="presParOf" srcId="{64C9F89D-1B90-4740-B270-AA7A96468EE8}" destId="{A14BCE0E-FE6D-4C54-BE33-EF150D76A191}" srcOrd="1" destOrd="0" presId="urn:microsoft.com/office/officeart/2005/8/layout/chevron2"/>
    <dgm:cxn modelId="{9D304BB1-EF1B-4159-9A9D-5090B8968C39}" type="presParOf" srcId="{87F82A41-F9CC-468A-BA55-BBA002BE7724}" destId="{C53AC4AF-3FAD-4167-8D48-FD4D1761F209}" srcOrd="3" destOrd="0" presId="urn:microsoft.com/office/officeart/2005/8/layout/chevron2"/>
    <dgm:cxn modelId="{BECA7810-0D1C-4D42-A1C2-05945903F9F7}" type="presParOf" srcId="{87F82A41-F9CC-468A-BA55-BBA002BE7724}" destId="{ED6941A8-5C4F-419F-BAF6-C0DCA5CDFD09}" srcOrd="4" destOrd="0" presId="urn:microsoft.com/office/officeart/2005/8/layout/chevron2"/>
    <dgm:cxn modelId="{E08BB66D-BCFB-40C3-B8BF-24C383827C7B}" type="presParOf" srcId="{ED6941A8-5C4F-419F-BAF6-C0DCA5CDFD09}" destId="{37A316DB-EC6D-4F32-AA3D-650B5AB9ED9C}" srcOrd="0" destOrd="0" presId="urn:microsoft.com/office/officeart/2005/8/layout/chevron2"/>
    <dgm:cxn modelId="{E643BB7E-21A1-4982-8511-A8B8F3534E15}" type="presParOf" srcId="{ED6941A8-5C4F-419F-BAF6-C0DCA5CDFD09}" destId="{352E9892-F813-4D14-A82C-852BF10EF0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AAC4618A-0F50-489B-823F-891C3E87476F}" type="datetimeFigureOut">
              <a:rPr lang="en-US" smtClean="0"/>
              <a:pPr/>
              <a:t>11/19/2015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1A8E1106-BC05-49EB-A0FA-57B9634BD758}" type="slidenum">
              <a:rPr lang="en-US" smtClean="0"/>
              <a:pPr/>
              <a:t>‹#›</a:t>
            </a:fld>
            <a:endParaRPr lang="en-US"/>
          </a:p>
        </p:txBody>
      </p:sp>
    </p:spTree>
    <p:extLst>
      <p:ext uri="{BB962C8B-B14F-4D97-AF65-F5344CB8AC3E}">
        <p14:creationId xmlns:p14="http://schemas.microsoft.com/office/powerpoint/2010/main" val="682911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2E2DF35B-845A-421E-AE3D-5830F63E10F4}" type="datetimeFigureOut">
              <a:rPr lang="en-US" smtClean="0"/>
              <a:pPr/>
              <a:t>11/19/2015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F0C021F8-F061-4021-A2CA-C11250397099}" type="slidenum">
              <a:rPr lang="en-US" smtClean="0"/>
              <a:pPr/>
              <a:t>‹#›</a:t>
            </a:fld>
            <a:endParaRPr lang="en-US"/>
          </a:p>
        </p:txBody>
      </p:sp>
    </p:spTree>
    <p:extLst>
      <p:ext uri="{BB962C8B-B14F-4D97-AF65-F5344CB8AC3E}">
        <p14:creationId xmlns:p14="http://schemas.microsoft.com/office/powerpoint/2010/main" val="327341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300" dirty="0" smtClean="0"/>
              <a:t>Welfare Assistance consists of 5-program components; </a:t>
            </a:r>
          </a:p>
          <a:p>
            <a:pPr>
              <a:buNone/>
            </a:pPr>
            <a:r>
              <a:rPr lang="en-US" sz="2300" dirty="0" smtClean="0"/>
              <a:t>1) </a:t>
            </a:r>
            <a:r>
              <a:rPr lang="en-US" sz="2300" u="sng" dirty="0" smtClean="0"/>
              <a:t>General Assistance</a:t>
            </a:r>
            <a:r>
              <a:rPr lang="en-US" sz="2300" dirty="0" smtClean="0"/>
              <a:t>; 2) </a:t>
            </a:r>
            <a:r>
              <a:rPr lang="en-US" sz="2300" u="sng" dirty="0" smtClean="0"/>
              <a:t>Child Assistance</a:t>
            </a:r>
            <a:r>
              <a:rPr lang="en-US" sz="2300" dirty="0" smtClean="0"/>
              <a:t>; 3) </a:t>
            </a:r>
            <a:r>
              <a:rPr lang="en-US" sz="2300" u="sng" dirty="0" smtClean="0"/>
              <a:t>Adult Care Assistance</a:t>
            </a:r>
            <a:r>
              <a:rPr lang="en-US" sz="2300" dirty="0" smtClean="0"/>
              <a:t>; 4) </a:t>
            </a:r>
            <a:r>
              <a:rPr lang="en-US" sz="2300" u="sng" dirty="0" smtClean="0"/>
              <a:t>Burial Assistance</a:t>
            </a:r>
            <a:r>
              <a:rPr lang="en-US" sz="2300" dirty="0" smtClean="0"/>
              <a:t>; and 5) </a:t>
            </a:r>
            <a:r>
              <a:rPr lang="en-US" sz="2300" u="sng" dirty="0" smtClean="0"/>
              <a:t>Emergency Assistance</a:t>
            </a:r>
          </a:p>
          <a:p>
            <a:pPr lvl="1"/>
            <a:r>
              <a:rPr lang="en-US" sz="1900" i="1" dirty="0" smtClean="0"/>
              <a:t>The Disaster Assistance program and the Tribal Work Experience Program (TWEP) are not authorized and remain unfunded at this time.</a:t>
            </a:r>
          </a:p>
          <a:p>
            <a:endParaRPr lang="en-US" dirty="0" smtClean="0"/>
          </a:p>
          <a:p>
            <a:r>
              <a:rPr lang="en-US" dirty="0" smtClean="0"/>
              <a:t>Last</a:t>
            </a:r>
            <a:r>
              <a:rPr lang="en-US" baseline="0" dirty="0" smtClean="0"/>
              <a:t> Resort: </a:t>
            </a:r>
            <a:r>
              <a:rPr lang="en-US" sz="1200" dirty="0" smtClean="0"/>
              <a:t>It’s important the funding remain available to Tribes</a:t>
            </a:r>
            <a:r>
              <a:rPr lang="en-US" sz="1200" baseline="0" dirty="0" smtClean="0"/>
              <a:t>.</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300" dirty="0" smtClean="0"/>
              <a:t>Welfare Assistance consists of 5-program components; </a:t>
            </a:r>
          </a:p>
          <a:p>
            <a:pPr>
              <a:buNone/>
            </a:pPr>
            <a:r>
              <a:rPr lang="en-US" sz="2300" dirty="0" smtClean="0"/>
              <a:t>1) </a:t>
            </a:r>
            <a:r>
              <a:rPr lang="en-US" sz="2300" u="sng" dirty="0" smtClean="0"/>
              <a:t>General Assistance</a:t>
            </a:r>
            <a:r>
              <a:rPr lang="en-US" sz="2300" dirty="0" smtClean="0"/>
              <a:t>; 2) </a:t>
            </a:r>
            <a:r>
              <a:rPr lang="en-US" sz="2300" u="sng" dirty="0" smtClean="0"/>
              <a:t>Child Assistance</a:t>
            </a:r>
            <a:r>
              <a:rPr lang="en-US" sz="2300" dirty="0" smtClean="0"/>
              <a:t>; 3) </a:t>
            </a:r>
            <a:r>
              <a:rPr lang="en-US" sz="2300" u="sng" dirty="0" smtClean="0"/>
              <a:t>Adult Care Assistance</a:t>
            </a:r>
            <a:r>
              <a:rPr lang="en-US" sz="2300" dirty="0" smtClean="0"/>
              <a:t>; 4) </a:t>
            </a:r>
            <a:r>
              <a:rPr lang="en-US" sz="2300" u="sng" dirty="0" smtClean="0"/>
              <a:t>Burial Assistance</a:t>
            </a:r>
            <a:r>
              <a:rPr lang="en-US" sz="2300" dirty="0" smtClean="0"/>
              <a:t>; and 5) </a:t>
            </a:r>
            <a:r>
              <a:rPr lang="en-US" sz="2300" u="sng" dirty="0" smtClean="0"/>
              <a:t>Emergency Assistance</a:t>
            </a:r>
          </a:p>
          <a:p>
            <a:pPr lvl="1"/>
            <a:r>
              <a:rPr lang="en-US" sz="1900" i="1" dirty="0" smtClean="0"/>
              <a:t>The Disaster Assistance program and the Tribal Work Experience Program (TWEP) are not authorized and remain unfunded at this time.</a:t>
            </a:r>
          </a:p>
          <a:p>
            <a:endParaRPr lang="en-US" dirty="0" smtClean="0"/>
          </a:p>
          <a:p>
            <a:r>
              <a:rPr lang="en-US" dirty="0" smtClean="0"/>
              <a:t>Last</a:t>
            </a:r>
            <a:r>
              <a:rPr lang="en-US" baseline="0" dirty="0" smtClean="0"/>
              <a:t> Resort: </a:t>
            </a:r>
            <a:r>
              <a:rPr lang="en-US" sz="1200" dirty="0" smtClean="0"/>
              <a:t>It’s important the funding remain available to Tribes</a:t>
            </a:r>
            <a:r>
              <a:rPr lang="en-US" sz="1200" baseline="0" dirty="0" smtClean="0"/>
              <a:t>.</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a:t>
            </a:r>
            <a:r>
              <a:rPr lang="en-US" baseline="0" dirty="0" smtClean="0"/>
              <a:t> of Understanding the Method Delivery- so have a clear understanding of how Tribes are receiving Welfare Assistance; and how to Fairly and Equitably distribute Welfare Assistance</a:t>
            </a:r>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the Time Frames- Memorandum- Ideally when we’d like to make the First &amp; Final Distribution- all Dependent upon Report!!</a:t>
            </a:r>
            <a:endParaRPr lang="en-US" dirty="0"/>
          </a:p>
        </p:txBody>
      </p:sp>
      <p:sp>
        <p:nvSpPr>
          <p:cNvPr id="4" name="Slide Number Placeholder 3"/>
          <p:cNvSpPr>
            <a:spLocks noGrp="1"/>
          </p:cNvSpPr>
          <p:nvPr>
            <p:ph type="sldNum" sz="quarter" idx="10"/>
          </p:nvPr>
        </p:nvSpPr>
        <p:spPr/>
        <p:txBody>
          <a:bodyPr/>
          <a:lstStyle/>
          <a:p>
            <a:fld id="{F0C021F8-F061-4021-A2CA-C11250397099}"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B88539-836F-4B79-8A6F-2DA436DE491D}"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1C0-3978-4E8F-AE7D-78B3E1893A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3DEC8-13D3-4D7C-82D7-B8117A20F616}"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1C0-3978-4E8F-AE7D-78B3E1893A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A8547-A517-40B0-B330-ACB85DB02B09}"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1C0-3978-4E8F-AE7D-78B3E1893A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FE591-0864-470C-BDD5-17AE9BFB205A}"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1C0-3978-4E8F-AE7D-78B3E1893A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3B2130-0698-4BFB-9934-3734EABCE8B8}"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1C0-3978-4E8F-AE7D-78B3E1893A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A9C53-011C-4958-B50E-01CCA8A0782C}"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F1C0-3978-4E8F-AE7D-78B3E1893A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C44B4-F8BE-4E28-BB21-72B64C8D6641}" type="datetime1">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3F1C0-3978-4E8F-AE7D-78B3E1893A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414FBC-3ECD-4033-BDC5-6DB57E17F343}" type="datetime1">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3F1C0-3978-4E8F-AE7D-78B3E1893A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BDBE6-214C-4CEE-8C09-AEEC3EC44E9A}" type="datetime1">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3F1C0-3978-4E8F-AE7D-78B3E1893A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097DD-C4AD-4C7C-882C-B82FF42119C4}"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F1C0-3978-4E8F-AE7D-78B3E1893A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EAA34-E502-4F67-B0F2-41A53BCEAABD}"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F1C0-3978-4E8F-AE7D-78B3E1893A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E584F88-DBEA-493C-BE5B-8AFA0692CEC5}" type="datetime1">
              <a:rPr lang="en-US" smtClean="0"/>
              <a:t>11/19/2015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B73F1C0-3978-4E8F-AE7D-78B3E1893A96}"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lker.com/clipart-13855.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868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533400"/>
            <a:ext cx="8534400" cy="4191000"/>
          </a:xfrm>
          <a:solidFill>
            <a:schemeClr val="tx2">
              <a:lumMod val="50000"/>
            </a:schemeClr>
          </a:solidFill>
        </p:spPr>
        <p:txBody>
          <a:bodyPr>
            <a:normAutofit/>
          </a:bodyPr>
          <a:lstStyle/>
          <a:p>
            <a:pPr algn="ctr"/>
            <a:r>
              <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WELFARE ASSISTANCE </a:t>
            </a:r>
            <a:r>
              <a:rPr lang="en-US" b="1" spc="-150" dirty="0" smtClean="0">
                <a:solidFill>
                  <a:schemeClr val="accent5">
                    <a:lumMod val="20000"/>
                    <a:lumOff val="80000"/>
                  </a:schemeClr>
                </a:solidFill>
                <a:effectLst/>
              </a:rPr>
              <a:t/>
            </a:r>
            <a:br>
              <a:rPr lang="en-US" b="1" spc="-150" dirty="0" smtClean="0">
                <a:solidFill>
                  <a:schemeClr val="accent5">
                    <a:lumMod val="20000"/>
                    <a:lumOff val="80000"/>
                  </a:schemeClr>
                </a:solidFill>
                <a:effectLst/>
              </a:rPr>
            </a:br>
            <a:r>
              <a:rPr lang="en-US" b="1" spc="-150" dirty="0" smtClean="0">
                <a:solidFill>
                  <a:schemeClr val="accent5">
                    <a:lumMod val="20000"/>
                    <a:lumOff val="80000"/>
                  </a:schemeClr>
                </a:solidFill>
                <a:effectLst/>
              </a:rPr>
              <a:t/>
            </a:r>
            <a:br>
              <a:rPr lang="en-US" b="1" spc="-150" dirty="0" smtClean="0">
                <a:solidFill>
                  <a:schemeClr val="accent5">
                    <a:lumMod val="20000"/>
                    <a:lumOff val="80000"/>
                  </a:schemeClr>
                </a:solidFill>
                <a:effectLst/>
              </a:rPr>
            </a:br>
            <a:r>
              <a:rPr lang="en-US" sz="31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How to Complete the 2015 Financial Assistance &amp; Social Services Report (FASSR) </a:t>
            </a:r>
            <a:r>
              <a:rPr lang="en-US" sz="3100" b="1" spc="-150" dirty="0" smtClean="0">
                <a:solidFill>
                  <a:schemeClr val="accent5">
                    <a:lumMod val="20000"/>
                    <a:lumOff val="80000"/>
                  </a:schemeClr>
                </a:solidFill>
                <a:effectLst>
                  <a:outerShdw blurRad="38100" dist="38100" dir="2700000" algn="tl">
                    <a:srgbClr val="000000">
                      <a:alpha val="43137"/>
                    </a:srgbClr>
                  </a:outerShdw>
                </a:effectLst>
              </a:rPr>
              <a:t/>
            </a:r>
            <a:br>
              <a:rPr lang="en-US" sz="3100" b="1" spc="-150" dirty="0" smtClean="0">
                <a:solidFill>
                  <a:schemeClr val="accent5">
                    <a:lumMod val="20000"/>
                    <a:lumOff val="80000"/>
                  </a:schemeClr>
                </a:solidFill>
                <a:effectLst>
                  <a:outerShdw blurRad="38100" dist="38100" dir="2700000" algn="tl">
                    <a:srgbClr val="000000">
                      <a:alpha val="43137"/>
                    </a:srgbClr>
                  </a:outerShdw>
                </a:effectLst>
              </a:rPr>
            </a:br>
            <a:endParaRPr lang="en-US" sz="3100" b="1" spc="-150" dirty="0">
              <a:solidFill>
                <a:schemeClr val="accent5">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 y="5638800"/>
            <a:ext cx="4343400" cy="1066800"/>
          </a:xfrm>
          <a:solidFill>
            <a:schemeClr val="accent1">
              <a:lumMod val="20000"/>
              <a:lumOff val="80000"/>
            </a:schemeClr>
          </a:solidFill>
          <a:ln>
            <a:solidFill>
              <a:schemeClr val="accent1"/>
            </a:solidFill>
          </a:ln>
        </p:spPr>
        <p:txBody>
          <a:bodyPr>
            <a:noAutofit/>
          </a:bodyPr>
          <a:lstStyle/>
          <a:p>
            <a:r>
              <a:rPr lang="en-US" sz="1600" b="1" dirty="0" smtClean="0">
                <a:solidFill>
                  <a:schemeClr val="tx2">
                    <a:lumMod val="50000"/>
                  </a:schemeClr>
                </a:solidFill>
              </a:rPr>
              <a:t>Presentation by:</a:t>
            </a:r>
          </a:p>
          <a:p>
            <a:r>
              <a:rPr lang="en-US" sz="1200" b="1" dirty="0" smtClean="0">
                <a:solidFill>
                  <a:schemeClr val="tx2">
                    <a:lumMod val="50000"/>
                  </a:schemeClr>
                </a:solidFill>
              </a:rPr>
              <a:t>Babette Herne-Howe, Program Manager</a:t>
            </a:r>
          </a:p>
          <a:p>
            <a:r>
              <a:rPr lang="en-US" sz="1200" b="1" dirty="0" smtClean="0">
                <a:solidFill>
                  <a:schemeClr val="tx2">
                    <a:lumMod val="50000"/>
                  </a:schemeClr>
                </a:solidFill>
              </a:rPr>
              <a:t>Division of Human Services</a:t>
            </a:r>
          </a:p>
          <a:p>
            <a:r>
              <a:rPr lang="en-US" sz="1200" b="1" dirty="0" smtClean="0">
                <a:solidFill>
                  <a:schemeClr val="tx2">
                    <a:lumMod val="50000"/>
                  </a:schemeClr>
                </a:solidFill>
              </a:rPr>
              <a:t>Office of Indian Services, Bureau of Indian Affairs</a:t>
            </a:r>
            <a:endParaRPr lang="en-US" sz="1200" b="1"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4B73F1C0-3978-4E8F-AE7D-78B3E1893A96}" type="slidenum">
              <a:rPr lang="en-US" smtClean="0"/>
              <a:pPr/>
              <a:t>1</a:t>
            </a:fld>
            <a:endParaRPr lang="en-US"/>
          </a:p>
        </p:txBody>
      </p:sp>
      <p:sp>
        <p:nvSpPr>
          <p:cNvPr id="6" name="TextBox 5"/>
          <p:cNvSpPr txBox="1"/>
          <p:nvPr/>
        </p:nvSpPr>
        <p:spPr>
          <a:xfrm>
            <a:off x="5410200" y="6324599"/>
            <a:ext cx="3733800" cy="307777"/>
          </a:xfrm>
          <a:prstGeom prst="rect">
            <a:avLst/>
          </a:prstGeom>
          <a:noFill/>
        </p:spPr>
        <p:txBody>
          <a:bodyPr wrap="square" rtlCol="0">
            <a:spAutoFit/>
          </a:bodyPr>
          <a:lstStyle/>
          <a:p>
            <a:r>
              <a:rPr lang="en-US" sz="1400" dirty="0" smtClean="0"/>
              <a:t>HANDOUT : Version  1: 11.17.2015</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73F1C0-3978-4E8F-AE7D-78B3E1893A96}" type="slidenum">
              <a:rPr lang="en-US" smtClean="0"/>
              <a:pPr/>
              <a:t>10</a:t>
            </a:fld>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085" t="11344" r="14389" b="18813"/>
          <a:stretch/>
        </p:blipFill>
        <p:spPr bwMode="auto">
          <a:xfrm>
            <a:off x="706920" y="1371600"/>
            <a:ext cx="7675080" cy="4191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8" name="Content Placeholder 1"/>
          <p:cNvSpPr txBox="1">
            <a:spLocks/>
          </p:cNvSpPr>
          <p:nvPr/>
        </p:nvSpPr>
        <p:spPr>
          <a:xfrm>
            <a:off x="533400" y="1447800"/>
            <a:ext cx="7848600" cy="838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Arial" pitchFamily="34" charset="0"/>
              <a:buNone/>
            </a:pPr>
            <a:endParaRPr lang="en-US" sz="2200" dirty="0"/>
          </a:p>
        </p:txBody>
      </p:sp>
      <p:sp>
        <p:nvSpPr>
          <p:cNvPr id="7" name="Rectangle 6"/>
          <p:cNvSpPr/>
          <p:nvPr/>
        </p:nvSpPr>
        <p:spPr>
          <a:xfrm>
            <a:off x="304800" y="533400"/>
            <a:ext cx="8686800" cy="646331"/>
          </a:xfrm>
          <a:prstGeom prst="rect">
            <a:avLst/>
          </a:prstGeom>
        </p:spPr>
        <p:txBody>
          <a:bodyPr wrap="square">
            <a:spAutoFit/>
          </a:bodyPr>
          <a:lstStyle/>
          <a:p>
            <a:pPr algn="ctr"/>
            <a:r>
              <a:rPr lang="en-US" dirty="0" smtClean="0"/>
              <a:t>Location of Appropriation Language in </a:t>
            </a:r>
            <a:r>
              <a:rPr lang="en-US" dirty="0" err="1" smtClean="0"/>
              <a:t>Greenbook</a:t>
            </a:r>
            <a:r>
              <a:rPr lang="en-US" dirty="0" smtClean="0"/>
              <a:t> (page IA-OIP-1): </a:t>
            </a:r>
          </a:p>
          <a:p>
            <a:pPr algn="ctr"/>
            <a:r>
              <a:rPr lang="en-US" b="1" dirty="0" smtClean="0"/>
              <a:t>http</a:t>
            </a:r>
            <a:r>
              <a:rPr lang="en-US" b="1" dirty="0"/>
              <a:t>://www.bia.gov/WhoWeAre/AS-IA/OCFO/TBAC/BDDoc/Greenbook/index.htm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81000" y="1143000"/>
            <a:ext cx="8229600" cy="4124206"/>
          </a:xfrm>
          <a:prstGeom prst="rect">
            <a:avLst/>
          </a:prstGeom>
          <a:noFill/>
        </p:spPr>
        <p:txBody>
          <a:bodyPr wrap="square" rtlCol="0">
            <a:spAutoFit/>
          </a:bodyPr>
          <a:lstStyle/>
          <a:p>
            <a:pPr marL="109728" indent="0">
              <a:buNone/>
            </a:pPr>
            <a:r>
              <a:rPr lang="en-US" sz="2800" b="1" dirty="0"/>
              <a:t>Why </a:t>
            </a:r>
            <a:r>
              <a:rPr lang="en-US" sz="2800" b="1" dirty="0" smtClean="0"/>
              <a:t>do we use the </a:t>
            </a:r>
            <a:r>
              <a:rPr lang="en-US" sz="2800" b="1" dirty="0"/>
              <a:t>FASSR?</a:t>
            </a:r>
          </a:p>
          <a:p>
            <a:r>
              <a:rPr lang="en-US" dirty="0"/>
              <a:t>History is our best predictor of future needs</a:t>
            </a:r>
          </a:p>
          <a:p>
            <a:r>
              <a:rPr lang="en-US" dirty="0"/>
              <a:t>FASSR provides a consistent and standard process for all Tribes and BIA agencies – helps to ensure a more fair &amp; equitable process in the distribution of funding</a:t>
            </a:r>
          </a:p>
          <a:p>
            <a:r>
              <a:rPr lang="en-US" dirty="0"/>
              <a:t>The data compiled in the FASSR is driven by the </a:t>
            </a:r>
            <a:r>
              <a:rPr lang="en-US" b="1" i="1" u="sng" dirty="0"/>
              <a:t>Tribe</a:t>
            </a:r>
            <a:r>
              <a:rPr lang="en-US" dirty="0"/>
              <a:t> not the BIA – you identify your NEED for your program which is </a:t>
            </a:r>
            <a:r>
              <a:rPr lang="en-US" dirty="0" smtClean="0"/>
              <a:t>then the </a:t>
            </a:r>
            <a:r>
              <a:rPr lang="en-US" dirty="0"/>
              <a:t>basis for funding - this process aligns more closely with </a:t>
            </a:r>
            <a:r>
              <a:rPr lang="en-US" dirty="0" smtClean="0"/>
              <a:t>the policy on Self-Determination and Self-Governance</a:t>
            </a:r>
            <a:endParaRPr lang="en-US" dirty="0"/>
          </a:p>
          <a:p>
            <a:pPr marL="109728" indent="0">
              <a:buNone/>
            </a:pPr>
            <a:endParaRPr lang="en-US" sz="2300" dirty="0" smtClean="0"/>
          </a:p>
        </p:txBody>
      </p:sp>
      <p:sp>
        <p:nvSpPr>
          <p:cNvPr id="2" name="Slide Number Placeholder 1"/>
          <p:cNvSpPr>
            <a:spLocks noGrp="1"/>
          </p:cNvSpPr>
          <p:nvPr>
            <p:ph type="sldNum" sz="quarter" idx="12"/>
          </p:nvPr>
        </p:nvSpPr>
        <p:spPr/>
        <p:txBody>
          <a:bodyPr/>
          <a:lstStyle/>
          <a:p>
            <a:fld id="{4B73F1C0-3978-4E8F-AE7D-78B3E1893A96}" type="slidenum">
              <a:rPr lang="en-US" smtClean="0"/>
              <a:pPr/>
              <a:t>11</a:t>
            </a:fld>
            <a:endParaRPr lang="en-US"/>
          </a:p>
        </p:txBody>
      </p:sp>
      <p:sp>
        <p:nvSpPr>
          <p:cNvPr id="5" name="Title 2"/>
          <p:cNvSpPr txBox="1">
            <a:spLocks/>
          </p:cNvSpPr>
          <p:nvPr/>
        </p:nvSpPr>
        <p:spPr>
          <a:xfrm>
            <a:off x="609600" y="381000"/>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a:t>Overview of the 2015 FASSR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73F1C0-3978-4E8F-AE7D-78B3E1893A96}" type="slidenum">
              <a:rPr lang="en-US" smtClean="0"/>
              <a:pPr/>
              <a:t>12</a:t>
            </a:fld>
            <a:endParaRPr lang="en-US"/>
          </a:p>
        </p:txBody>
      </p:sp>
      <p:sp>
        <p:nvSpPr>
          <p:cNvPr id="15" name="Content Placeholder 1"/>
          <p:cNvSpPr txBox="1">
            <a:spLocks/>
          </p:cNvSpPr>
          <p:nvPr/>
        </p:nvSpPr>
        <p:spPr>
          <a:xfrm>
            <a:off x="762000" y="1066800"/>
            <a:ext cx="7620000" cy="4343400"/>
          </a:xfrm>
          <a:prstGeom prst="rect">
            <a:avLst/>
          </a:prstGeom>
        </p:spPr>
        <p:txBody>
          <a:bodyPr vert="horz" lIns="91440" tIns="45720" rIns="91440" bIns="45720" rtlCol="0" anchor="ctr" anchorCtr="0">
            <a:normAutofit fontScale="925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Arial" pitchFamily="34" charset="0"/>
              <a:buNone/>
            </a:pPr>
            <a:r>
              <a:rPr lang="en-US" sz="3000" dirty="0" smtClean="0"/>
              <a:t>The FASSR is….</a:t>
            </a:r>
          </a:p>
          <a:p>
            <a:r>
              <a:rPr lang="en-US" sz="2800" dirty="0" smtClean="0"/>
              <a:t>The ONLY </a:t>
            </a:r>
            <a:r>
              <a:rPr lang="en-US" sz="2800" dirty="0"/>
              <a:t>report </a:t>
            </a:r>
            <a:r>
              <a:rPr lang="en-US" sz="2800" b="1" u="sng" dirty="0" smtClean="0"/>
              <a:t>ALL</a:t>
            </a:r>
            <a:r>
              <a:rPr lang="en-US" sz="2800" dirty="0" smtClean="0"/>
              <a:t> BIA </a:t>
            </a:r>
            <a:r>
              <a:rPr lang="en-US" sz="2800" dirty="0"/>
              <a:t>Agencies and Tribes must submit for the Financial Assistance and Social Services (Welfare Assistance) Programs</a:t>
            </a:r>
          </a:p>
          <a:p>
            <a:r>
              <a:rPr lang="en-US" sz="2800" dirty="0" smtClean="0"/>
              <a:t>Used in </a:t>
            </a:r>
            <a:r>
              <a:rPr lang="en-US" sz="2800" dirty="0"/>
              <a:t>Administering the National Welfare Assistance Funding Distribution </a:t>
            </a:r>
            <a:r>
              <a:rPr lang="en-US" sz="2800" dirty="0" smtClean="0"/>
              <a:t>Methodology that is signed annually by the AS-IA</a:t>
            </a:r>
          </a:p>
          <a:p>
            <a:pPr lvl="1"/>
            <a:r>
              <a:rPr lang="en-US" sz="1900" b="1" dirty="0" smtClean="0"/>
              <a:t>The 2016 Methodology was signed on November 4, 2015</a:t>
            </a:r>
            <a:endParaRPr lang="en-US" sz="1900" b="1" dirty="0"/>
          </a:p>
          <a:p>
            <a:r>
              <a:rPr lang="en-US" sz="2800" dirty="0" smtClean="0"/>
              <a:t>Provides the </a:t>
            </a:r>
            <a:r>
              <a:rPr lang="en-US" sz="2800" dirty="0"/>
              <a:t>basis for Determining Funding </a:t>
            </a:r>
            <a:r>
              <a:rPr lang="en-US" sz="2800" dirty="0" smtClean="0"/>
              <a:t>Levels and Distributions </a:t>
            </a:r>
            <a:r>
              <a:rPr lang="en-US" sz="2800" dirty="0"/>
              <a:t>to each BIA Agency and </a:t>
            </a:r>
            <a:r>
              <a:rPr lang="en-US" sz="2800" dirty="0" smtClean="0"/>
              <a:t>Tribe</a:t>
            </a:r>
            <a:endParaRPr lang="en-US" sz="2800" dirty="0"/>
          </a:p>
        </p:txBody>
      </p:sp>
      <p:sp>
        <p:nvSpPr>
          <p:cNvPr id="17" name="Title 2"/>
          <p:cNvSpPr txBox="1">
            <a:spLocks/>
          </p:cNvSpPr>
          <p:nvPr/>
        </p:nvSpPr>
        <p:spPr>
          <a:xfrm>
            <a:off x="381000" y="304800"/>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a:t>Overview of the 2015 FASSR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487362"/>
          </a:xfrm>
        </p:spPr>
        <p:txBody>
          <a:bodyPr>
            <a:noAutofit/>
          </a:bodyPr>
          <a:lstStyle/>
          <a:p>
            <a:r>
              <a:rPr lang="en-US" sz="2200" dirty="0" smtClean="0">
                <a:solidFill>
                  <a:schemeClr val="tx1"/>
                </a:solidFill>
              </a:rPr>
              <a:t>Why is the FASSR important to Tribes &amp; Agencies?</a:t>
            </a:r>
            <a:endParaRPr lang="en-US" sz="2200" dirty="0">
              <a:solidFill>
                <a:schemeClr val="tx1"/>
              </a:solidFill>
            </a:endParaRPr>
          </a:p>
        </p:txBody>
      </p:sp>
      <p:sp>
        <p:nvSpPr>
          <p:cNvPr id="2" name="Content Placeholder 1"/>
          <p:cNvSpPr>
            <a:spLocks noGrp="1"/>
          </p:cNvSpPr>
          <p:nvPr>
            <p:ph idx="1"/>
          </p:nvPr>
        </p:nvSpPr>
        <p:spPr>
          <a:xfrm>
            <a:off x="304800" y="990600"/>
            <a:ext cx="8382000" cy="5181600"/>
          </a:xfrm>
        </p:spPr>
        <p:txBody>
          <a:bodyPr>
            <a:noAutofit/>
          </a:bodyPr>
          <a:lstStyle/>
          <a:p>
            <a:pPr>
              <a:buFont typeface="Wingdings" pitchFamily="2" charset="2"/>
              <a:buChar char="Ø"/>
            </a:pPr>
            <a:r>
              <a:rPr lang="en-US" sz="2000" dirty="0" smtClean="0"/>
              <a:t>The information </a:t>
            </a:r>
            <a:r>
              <a:rPr lang="en-US" sz="2000" b="1" u="sng" dirty="0" smtClean="0"/>
              <a:t>YOU </a:t>
            </a:r>
            <a:r>
              <a:rPr lang="en-US" sz="2000" dirty="0" smtClean="0"/>
              <a:t>provide &amp; certify in the FASSR is the basis for the Welfare Assistance Funding Distribution Methodology.</a:t>
            </a:r>
          </a:p>
          <a:p>
            <a:pPr>
              <a:buFont typeface="Wingdings" pitchFamily="2" charset="2"/>
              <a:buChar char="Ø"/>
            </a:pPr>
            <a:r>
              <a:rPr lang="en-US" sz="2000" dirty="0" smtClean="0"/>
              <a:t>It allows Tribes and BIA Agencies to anticipate its level of funding   </a:t>
            </a:r>
          </a:p>
          <a:p>
            <a:pPr>
              <a:buFont typeface="Wingdings" pitchFamily="2" charset="2"/>
              <a:buChar char="Ø"/>
            </a:pPr>
            <a:r>
              <a:rPr lang="en-US" sz="2000" dirty="0" smtClean="0"/>
              <a:t>The data in the report is used to determine the level of funding your Tribe, Agency, or Program will receive </a:t>
            </a:r>
            <a:r>
              <a:rPr lang="en-US" sz="2000" b="1" u="sng" dirty="0" smtClean="0">
                <a:solidFill>
                  <a:srgbClr val="FF0000"/>
                </a:solidFill>
              </a:rPr>
              <a:t>during the current and beginning of the next fiscal year.</a:t>
            </a:r>
          </a:p>
          <a:p>
            <a:pPr lvl="1">
              <a:buFont typeface="Wingdings" pitchFamily="2" charset="2"/>
              <a:buChar char="Ø"/>
            </a:pPr>
            <a:r>
              <a:rPr lang="en-US" sz="2000" b="1" u="sng" dirty="0" smtClean="0"/>
              <a:t>The more accurate &amp; reliable your data is; the more fair &amp; equitable  the distribution will be nationwide</a:t>
            </a:r>
            <a:r>
              <a:rPr lang="en-US" sz="2000" b="1" u="sng" dirty="0"/>
              <a:t>.</a:t>
            </a:r>
            <a:endParaRPr lang="en-US" sz="2000" b="1" u="sng" dirty="0" smtClean="0"/>
          </a:p>
          <a:p>
            <a:r>
              <a:rPr lang="en-US" sz="2000" dirty="0" smtClean="0"/>
              <a:t>The BIA has to demonstrate the importance of the Welfare Assistance program to other Federal Entities such as Congress, AS-IA /BIA Management, and OMB (those who control the funds).</a:t>
            </a:r>
          </a:p>
          <a:p>
            <a:r>
              <a:rPr lang="en-US" sz="2000" dirty="0" smtClean="0"/>
              <a:t>The BIA utilizes the information gathered in the FASSR to show the increasing need for Welfare Assistance across  Indian Country.  </a:t>
            </a:r>
          </a:p>
          <a:p>
            <a:r>
              <a:rPr lang="en-US" sz="2000" dirty="0" smtClean="0"/>
              <a:t>If one Tribe or Agency doesn’t submit a report it is not only detrimental to their own program, but it can also impact ALL other Tribes and Agencies receiving Welfare Assistance.  </a:t>
            </a:r>
          </a:p>
        </p:txBody>
      </p:sp>
      <p:sp>
        <p:nvSpPr>
          <p:cNvPr id="4" name="Slide Number Placeholder 3"/>
          <p:cNvSpPr>
            <a:spLocks noGrp="1"/>
          </p:cNvSpPr>
          <p:nvPr>
            <p:ph type="sldNum" sz="quarter" idx="12"/>
          </p:nvPr>
        </p:nvSpPr>
        <p:spPr>
          <a:xfrm>
            <a:off x="8077200" y="5715000"/>
            <a:ext cx="762000" cy="365125"/>
          </a:xfrm>
        </p:spPr>
        <p:txBody>
          <a:bodyPr/>
          <a:lstStyle/>
          <a:p>
            <a:fld id="{4B73F1C0-3978-4E8F-AE7D-78B3E1893A96}"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73F1C0-3978-4E8F-AE7D-78B3E1893A96}" type="slidenum">
              <a:rPr lang="en-US" smtClean="0"/>
              <a:pPr/>
              <a:t>14</a:t>
            </a:fld>
            <a:endParaRPr lang="en-US"/>
          </a:p>
        </p:txBody>
      </p:sp>
      <p:sp>
        <p:nvSpPr>
          <p:cNvPr id="9" name="TextBox 8"/>
          <p:cNvSpPr txBox="1"/>
          <p:nvPr/>
        </p:nvSpPr>
        <p:spPr>
          <a:xfrm>
            <a:off x="595941" y="1219200"/>
            <a:ext cx="7920487" cy="4416594"/>
          </a:xfrm>
          <a:prstGeom prst="rect">
            <a:avLst/>
          </a:prstGeom>
          <a:noFill/>
        </p:spPr>
        <p:txBody>
          <a:bodyPr wrap="square" rtlCol="0">
            <a:spAutoFit/>
          </a:bodyPr>
          <a:lstStyle/>
          <a:p>
            <a:r>
              <a:rPr lang="en-US" sz="2400" b="1" dirty="0" smtClean="0"/>
              <a:t>The FASSR has contains Two Sections </a:t>
            </a:r>
            <a:r>
              <a:rPr lang="en-US" sz="2000" dirty="0" smtClean="0"/>
              <a:t>– the Data Section and Narrative Section.  Each section collects different types of data</a:t>
            </a:r>
            <a:r>
              <a:rPr lang="en-US" sz="2000" dirty="0"/>
              <a:t> </a:t>
            </a:r>
            <a:r>
              <a:rPr lang="en-US" sz="2000" dirty="0" smtClean="0"/>
              <a:t>on the program. </a:t>
            </a:r>
          </a:p>
          <a:p>
            <a:pPr>
              <a:buFont typeface="Arial" pitchFamily="34" charset="0"/>
              <a:buChar char="•"/>
            </a:pPr>
            <a:endParaRPr lang="en-US" sz="2000" dirty="0" smtClean="0"/>
          </a:p>
          <a:p>
            <a:r>
              <a:rPr lang="en-US" sz="2000" u="sng" dirty="0" smtClean="0"/>
              <a:t>1). THE DATA SECTION: </a:t>
            </a:r>
            <a:r>
              <a:rPr lang="en-US" sz="2000" dirty="0" smtClean="0"/>
              <a:t>This section is used to collect quantitative data- which is numerical data.  This section collects financial data including actual person served, expenditures, amount allocated, and surplus or deficit data.</a:t>
            </a:r>
          </a:p>
          <a:p>
            <a:endParaRPr lang="en-US" sz="2000" dirty="0" smtClean="0"/>
          </a:p>
          <a:p>
            <a:r>
              <a:rPr lang="en-US" sz="2000" u="sng" dirty="0" smtClean="0"/>
              <a:t>2). THE NARRATIVE SECTION: </a:t>
            </a:r>
            <a:r>
              <a:rPr lang="en-US" sz="2000" dirty="0" smtClean="0"/>
              <a:t>This section collects qualitative data – more descriptive data. This is the section where YOU get to describe your program in-depth &amp; provide the “STORY” to the numbers.   The How, What, Where, When, and Whys.</a:t>
            </a:r>
          </a:p>
          <a:p>
            <a:endParaRPr lang="en-US" sz="1700" dirty="0" smtClean="0"/>
          </a:p>
        </p:txBody>
      </p:sp>
      <p:sp>
        <p:nvSpPr>
          <p:cNvPr id="6" name="Title 2"/>
          <p:cNvSpPr txBox="1">
            <a:spLocks/>
          </p:cNvSpPr>
          <p:nvPr/>
        </p:nvSpPr>
        <p:spPr>
          <a:xfrm>
            <a:off x="365185" y="381000"/>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a:t>Overview of the 2015 FASSR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t="95993" r="80118"/>
          <a:stretch>
            <a:fillRect/>
          </a:stretch>
        </p:blipFill>
        <p:spPr bwMode="auto">
          <a:xfrm>
            <a:off x="2601764" y="4391818"/>
            <a:ext cx="5693072" cy="86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04800" y="1142999"/>
            <a:ext cx="8534400" cy="3200400"/>
          </a:xfrm>
        </p:spPr>
        <p:txBody>
          <a:bodyPr>
            <a:normAutofit/>
          </a:bodyPr>
          <a:lstStyle/>
          <a:p>
            <a:r>
              <a:rPr lang="en-US" sz="2400" dirty="0" smtClean="0"/>
              <a:t>These sections are separated in the Excel Spreadsheet – each are a Worksheet– see diagram below.</a:t>
            </a:r>
          </a:p>
          <a:p>
            <a:r>
              <a:rPr lang="en-US" dirty="0" smtClean="0"/>
              <a:t>To open the Data Section, click on “Data Section” Tab at the bottom of the Report</a:t>
            </a:r>
            <a:endParaRPr lang="en-US" sz="2400" b="1" u="sng" dirty="0" smtClean="0">
              <a:solidFill>
                <a:srgbClr val="0000FF"/>
              </a:solidFill>
            </a:endParaRPr>
          </a:p>
          <a:p>
            <a:r>
              <a:rPr lang="en-US" sz="2400" b="1" dirty="0" smtClean="0"/>
              <a:t>Design: </a:t>
            </a:r>
            <a:r>
              <a:rPr lang="en-US" sz="2400" dirty="0" smtClean="0"/>
              <a:t>Both sections of the report – the DATA section and NARRATIVE section </a:t>
            </a:r>
            <a:r>
              <a:rPr lang="en-US" sz="2400" b="1" u="sng" dirty="0" smtClean="0"/>
              <a:t>must both be submitted </a:t>
            </a:r>
            <a:r>
              <a:rPr lang="en-US" sz="2400" dirty="0" smtClean="0"/>
              <a:t>in order for the report to be considered “complete.” </a:t>
            </a:r>
            <a:r>
              <a:rPr lang="en-US" sz="2400" i="1" dirty="0" smtClean="0"/>
              <a:t>Both sections are dependent upon the other.</a:t>
            </a:r>
          </a:p>
          <a:p>
            <a:endParaRPr lang="en-US" dirty="0"/>
          </a:p>
        </p:txBody>
      </p:sp>
      <p:sp>
        <p:nvSpPr>
          <p:cNvPr id="6" name="Slide Number Placeholder 5"/>
          <p:cNvSpPr>
            <a:spLocks noGrp="1"/>
          </p:cNvSpPr>
          <p:nvPr>
            <p:ph type="sldNum" sz="quarter" idx="12"/>
          </p:nvPr>
        </p:nvSpPr>
        <p:spPr/>
        <p:txBody>
          <a:bodyPr/>
          <a:lstStyle/>
          <a:p>
            <a:fld id="{4B73F1C0-3978-4E8F-AE7D-78B3E1893A96}" type="slidenum">
              <a:rPr lang="en-US" smtClean="0"/>
              <a:pPr/>
              <a:t>15</a:t>
            </a:fld>
            <a:endParaRPr lang="en-US"/>
          </a:p>
        </p:txBody>
      </p:sp>
      <p:sp>
        <p:nvSpPr>
          <p:cNvPr id="8" name="Title 2"/>
          <p:cNvSpPr txBox="1">
            <a:spLocks/>
          </p:cNvSpPr>
          <p:nvPr/>
        </p:nvSpPr>
        <p:spPr>
          <a:xfrm>
            <a:off x="457200" y="381000"/>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smtClean="0"/>
              <a:t>Data Section of the FASSR</a:t>
            </a:r>
            <a:endParaRPr lang="en-US" sz="3200" b="1" dirty="0"/>
          </a:p>
        </p:txBody>
      </p:sp>
      <p:sp>
        <p:nvSpPr>
          <p:cNvPr id="7" name="Up Arrow 6"/>
          <p:cNvSpPr/>
          <p:nvPr/>
        </p:nvSpPr>
        <p:spPr>
          <a:xfrm>
            <a:off x="3962400" y="4953000"/>
            <a:ext cx="1371600" cy="1676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CLICK HERE</a:t>
            </a:r>
            <a:endParaRPr lang="en-US" dirty="0"/>
          </a:p>
        </p:txBody>
      </p:sp>
      <p:sp>
        <p:nvSpPr>
          <p:cNvPr id="10" name="TextBox 9"/>
          <p:cNvSpPr txBox="1"/>
          <p:nvPr/>
        </p:nvSpPr>
        <p:spPr>
          <a:xfrm>
            <a:off x="609600" y="4462029"/>
            <a:ext cx="1317328" cy="369332"/>
          </a:xfrm>
          <a:prstGeom prst="rect">
            <a:avLst/>
          </a:prstGeom>
          <a:noFill/>
        </p:spPr>
        <p:txBody>
          <a:bodyPr wrap="square" rtlCol="0">
            <a:spAutoFit/>
          </a:bodyPr>
          <a:lstStyle/>
          <a:p>
            <a:r>
              <a:rPr lang="en-US" b="1" dirty="0" smtClean="0">
                <a:solidFill>
                  <a:srgbClr val="FF0000"/>
                </a:solidFill>
              </a:rPr>
              <a:t>STEP 1</a:t>
            </a:r>
            <a:endParaRPr lang="en-US" b="1" dirty="0">
              <a:solidFill>
                <a:srgbClr val="FF0000"/>
              </a:solidFill>
            </a:endParaRPr>
          </a:p>
        </p:txBody>
      </p:sp>
      <p:sp>
        <p:nvSpPr>
          <p:cNvPr id="11" name="TextBox 10"/>
          <p:cNvSpPr txBox="1"/>
          <p:nvPr/>
        </p:nvSpPr>
        <p:spPr>
          <a:xfrm>
            <a:off x="228601" y="4974565"/>
            <a:ext cx="2286000" cy="923330"/>
          </a:xfrm>
          <a:prstGeom prst="rect">
            <a:avLst/>
          </a:prstGeom>
          <a:noFill/>
        </p:spPr>
        <p:txBody>
          <a:bodyPr wrap="square" rtlCol="0">
            <a:spAutoFit/>
          </a:bodyPr>
          <a:lstStyle/>
          <a:p>
            <a:pPr algn="ctr"/>
            <a:r>
              <a:rPr lang="en-US" dirty="0" smtClean="0"/>
              <a:t>Click on the Data Tab to open the Data Section of the Form</a:t>
            </a:r>
            <a:endParaRPr lang="en-US"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230038"/>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smtClean="0"/>
              <a:t>Data Section of the FASSR</a:t>
            </a:r>
            <a:endParaRPr lang="en-US" sz="3200" b="1" dirty="0"/>
          </a:p>
        </p:txBody>
      </p:sp>
      <p:pic>
        <p:nvPicPr>
          <p:cNvPr id="7" name="Picture 6"/>
          <p:cNvPicPr/>
          <p:nvPr/>
        </p:nvPicPr>
        <p:blipFill rotWithShape="1">
          <a:blip r:embed="rId3"/>
          <a:srcRect l="1599" t="16104" r="37148" b="1818"/>
          <a:stretch/>
        </p:blipFill>
        <p:spPr bwMode="auto">
          <a:xfrm>
            <a:off x="762000" y="990600"/>
            <a:ext cx="76962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Oval 8"/>
          <p:cNvSpPr>
            <a:spLocks noChangeArrowheads="1"/>
          </p:cNvSpPr>
          <p:nvPr/>
        </p:nvSpPr>
        <p:spPr bwMode="auto">
          <a:xfrm>
            <a:off x="769189" y="6390259"/>
            <a:ext cx="1091242" cy="315341"/>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3"/>
          <a:srcRect l="1746" t="66827" r="76139" b="15511"/>
          <a:stretch/>
        </p:blipFill>
        <p:spPr bwMode="auto">
          <a:xfrm>
            <a:off x="3631877" y="3792481"/>
            <a:ext cx="4164966" cy="2209800"/>
          </a:xfrm>
          <a:prstGeom prst="rect">
            <a:avLst/>
          </a:prstGeom>
          <a:ln>
            <a:noFill/>
          </a:ln>
          <a:extLst>
            <a:ext uri="{53640926-AAD7-44D8-BBD7-CCE9431645EC}">
              <a14:shadowObscured xmlns:a14="http://schemas.microsoft.com/office/drawing/2010/main"/>
            </a:ext>
          </a:extLst>
        </p:spPr>
      </p:pic>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l="6100" t="18604" r="74438" b="30247"/>
          <a:stretch>
            <a:fillRect/>
          </a:stretch>
        </p:blipFill>
        <p:spPr bwMode="auto">
          <a:xfrm>
            <a:off x="457200" y="1297104"/>
            <a:ext cx="2389517" cy="451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81000" y="304800"/>
            <a:ext cx="8458200" cy="838200"/>
          </a:xfrm>
        </p:spPr>
        <p:txBody>
          <a:bodyPr>
            <a:normAutofit/>
          </a:bodyPr>
          <a:lstStyle/>
          <a:p>
            <a:r>
              <a:rPr lang="en-US" sz="2400" dirty="0" smtClean="0">
                <a:solidFill>
                  <a:schemeClr val="tx1"/>
                </a:solidFill>
              </a:rPr>
              <a:t>Data Section</a:t>
            </a:r>
            <a:br>
              <a:rPr lang="en-US" sz="2400" dirty="0" smtClean="0">
                <a:solidFill>
                  <a:schemeClr val="tx1"/>
                </a:solidFill>
              </a:rPr>
            </a:br>
            <a:r>
              <a:rPr lang="en-US" sz="2400" dirty="0" smtClean="0">
                <a:solidFill>
                  <a:schemeClr val="tx1"/>
                </a:solidFill>
              </a:rPr>
              <a:t>What information is collected in this section?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4B73F1C0-3978-4E8F-AE7D-78B3E1893A96}" type="slidenum">
              <a:rPr lang="en-US" smtClean="0"/>
              <a:pPr/>
              <a:t>17</a:t>
            </a:fld>
            <a:endParaRPr lang="en-US"/>
          </a:p>
        </p:txBody>
      </p:sp>
      <p:sp>
        <p:nvSpPr>
          <p:cNvPr id="8" name="TextBox 7"/>
          <p:cNvSpPr txBox="1"/>
          <p:nvPr/>
        </p:nvSpPr>
        <p:spPr>
          <a:xfrm>
            <a:off x="3200400" y="1256076"/>
            <a:ext cx="5486400" cy="2831544"/>
          </a:xfrm>
          <a:prstGeom prst="rect">
            <a:avLst/>
          </a:prstGeom>
          <a:noFill/>
        </p:spPr>
        <p:txBody>
          <a:bodyPr wrap="square" rtlCol="0">
            <a:spAutoFit/>
          </a:bodyPr>
          <a:lstStyle/>
          <a:p>
            <a:r>
              <a:rPr lang="en-US" sz="1600" dirty="0" smtClean="0"/>
              <a:t>The Report is used to collect information on the Financial Assistance and Social Services program components. </a:t>
            </a:r>
          </a:p>
          <a:p>
            <a:endParaRPr lang="en-US" sz="1600" dirty="0" smtClean="0"/>
          </a:p>
          <a:p>
            <a:pPr>
              <a:buFont typeface="Arial" pitchFamily="34" charset="0"/>
              <a:buChar char="•"/>
            </a:pPr>
            <a:r>
              <a:rPr lang="en-US" sz="1600" dirty="0" smtClean="0"/>
              <a:t> The Financial Assistance Program Components include, Child Assistance, Adult Care Assistance, General Assistance, Burial Assistance, and Emergency Assistance.</a:t>
            </a:r>
          </a:p>
          <a:p>
            <a:pPr>
              <a:buFont typeface="Arial" pitchFamily="34" charset="0"/>
              <a:buChar char="•"/>
            </a:pPr>
            <a:r>
              <a:rPr lang="en-US" sz="1600" dirty="0" smtClean="0"/>
              <a:t>The Non-Financial Assistance Program components include, IIM Accounts, and Services Only, including Child Protection, Adult Protection, Child and Family Services, and Domestic Violence Services.</a:t>
            </a:r>
          </a:p>
          <a:p>
            <a:endParaRPr lang="en-US" dirty="0"/>
          </a:p>
        </p:txBody>
      </p:sp>
      <p:sp>
        <p:nvSpPr>
          <p:cNvPr id="13" name="Oval 12"/>
          <p:cNvSpPr>
            <a:spLocks noChangeArrowheads="1"/>
          </p:cNvSpPr>
          <p:nvPr/>
        </p:nvSpPr>
        <p:spPr bwMode="auto">
          <a:xfrm>
            <a:off x="304800" y="1981200"/>
            <a:ext cx="1347158" cy="3048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287547" y="3392118"/>
            <a:ext cx="1866900" cy="329387"/>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p:nvSpPr>
        <p:spPr bwMode="auto">
          <a:xfrm>
            <a:off x="248728" y="3942547"/>
            <a:ext cx="1732472" cy="324653"/>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5"/>
          <p:cNvSpPr>
            <a:spLocks noChangeArrowheads="1"/>
          </p:cNvSpPr>
          <p:nvPr/>
        </p:nvSpPr>
        <p:spPr bwMode="auto">
          <a:xfrm>
            <a:off x="209191" y="5319066"/>
            <a:ext cx="1838145" cy="624534"/>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6"/>
          <p:cNvSpPr>
            <a:spLocks noChangeArrowheads="1"/>
          </p:cNvSpPr>
          <p:nvPr/>
        </p:nvSpPr>
        <p:spPr bwMode="auto">
          <a:xfrm>
            <a:off x="3352800" y="4643621"/>
            <a:ext cx="1676400" cy="3048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7"/>
          <p:cNvSpPr>
            <a:spLocks noChangeArrowheads="1"/>
          </p:cNvSpPr>
          <p:nvPr/>
        </p:nvSpPr>
        <p:spPr bwMode="auto">
          <a:xfrm>
            <a:off x="3352800" y="3831788"/>
            <a:ext cx="1524000" cy="325372"/>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sz="2800" dirty="0" smtClean="0">
                <a:solidFill>
                  <a:schemeClr val="tx1"/>
                </a:solidFill>
              </a:rPr>
              <a:t>Data Section</a:t>
            </a:r>
            <a:endParaRPr lang="en-US" sz="2800" dirty="0">
              <a:solidFill>
                <a:schemeClr val="tx1"/>
              </a:solidFill>
            </a:endParaRPr>
          </a:p>
        </p:txBody>
      </p:sp>
      <p:sp>
        <p:nvSpPr>
          <p:cNvPr id="2" name="Slide Number Placeholder 1"/>
          <p:cNvSpPr>
            <a:spLocks noGrp="1"/>
          </p:cNvSpPr>
          <p:nvPr>
            <p:ph type="sldNum" sz="quarter" idx="12"/>
          </p:nvPr>
        </p:nvSpPr>
        <p:spPr/>
        <p:txBody>
          <a:bodyPr/>
          <a:lstStyle/>
          <a:p>
            <a:fld id="{4B73F1C0-3978-4E8F-AE7D-78B3E1893A96}" type="slidenum">
              <a:rPr lang="en-US" smtClean="0"/>
              <a:pPr/>
              <a:t>18</a:t>
            </a:fld>
            <a:endParaRPr lang="en-US"/>
          </a:p>
        </p:txBody>
      </p:sp>
      <p:sp>
        <p:nvSpPr>
          <p:cNvPr id="5" name="Content Placeholder 1"/>
          <p:cNvSpPr txBox="1">
            <a:spLocks/>
          </p:cNvSpPr>
          <p:nvPr/>
        </p:nvSpPr>
        <p:spPr>
          <a:xfrm>
            <a:off x="609600" y="2590800"/>
            <a:ext cx="7696200" cy="3581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lang="en-US" sz="1700" dirty="0" smtClean="0"/>
              <a:t>Information is reported Quarterly for that given Operating Year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lang="en-US" sz="1700" dirty="0" smtClean="0"/>
              <a:t>Data must be ACTUAL data including ACTUAL persons served and the TOTAL ACTUAL expenditures for each quarter (if applicable), for each Welfare Assistance program component. End </a:t>
            </a:r>
            <a:r>
              <a:rPr lang="en-US" sz="1700" dirty="0"/>
              <a:t>of Year Status provided the Year-End Totals of Actual Persons Served &amp; </a:t>
            </a:r>
            <a:r>
              <a:rPr lang="en-US" sz="1700" dirty="0" smtClean="0"/>
              <a:t>Expenditures</a:t>
            </a:r>
          </a:p>
          <a:p>
            <a:pPr marL="365760" indent="-256032">
              <a:spcBef>
                <a:spcPts val="400"/>
              </a:spcBef>
              <a:buClr>
                <a:schemeClr val="accent1"/>
              </a:buClr>
              <a:buSzPct val="68000"/>
              <a:buFont typeface="Wingdings" pitchFamily="2" charset="2"/>
              <a:buChar char="Ø"/>
              <a:defRPr/>
            </a:pPr>
            <a:r>
              <a:rPr lang="en-US" sz="1700" b="1" u="sng" dirty="0" smtClean="0"/>
              <a:t>Expenditures = Actual Need</a:t>
            </a:r>
            <a:endParaRPr lang="en-US" sz="1700" b="1" u="sng" dirty="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lang="en-US" sz="1700" b="1" u="sng" dirty="0" smtClean="0"/>
              <a:t>Amount Allocated </a:t>
            </a:r>
            <a:r>
              <a:rPr lang="en-US" sz="1700" dirty="0" smtClean="0"/>
              <a:t>= Sum of Funding Received in Reporting Year &amp; any Carryover (This represents the amount the Tribe or Agency had AVAILABLE to spend in the Operating Year)</a:t>
            </a:r>
          </a:p>
          <a:p>
            <a:pPr marL="822960" lvl="1" indent="-256032">
              <a:spcBef>
                <a:spcPts val="400"/>
              </a:spcBef>
              <a:buClr>
                <a:schemeClr val="accent1"/>
              </a:buClr>
              <a:buSzPct val="68000"/>
              <a:buFont typeface="Wingdings" pitchFamily="2" charset="2"/>
              <a:buChar char="Ø"/>
              <a:defRPr/>
            </a:pPr>
            <a:r>
              <a:rPr lang="en-US" sz="1700" dirty="0" smtClean="0"/>
              <a:t>If you go back to your 2014 FASSR – if you reported CO in Column R, add that amount to the amount of actual 2015 funding the Tribe received – this should then be reported in Column Q on the 2015 FASSR.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lang="en-US" sz="1700" b="1" u="sng" dirty="0" smtClean="0"/>
              <a:t>Surplus:  </a:t>
            </a:r>
            <a:r>
              <a:rPr lang="en-US" sz="1700" dirty="0" smtClean="0"/>
              <a:t>Carryover funding the Tribe/Agency had available into the next Operating Year – this amount represents any available funding the Tribe has to operate on in 2016</a:t>
            </a:r>
          </a:p>
          <a:p>
            <a:pPr marL="365760" indent="-256032">
              <a:spcBef>
                <a:spcPts val="400"/>
              </a:spcBef>
              <a:buClr>
                <a:schemeClr val="accent1"/>
              </a:buClr>
              <a:buSzPct val="68000"/>
              <a:buFont typeface="Wingdings" pitchFamily="2" charset="2"/>
              <a:buChar char="Ø"/>
              <a:defRPr/>
            </a:pPr>
            <a:r>
              <a:rPr lang="en-US" sz="1700" b="1" u="sng" dirty="0" smtClean="0"/>
              <a:t>Deficit: </a:t>
            </a:r>
            <a:r>
              <a:rPr lang="en-US" sz="1700" dirty="0"/>
              <a:t>Shortfall in Funding the Tribe faced in the Operating Year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endParaRPr lang="en-US" sz="1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endParaRPr lang="en-US" sz="1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endParaRPr lang="en-US" sz="1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p:nvPr/>
        </p:nvPicPr>
        <p:blipFill rotWithShape="1">
          <a:blip r:embed="rId3"/>
          <a:srcRect l="24007" t="17143" r="11248" b="59480"/>
          <a:stretch/>
        </p:blipFill>
        <p:spPr bwMode="auto">
          <a:xfrm>
            <a:off x="457200" y="762000"/>
            <a:ext cx="8153400" cy="1600200"/>
          </a:xfrm>
          <a:prstGeom prst="rect">
            <a:avLst/>
          </a:prstGeom>
          <a:ln w="5715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9" name="Oval 8"/>
          <p:cNvSpPr>
            <a:spLocks noChangeArrowheads="1"/>
          </p:cNvSpPr>
          <p:nvPr/>
        </p:nvSpPr>
        <p:spPr bwMode="auto">
          <a:xfrm>
            <a:off x="609600" y="1066800"/>
            <a:ext cx="1091242" cy="315341"/>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9"/>
          <p:cNvSpPr>
            <a:spLocks noChangeArrowheads="1"/>
          </p:cNvSpPr>
          <p:nvPr/>
        </p:nvSpPr>
        <p:spPr bwMode="auto">
          <a:xfrm>
            <a:off x="1857555" y="1295400"/>
            <a:ext cx="1091242" cy="277956"/>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0"/>
          <p:cNvSpPr>
            <a:spLocks noChangeArrowheads="1"/>
          </p:cNvSpPr>
          <p:nvPr/>
        </p:nvSpPr>
        <p:spPr bwMode="auto">
          <a:xfrm>
            <a:off x="5791200" y="1760734"/>
            <a:ext cx="685800" cy="677665"/>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1"/>
          <p:cNvSpPr>
            <a:spLocks noChangeArrowheads="1"/>
          </p:cNvSpPr>
          <p:nvPr/>
        </p:nvSpPr>
        <p:spPr bwMode="auto">
          <a:xfrm>
            <a:off x="6477000" y="1755455"/>
            <a:ext cx="685800" cy="677665"/>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2"/>
          <p:cNvSpPr>
            <a:spLocks noChangeArrowheads="1"/>
          </p:cNvSpPr>
          <p:nvPr/>
        </p:nvSpPr>
        <p:spPr bwMode="auto">
          <a:xfrm>
            <a:off x="7186523" y="1752579"/>
            <a:ext cx="685800" cy="677665"/>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7872323" y="1760733"/>
            <a:ext cx="814477" cy="677665"/>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1746" t="19882" r="75313" b="61806"/>
          <a:stretch/>
        </p:blipFill>
        <p:spPr bwMode="auto">
          <a:xfrm>
            <a:off x="2743200" y="4114800"/>
            <a:ext cx="5257800" cy="23622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2"/>
          <a:srcRect l="1746" t="17143" r="36274" b="29610"/>
          <a:stretch/>
        </p:blipFill>
        <p:spPr bwMode="auto">
          <a:xfrm>
            <a:off x="381000" y="936929"/>
            <a:ext cx="5486400" cy="3101671"/>
          </a:xfrm>
          <a:prstGeom prst="rect">
            <a:avLst/>
          </a:prstGeom>
          <a:ln>
            <a:noFill/>
          </a:ln>
          <a:extLst>
            <a:ext uri="{53640926-AAD7-44D8-BBD7-CCE9431645EC}">
              <a14:shadowObscured xmlns:a14="http://schemas.microsoft.com/office/drawing/2010/main"/>
            </a:ext>
          </a:extLst>
        </p:spPr>
      </p:pic>
      <p:sp>
        <p:nvSpPr>
          <p:cNvPr id="8" name="Title 2"/>
          <p:cNvSpPr txBox="1">
            <a:spLocks/>
          </p:cNvSpPr>
          <p:nvPr/>
        </p:nvSpPr>
        <p:spPr>
          <a:xfrm>
            <a:off x="447136" y="215184"/>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6096000" y="1295400"/>
            <a:ext cx="2590800" cy="1754326"/>
          </a:xfrm>
          <a:prstGeom prst="rect">
            <a:avLst/>
          </a:prstGeom>
          <a:noFill/>
        </p:spPr>
        <p:txBody>
          <a:bodyPr wrap="square" rtlCol="0">
            <a:spAutoFit/>
          </a:bodyPr>
          <a:lstStyle/>
          <a:p>
            <a:pPr algn="ctr"/>
            <a:r>
              <a:rPr lang="en-US" b="1" dirty="0" smtClean="0"/>
              <a:t>Definitions for each Reporting Area can be found in the Report by scrolling over the comment – red dot in corner of cell</a:t>
            </a:r>
            <a:endParaRPr lang="en-US" b="1" i="1" u="sng" dirty="0"/>
          </a:p>
        </p:txBody>
      </p:sp>
      <p:sp>
        <p:nvSpPr>
          <p:cNvPr id="5" name="Oval 4"/>
          <p:cNvSpPr/>
          <p:nvPr/>
        </p:nvSpPr>
        <p:spPr>
          <a:xfrm>
            <a:off x="7620000" y="4305300"/>
            <a:ext cx="304800" cy="3429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4974566"/>
            <a:ext cx="304800" cy="3429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9800" y="2286000"/>
            <a:ext cx="230038" cy="25891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439838" y="2487764"/>
            <a:ext cx="5103962" cy="1931836"/>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25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92162"/>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rPr>
              <a:t>Learning Objectives</a:t>
            </a:r>
            <a:endParaRPr lang="en-US" dirty="0">
              <a:solidFill>
                <a:schemeClr val="tx1"/>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609600" y="1371600"/>
            <a:ext cx="7696200" cy="4800600"/>
          </a:xfrm>
        </p:spPr>
        <p:txBody>
          <a:bodyPr>
            <a:noAutofit/>
          </a:bodyPr>
          <a:lstStyle/>
          <a:p>
            <a:r>
              <a:rPr lang="en-US" sz="2800" b="1" dirty="0" smtClean="0"/>
              <a:t>Background &amp; History</a:t>
            </a:r>
          </a:p>
          <a:p>
            <a:r>
              <a:rPr lang="en-US" sz="2800" b="1" dirty="0" smtClean="0"/>
              <a:t>Overview of the 2015 FASSR</a:t>
            </a:r>
          </a:p>
          <a:p>
            <a:r>
              <a:rPr lang="en-US" sz="2800" b="1" dirty="0" smtClean="0"/>
              <a:t>Data Section of FASSR</a:t>
            </a:r>
          </a:p>
          <a:p>
            <a:pPr lvl="1"/>
            <a:r>
              <a:rPr lang="en-US" sz="2800" b="1" dirty="0" smtClean="0"/>
              <a:t>Program Components</a:t>
            </a:r>
          </a:p>
          <a:p>
            <a:pPr lvl="1"/>
            <a:r>
              <a:rPr lang="en-US" sz="2800" b="1" dirty="0" smtClean="0"/>
              <a:t>Actual Persons Served</a:t>
            </a:r>
          </a:p>
          <a:p>
            <a:pPr lvl="1"/>
            <a:r>
              <a:rPr lang="en-US" sz="2800" b="1" dirty="0" smtClean="0"/>
              <a:t>Expenditures</a:t>
            </a:r>
          </a:p>
          <a:p>
            <a:r>
              <a:rPr lang="en-US" sz="2800" b="1" dirty="0" smtClean="0"/>
              <a:t>Narrative Section of FASSR</a:t>
            </a:r>
          </a:p>
          <a:p>
            <a:pPr marL="0" indent="0">
              <a:buNone/>
            </a:pPr>
            <a:endParaRPr lang="en-US" sz="1600" b="1" dirty="0" smtClean="0"/>
          </a:p>
          <a:p>
            <a:pPr marL="0" indent="0">
              <a:buNone/>
            </a:pPr>
            <a:r>
              <a:rPr lang="en-US" sz="1600" b="1" dirty="0" smtClean="0"/>
              <a:t>Locate Forms and Document at:</a:t>
            </a:r>
          </a:p>
          <a:p>
            <a:pPr marL="0" indent="0">
              <a:buNone/>
            </a:pPr>
            <a:r>
              <a:rPr lang="en-US" sz="1800" b="1" dirty="0" smtClean="0"/>
              <a:t>http</a:t>
            </a:r>
            <a:r>
              <a:rPr lang="en-US" sz="1800" b="1" dirty="0"/>
              <a:t>://www.bia.gov/WhoWeAre/BIA/OIS/HumanServices/DAP/index.htm</a:t>
            </a:r>
            <a:endParaRPr lang="en-US" sz="1800" b="1" dirty="0" smtClean="0"/>
          </a:p>
        </p:txBody>
      </p:sp>
      <p:sp>
        <p:nvSpPr>
          <p:cNvPr id="4" name="Slide Number Placeholder 3"/>
          <p:cNvSpPr>
            <a:spLocks noGrp="1"/>
          </p:cNvSpPr>
          <p:nvPr>
            <p:ph type="sldNum" sz="quarter" idx="12"/>
          </p:nvPr>
        </p:nvSpPr>
        <p:spPr/>
        <p:txBody>
          <a:bodyPr/>
          <a:lstStyle/>
          <a:p>
            <a:fld id="{4B73F1C0-3978-4E8F-AE7D-78B3E1893A9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l="1746" t="16624" r="62026" b="49350"/>
          <a:stretch/>
        </p:blipFill>
        <p:spPr bwMode="auto">
          <a:xfrm>
            <a:off x="447136" y="2971800"/>
            <a:ext cx="8011064" cy="3733800"/>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B73F1C0-3978-4E8F-AE7D-78B3E1893A96}" type="slidenum">
              <a:rPr lang="en-US" smtClean="0"/>
              <a:pPr/>
              <a:t>20</a:t>
            </a:fld>
            <a:endParaRPr lang="en-US"/>
          </a:p>
        </p:txBody>
      </p:sp>
      <p:sp>
        <p:nvSpPr>
          <p:cNvPr id="8" name="Title 2"/>
          <p:cNvSpPr txBox="1">
            <a:spLocks/>
          </p:cNvSpPr>
          <p:nvPr/>
        </p:nvSpPr>
        <p:spPr>
          <a:xfrm>
            <a:off x="447136" y="215184"/>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smtClean="0"/>
              <a:t>Data Section of the FASSR</a:t>
            </a:r>
            <a:endParaRPr lang="en-US" sz="3200" b="1" dirty="0"/>
          </a:p>
        </p:txBody>
      </p:sp>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144" t="16943" r="36227" b="41510"/>
          <a:stretch>
            <a:fillRect/>
          </a:stretch>
        </p:blipFill>
        <p:spPr bwMode="auto">
          <a:xfrm>
            <a:off x="3810000" y="977184"/>
            <a:ext cx="4584940" cy="179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3657600" y="968557"/>
            <a:ext cx="1524000" cy="255917"/>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47136" y="2945920"/>
            <a:ext cx="1746849" cy="307777"/>
          </a:xfrm>
          <a:prstGeom prst="rect">
            <a:avLst/>
          </a:prstGeom>
          <a:noFill/>
        </p:spPr>
        <p:txBody>
          <a:bodyPr wrap="square" rtlCol="0">
            <a:spAutoFit/>
          </a:bodyPr>
          <a:lstStyle/>
          <a:p>
            <a:r>
              <a:rPr lang="en-US" sz="1400" b="1" dirty="0" smtClean="0">
                <a:solidFill>
                  <a:srgbClr val="FF0000"/>
                </a:solidFill>
              </a:rPr>
              <a:t>FISCAL YEAR</a:t>
            </a:r>
            <a:endParaRPr lang="en-US" sz="1400" b="1" dirty="0">
              <a:solidFill>
                <a:srgbClr val="FF0000"/>
              </a:solidFill>
            </a:endParaRPr>
          </a:p>
        </p:txBody>
      </p:sp>
      <p:sp>
        <p:nvSpPr>
          <p:cNvPr id="7" name="TextBox 6"/>
          <p:cNvSpPr txBox="1"/>
          <p:nvPr/>
        </p:nvSpPr>
        <p:spPr>
          <a:xfrm>
            <a:off x="247646" y="1524000"/>
            <a:ext cx="3486153" cy="923330"/>
          </a:xfrm>
          <a:prstGeom prst="rect">
            <a:avLst/>
          </a:prstGeom>
          <a:noFill/>
        </p:spPr>
        <p:txBody>
          <a:bodyPr wrap="square" rtlCol="0">
            <a:spAutoFit/>
          </a:bodyPr>
          <a:lstStyle/>
          <a:p>
            <a:pPr algn="ctr"/>
            <a:r>
              <a:rPr lang="en-US" dirty="0" smtClean="0"/>
              <a:t>Identify the Type of Operating Year your Tribe Operates on – its either </a:t>
            </a:r>
            <a:r>
              <a:rPr lang="en-US" i="1" u="sng" dirty="0" smtClean="0"/>
              <a:t>FISCAL</a:t>
            </a:r>
            <a:r>
              <a:rPr lang="en-US" dirty="0" smtClean="0">
                <a:solidFill>
                  <a:srgbClr val="FF0000"/>
                </a:solidFill>
              </a:rPr>
              <a:t> </a:t>
            </a:r>
            <a:r>
              <a:rPr lang="en-US" b="1" u="sng" dirty="0" smtClean="0">
                <a:solidFill>
                  <a:srgbClr val="FF0000"/>
                </a:solidFill>
              </a:rPr>
              <a:t>OR</a:t>
            </a:r>
            <a:r>
              <a:rPr lang="en-US" dirty="0" smtClean="0">
                <a:solidFill>
                  <a:srgbClr val="FF0000"/>
                </a:solidFill>
              </a:rPr>
              <a:t> </a:t>
            </a:r>
            <a:r>
              <a:rPr lang="en-US" i="1" u="sng" dirty="0" smtClean="0"/>
              <a:t>CALENDAR</a:t>
            </a:r>
            <a:endParaRPr lang="en-US" i="1" u="sng" dirty="0"/>
          </a:p>
        </p:txBody>
      </p:sp>
      <p:sp>
        <p:nvSpPr>
          <p:cNvPr id="14" name="TextBox 13"/>
          <p:cNvSpPr txBox="1"/>
          <p:nvPr/>
        </p:nvSpPr>
        <p:spPr>
          <a:xfrm>
            <a:off x="247646" y="977184"/>
            <a:ext cx="1317328" cy="369332"/>
          </a:xfrm>
          <a:prstGeom prst="rect">
            <a:avLst/>
          </a:prstGeom>
          <a:noFill/>
        </p:spPr>
        <p:txBody>
          <a:bodyPr wrap="square" rtlCol="0">
            <a:spAutoFit/>
          </a:bodyPr>
          <a:lstStyle/>
          <a:p>
            <a:r>
              <a:rPr lang="en-US" b="1" dirty="0" smtClean="0">
                <a:solidFill>
                  <a:srgbClr val="FF0000"/>
                </a:solidFill>
              </a:rPr>
              <a:t>STEP 2</a:t>
            </a:r>
            <a:endParaRPr lang="en-US" b="1" dirty="0">
              <a:solidFill>
                <a:srgbClr val="FF0000"/>
              </a:solidFill>
            </a:endParaRPr>
          </a:p>
        </p:txBody>
      </p:sp>
    </p:spTree>
    <p:extLst>
      <p:ext uri="{BB962C8B-B14F-4D97-AF65-F5344CB8AC3E}">
        <p14:creationId xmlns:p14="http://schemas.microsoft.com/office/powerpoint/2010/main" val="2263868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2"/>
          <a:srcRect l="2463" t="17143" r="55187" b="51648"/>
          <a:stretch/>
        </p:blipFill>
        <p:spPr bwMode="auto">
          <a:xfrm>
            <a:off x="447136" y="3124200"/>
            <a:ext cx="8077200" cy="3186113"/>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B73F1C0-3978-4E8F-AE7D-78B3E1893A96}" type="slidenum">
              <a:rPr lang="en-US" smtClean="0"/>
              <a:pPr/>
              <a:t>21</a:t>
            </a:fld>
            <a:endParaRPr lang="en-US"/>
          </a:p>
        </p:txBody>
      </p:sp>
      <p:sp>
        <p:nvSpPr>
          <p:cNvPr id="8" name="Title 2"/>
          <p:cNvSpPr txBox="1">
            <a:spLocks/>
          </p:cNvSpPr>
          <p:nvPr/>
        </p:nvSpPr>
        <p:spPr>
          <a:xfrm>
            <a:off x="447136" y="215184"/>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smtClean="0"/>
              <a:t>Data Section of the FASSR</a:t>
            </a:r>
            <a:endParaRPr lang="en-US" sz="3200" b="1" dirty="0"/>
          </a:p>
        </p:txBody>
      </p:sp>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144" t="16943" r="36227" b="41510"/>
          <a:stretch>
            <a:fillRect/>
          </a:stretch>
        </p:blipFill>
        <p:spPr bwMode="auto">
          <a:xfrm>
            <a:off x="3810000" y="977184"/>
            <a:ext cx="4584940" cy="179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3733798" y="1143000"/>
            <a:ext cx="751938" cy="334675"/>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533400" y="3962400"/>
            <a:ext cx="4648200" cy="307777"/>
          </a:xfrm>
          <a:prstGeom prst="rect">
            <a:avLst/>
          </a:prstGeom>
          <a:noFill/>
        </p:spPr>
        <p:txBody>
          <a:bodyPr wrap="square" rtlCol="0">
            <a:spAutoFit/>
          </a:bodyPr>
          <a:lstStyle/>
          <a:p>
            <a:r>
              <a:rPr lang="en-US" sz="1400" b="1" dirty="0" smtClean="0">
                <a:solidFill>
                  <a:srgbClr val="FF0000"/>
                </a:solidFill>
              </a:rPr>
              <a:t>SAINT REGIS MOHAWK TRIBE</a:t>
            </a:r>
            <a:endParaRPr lang="en-US" sz="1400" b="1" dirty="0">
              <a:solidFill>
                <a:srgbClr val="FF0000"/>
              </a:solidFill>
            </a:endParaRPr>
          </a:p>
        </p:txBody>
      </p:sp>
      <p:sp>
        <p:nvSpPr>
          <p:cNvPr id="7" name="TextBox 6"/>
          <p:cNvSpPr txBox="1"/>
          <p:nvPr/>
        </p:nvSpPr>
        <p:spPr>
          <a:xfrm>
            <a:off x="190493" y="1676399"/>
            <a:ext cx="3486153" cy="646331"/>
          </a:xfrm>
          <a:prstGeom prst="rect">
            <a:avLst/>
          </a:prstGeom>
          <a:noFill/>
        </p:spPr>
        <p:txBody>
          <a:bodyPr wrap="square" rtlCol="0">
            <a:spAutoFit/>
          </a:bodyPr>
          <a:lstStyle/>
          <a:p>
            <a:pPr algn="ctr"/>
            <a:r>
              <a:rPr lang="en-US" b="1" dirty="0" smtClean="0"/>
              <a:t>Type the Name of your Tribe or Program</a:t>
            </a:r>
            <a:endParaRPr lang="en-US" b="1" i="1" u="sng" dirty="0"/>
          </a:p>
        </p:txBody>
      </p:sp>
      <p:sp>
        <p:nvSpPr>
          <p:cNvPr id="11" name="TextBox 10"/>
          <p:cNvSpPr txBox="1"/>
          <p:nvPr/>
        </p:nvSpPr>
        <p:spPr>
          <a:xfrm>
            <a:off x="452887" y="1037092"/>
            <a:ext cx="1317328" cy="369332"/>
          </a:xfrm>
          <a:prstGeom prst="rect">
            <a:avLst/>
          </a:prstGeom>
          <a:noFill/>
        </p:spPr>
        <p:txBody>
          <a:bodyPr wrap="square" rtlCol="0">
            <a:spAutoFit/>
          </a:bodyPr>
          <a:lstStyle/>
          <a:p>
            <a:r>
              <a:rPr lang="en-US" b="1" dirty="0" smtClean="0">
                <a:solidFill>
                  <a:srgbClr val="FF0000"/>
                </a:solidFill>
              </a:rPr>
              <a:t>STEP 3</a:t>
            </a:r>
            <a:endParaRPr lang="en-US" b="1" dirty="0">
              <a:solidFill>
                <a:srgbClr val="FF0000"/>
              </a:solidFill>
            </a:endParaRPr>
          </a:p>
        </p:txBody>
      </p:sp>
      <p:sp>
        <p:nvSpPr>
          <p:cNvPr id="2" name="Right Arrow 1"/>
          <p:cNvSpPr/>
          <p:nvPr/>
        </p:nvSpPr>
        <p:spPr>
          <a:xfrm>
            <a:off x="2209800" y="1107616"/>
            <a:ext cx="1483022" cy="500491"/>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Type HERE</a:t>
            </a:r>
            <a:endParaRPr lang="en-US" sz="1400" dirty="0"/>
          </a:p>
        </p:txBody>
      </p:sp>
      <p:sp>
        <p:nvSpPr>
          <p:cNvPr id="13" name="Oval 12"/>
          <p:cNvSpPr>
            <a:spLocks noChangeArrowheads="1"/>
          </p:cNvSpPr>
          <p:nvPr/>
        </p:nvSpPr>
        <p:spPr bwMode="auto">
          <a:xfrm>
            <a:off x="304800" y="3048001"/>
            <a:ext cx="1828800"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304800" y="3887688"/>
            <a:ext cx="3428998"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8841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2"/>
          <a:srcRect l="2339" t="16922" r="53957" b="48792"/>
          <a:stretch/>
        </p:blipFill>
        <p:spPr bwMode="auto">
          <a:xfrm>
            <a:off x="447136" y="3124200"/>
            <a:ext cx="8087264" cy="3313748"/>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B73F1C0-3978-4E8F-AE7D-78B3E1893A96}" type="slidenum">
              <a:rPr lang="en-US" smtClean="0"/>
              <a:pPr/>
              <a:t>22</a:t>
            </a:fld>
            <a:endParaRPr lang="en-US"/>
          </a:p>
        </p:txBody>
      </p:sp>
      <p:sp>
        <p:nvSpPr>
          <p:cNvPr id="8" name="Title 2"/>
          <p:cNvSpPr txBox="1">
            <a:spLocks/>
          </p:cNvSpPr>
          <p:nvPr/>
        </p:nvSpPr>
        <p:spPr>
          <a:xfrm>
            <a:off x="447136" y="215184"/>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smtClean="0"/>
              <a:t>Data Section of the FASSR</a:t>
            </a:r>
            <a:endParaRPr lang="en-US" sz="3200" b="1" dirty="0"/>
          </a:p>
        </p:txBody>
      </p:sp>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144" t="16943" r="36227" b="41510"/>
          <a:stretch>
            <a:fillRect/>
          </a:stretch>
        </p:blipFill>
        <p:spPr bwMode="auto">
          <a:xfrm>
            <a:off x="3810000" y="977184"/>
            <a:ext cx="4584940" cy="179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3730922" y="1352908"/>
            <a:ext cx="1755477" cy="334675"/>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438400" y="4572000"/>
            <a:ext cx="1143000" cy="307777"/>
          </a:xfrm>
          <a:prstGeom prst="rect">
            <a:avLst/>
          </a:prstGeom>
          <a:noFill/>
        </p:spPr>
        <p:txBody>
          <a:bodyPr wrap="square" rtlCol="0">
            <a:spAutoFit/>
          </a:bodyPr>
          <a:lstStyle/>
          <a:p>
            <a:r>
              <a:rPr lang="en-US" sz="1400" b="1" dirty="0" smtClean="0">
                <a:solidFill>
                  <a:srgbClr val="FF0000"/>
                </a:solidFill>
              </a:rPr>
              <a:t>OSG      477</a:t>
            </a:r>
            <a:endParaRPr lang="en-US" sz="1400" b="1" dirty="0">
              <a:solidFill>
                <a:srgbClr val="FF0000"/>
              </a:solidFill>
            </a:endParaRPr>
          </a:p>
        </p:txBody>
      </p:sp>
      <p:sp>
        <p:nvSpPr>
          <p:cNvPr id="7" name="TextBox 6"/>
          <p:cNvSpPr txBox="1"/>
          <p:nvPr/>
        </p:nvSpPr>
        <p:spPr>
          <a:xfrm>
            <a:off x="152400" y="1689658"/>
            <a:ext cx="3657599" cy="1200329"/>
          </a:xfrm>
          <a:prstGeom prst="rect">
            <a:avLst/>
          </a:prstGeom>
          <a:noFill/>
        </p:spPr>
        <p:txBody>
          <a:bodyPr wrap="square" rtlCol="0">
            <a:spAutoFit/>
          </a:bodyPr>
          <a:lstStyle/>
          <a:p>
            <a:pPr algn="ctr"/>
            <a:r>
              <a:rPr lang="en-US" b="1" dirty="0" smtClean="0"/>
              <a:t>Identify the Method of Delivery that the FASS programs are operated through – it will be either OSG, BIA, 638 </a:t>
            </a:r>
            <a:r>
              <a:rPr lang="en-US" b="1" u="sng" dirty="0" smtClean="0">
                <a:solidFill>
                  <a:srgbClr val="FF0000"/>
                </a:solidFill>
              </a:rPr>
              <a:t>AND/OR</a:t>
            </a:r>
            <a:r>
              <a:rPr lang="en-US" b="1" dirty="0" smtClean="0"/>
              <a:t> 477</a:t>
            </a:r>
            <a:endParaRPr lang="en-US" b="1" i="1" u="sng" dirty="0"/>
          </a:p>
        </p:txBody>
      </p:sp>
      <p:sp>
        <p:nvSpPr>
          <p:cNvPr id="11" name="TextBox 10"/>
          <p:cNvSpPr txBox="1"/>
          <p:nvPr/>
        </p:nvSpPr>
        <p:spPr>
          <a:xfrm>
            <a:off x="452887" y="1037092"/>
            <a:ext cx="1317328" cy="369332"/>
          </a:xfrm>
          <a:prstGeom prst="rect">
            <a:avLst/>
          </a:prstGeom>
          <a:noFill/>
        </p:spPr>
        <p:txBody>
          <a:bodyPr wrap="square" rtlCol="0">
            <a:spAutoFit/>
          </a:bodyPr>
          <a:lstStyle/>
          <a:p>
            <a:r>
              <a:rPr lang="en-US" b="1" dirty="0" smtClean="0">
                <a:solidFill>
                  <a:srgbClr val="FF0000"/>
                </a:solidFill>
              </a:rPr>
              <a:t>STEP 4</a:t>
            </a:r>
            <a:endParaRPr lang="en-US" b="1" dirty="0">
              <a:solidFill>
                <a:srgbClr val="FF0000"/>
              </a:solidFill>
            </a:endParaRPr>
          </a:p>
        </p:txBody>
      </p:sp>
      <p:sp>
        <p:nvSpPr>
          <p:cNvPr id="2" name="Right Arrow 1"/>
          <p:cNvSpPr/>
          <p:nvPr/>
        </p:nvSpPr>
        <p:spPr>
          <a:xfrm>
            <a:off x="2193624" y="1269999"/>
            <a:ext cx="1483022" cy="500491"/>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Type HERE</a:t>
            </a:r>
            <a:endParaRPr lang="en-US" sz="1400" dirty="0"/>
          </a:p>
        </p:txBody>
      </p:sp>
      <p:sp>
        <p:nvSpPr>
          <p:cNvPr id="13" name="Oval 12"/>
          <p:cNvSpPr>
            <a:spLocks noChangeArrowheads="1"/>
          </p:cNvSpPr>
          <p:nvPr/>
        </p:nvSpPr>
        <p:spPr bwMode="auto">
          <a:xfrm>
            <a:off x="304800" y="3048001"/>
            <a:ext cx="1828800"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304800" y="3850357"/>
            <a:ext cx="3428998"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5"/>
          <p:cNvSpPr>
            <a:spLocks noChangeArrowheads="1"/>
          </p:cNvSpPr>
          <p:nvPr/>
        </p:nvSpPr>
        <p:spPr bwMode="auto">
          <a:xfrm>
            <a:off x="1295401" y="4497288"/>
            <a:ext cx="3428998"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73227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2" grpId="0" animBg="1"/>
      <p:bldP spid="13"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rotWithShape="1">
          <a:blip r:embed="rId2"/>
          <a:srcRect l="2216" t="17458" r="13208" b="56983"/>
          <a:stretch/>
        </p:blipFill>
        <p:spPr bwMode="auto">
          <a:xfrm>
            <a:off x="156712" y="3262225"/>
            <a:ext cx="8834887" cy="2944432"/>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B73F1C0-3978-4E8F-AE7D-78B3E1893A96}" type="slidenum">
              <a:rPr lang="en-US" smtClean="0"/>
              <a:pPr/>
              <a:t>23</a:t>
            </a:fld>
            <a:endParaRPr lang="en-US"/>
          </a:p>
        </p:txBody>
      </p:sp>
      <p:sp>
        <p:nvSpPr>
          <p:cNvPr id="8" name="Title 2"/>
          <p:cNvSpPr txBox="1">
            <a:spLocks/>
          </p:cNvSpPr>
          <p:nvPr/>
        </p:nvSpPr>
        <p:spPr>
          <a:xfrm>
            <a:off x="447136" y="215184"/>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smtClean="0"/>
              <a:t>Data Section of the FASSR</a:t>
            </a:r>
            <a:endParaRPr lang="en-US" sz="3200" b="1" dirty="0"/>
          </a:p>
        </p:txBody>
      </p:sp>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144" t="16943" r="36227" b="41510"/>
          <a:stretch>
            <a:fillRect/>
          </a:stretch>
        </p:blipFill>
        <p:spPr bwMode="auto">
          <a:xfrm>
            <a:off x="3810000" y="977184"/>
            <a:ext cx="4584940" cy="179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5224731" y="1384219"/>
            <a:ext cx="3309669" cy="334675"/>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191413" y="4967326"/>
            <a:ext cx="1382742" cy="307777"/>
          </a:xfrm>
          <a:prstGeom prst="rect">
            <a:avLst/>
          </a:prstGeom>
          <a:noFill/>
        </p:spPr>
        <p:txBody>
          <a:bodyPr wrap="square" rtlCol="0">
            <a:spAutoFit/>
          </a:bodyPr>
          <a:lstStyle/>
          <a:p>
            <a:r>
              <a:rPr lang="en-US" sz="1400" b="1" dirty="0" smtClean="0">
                <a:solidFill>
                  <a:srgbClr val="FF0000"/>
                </a:solidFill>
              </a:rPr>
              <a:t>Oct-Nov-Dec</a:t>
            </a:r>
            <a:endParaRPr lang="en-US" sz="1400" b="1" dirty="0">
              <a:solidFill>
                <a:srgbClr val="FF0000"/>
              </a:solidFill>
            </a:endParaRPr>
          </a:p>
        </p:txBody>
      </p:sp>
      <p:sp>
        <p:nvSpPr>
          <p:cNvPr id="7" name="TextBox 6"/>
          <p:cNvSpPr txBox="1"/>
          <p:nvPr/>
        </p:nvSpPr>
        <p:spPr>
          <a:xfrm>
            <a:off x="156712" y="1676400"/>
            <a:ext cx="3200400" cy="923330"/>
          </a:xfrm>
          <a:prstGeom prst="rect">
            <a:avLst/>
          </a:prstGeom>
          <a:noFill/>
        </p:spPr>
        <p:txBody>
          <a:bodyPr wrap="square" rtlCol="0">
            <a:spAutoFit/>
          </a:bodyPr>
          <a:lstStyle/>
          <a:p>
            <a:pPr algn="ctr"/>
            <a:r>
              <a:rPr lang="en-US" b="1" dirty="0" smtClean="0"/>
              <a:t>Fill in the Months that Correspond with the Operating Year</a:t>
            </a:r>
            <a:endParaRPr lang="en-US" b="1" i="1" u="sng" dirty="0"/>
          </a:p>
        </p:txBody>
      </p:sp>
      <p:sp>
        <p:nvSpPr>
          <p:cNvPr id="11" name="TextBox 10"/>
          <p:cNvSpPr txBox="1"/>
          <p:nvPr/>
        </p:nvSpPr>
        <p:spPr>
          <a:xfrm>
            <a:off x="452887" y="1037092"/>
            <a:ext cx="1317328" cy="369332"/>
          </a:xfrm>
          <a:prstGeom prst="rect">
            <a:avLst/>
          </a:prstGeom>
          <a:noFill/>
        </p:spPr>
        <p:txBody>
          <a:bodyPr wrap="square" rtlCol="0">
            <a:spAutoFit/>
          </a:bodyPr>
          <a:lstStyle/>
          <a:p>
            <a:r>
              <a:rPr lang="en-US" b="1" dirty="0" smtClean="0">
                <a:solidFill>
                  <a:srgbClr val="FF0000"/>
                </a:solidFill>
              </a:rPr>
              <a:t>STEP 5</a:t>
            </a:r>
            <a:endParaRPr lang="en-US" b="1" dirty="0">
              <a:solidFill>
                <a:srgbClr val="FF0000"/>
              </a:solidFill>
            </a:endParaRPr>
          </a:p>
        </p:txBody>
      </p:sp>
      <p:sp>
        <p:nvSpPr>
          <p:cNvPr id="2" name="Right Arrow 1"/>
          <p:cNvSpPr/>
          <p:nvPr/>
        </p:nvSpPr>
        <p:spPr>
          <a:xfrm>
            <a:off x="3592902" y="1301310"/>
            <a:ext cx="1483022" cy="500491"/>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Type HERE</a:t>
            </a:r>
            <a:endParaRPr lang="en-US" sz="1400" dirty="0"/>
          </a:p>
        </p:txBody>
      </p:sp>
      <p:sp>
        <p:nvSpPr>
          <p:cNvPr id="13" name="Oval 12"/>
          <p:cNvSpPr>
            <a:spLocks noChangeArrowheads="1"/>
          </p:cNvSpPr>
          <p:nvPr/>
        </p:nvSpPr>
        <p:spPr bwMode="auto">
          <a:xfrm>
            <a:off x="30192" y="3200400"/>
            <a:ext cx="1189008"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30192" y="4114800"/>
            <a:ext cx="2209800"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5"/>
          <p:cNvSpPr>
            <a:spLocks noChangeArrowheads="1"/>
          </p:cNvSpPr>
          <p:nvPr/>
        </p:nvSpPr>
        <p:spPr bwMode="auto">
          <a:xfrm>
            <a:off x="634944" y="4919981"/>
            <a:ext cx="2230284"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4638136" y="4994693"/>
            <a:ext cx="1382742" cy="307777"/>
          </a:xfrm>
          <a:prstGeom prst="rect">
            <a:avLst/>
          </a:prstGeom>
          <a:noFill/>
        </p:spPr>
        <p:txBody>
          <a:bodyPr wrap="square" rtlCol="0">
            <a:spAutoFit/>
          </a:bodyPr>
          <a:lstStyle/>
          <a:p>
            <a:r>
              <a:rPr lang="en-US" sz="1400" b="1" dirty="0" smtClean="0">
                <a:solidFill>
                  <a:srgbClr val="FF0000"/>
                </a:solidFill>
              </a:rPr>
              <a:t>Jan-Feb-March</a:t>
            </a:r>
            <a:endParaRPr lang="en-US" sz="1400" b="1" dirty="0">
              <a:solidFill>
                <a:srgbClr val="FF0000"/>
              </a:solidFill>
            </a:endParaRPr>
          </a:p>
        </p:txBody>
      </p:sp>
      <p:sp>
        <p:nvSpPr>
          <p:cNvPr id="19" name="TextBox 18"/>
          <p:cNvSpPr txBox="1"/>
          <p:nvPr/>
        </p:nvSpPr>
        <p:spPr>
          <a:xfrm>
            <a:off x="6102470" y="4967326"/>
            <a:ext cx="1441330" cy="307777"/>
          </a:xfrm>
          <a:prstGeom prst="rect">
            <a:avLst/>
          </a:prstGeom>
          <a:noFill/>
        </p:spPr>
        <p:txBody>
          <a:bodyPr wrap="square" rtlCol="0">
            <a:spAutoFit/>
          </a:bodyPr>
          <a:lstStyle/>
          <a:p>
            <a:r>
              <a:rPr lang="en-US" sz="1400" b="1" dirty="0" smtClean="0">
                <a:solidFill>
                  <a:srgbClr val="FF0000"/>
                </a:solidFill>
              </a:rPr>
              <a:t>April-May-June</a:t>
            </a:r>
            <a:endParaRPr lang="en-US" sz="1400" b="1" dirty="0">
              <a:solidFill>
                <a:srgbClr val="FF0000"/>
              </a:solidFill>
            </a:endParaRPr>
          </a:p>
        </p:txBody>
      </p:sp>
      <p:sp>
        <p:nvSpPr>
          <p:cNvPr id="20" name="TextBox 19"/>
          <p:cNvSpPr txBox="1"/>
          <p:nvPr/>
        </p:nvSpPr>
        <p:spPr>
          <a:xfrm>
            <a:off x="7543800" y="4951559"/>
            <a:ext cx="1441330" cy="307777"/>
          </a:xfrm>
          <a:prstGeom prst="rect">
            <a:avLst/>
          </a:prstGeom>
          <a:noFill/>
        </p:spPr>
        <p:txBody>
          <a:bodyPr wrap="square" rtlCol="0">
            <a:spAutoFit/>
          </a:bodyPr>
          <a:lstStyle/>
          <a:p>
            <a:r>
              <a:rPr lang="en-US" sz="1400" b="1" dirty="0" smtClean="0">
                <a:solidFill>
                  <a:srgbClr val="FF0000"/>
                </a:solidFill>
              </a:rPr>
              <a:t>July-Aug-Sept</a:t>
            </a:r>
            <a:endParaRPr lang="en-US" sz="1400" b="1" dirty="0">
              <a:solidFill>
                <a:srgbClr val="FF0000"/>
              </a:solidFill>
            </a:endParaRPr>
          </a:p>
        </p:txBody>
      </p:sp>
      <p:sp>
        <p:nvSpPr>
          <p:cNvPr id="21" name="Oval 20"/>
          <p:cNvSpPr>
            <a:spLocks noChangeArrowheads="1"/>
          </p:cNvSpPr>
          <p:nvPr/>
        </p:nvSpPr>
        <p:spPr bwMode="auto">
          <a:xfrm>
            <a:off x="3009180" y="4734441"/>
            <a:ext cx="5975950" cy="751959"/>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5" name="Straight Arrow Connector 4"/>
          <p:cNvCxnSpPr/>
          <p:nvPr/>
        </p:nvCxnSpPr>
        <p:spPr>
          <a:xfrm>
            <a:off x="1371600" y="3581400"/>
            <a:ext cx="2511184" cy="1153041"/>
          </a:xfrm>
          <a:prstGeom prst="straightConnector1">
            <a:avLst/>
          </a:prstGeom>
          <a:ln w="762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95400" y="2800560"/>
            <a:ext cx="7689730" cy="461665"/>
          </a:xfrm>
          <a:prstGeom prst="rect">
            <a:avLst/>
          </a:prstGeom>
          <a:noFill/>
        </p:spPr>
        <p:txBody>
          <a:bodyPr wrap="square" rtlCol="0">
            <a:spAutoFit/>
          </a:bodyPr>
          <a:lstStyle/>
          <a:p>
            <a:r>
              <a:rPr lang="en-US" sz="1200" b="1" i="1" dirty="0" smtClean="0">
                <a:solidFill>
                  <a:srgbClr val="0000FF"/>
                </a:solidFill>
              </a:rPr>
              <a:t>Note: Tribes not operating in Tribal Self-Governance who operate their GA under an approved P.L. 102-477 Plan in an operating year that does not coincide with the FY or CY – will report on a Fiscal Year</a:t>
            </a:r>
            <a:endParaRPr lang="en-US" sz="1200" b="1" i="1" dirty="0">
              <a:solidFill>
                <a:srgbClr val="0000FF"/>
              </a:solidFill>
            </a:endParaRPr>
          </a:p>
        </p:txBody>
      </p:sp>
    </p:spTree>
    <p:extLst>
      <p:ext uri="{BB962C8B-B14F-4D97-AF65-F5344CB8AC3E}">
        <p14:creationId xmlns:p14="http://schemas.microsoft.com/office/powerpoint/2010/main" val="3989139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arn(inVertic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2" grpId="0" animBg="1"/>
      <p:bldP spid="13" grpId="0" animBg="1"/>
      <p:bldP spid="14" grpId="0" animBg="1"/>
      <p:bldP spid="16" grpId="0" animBg="1"/>
      <p:bldP spid="18" grpId="0"/>
      <p:bldP spid="19" grpId="0"/>
      <p:bldP spid="20" grpId="0"/>
      <p:bldP spid="21"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2"/>
          <a:srcRect l="1724" t="16703" r="35282" b="4176"/>
          <a:stretch/>
        </p:blipFill>
        <p:spPr bwMode="auto">
          <a:xfrm>
            <a:off x="304799" y="977185"/>
            <a:ext cx="8524337" cy="5656210"/>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B73F1C0-3978-4E8F-AE7D-78B3E1893A96}" type="slidenum">
              <a:rPr lang="en-US" smtClean="0"/>
              <a:pPr/>
              <a:t>24</a:t>
            </a:fld>
            <a:endParaRPr lang="en-US"/>
          </a:p>
        </p:txBody>
      </p:sp>
      <p:sp>
        <p:nvSpPr>
          <p:cNvPr id="8" name="Title 2"/>
          <p:cNvSpPr txBox="1">
            <a:spLocks/>
          </p:cNvSpPr>
          <p:nvPr/>
        </p:nvSpPr>
        <p:spPr>
          <a:xfrm>
            <a:off x="447136" y="215184"/>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5715000" y="348107"/>
            <a:ext cx="2428336" cy="646331"/>
          </a:xfrm>
          <a:prstGeom prst="rect">
            <a:avLst/>
          </a:prstGeom>
          <a:noFill/>
        </p:spPr>
        <p:txBody>
          <a:bodyPr wrap="square" rtlCol="0">
            <a:spAutoFit/>
          </a:bodyPr>
          <a:lstStyle/>
          <a:p>
            <a:pPr algn="ctr"/>
            <a:r>
              <a:rPr lang="en-US" b="1" dirty="0" smtClean="0"/>
              <a:t>ACTUAL PERSONS SERVED</a:t>
            </a:r>
            <a:endParaRPr lang="en-US" b="1" i="1" u="sng" dirty="0"/>
          </a:p>
        </p:txBody>
      </p:sp>
      <p:sp>
        <p:nvSpPr>
          <p:cNvPr id="3" name="Rectangle 2"/>
          <p:cNvSpPr/>
          <p:nvPr/>
        </p:nvSpPr>
        <p:spPr>
          <a:xfrm>
            <a:off x="2971800" y="1981200"/>
            <a:ext cx="685800" cy="465219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67200" y="1981200"/>
            <a:ext cx="680768" cy="465219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562600" y="1981200"/>
            <a:ext cx="680768" cy="465219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1981200"/>
            <a:ext cx="680768" cy="465219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20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2"/>
          <a:srcRect l="1725" t="16703" r="69087" b="47130"/>
          <a:stretch/>
        </p:blipFill>
        <p:spPr bwMode="auto">
          <a:xfrm>
            <a:off x="608880" y="977184"/>
            <a:ext cx="7315920" cy="4814016"/>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B73F1C0-3978-4E8F-AE7D-78B3E1893A96}" type="slidenum">
              <a:rPr lang="en-US" smtClean="0"/>
              <a:pPr/>
              <a:t>25</a:t>
            </a:fld>
            <a:endParaRPr lang="en-US"/>
          </a:p>
        </p:txBody>
      </p:sp>
      <p:sp>
        <p:nvSpPr>
          <p:cNvPr id="8" name="Title 2"/>
          <p:cNvSpPr txBox="1">
            <a:spLocks/>
          </p:cNvSpPr>
          <p:nvPr/>
        </p:nvSpPr>
        <p:spPr>
          <a:xfrm>
            <a:off x="447136" y="215184"/>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5715000" y="348107"/>
            <a:ext cx="2428336" cy="646331"/>
          </a:xfrm>
          <a:prstGeom prst="rect">
            <a:avLst/>
          </a:prstGeom>
          <a:noFill/>
        </p:spPr>
        <p:txBody>
          <a:bodyPr wrap="square" rtlCol="0">
            <a:spAutoFit/>
          </a:bodyPr>
          <a:lstStyle/>
          <a:p>
            <a:pPr algn="ctr"/>
            <a:r>
              <a:rPr lang="en-US" b="1" dirty="0" smtClean="0"/>
              <a:t>ACTUAL PERSONS SERVED</a:t>
            </a:r>
            <a:endParaRPr lang="en-US" b="1" i="1" u="sng" dirty="0"/>
          </a:p>
        </p:txBody>
      </p:sp>
      <p:sp>
        <p:nvSpPr>
          <p:cNvPr id="3" name="Rectangle 2"/>
          <p:cNvSpPr/>
          <p:nvPr/>
        </p:nvSpPr>
        <p:spPr>
          <a:xfrm>
            <a:off x="608880" y="3810000"/>
            <a:ext cx="4953720" cy="1981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034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470975"/>
            <a:ext cx="3733800" cy="646331"/>
          </a:xfrm>
          <a:prstGeom prst="rect">
            <a:avLst/>
          </a:prstGeom>
          <a:noFill/>
        </p:spPr>
        <p:txBody>
          <a:bodyPr wrap="square" rtlCol="0">
            <a:spAutoFit/>
          </a:bodyPr>
          <a:lstStyle/>
          <a:p>
            <a:pPr algn="ctr"/>
            <a:r>
              <a:rPr lang="en-US" b="1" dirty="0" smtClean="0"/>
              <a:t>ACTUAL PERSONS SERVED &amp; EXPENDITURES</a:t>
            </a:r>
            <a:endParaRPr lang="en-US" b="1" i="1" u="sng" dirty="0"/>
          </a:p>
        </p:txBody>
      </p:sp>
      <p:sp>
        <p:nvSpPr>
          <p:cNvPr id="2" name="TextBox 1"/>
          <p:cNvSpPr txBox="1"/>
          <p:nvPr/>
        </p:nvSpPr>
        <p:spPr>
          <a:xfrm>
            <a:off x="626853" y="1102962"/>
            <a:ext cx="7315200" cy="1384995"/>
          </a:xfrm>
          <a:prstGeom prst="rect">
            <a:avLst/>
          </a:prstGeom>
          <a:noFill/>
        </p:spPr>
        <p:txBody>
          <a:bodyPr wrap="square" rtlCol="0">
            <a:spAutoFit/>
          </a:bodyPr>
          <a:lstStyle/>
          <a:p>
            <a:r>
              <a:rPr lang="en-US" sz="1400" b="1" dirty="0"/>
              <a:t>How to Count Child Assistance </a:t>
            </a:r>
            <a:r>
              <a:rPr lang="en-US" sz="1400" b="1" dirty="0" smtClean="0"/>
              <a:t> and Adult Care Assistance Actual </a:t>
            </a:r>
            <a:r>
              <a:rPr lang="en-US" sz="1400" b="1" dirty="0"/>
              <a:t>Persons Served</a:t>
            </a:r>
            <a:endParaRPr lang="en-US" sz="1400" dirty="0"/>
          </a:p>
          <a:p>
            <a:pPr marL="285750" lvl="0" indent="-285750">
              <a:buFont typeface="Wingdings" panose="05000000000000000000" pitchFamily="2" charset="2"/>
              <a:buChar char="Ø"/>
            </a:pPr>
            <a:r>
              <a:rPr lang="en-US" sz="1400" dirty="0"/>
              <a:t>Count the Child </a:t>
            </a:r>
            <a:r>
              <a:rPr lang="en-US" sz="1400" dirty="0" smtClean="0"/>
              <a:t>or Adult in </a:t>
            </a:r>
            <a:r>
              <a:rPr lang="en-US" sz="1400" dirty="0"/>
              <a:t>each Month he/she is provided Services with BIA, Child Assistance </a:t>
            </a:r>
            <a:r>
              <a:rPr lang="en-US" sz="1400" dirty="0" smtClean="0"/>
              <a:t>Funding or Adult Care Assistance for each Category</a:t>
            </a:r>
            <a:endParaRPr lang="en-US" sz="1400" dirty="0"/>
          </a:p>
          <a:p>
            <a:r>
              <a:rPr lang="en-US" sz="1400" b="1" dirty="0"/>
              <a:t> </a:t>
            </a:r>
            <a:endParaRPr lang="en-US" sz="1400" dirty="0"/>
          </a:p>
          <a:p>
            <a:r>
              <a:rPr lang="en-US" sz="1400" b="1" dirty="0"/>
              <a:t>How to Count Child </a:t>
            </a:r>
            <a:r>
              <a:rPr lang="en-US" sz="1400" b="1" dirty="0" smtClean="0"/>
              <a:t>Assistance or Adult Care Assistance </a:t>
            </a:r>
            <a:r>
              <a:rPr lang="en-US" sz="1400" b="1" dirty="0"/>
              <a:t>Quarterly Expenditures</a:t>
            </a:r>
            <a:endParaRPr lang="en-US" sz="1400" dirty="0"/>
          </a:p>
          <a:p>
            <a:pPr marL="285750" lvl="0" indent="-285750">
              <a:buFont typeface="Wingdings" panose="05000000000000000000" pitchFamily="2" charset="2"/>
              <a:buChar char="Ø"/>
            </a:pPr>
            <a:r>
              <a:rPr lang="en-US" sz="1400" dirty="0"/>
              <a:t>Count the Total Amount paid in Services to the </a:t>
            </a:r>
            <a:r>
              <a:rPr lang="en-US" sz="1400" dirty="0" smtClean="0"/>
              <a:t>Vendor</a:t>
            </a:r>
            <a:endParaRPr lang="en-US" sz="1400" dirty="0"/>
          </a:p>
        </p:txBody>
      </p:sp>
      <p:sp>
        <p:nvSpPr>
          <p:cNvPr id="4" name="TextBox 3"/>
          <p:cNvSpPr txBox="1"/>
          <p:nvPr/>
        </p:nvSpPr>
        <p:spPr>
          <a:xfrm>
            <a:off x="444261" y="2487957"/>
            <a:ext cx="8315864" cy="738664"/>
          </a:xfrm>
          <a:prstGeom prst="rect">
            <a:avLst/>
          </a:prstGeom>
          <a:noFill/>
        </p:spPr>
        <p:txBody>
          <a:bodyPr wrap="square" rtlCol="0">
            <a:spAutoFit/>
          </a:bodyPr>
          <a:lstStyle/>
          <a:p>
            <a:r>
              <a:rPr lang="en-US" sz="1400" b="1" dirty="0" smtClean="0"/>
              <a:t>Case </a:t>
            </a:r>
            <a:r>
              <a:rPr lang="en-US" sz="1400" b="1" dirty="0"/>
              <a:t>Scenario 1: </a:t>
            </a:r>
            <a:r>
              <a:rPr lang="en-US" sz="1400" dirty="0"/>
              <a:t>You have 4 children in Foster care in Quarter 1 of the 2015 Fiscal Year.  (See Table Below).  For each month a Child is in care, you would count them 1 time.  In the scenario below all 4 children were served in the months of October, November and </a:t>
            </a:r>
            <a:r>
              <a:rPr lang="en-US" sz="1400" dirty="0" smtClean="0"/>
              <a:t>December at the costs identified below.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5169231"/>
              </p:ext>
            </p:extLst>
          </p:nvPr>
        </p:nvGraphicFramePr>
        <p:xfrm>
          <a:off x="685800" y="3352800"/>
          <a:ext cx="7907547" cy="2667001"/>
        </p:xfrm>
        <a:graphic>
          <a:graphicData uri="http://schemas.openxmlformats.org/drawingml/2006/table">
            <a:tbl>
              <a:tblPr firstRow="1" firstCol="1" bandRow="1">
                <a:tableStyleId>{5C22544A-7EE6-4342-B048-85BDC9FD1C3A}</a:tableStyleId>
              </a:tblPr>
              <a:tblGrid>
                <a:gridCol w="958927"/>
                <a:gridCol w="958927"/>
                <a:gridCol w="931803"/>
                <a:gridCol w="931803"/>
                <a:gridCol w="931803"/>
                <a:gridCol w="832084"/>
                <a:gridCol w="1219200"/>
                <a:gridCol w="1143000"/>
              </a:tblGrid>
              <a:tr h="1384853">
                <a:tc>
                  <a:txBody>
                    <a:bodyPr/>
                    <a:lstStyle/>
                    <a:p>
                      <a:pPr marL="0" marR="0" algn="ctr">
                        <a:spcBef>
                          <a:spcPts val="0"/>
                        </a:spcBef>
                        <a:spcAft>
                          <a:spcPts val="0"/>
                        </a:spcAft>
                      </a:pPr>
                      <a:r>
                        <a:rPr lang="en-US" sz="1000" dirty="0">
                          <a:effectLst/>
                        </a:rPr>
                        <a:t>FYQTR</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a:effectLst/>
                        </a:rPr>
                        <a:t>MONTH</a:t>
                      </a:r>
                      <a:endParaRPr lang="en-US" sz="110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spc="5" dirty="0">
                          <a:effectLst/>
                        </a:rPr>
                        <a:t>Child 1</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spc="5" dirty="0">
                          <a:effectLst/>
                        </a:rPr>
                        <a:t>Child 2</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spc="5">
                          <a:effectLst/>
                        </a:rPr>
                        <a:t>Child 3</a:t>
                      </a:r>
                      <a:endParaRPr lang="en-US" sz="110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dirty="0">
                          <a:effectLst/>
                        </a:rPr>
                        <a:t>Child 4</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a:effectLst/>
                        </a:rPr>
                        <a:t>TOTAL MONTHLY EXPENDITURES</a:t>
                      </a:r>
                      <a:endParaRPr lang="en-US" sz="110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dirty="0" smtClean="0">
                          <a:effectLst/>
                        </a:rPr>
                        <a:t>ACTUAL PERSONS SERVED</a:t>
                      </a:r>
                      <a:endParaRPr lang="en-US" sz="1100" dirty="0">
                        <a:solidFill>
                          <a:srgbClr val="000000"/>
                        </a:solidFill>
                        <a:effectLst/>
                        <a:latin typeface="Times New Roman"/>
                        <a:ea typeface="Times New Roman"/>
                      </a:endParaRPr>
                    </a:p>
                  </a:txBody>
                  <a:tcPr marL="60199" marR="60199" marT="0" marB="0" anchor="ctr"/>
                </a:tc>
              </a:tr>
              <a:tr h="320537">
                <a:tc rowSpan="3">
                  <a:txBody>
                    <a:bodyPr/>
                    <a:lstStyle/>
                    <a:p>
                      <a:pPr marL="0" marR="0" algn="ctr">
                        <a:spcBef>
                          <a:spcPts val="0"/>
                        </a:spcBef>
                        <a:spcAft>
                          <a:spcPts val="0"/>
                        </a:spcAft>
                      </a:pPr>
                      <a:r>
                        <a:rPr lang="en-US" sz="1000">
                          <a:effectLst/>
                        </a:rPr>
                        <a:t>Q1</a:t>
                      </a:r>
                      <a:endParaRPr lang="en-US" sz="1100">
                        <a:solidFill>
                          <a:srgbClr val="000000"/>
                        </a:solidFill>
                        <a:effectLst/>
                        <a:latin typeface="Times New Roman"/>
                        <a:ea typeface="Times New Roman"/>
                      </a:endParaRPr>
                    </a:p>
                  </a:txBody>
                  <a:tcPr marL="60199" marR="60199" marT="0" marB="0" anchor="ctr"/>
                </a:tc>
                <a:tc>
                  <a:txBody>
                    <a:bodyPr/>
                    <a:lstStyle/>
                    <a:p>
                      <a:pPr marL="0" marR="0" algn="r">
                        <a:spcBef>
                          <a:spcPts val="0"/>
                        </a:spcBef>
                        <a:spcAft>
                          <a:spcPts val="0"/>
                        </a:spcAft>
                      </a:pPr>
                      <a:r>
                        <a:rPr lang="en-US" sz="1000">
                          <a:effectLst/>
                        </a:rPr>
                        <a:t>October</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824.56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2,474.56 </a:t>
                      </a:r>
                      <a:endParaRPr lang="en-US" sz="110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a:effectLst/>
                        </a:rPr>
                        <a:t>4</a:t>
                      </a:r>
                      <a:endParaRPr lang="en-US" sz="1100">
                        <a:solidFill>
                          <a:srgbClr val="000000"/>
                        </a:solidFill>
                        <a:effectLst/>
                        <a:latin typeface="Times New Roman"/>
                        <a:ea typeface="Times New Roman"/>
                      </a:endParaRPr>
                    </a:p>
                  </a:txBody>
                  <a:tcPr marL="60199" marR="60199" marT="0" marB="0" anchor="b"/>
                </a:tc>
              </a:tr>
              <a:tr h="320537">
                <a:tc vMerge="1">
                  <a:txBody>
                    <a:bodyPr/>
                    <a:lstStyle/>
                    <a:p>
                      <a:endParaRPr lang="en-US"/>
                    </a:p>
                  </a:txBody>
                  <a:tcPr/>
                </a:tc>
                <a:tc>
                  <a:txBody>
                    <a:bodyPr/>
                    <a:lstStyle/>
                    <a:p>
                      <a:pPr marL="0" marR="0" algn="r">
                        <a:spcBef>
                          <a:spcPts val="0"/>
                        </a:spcBef>
                        <a:spcAft>
                          <a:spcPts val="0"/>
                        </a:spcAft>
                      </a:pPr>
                      <a:r>
                        <a:rPr lang="en-US" sz="1000" spc="-5">
                          <a:effectLst/>
                        </a:rPr>
                        <a:t>November</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349.50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835.00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2,484.50 </a:t>
                      </a:r>
                      <a:endParaRPr lang="en-US" sz="110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a:effectLst/>
                        </a:rPr>
                        <a:t>4</a:t>
                      </a:r>
                      <a:endParaRPr lang="en-US" sz="1100">
                        <a:solidFill>
                          <a:srgbClr val="000000"/>
                        </a:solidFill>
                        <a:effectLst/>
                        <a:latin typeface="Times New Roman"/>
                        <a:ea typeface="Times New Roman"/>
                      </a:endParaRPr>
                    </a:p>
                  </a:txBody>
                  <a:tcPr marL="60199" marR="60199" marT="0" marB="0" anchor="b"/>
                </a:tc>
              </a:tr>
              <a:tr h="320537">
                <a:tc vMerge="1">
                  <a:txBody>
                    <a:bodyPr/>
                    <a:lstStyle/>
                    <a:p>
                      <a:endParaRPr lang="en-US"/>
                    </a:p>
                  </a:txBody>
                  <a:tcPr/>
                </a:tc>
                <a:tc>
                  <a:txBody>
                    <a:bodyPr/>
                    <a:lstStyle/>
                    <a:p>
                      <a:pPr marL="0" marR="0" algn="r">
                        <a:spcBef>
                          <a:spcPts val="0"/>
                        </a:spcBef>
                        <a:spcAft>
                          <a:spcPts val="0"/>
                        </a:spcAft>
                      </a:pPr>
                      <a:r>
                        <a:rPr lang="en-US" sz="1000" spc="15">
                          <a:effectLst/>
                        </a:rPr>
                        <a:t>December</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349.50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360.00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2,009.50 </a:t>
                      </a:r>
                      <a:endParaRPr lang="en-US" sz="110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a:effectLst/>
                        </a:rPr>
                        <a:t>4</a:t>
                      </a:r>
                      <a:endParaRPr lang="en-US" sz="1100">
                        <a:solidFill>
                          <a:srgbClr val="000000"/>
                        </a:solidFill>
                        <a:effectLst/>
                        <a:latin typeface="Times New Roman"/>
                        <a:ea typeface="Times New Roman"/>
                      </a:endParaRPr>
                    </a:p>
                  </a:txBody>
                  <a:tcPr marL="60199" marR="60199" marT="0" marB="0" anchor="b"/>
                </a:tc>
              </a:tr>
              <a:tr h="320537">
                <a:tc gridSpan="2">
                  <a:txBody>
                    <a:bodyPr/>
                    <a:lstStyle/>
                    <a:p>
                      <a:pPr marL="0" marR="0" algn="r">
                        <a:spcBef>
                          <a:spcPts val="0"/>
                        </a:spcBef>
                        <a:spcAft>
                          <a:spcPts val="0"/>
                        </a:spcAft>
                      </a:pPr>
                      <a:r>
                        <a:rPr lang="en-US" sz="1000">
                          <a:effectLst/>
                        </a:rPr>
                        <a:t>Q1 TOTAL:</a:t>
                      </a:r>
                      <a:endParaRPr lang="en-US" sz="1100">
                        <a:solidFill>
                          <a:srgbClr val="000000"/>
                        </a:solidFill>
                        <a:effectLst/>
                        <a:latin typeface="Times New Roman"/>
                        <a:ea typeface="Times New Roman"/>
                      </a:endParaRPr>
                    </a:p>
                  </a:txBody>
                  <a:tcPr marL="60199" marR="60199" marT="0" marB="0" anchor="b"/>
                </a:tc>
                <a:tc hMerge="1">
                  <a:txBody>
                    <a:bodyPr/>
                    <a:lstStyle/>
                    <a:p>
                      <a:endParaRPr lang="en-US"/>
                    </a:p>
                  </a:txBody>
                  <a:tcPr/>
                </a:tc>
                <a:tc>
                  <a:txBody>
                    <a:bodyPr/>
                    <a:lstStyle/>
                    <a:p>
                      <a:pPr marL="0" marR="0" algn="r">
                        <a:spcBef>
                          <a:spcPts val="0"/>
                        </a:spcBef>
                        <a:spcAft>
                          <a:spcPts val="0"/>
                        </a:spcAft>
                      </a:pPr>
                      <a:r>
                        <a:rPr lang="en-US" sz="1000">
                          <a:effectLst/>
                        </a:rPr>
                        <a:t>   1,950.00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1,950.00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1,049.00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2,019.56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dirty="0">
                          <a:effectLst/>
                        </a:rPr>
                        <a:t>                  6,968.56 </a:t>
                      </a:r>
                      <a:endParaRPr lang="en-US" sz="1100" dirty="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dirty="0">
                          <a:effectLst/>
                        </a:rPr>
                        <a:t>12</a:t>
                      </a:r>
                      <a:endParaRPr lang="en-US" sz="1100" dirty="0">
                        <a:solidFill>
                          <a:srgbClr val="000000"/>
                        </a:solidFill>
                        <a:effectLst/>
                        <a:latin typeface="Times New Roman"/>
                        <a:ea typeface="Times New Roman"/>
                      </a:endParaRPr>
                    </a:p>
                  </a:txBody>
                  <a:tcPr marL="60199" marR="60199" marT="0" marB="0" anchor="b"/>
                </a:tc>
              </a:tr>
            </a:tbl>
          </a:graphicData>
        </a:graphic>
      </p:graphicFrame>
    </p:spTree>
    <p:extLst>
      <p:ext uri="{BB962C8B-B14F-4D97-AF65-F5344CB8AC3E}">
        <p14:creationId xmlns:p14="http://schemas.microsoft.com/office/powerpoint/2010/main" val="3949706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1724" t="16923" r="62084" b="39780"/>
          <a:stretch/>
        </p:blipFill>
        <p:spPr bwMode="auto">
          <a:xfrm>
            <a:off x="1219200" y="2286000"/>
            <a:ext cx="7010400" cy="4419600"/>
          </a:xfrm>
          <a:prstGeom prst="rect">
            <a:avLst/>
          </a:prstGeom>
          <a:ln>
            <a:noFill/>
          </a:ln>
          <a:extLst>
            <a:ext uri="{53640926-AAD7-44D8-BBD7-CCE9431645EC}">
              <a14:shadowObscured xmlns:a14="http://schemas.microsoft.com/office/drawing/2010/main"/>
            </a:ext>
          </a:extLst>
        </p:spPr>
      </p:pic>
      <p:sp>
        <p:nvSpPr>
          <p:cNvPr id="8" name="Title 2"/>
          <p:cNvSpPr txBox="1">
            <a:spLocks/>
          </p:cNvSpPr>
          <p:nvPr/>
        </p:nvSpPr>
        <p:spPr>
          <a:xfrm>
            <a:off x="447136" y="215184"/>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3" name="Rectangle 2"/>
          <p:cNvSpPr/>
          <p:nvPr/>
        </p:nvSpPr>
        <p:spPr>
          <a:xfrm>
            <a:off x="5943600" y="5181599"/>
            <a:ext cx="2286000" cy="304799"/>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960724648"/>
              </p:ext>
            </p:extLst>
          </p:nvPr>
        </p:nvGraphicFramePr>
        <p:xfrm>
          <a:off x="447136" y="731804"/>
          <a:ext cx="8381999" cy="1446364"/>
        </p:xfrm>
        <a:graphic>
          <a:graphicData uri="http://schemas.openxmlformats.org/drawingml/2006/table">
            <a:tbl>
              <a:tblPr firstRow="1" firstCol="1" bandRow="1">
                <a:tableStyleId>{5C22544A-7EE6-4342-B048-85BDC9FD1C3A}</a:tableStyleId>
              </a:tblPr>
              <a:tblGrid>
                <a:gridCol w="1016463"/>
                <a:gridCol w="1016463"/>
                <a:gridCol w="987711"/>
                <a:gridCol w="987711"/>
                <a:gridCol w="987711"/>
                <a:gridCol w="882009"/>
                <a:gridCol w="1292352"/>
                <a:gridCol w="1211579"/>
              </a:tblGrid>
              <a:tr h="713508">
                <a:tc>
                  <a:txBody>
                    <a:bodyPr/>
                    <a:lstStyle/>
                    <a:p>
                      <a:pPr marL="0" marR="0" algn="ctr">
                        <a:spcBef>
                          <a:spcPts val="0"/>
                        </a:spcBef>
                        <a:spcAft>
                          <a:spcPts val="0"/>
                        </a:spcAft>
                      </a:pPr>
                      <a:r>
                        <a:rPr lang="en-US" sz="1000" dirty="0">
                          <a:effectLst/>
                        </a:rPr>
                        <a:t>FYQTR</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a:effectLst/>
                        </a:rPr>
                        <a:t>MONTH</a:t>
                      </a:r>
                      <a:endParaRPr lang="en-US" sz="110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spc="5" dirty="0">
                          <a:effectLst/>
                        </a:rPr>
                        <a:t>Child 1</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spc="5" dirty="0">
                          <a:effectLst/>
                        </a:rPr>
                        <a:t>Child 2</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spc="5" dirty="0">
                          <a:effectLst/>
                        </a:rPr>
                        <a:t>Child 3</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dirty="0">
                          <a:effectLst/>
                        </a:rPr>
                        <a:t>Child 4</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dirty="0">
                          <a:effectLst/>
                        </a:rPr>
                        <a:t>TOTAL MONTHLY EXPENDITURES</a:t>
                      </a:r>
                      <a:endParaRPr lang="en-US" sz="1100" dirty="0">
                        <a:solidFill>
                          <a:srgbClr val="000000"/>
                        </a:solidFill>
                        <a:effectLst/>
                        <a:latin typeface="Times New Roman"/>
                        <a:ea typeface="Times New Roman"/>
                      </a:endParaRPr>
                    </a:p>
                  </a:txBody>
                  <a:tcPr marL="60199" marR="60199" marT="0" marB="0" anchor="ctr"/>
                </a:tc>
                <a:tc>
                  <a:txBody>
                    <a:bodyPr/>
                    <a:lstStyle/>
                    <a:p>
                      <a:pPr marL="0" marR="0" algn="ctr">
                        <a:spcBef>
                          <a:spcPts val="0"/>
                        </a:spcBef>
                        <a:spcAft>
                          <a:spcPts val="0"/>
                        </a:spcAft>
                      </a:pPr>
                      <a:r>
                        <a:rPr lang="en-US" sz="1000" dirty="0" smtClean="0">
                          <a:effectLst/>
                        </a:rPr>
                        <a:t>ACTUAL PERSONS SERVED</a:t>
                      </a:r>
                      <a:endParaRPr lang="en-US" sz="1100" dirty="0">
                        <a:solidFill>
                          <a:srgbClr val="000000"/>
                        </a:solidFill>
                        <a:effectLst/>
                        <a:latin typeface="Times New Roman"/>
                        <a:ea typeface="Times New Roman"/>
                      </a:endParaRPr>
                    </a:p>
                  </a:txBody>
                  <a:tcPr marL="60199" marR="60199" marT="0" marB="0" anchor="ctr"/>
                </a:tc>
              </a:tr>
              <a:tr h="183214">
                <a:tc rowSpan="3">
                  <a:txBody>
                    <a:bodyPr/>
                    <a:lstStyle/>
                    <a:p>
                      <a:pPr marL="0" marR="0" algn="ctr">
                        <a:spcBef>
                          <a:spcPts val="0"/>
                        </a:spcBef>
                        <a:spcAft>
                          <a:spcPts val="0"/>
                        </a:spcAft>
                      </a:pPr>
                      <a:r>
                        <a:rPr lang="en-US" sz="1000">
                          <a:effectLst/>
                        </a:rPr>
                        <a:t>Q1</a:t>
                      </a:r>
                      <a:endParaRPr lang="en-US" sz="1100">
                        <a:solidFill>
                          <a:srgbClr val="000000"/>
                        </a:solidFill>
                        <a:effectLst/>
                        <a:latin typeface="Times New Roman"/>
                        <a:ea typeface="Times New Roman"/>
                      </a:endParaRPr>
                    </a:p>
                  </a:txBody>
                  <a:tcPr marL="60199" marR="60199" marT="0" marB="0" anchor="ctr"/>
                </a:tc>
                <a:tc>
                  <a:txBody>
                    <a:bodyPr/>
                    <a:lstStyle/>
                    <a:p>
                      <a:pPr marL="0" marR="0" algn="r">
                        <a:spcBef>
                          <a:spcPts val="0"/>
                        </a:spcBef>
                        <a:spcAft>
                          <a:spcPts val="0"/>
                        </a:spcAft>
                      </a:pPr>
                      <a:r>
                        <a:rPr lang="en-US" sz="1000">
                          <a:effectLst/>
                        </a:rPr>
                        <a:t>October</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824.56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2,474.56 </a:t>
                      </a:r>
                      <a:endParaRPr lang="en-US" sz="110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a:effectLst/>
                        </a:rPr>
                        <a:t>4</a:t>
                      </a:r>
                      <a:endParaRPr lang="en-US" sz="1100">
                        <a:solidFill>
                          <a:srgbClr val="000000"/>
                        </a:solidFill>
                        <a:effectLst/>
                        <a:latin typeface="Times New Roman"/>
                        <a:ea typeface="Times New Roman"/>
                      </a:endParaRPr>
                    </a:p>
                  </a:txBody>
                  <a:tcPr marL="60199" marR="60199" marT="0" marB="0" anchor="b"/>
                </a:tc>
              </a:tr>
              <a:tr h="183214">
                <a:tc vMerge="1">
                  <a:txBody>
                    <a:bodyPr/>
                    <a:lstStyle/>
                    <a:p>
                      <a:endParaRPr lang="en-US"/>
                    </a:p>
                  </a:txBody>
                  <a:tcPr/>
                </a:tc>
                <a:tc>
                  <a:txBody>
                    <a:bodyPr/>
                    <a:lstStyle/>
                    <a:p>
                      <a:pPr marL="0" marR="0" algn="r">
                        <a:spcBef>
                          <a:spcPts val="0"/>
                        </a:spcBef>
                        <a:spcAft>
                          <a:spcPts val="0"/>
                        </a:spcAft>
                      </a:pPr>
                      <a:r>
                        <a:rPr lang="en-US" sz="1000" spc="-5">
                          <a:effectLst/>
                        </a:rPr>
                        <a:t>November</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349.50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835.00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2,484.50 </a:t>
                      </a:r>
                      <a:endParaRPr lang="en-US" sz="110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a:effectLst/>
                        </a:rPr>
                        <a:t>4</a:t>
                      </a:r>
                      <a:endParaRPr lang="en-US" sz="1100">
                        <a:solidFill>
                          <a:srgbClr val="000000"/>
                        </a:solidFill>
                        <a:effectLst/>
                        <a:latin typeface="Times New Roman"/>
                        <a:ea typeface="Times New Roman"/>
                      </a:endParaRPr>
                    </a:p>
                  </a:txBody>
                  <a:tcPr marL="60199" marR="60199" marT="0" marB="0" anchor="b"/>
                </a:tc>
              </a:tr>
              <a:tr h="183214">
                <a:tc vMerge="1">
                  <a:txBody>
                    <a:bodyPr/>
                    <a:lstStyle/>
                    <a:p>
                      <a:endParaRPr lang="en-US"/>
                    </a:p>
                  </a:txBody>
                  <a:tcPr/>
                </a:tc>
                <a:tc>
                  <a:txBody>
                    <a:bodyPr/>
                    <a:lstStyle/>
                    <a:p>
                      <a:pPr marL="0" marR="0" algn="r">
                        <a:spcBef>
                          <a:spcPts val="0"/>
                        </a:spcBef>
                        <a:spcAft>
                          <a:spcPts val="0"/>
                        </a:spcAft>
                      </a:pPr>
                      <a:r>
                        <a:rPr lang="en-US" sz="1000" spc="15">
                          <a:effectLst/>
                        </a:rPr>
                        <a:t>December</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650.00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349.50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360.00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2,009.50 </a:t>
                      </a:r>
                      <a:endParaRPr lang="en-US" sz="110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a:effectLst/>
                        </a:rPr>
                        <a:t>4</a:t>
                      </a:r>
                      <a:endParaRPr lang="en-US" sz="1100">
                        <a:solidFill>
                          <a:srgbClr val="000000"/>
                        </a:solidFill>
                        <a:effectLst/>
                        <a:latin typeface="Times New Roman"/>
                        <a:ea typeface="Times New Roman"/>
                      </a:endParaRPr>
                    </a:p>
                  </a:txBody>
                  <a:tcPr marL="60199" marR="60199" marT="0" marB="0" anchor="b"/>
                </a:tc>
              </a:tr>
              <a:tr h="183214">
                <a:tc gridSpan="2">
                  <a:txBody>
                    <a:bodyPr/>
                    <a:lstStyle/>
                    <a:p>
                      <a:pPr marL="0" marR="0" algn="r">
                        <a:spcBef>
                          <a:spcPts val="0"/>
                        </a:spcBef>
                        <a:spcAft>
                          <a:spcPts val="0"/>
                        </a:spcAft>
                      </a:pPr>
                      <a:r>
                        <a:rPr lang="en-US" sz="1000">
                          <a:effectLst/>
                        </a:rPr>
                        <a:t>Q1 TOTAL:</a:t>
                      </a:r>
                      <a:endParaRPr lang="en-US" sz="1100">
                        <a:solidFill>
                          <a:srgbClr val="000000"/>
                        </a:solidFill>
                        <a:effectLst/>
                        <a:latin typeface="Times New Roman"/>
                        <a:ea typeface="Times New Roman"/>
                      </a:endParaRPr>
                    </a:p>
                  </a:txBody>
                  <a:tcPr marL="60199" marR="60199" marT="0" marB="0" anchor="b"/>
                </a:tc>
                <a:tc hMerge="1">
                  <a:txBody>
                    <a:bodyPr/>
                    <a:lstStyle/>
                    <a:p>
                      <a:endParaRPr lang="en-US"/>
                    </a:p>
                  </a:txBody>
                  <a:tcPr/>
                </a:tc>
                <a:tc>
                  <a:txBody>
                    <a:bodyPr/>
                    <a:lstStyle/>
                    <a:p>
                      <a:pPr marL="0" marR="0" algn="r">
                        <a:spcBef>
                          <a:spcPts val="0"/>
                        </a:spcBef>
                        <a:spcAft>
                          <a:spcPts val="0"/>
                        </a:spcAft>
                      </a:pPr>
                      <a:r>
                        <a:rPr lang="en-US" sz="1000">
                          <a:effectLst/>
                        </a:rPr>
                        <a:t>   1,950.00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1,950.00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1,049.00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a:effectLst/>
                        </a:rPr>
                        <a:t>   2,019.56 </a:t>
                      </a:r>
                      <a:endParaRPr lang="en-US" sz="1100">
                        <a:solidFill>
                          <a:srgbClr val="000000"/>
                        </a:solidFill>
                        <a:effectLst/>
                        <a:latin typeface="Times New Roman"/>
                        <a:ea typeface="Times New Roman"/>
                      </a:endParaRPr>
                    </a:p>
                  </a:txBody>
                  <a:tcPr marL="60199" marR="60199" marT="0" marB="0" anchor="b"/>
                </a:tc>
                <a:tc>
                  <a:txBody>
                    <a:bodyPr/>
                    <a:lstStyle/>
                    <a:p>
                      <a:pPr marL="0" marR="0" algn="r">
                        <a:spcBef>
                          <a:spcPts val="0"/>
                        </a:spcBef>
                        <a:spcAft>
                          <a:spcPts val="0"/>
                        </a:spcAft>
                      </a:pPr>
                      <a:r>
                        <a:rPr lang="en-US" sz="1000" dirty="0">
                          <a:effectLst/>
                        </a:rPr>
                        <a:t>                  6,968.56 </a:t>
                      </a:r>
                      <a:endParaRPr lang="en-US" sz="1100" dirty="0">
                        <a:solidFill>
                          <a:srgbClr val="000000"/>
                        </a:solidFill>
                        <a:effectLst/>
                        <a:latin typeface="Times New Roman"/>
                        <a:ea typeface="Times New Roman"/>
                      </a:endParaRPr>
                    </a:p>
                  </a:txBody>
                  <a:tcPr marL="60199" marR="60199" marT="0" marB="0" anchor="b"/>
                </a:tc>
                <a:tc>
                  <a:txBody>
                    <a:bodyPr/>
                    <a:lstStyle/>
                    <a:p>
                      <a:pPr marL="0" marR="0" algn="ctr">
                        <a:spcBef>
                          <a:spcPts val="0"/>
                        </a:spcBef>
                        <a:spcAft>
                          <a:spcPts val="0"/>
                        </a:spcAft>
                      </a:pPr>
                      <a:r>
                        <a:rPr lang="en-US" sz="1000" dirty="0">
                          <a:effectLst/>
                        </a:rPr>
                        <a:t>12</a:t>
                      </a:r>
                      <a:endParaRPr lang="en-US" sz="1100" dirty="0">
                        <a:solidFill>
                          <a:srgbClr val="000000"/>
                        </a:solidFill>
                        <a:effectLst/>
                        <a:latin typeface="Times New Roman"/>
                        <a:ea typeface="Times New Roman"/>
                      </a:endParaRPr>
                    </a:p>
                  </a:txBody>
                  <a:tcPr marL="60199" marR="60199" marT="0" marB="0" anchor="b"/>
                </a:tc>
              </a:tr>
            </a:tbl>
          </a:graphicData>
        </a:graphic>
      </p:graphicFrame>
      <p:sp>
        <p:nvSpPr>
          <p:cNvPr id="4" name="TextBox 3"/>
          <p:cNvSpPr txBox="1"/>
          <p:nvPr/>
        </p:nvSpPr>
        <p:spPr>
          <a:xfrm>
            <a:off x="6254151" y="5147845"/>
            <a:ext cx="389850" cy="338554"/>
          </a:xfrm>
          <a:prstGeom prst="rect">
            <a:avLst/>
          </a:prstGeom>
          <a:noFill/>
        </p:spPr>
        <p:txBody>
          <a:bodyPr wrap="none" rtlCol="0">
            <a:spAutoFit/>
          </a:bodyPr>
          <a:lstStyle/>
          <a:p>
            <a:r>
              <a:rPr lang="en-US" sz="1600" b="1" dirty="0" smtClean="0">
                <a:solidFill>
                  <a:srgbClr val="FF0000"/>
                </a:solidFill>
              </a:rPr>
              <a:t>12</a:t>
            </a:r>
            <a:endParaRPr lang="en-US" sz="1600" b="1" dirty="0">
              <a:solidFill>
                <a:srgbClr val="FF0000"/>
              </a:solidFill>
            </a:endParaRPr>
          </a:p>
        </p:txBody>
      </p:sp>
      <p:sp>
        <p:nvSpPr>
          <p:cNvPr id="11" name="TextBox 10"/>
          <p:cNvSpPr txBox="1"/>
          <p:nvPr/>
        </p:nvSpPr>
        <p:spPr>
          <a:xfrm>
            <a:off x="7239000" y="5147845"/>
            <a:ext cx="902811" cy="338554"/>
          </a:xfrm>
          <a:prstGeom prst="rect">
            <a:avLst/>
          </a:prstGeom>
          <a:noFill/>
        </p:spPr>
        <p:txBody>
          <a:bodyPr wrap="none" rtlCol="0">
            <a:spAutoFit/>
          </a:bodyPr>
          <a:lstStyle/>
          <a:p>
            <a:r>
              <a:rPr lang="en-US" sz="1600" b="1" dirty="0" smtClean="0">
                <a:solidFill>
                  <a:srgbClr val="FF0000"/>
                </a:solidFill>
              </a:rPr>
              <a:t>6,968.56</a:t>
            </a:r>
            <a:endParaRPr lang="en-US" sz="1600" b="1" dirty="0">
              <a:solidFill>
                <a:srgbClr val="FF0000"/>
              </a:solidFill>
            </a:endParaRPr>
          </a:p>
        </p:txBody>
      </p:sp>
      <p:sp>
        <p:nvSpPr>
          <p:cNvPr id="12" name="Rectangle 11"/>
          <p:cNvSpPr/>
          <p:nvPr/>
        </p:nvSpPr>
        <p:spPr>
          <a:xfrm>
            <a:off x="6384266" y="1962509"/>
            <a:ext cx="2436962" cy="241539"/>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6553200" y="2284561"/>
            <a:ext cx="1588611" cy="2863285"/>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13043" y="2284561"/>
            <a:ext cx="377362" cy="2863283"/>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697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470975"/>
            <a:ext cx="3733800" cy="646331"/>
          </a:xfrm>
          <a:prstGeom prst="rect">
            <a:avLst/>
          </a:prstGeom>
          <a:noFill/>
        </p:spPr>
        <p:txBody>
          <a:bodyPr wrap="square" rtlCol="0">
            <a:spAutoFit/>
          </a:bodyPr>
          <a:lstStyle/>
          <a:p>
            <a:pPr algn="ctr"/>
            <a:r>
              <a:rPr lang="en-US" b="1" dirty="0" smtClean="0"/>
              <a:t>ACTUAL PERSONS SERVED &amp; EXPENDITURES</a:t>
            </a:r>
            <a:endParaRPr lang="en-US" b="1" i="1" u="sng" dirty="0"/>
          </a:p>
        </p:txBody>
      </p:sp>
      <p:sp>
        <p:nvSpPr>
          <p:cNvPr id="2" name="TextBox 1"/>
          <p:cNvSpPr txBox="1"/>
          <p:nvPr/>
        </p:nvSpPr>
        <p:spPr>
          <a:xfrm>
            <a:off x="626853" y="1102962"/>
            <a:ext cx="7315200" cy="738664"/>
          </a:xfrm>
          <a:prstGeom prst="rect">
            <a:avLst/>
          </a:prstGeom>
          <a:noFill/>
        </p:spPr>
        <p:txBody>
          <a:bodyPr wrap="square" rtlCol="0">
            <a:spAutoFit/>
          </a:bodyPr>
          <a:lstStyle/>
          <a:p>
            <a:r>
              <a:rPr lang="en-US" sz="1400" b="1" dirty="0"/>
              <a:t>How to Count General Assistance Actual persons Served</a:t>
            </a:r>
            <a:endParaRPr lang="en-US" sz="1400" dirty="0"/>
          </a:p>
          <a:p>
            <a:pPr marL="285750" lvl="0" indent="-285750">
              <a:buFont typeface="Wingdings" panose="05000000000000000000" pitchFamily="2" charset="2"/>
              <a:buChar char="Ø"/>
            </a:pPr>
            <a:r>
              <a:rPr lang="en-US" sz="1400" dirty="0"/>
              <a:t>Count the Household Size used to Determine Monthly Payment Standard</a:t>
            </a:r>
          </a:p>
          <a:p>
            <a:pPr marL="285750" lvl="0" indent="-285750">
              <a:buFont typeface="Wingdings" panose="05000000000000000000" pitchFamily="2" charset="2"/>
              <a:buChar char="Ø"/>
            </a:pPr>
            <a:r>
              <a:rPr lang="en-US" sz="1400" dirty="0"/>
              <a:t>Count the Check Amount</a:t>
            </a:r>
          </a:p>
        </p:txBody>
      </p:sp>
      <p:sp>
        <p:nvSpPr>
          <p:cNvPr id="4" name="TextBox 3"/>
          <p:cNvSpPr txBox="1"/>
          <p:nvPr/>
        </p:nvSpPr>
        <p:spPr>
          <a:xfrm>
            <a:off x="444261" y="1841626"/>
            <a:ext cx="8315864" cy="1600438"/>
          </a:xfrm>
          <a:prstGeom prst="rect">
            <a:avLst/>
          </a:prstGeom>
          <a:noFill/>
        </p:spPr>
        <p:txBody>
          <a:bodyPr wrap="square" rtlCol="0">
            <a:spAutoFit/>
          </a:bodyPr>
          <a:lstStyle/>
          <a:p>
            <a:r>
              <a:rPr lang="en-US" sz="1400" b="1" dirty="0" smtClean="0"/>
              <a:t>Case </a:t>
            </a:r>
            <a:r>
              <a:rPr lang="en-US" sz="1400" b="1" dirty="0"/>
              <a:t>Scenario 1: </a:t>
            </a:r>
            <a:r>
              <a:rPr lang="en-US" sz="1400" dirty="0"/>
              <a:t>An Unemployable client with a household size of one receives General Assistance for the months of October, November, and December at a rate of $100 per month.  You would count that person a total of three times, once for each month for Quarter 1 at a total cost of $300. (See Below)</a:t>
            </a:r>
          </a:p>
          <a:p>
            <a:r>
              <a:rPr lang="en-US" sz="1400" dirty="0"/>
              <a:t> </a:t>
            </a:r>
          </a:p>
          <a:p>
            <a:r>
              <a:rPr lang="en-US" sz="1400" b="1" dirty="0"/>
              <a:t>Case Scenario 2: </a:t>
            </a:r>
            <a:r>
              <a:rPr lang="en-US" sz="1400" dirty="0"/>
              <a:t>An Employable client with a household of two receives General Assistance for the months of November and December at the monthly standard rate of $250 per month.  You would count the total household of 2 for each month in Quarter 1 for a total served of 4 at a total cost of $500. (See below)</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73864208"/>
              </p:ext>
            </p:extLst>
          </p:nvPr>
        </p:nvGraphicFramePr>
        <p:xfrm>
          <a:off x="1990136" y="3505201"/>
          <a:ext cx="5224114" cy="1548824"/>
        </p:xfrm>
        <a:graphic>
          <a:graphicData uri="http://schemas.openxmlformats.org/drawingml/2006/table">
            <a:tbl>
              <a:tblPr firstRow="1" firstCol="1" lastRow="1" lastCol="1" bandRow="1" bandCol="1">
                <a:tableStyleId>{16D9F66E-5EB9-4882-86FB-DCBF35E3C3E4}</a:tableStyleId>
              </a:tblPr>
              <a:tblGrid>
                <a:gridCol w="1751995"/>
                <a:gridCol w="867191"/>
                <a:gridCol w="868030"/>
                <a:gridCol w="867191"/>
                <a:gridCol w="869707"/>
              </a:tblGrid>
              <a:tr h="193603">
                <a:tc gridSpan="5">
                  <a:txBody>
                    <a:bodyPr/>
                    <a:lstStyle/>
                    <a:p>
                      <a:pPr marL="1521460" marR="1513840" algn="ctr">
                        <a:lnSpc>
                          <a:spcPts val="1135"/>
                        </a:lnSpc>
                        <a:spcBef>
                          <a:spcPts val="0"/>
                        </a:spcBef>
                        <a:spcAft>
                          <a:spcPts val="0"/>
                        </a:spcAft>
                      </a:pPr>
                      <a:r>
                        <a:rPr lang="en-US" sz="1000" dirty="0">
                          <a:solidFill>
                            <a:schemeClr val="bg1"/>
                          </a:solidFill>
                          <a:effectLst/>
                        </a:rPr>
                        <a:t>F</a:t>
                      </a:r>
                      <a:r>
                        <a:rPr lang="en-US" sz="1000" spc="-5" dirty="0">
                          <a:solidFill>
                            <a:schemeClr val="bg1"/>
                          </a:solidFill>
                          <a:effectLst/>
                        </a:rPr>
                        <a:t>I</a:t>
                      </a:r>
                      <a:r>
                        <a:rPr lang="en-US" sz="1000" dirty="0">
                          <a:solidFill>
                            <a:schemeClr val="bg1"/>
                          </a:solidFill>
                          <a:effectLst/>
                        </a:rPr>
                        <a:t>SC</a:t>
                      </a:r>
                      <a:r>
                        <a:rPr lang="en-US" sz="1000" spc="10" dirty="0">
                          <a:solidFill>
                            <a:schemeClr val="bg1"/>
                          </a:solidFill>
                          <a:effectLst/>
                        </a:rPr>
                        <a:t>A</a:t>
                      </a:r>
                      <a:r>
                        <a:rPr lang="en-US" sz="1000" dirty="0">
                          <a:solidFill>
                            <a:schemeClr val="bg1"/>
                          </a:solidFill>
                          <a:effectLst/>
                        </a:rPr>
                        <a:t>L</a:t>
                      </a:r>
                      <a:r>
                        <a:rPr lang="en-US" sz="1000" spc="-40" dirty="0">
                          <a:solidFill>
                            <a:schemeClr val="bg1"/>
                          </a:solidFill>
                          <a:effectLst/>
                        </a:rPr>
                        <a:t> </a:t>
                      </a:r>
                      <a:r>
                        <a:rPr lang="en-US" sz="1000" dirty="0">
                          <a:solidFill>
                            <a:schemeClr val="bg1"/>
                          </a:solidFill>
                          <a:effectLst/>
                        </a:rPr>
                        <a:t>Y</a:t>
                      </a:r>
                      <a:r>
                        <a:rPr lang="en-US" sz="1000" spc="-5" dirty="0">
                          <a:solidFill>
                            <a:schemeClr val="bg1"/>
                          </a:solidFill>
                          <a:effectLst/>
                        </a:rPr>
                        <a:t>E</a:t>
                      </a:r>
                      <a:r>
                        <a:rPr lang="en-US" sz="1000" spc="10" dirty="0">
                          <a:solidFill>
                            <a:schemeClr val="bg1"/>
                          </a:solidFill>
                          <a:effectLst/>
                        </a:rPr>
                        <a:t>A</a:t>
                      </a:r>
                      <a:r>
                        <a:rPr lang="en-US" sz="1000" dirty="0">
                          <a:solidFill>
                            <a:schemeClr val="bg1"/>
                          </a:solidFill>
                          <a:effectLst/>
                        </a:rPr>
                        <a:t>R</a:t>
                      </a:r>
                      <a:endParaRPr lang="en-US" sz="1200" dirty="0">
                        <a:solidFill>
                          <a:schemeClr val="bg1"/>
                        </a:solidFill>
                        <a:effectLst/>
                        <a:latin typeface="Times New Roman"/>
                        <a:ea typeface="Times New Roman"/>
                      </a:endParaRPr>
                    </a:p>
                  </a:txBody>
                  <a:tcPr marL="0" marR="0" marT="0" marB="0">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603">
                <a:tc>
                  <a:txBody>
                    <a:bodyPr/>
                    <a:lstStyle/>
                    <a:p>
                      <a:pPr marL="878840" marR="0">
                        <a:lnSpc>
                          <a:spcPts val="1110"/>
                        </a:lnSpc>
                        <a:spcBef>
                          <a:spcPts val="0"/>
                        </a:spcBef>
                        <a:spcAft>
                          <a:spcPts val="0"/>
                        </a:spcAft>
                      </a:pPr>
                      <a:r>
                        <a:rPr lang="en-US" sz="1000">
                          <a:effectLst/>
                        </a:rPr>
                        <a:t> </a:t>
                      </a:r>
                      <a:endParaRPr lang="en-US" sz="1200">
                        <a:solidFill>
                          <a:srgbClr val="000000"/>
                        </a:solidFill>
                        <a:effectLst/>
                        <a:latin typeface="Times New Roman"/>
                        <a:ea typeface="Times New Roman"/>
                      </a:endParaRPr>
                    </a:p>
                  </a:txBody>
                  <a:tcPr marL="0" marR="0" marT="0" marB="0"/>
                </a:tc>
                <a:tc gridSpan="3">
                  <a:txBody>
                    <a:bodyPr/>
                    <a:lstStyle/>
                    <a:p>
                      <a:pPr marL="64770" marR="0" algn="ctr">
                        <a:lnSpc>
                          <a:spcPts val="1135"/>
                        </a:lnSpc>
                        <a:spcBef>
                          <a:spcPts val="0"/>
                        </a:spcBef>
                        <a:spcAft>
                          <a:spcPts val="0"/>
                        </a:spcAft>
                      </a:pPr>
                      <a:r>
                        <a:rPr lang="en-US" sz="1000" b="1" spc="5" dirty="0">
                          <a:effectLst/>
                        </a:rPr>
                        <a:t>FIRST QUARTER</a:t>
                      </a:r>
                      <a:endParaRPr lang="en-US" sz="1200" b="1" dirty="0">
                        <a:solidFill>
                          <a:srgbClr val="000000"/>
                        </a:solidFill>
                        <a:effectLst/>
                        <a:latin typeface="Times New Roman"/>
                        <a:ea typeface="Times New Roman"/>
                      </a:endParaRPr>
                    </a:p>
                  </a:txBody>
                  <a:tcPr marL="0" marR="0" marT="0" marB="0"/>
                </a:tc>
                <a:tc hMerge="1">
                  <a:txBody>
                    <a:bodyPr/>
                    <a:lstStyle/>
                    <a:p>
                      <a:endParaRPr lang="en-US"/>
                    </a:p>
                  </a:txBody>
                  <a:tcPr/>
                </a:tc>
                <a:tc hMerge="1">
                  <a:txBody>
                    <a:bodyPr/>
                    <a:lstStyle/>
                    <a:p>
                      <a:endParaRPr lang="en-US"/>
                    </a:p>
                  </a:txBody>
                  <a:tcPr/>
                </a:tc>
                <a:tc>
                  <a:txBody>
                    <a:bodyPr/>
                    <a:lstStyle/>
                    <a:p>
                      <a:pPr marL="64770" marR="0">
                        <a:lnSpc>
                          <a:spcPts val="1135"/>
                        </a:lnSpc>
                        <a:spcBef>
                          <a:spcPts val="0"/>
                        </a:spcBef>
                        <a:spcAft>
                          <a:spcPts val="0"/>
                        </a:spcAft>
                      </a:pPr>
                      <a:r>
                        <a:rPr lang="en-US" sz="1000" spc="-5">
                          <a:effectLst/>
                        </a:rPr>
                        <a:t> </a:t>
                      </a:r>
                      <a:endParaRPr lang="en-US" sz="1200">
                        <a:solidFill>
                          <a:srgbClr val="000000"/>
                        </a:solidFill>
                        <a:effectLst/>
                        <a:latin typeface="Times New Roman"/>
                        <a:ea typeface="Times New Roman"/>
                      </a:endParaRPr>
                    </a:p>
                  </a:txBody>
                  <a:tcPr marL="0" marR="0" marT="0" marB="0"/>
                </a:tc>
              </a:tr>
              <a:tr h="193603">
                <a:tc>
                  <a:txBody>
                    <a:bodyPr/>
                    <a:lstStyle/>
                    <a:p>
                      <a:pPr marL="878840" marR="0" algn="r">
                        <a:lnSpc>
                          <a:spcPts val="1110"/>
                        </a:lnSpc>
                        <a:spcBef>
                          <a:spcPts val="0"/>
                        </a:spcBef>
                        <a:spcAft>
                          <a:spcPts val="0"/>
                        </a:spcAft>
                      </a:pPr>
                      <a:r>
                        <a:rPr lang="en-US" sz="1000" dirty="0">
                          <a:effectLst/>
                        </a:rPr>
                        <a:t>M</a:t>
                      </a:r>
                      <a:r>
                        <a:rPr lang="en-US" sz="1000" spc="5" dirty="0">
                          <a:effectLst/>
                        </a:rPr>
                        <a:t>on</a:t>
                      </a:r>
                      <a:r>
                        <a:rPr lang="en-US" sz="1000" dirty="0">
                          <a:effectLst/>
                        </a:rPr>
                        <a:t>t</a:t>
                      </a:r>
                      <a:r>
                        <a:rPr lang="en-US" sz="1000" spc="5" dirty="0">
                          <a:effectLst/>
                        </a:rPr>
                        <a:t>h</a:t>
                      </a:r>
                      <a:r>
                        <a:rPr lang="en-US" sz="1000" dirty="0">
                          <a:effectLst/>
                        </a:rPr>
                        <a:t>:</a:t>
                      </a:r>
                      <a:endParaRPr lang="en-US" sz="1200" dirty="0">
                        <a:solidFill>
                          <a:srgbClr val="000000"/>
                        </a:solidFill>
                        <a:effectLst/>
                        <a:latin typeface="Times New Roman"/>
                        <a:ea typeface="Times New Roman"/>
                      </a:endParaRPr>
                    </a:p>
                  </a:txBody>
                  <a:tcPr marL="0" marR="0" marT="0" marB="0"/>
                </a:tc>
                <a:tc>
                  <a:txBody>
                    <a:bodyPr/>
                    <a:lstStyle/>
                    <a:p>
                      <a:pPr marL="63500" marR="0" algn="ctr">
                        <a:lnSpc>
                          <a:spcPts val="1135"/>
                        </a:lnSpc>
                        <a:spcBef>
                          <a:spcPts val="0"/>
                        </a:spcBef>
                        <a:spcAft>
                          <a:spcPts val="0"/>
                        </a:spcAft>
                      </a:pPr>
                      <a:r>
                        <a:rPr lang="en-US" sz="1000" b="1" spc="5" dirty="0">
                          <a:effectLst/>
                        </a:rPr>
                        <a:t>October</a:t>
                      </a:r>
                      <a:endParaRPr lang="en-US" sz="1200" b="1" dirty="0">
                        <a:solidFill>
                          <a:srgbClr val="000000"/>
                        </a:solidFill>
                        <a:effectLst/>
                        <a:latin typeface="Times New Roman"/>
                        <a:ea typeface="Times New Roman"/>
                      </a:endParaRPr>
                    </a:p>
                  </a:txBody>
                  <a:tcPr marL="0" marR="0" marT="0" marB="0"/>
                </a:tc>
                <a:tc>
                  <a:txBody>
                    <a:bodyPr/>
                    <a:lstStyle/>
                    <a:p>
                      <a:pPr marL="64770" marR="0" algn="ctr">
                        <a:lnSpc>
                          <a:spcPts val="1135"/>
                        </a:lnSpc>
                        <a:spcBef>
                          <a:spcPts val="0"/>
                        </a:spcBef>
                        <a:spcAft>
                          <a:spcPts val="0"/>
                        </a:spcAft>
                      </a:pPr>
                      <a:r>
                        <a:rPr lang="en-US" sz="1000" b="1" spc="5" dirty="0">
                          <a:effectLst/>
                        </a:rPr>
                        <a:t>November</a:t>
                      </a:r>
                      <a:endParaRPr lang="en-US" sz="1200" b="1" dirty="0">
                        <a:solidFill>
                          <a:srgbClr val="000000"/>
                        </a:solidFill>
                        <a:effectLst/>
                        <a:latin typeface="Times New Roman"/>
                        <a:ea typeface="Times New Roman"/>
                      </a:endParaRPr>
                    </a:p>
                  </a:txBody>
                  <a:tcPr marL="0" marR="0" marT="0" marB="0"/>
                </a:tc>
                <a:tc>
                  <a:txBody>
                    <a:bodyPr/>
                    <a:lstStyle/>
                    <a:p>
                      <a:pPr marL="64770" marR="0" algn="ctr">
                        <a:lnSpc>
                          <a:spcPts val="1135"/>
                        </a:lnSpc>
                        <a:spcBef>
                          <a:spcPts val="0"/>
                        </a:spcBef>
                        <a:spcAft>
                          <a:spcPts val="0"/>
                        </a:spcAft>
                      </a:pPr>
                      <a:r>
                        <a:rPr lang="en-US" sz="1000" b="1" spc="5" dirty="0">
                          <a:effectLst/>
                        </a:rPr>
                        <a:t>December</a:t>
                      </a:r>
                      <a:endParaRPr lang="en-US" sz="1200" b="1" dirty="0">
                        <a:solidFill>
                          <a:srgbClr val="000000"/>
                        </a:solidFill>
                        <a:effectLst/>
                        <a:latin typeface="Times New Roman"/>
                        <a:ea typeface="Times New Roman"/>
                      </a:endParaRPr>
                    </a:p>
                  </a:txBody>
                  <a:tcPr marL="0" marR="0" marT="0" marB="0"/>
                </a:tc>
                <a:tc>
                  <a:txBody>
                    <a:bodyPr/>
                    <a:lstStyle/>
                    <a:p>
                      <a:pPr marL="64770" marR="0">
                        <a:lnSpc>
                          <a:spcPts val="1135"/>
                        </a:lnSpc>
                        <a:spcBef>
                          <a:spcPts val="0"/>
                        </a:spcBef>
                        <a:spcAft>
                          <a:spcPts val="0"/>
                        </a:spcAft>
                      </a:pPr>
                      <a:r>
                        <a:rPr lang="en-US" sz="1000" spc="-5">
                          <a:effectLst/>
                        </a:rPr>
                        <a:t>Q</a:t>
                      </a:r>
                      <a:r>
                        <a:rPr lang="en-US" sz="1000">
                          <a:effectLst/>
                        </a:rPr>
                        <a:t>1</a:t>
                      </a:r>
                      <a:r>
                        <a:rPr lang="en-US" sz="1000" spc="-10">
                          <a:effectLst/>
                        </a:rPr>
                        <a:t> </a:t>
                      </a:r>
                      <a:r>
                        <a:rPr lang="en-US" sz="1000" spc="-5">
                          <a:effectLst/>
                        </a:rPr>
                        <a:t>T</a:t>
                      </a:r>
                      <a:r>
                        <a:rPr lang="en-US" sz="1000" spc="5">
                          <a:effectLst/>
                        </a:rPr>
                        <a:t>ota</a:t>
                      </a:r>
                      <a:r>
                        <a:rPr lang="en-US" sz="1000">
                          <a:effectLst/>
                        </a:rPr>
                        <a:t>l</a:t>
                      </a:r>
                      <a:endParaRPr lang="en-US" sz="1200">
                        <a:solidFill>
                          <a:srgbClr val="000000"/>
                        </a:solidFill>
                        <a:effectLst/>
                        <a:latin typeface="Times New Roman"/>
                        <a:ea typeface="Times New Roman"/>
                      </a:endParaRPr>
                    </a:p>
                  </a:txBody>
                  <a:tcPr marL="0" marR="0" marT="0" marB="0"/>
                </a:tc>
              </a:tr>
              <a:tr h="193603">
                <a:tc>
                  <a:txBody>
                    <a:bodyPr/>
                    <a:lstStyle/>
                    <a:p>
                      <a:pPr marL="66675" marR="0" algn="r">
                        <a:lnSpc>
                          <a:spcPts val="1110"/>
                        </a:lnSpc>
                        <a:spcBef>
                          <a:spcPts val="0"/>
                        </a:spcBef>
                        <a:spcAft>
                          <a:spcPts val="0"/>
                        </a:spcAft>
                      </a:pPr>
                      <a:r>
                        <a:rPr lang="en-US" sz="1000" i="1" dirty="0">
                          <a:effectLst/>
                        </a:rPr>
                        <a:t>U</a:t>
                      </a:r>
                      <a:r>
                        <a:rPr lang="en-US" sz="1000" i="1" spc="-5" dirty="0">
                          <a:effectLst/>
                        </a:rPr>
                        <a:t>n</a:t>
                      </a:r>
                      <a:r>
                        <a:rPr lang="en-US" sz="1000" i="1" spc="15" dirty="0">
                          <a:effectLst/>
                        </a:rPr>
                        <a:t>e</a:t>
                      </a:r>
                      <a:r>
                        <a:rPr lang="en-US" sz="1000" i="1" spc="-20" dirty="0">
                          <a:effectLst/>
                        </a:rPr>
                        <a:t>m</a:t>
                      </a:r>
                      <a:r>
                        <a:rPr lang="en-US" sz="1000" i="1" spc="5" dirty="0">
                          <a:effectLst/>
                        </a:rPr>
                        <a:t>p</a:t>
                      </a:r>
                      <a:r>
                        <a:rPr lang="en-US" sz="1000" i="1" dirty="0">
                          <a:effectLst/>
                        </a:rPr>
                        <a:t>l</a:t>
                      </a:r>
                      <a:r>
                        <a:rPr lang="en-US" sz="1000" i="1" spc="15" dirty="0">
                          <a:effectLst/>
                        </a:rPr>
                        <a:t>o</a:t>
                      </a:r>
                      <a:r>
                        <a:rPr lang="en-US" sz="1000" i="1" spc="-5" dirty="0">
                          <a:effectLst/>
                        </a:rPr>
                        <a:t>y</a:t>
                      </a:r>
                      <a:r>
                        <a:rPr lang="en-US" sz="1000" i="1" dirty="0">
                          <a:effectLst/>
                        </a:rPr>
                        <a:t>a</a:t>
                      </a:r>
                      <a:r>
                        <a:rPr lang="en-US" sz="1000" i="1" spc="5" dirty="0">
                          <a:effectLst/>
                        </a:rPr>
                        <a:t>b</a:t>
                      </a:r>
                      <a:r>
                        <a:rPr lang="en-US" sz="1000" i="1" dirty="0">
                          <a:effectLst/>
                        </a:rPr>
                        <a:t>le</a:t>
                      </a:r>
                      <a:r>
                        <a:rPr lang="en-US" sz="1000" spc="-60" dirty="0">
                          <a:effectLst/>
                        </a:rPr>
                        <a:t> </a:t>
                      </a:r>
                      <a:r>
                        <a:rPr lang="en-US" sz="1000" spc="-5" dirty="0">
                          <a:effectLst/>
                        </a:rPr>
                        <a:t>Case 1</a:t>
                      </a:r>
                      <a:endParaRPr lang="en-US" sz="1200" dirty="0">
                        <a:solidFill>
                          <a:srgbClr val="000000"/>
                        </a:solidFill>
                        <a:effectLst/>
                        <a:latin typeface="Times New Roman"/>
                        <a:ea typeface="Times New Roman"/>
                      </a:endParaRPr>
                    </a:p>
                  </a:txBody>
                  <a:tcPr marL="0" marR="0" marT="0" marB="0"/>
                </a:tc>
                <a:tc>
                  <a:txBody>
                    <a:bodyPr/>
                    <a:lstStyle/>
                    <a:p>
                      <a:pPr marL="267970" marR="260985" algn="ctr">
                        <a:lnSpc>
                          <a:spcPts val="1135"/>
                        </a:lnSpc>
                        <a:spcBef>
                          <a:spcPts val="0"/>
                        </a:spcBef>
                        <a:spcAft>
                          <a:spcPts val="0"/>
                        </a:spcAft>
                      </a:pPr>
                      <a:r>
                        <a:rPr lang="en-US" sz="1000">
                          <a:effectLst/>
                        </a:rPr>
                        <a:t>1</a:t>
                      </a:r>
                      <a:endParaRPr lang="en-US" sz="1200">
                        <a:solidFill>
                          <a:srgbClr val="000000"/>
                        </a:solidFill>
                        <a:effectLst/>
                        <a:latin typeface="Times New Roman"/>
                        <a:ea typeface="Times New Roman"/>
                      </a:endParaRPr>
                    </a:p>
                  </a:txBody>
                  <a:tcPr marL="0" marR="0" marT="0" marB="0"/>
                </a:tc>
                <a:tc>
                  <a:txBody>
                    <a:bodyPr/>
                    <a:lstStyle/>
                    <a:p>
                      <a:pPr marL="269875" marR="259715" algn="ctr">
                        <a:lnSpc>
                          <a:spcPts val="1135"/>
                        </a:lnSpc>
                        <a:spcBef>
                          <a:spcPts val="0"/>
                        </a:spcBef>
                        <a:spcAft>
                          <a:spcPts val="0"/>
                        </a:spcAft>
                      </a:pPr>
                      <a:r>
                        <a:rPr lang="en-US" sz="1000">
                          <a:effectLst/>
                        </a:rPr>
                        <a:t>1</a:t>
                      </a:r>
                      <a:endParaRPr lang="en-US" sz="1200">
                        <a:solidFill>
                          <a:srgbClr val="000000"/>
                        </a:solidFill>
                        <a:effectLst/>
                        <a:latin typeface="Times New Roman"/>
                        <a:ea typeface="Times New Roman"/>
                      </a:endParaRPr>
                    </a:p>
                  </a:txBody>
                  <a:tcPr marL="0" marR="0" marT="0" marB="0"/>
                </a:tc>
                <a:tc>
                  <a:txBody>
                    <a:bodyPr/>
                    <a:lstStyle/>
                    <a:p>
                      <a:pPr marL="269875" marR="259080" algn="ctr">
                        <a:lnSpc>
                          <a:spcPts val="1135"/>
                        </a:lnSpc>
                        <a:spcBef>
                          <a:spcPts val="0"/>
                        </a:spcBef>
                        <a:spcAft>
                          <a:spcPts val="0"/>
                        </a:spcAft>
                      </a:pPr>
                      <a:r>
                        <a:rPr lang="en-US" sz="1000">
                          <a:effectLst/>
                        </a:rPr>
                        <a:t>1</a:t>
                      </a:r>
                      <a:endParaRPr lang="en-US" sz="1200">
                        <a:solidFill>
                          <a:srgbClr val="000000"/>
                        </a:solidFill>
                        <a:effectLst/>
                        <a:latin typeface="Times New Roman"/>
                        <a:ea typeface="Times New Roman"/>
                      </a:endParaRPr>
                    </a:p>
                  </a:txBody>
                  <a:tcPr marL="0" marR="0" marT="0" marB="0"/>
                </a:tc>
                <a:tc>
                  <a:txBody>
                    <a:bodyPr/>
                    <a:lstStyle/>
                    <a:p>
                      <a:pPr marL="269240" marR="260350" algn="ctr">
                        <a:lnSpc>
                          <a:spcPts val="1135"/>
                        </a:lnSpc>
                        <a:spcBef>
                          <a:spcPts val="0"/>
                        </a:spcBef>
                        <a:spcAft>
                          <a:spcPts val="0"/>
                        </a:spcAft>
                      </a:pPr>
                      <a:r>
                        <a:rPr lang="en-US" sz="1000">
                          <a:effectLst/>
                        </a:rPr>
                        <a:t>3</a:t>
                      </a:r>
                      <a:endParaRPr lang="en-US" sz="1200">
                        <a:solidFill>
                          <a:srgbClr val="000000"/>
                        </a:solidFill>
                        <a:effectLst/>
                        <a:latin typeface="Times New Roman"/>
                        <a:ea typeface="Times New Roman"/>
                      </a:endParaRPr>
                    </a:p>
                  </a:txBody>
                  <a:tcPr marL="0" marR="0" marT="0" marB="0"/>
                </a:tc>
              </a:tr>
              <a:tr h="193603">
                <a:tc>
                  <a:txBody>
                    <a:bodyPr/>
                    <a:lstStyle/>
                    <a:p>
                      <a:pPr marL="0" marR="55245" algn="r">
                        <a:lnSpc>
                          <a:spcPts val="1110"/>
                        </a:lnSpc>
                        <a:spcBef>
                          <a:spcPts val="0"/>
                        </a:spcBef>
                        <a:spcAft>
                          <a:spcPts val="0"/>
                        </a:spcAft>
                      </a:pPr>
                      <a:r>
                        <a:rPr lang="en-US" sz="1000" spc="-5">
                          <a:effectLst/>
                        </a:rPr>
                        <a:t>C</a:t>
                      </a:r>
                      <a:r>
                        <a:rPr lang="en-US" sz="1000" spc="5">
                          <a:effectLst/>
                        </a:rPr>
                        <a:t>o</a:t>
                      </a:r>
                      <a:r>
                        <a:rPr lang="en-US" sz="1000" spc="-5">
                          <a:effectLst/>
                        </a:rPr>
                        <a:t>s</a:t>
                      </a:r>
                      <a:r>
                        <a:rPr lang="en-US" sz="1000">
                          <a:effectLst/>
                        </a:rPr>
                        <a:t>t:</a:t>
                      </a:r>
                      <a:endParaRPr lang="en-US" sz="1200">
                        <a:solidFill>
                          <a:srgbClr val="000000"/>
                        </a:solidFill>
                        <a:effectLst/>
                        <a:latin typeface="Times New Roman"/>
                        <a:ea typeface="Times New Roman"/>
                      </a:endParaRPr>
                    </a:p>
                  </a:txBody>
                  <a:tcPr marL="0" marR="0" marT="0" marB="0"/>
                </a:tc>
                <a:tc>
                  <a:txBody>
                    <a:bodyPr/>
                    <a:lstStyle/>
                    <a:p>
                      <a:pPr marL="196215" marR="0">
                        <a:lnSpc>
                          <a:spcPts val="1135"/>
                        </a:lnSpc>
                        <a:spcBef>
                          <a:spcPts val="0"/>
                        </a:spcBef>
                        <a:spcAft>
                          <a:spcPts val="0"/>
                        </a:spcAft>
                      </a:pPr>
                      <a:r>
                        <a:rPr lang="en-US" sz="1000" b="1" spc="5">
                          <a:effectLst/>
                        </a:rPr>
                        <a:t>$100</a:t>
                      </a:r>
                      <a:endParaRPr lang="en-US" sz="1200" b="1">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b="1" spc="5">
                          <a:effectLst/>
                        </a:rPr>
                        <a:t>$100</a:t>
                      </a:r>
                      <a:endParaRPr lang="en-US" sz="1200" b="1">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b="1" spc="5">
                          <a:effectLst/>
                        </a:rPr>
                        <a:t>$100</a:t>
                      </a:r>
                      <a:endParaRPr lang="en-US" sz="1200" b="1">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b="1" spc="5" dirty="0">
                          <a:effectLst/>
                        </a:rPr>
                        <a:t>$300</a:t>
                      </a:r>
                      <a:endParaRPr lang="en-US" sz="1200" b="1" dirty="0">
                        <a:solidFill>
                          <a:srgbClr val="000000"/>
                        </a:solidFill>
                        <a:effectLst/>
                        <a:latin typeface="Times New Roman"/>
                        <a:ea typeface="Times New Roman"/>
                      </a:endParaRPr>
                    </a:p>
                  </a:txBody>
                  <a:tcPr marL="0" marR="0" marT="0" marB="0"/>
                </a:tc>
              </a:tr>
              <a:tr h="193603">
                <a:tc gridSpan="5">
                  <a:txBody>
                    <a:bodyPr/>
                    <a:lstStyle/>
                    <a:p>
                      <a:pPr marL="269240" marR="260350" algn="ctr">
                        <a:lnSpc>
                          <a:spcPts val="1135"/>
                        </a:lnSpc>
                        <a:spcBef>
                          <a:spcPts val="0"/>
                        </a:spcBef>
                        <a:spcAft>
                          <a:spcPts val="0"/>
                        </a:spcAft>
                      </a:pPr>
                      <a:r>
                        <a:rPr lang="en-US" sz="1000" dirty="0">
                          <a:effectLst/>
                        </a:rPr>
                        <a:t> </a:t>
                      </a:r>
                      <a:endParaRPr lang="en-US" sz="1200" dirty="0">
                        <a:solidFill>
                          <a:srgbClr val="000000"/>
                        </a:solidFill>
                        <a:effectLst/>
                        <a:latin typeface="Times New Roman"/>
                        <a:ea typeface="Times New Roman"/>
                      </a:endParaRPr>
                    </a:p>
                  </a:txBody>
                  <a:tcPr marL="0" marR="0" marT="0" marB="0">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603">
                <a:tc>
                  <a:txBody>
                    <a:bodyPr/>
                    <a:lstStyle/>
                    <a:p>
                      <a:pPr marL="200660" marR="0" algn="r">
                        <a:lnSpc>
                          <a:spcPts val="1110"/>
                        </a:lnSpc>
                        <a:spcBef>
                          <a:spcPts val="0"/>
                        </a:spcBef>
                        <a:spcAft>
                          <a:spcPts val="0"/>
                        </a:spcAft>
                      </a:pPr>
                      <a:r>
                        <a:rPr lang="en-US" sz="1000" i="1" spc="15" dirty="0">
                          <a:effectLst/>
                        </a:rPr>
                        <a:t>E</a:t>
                      </a:r>
                      <a:r>
                        <a:rPr lang="en-US" sz="1000" i="1" spc="-20" dirty="0">
                          <a:effectLst/>
                        </a:rPr>
                        <a:t>m</a:t>
                      </a:r>
                      <a:r>
                        <a:rPr lang="en-US" sz="1000" i="1" spc="5" dirty="0">
                          <a:effectLst/>
                        </a:rPr>
                        <a:t>p</a:t>
                      </a:r>
                      <a:r>
                        <a:rPr lang="en-US" sz="1000" i="1" dirty="0">
                          <a:effectLst/>
                        </a:rPr>
                        <a:t>l</a:t>
                      </a:r>
                      <a:r>
                        <a:rPr lang="en-US" sz="1000" i="1" spc="15" dirty="0">
                          <a:effectLst/>
                        </a:rPr>
                        <a:t>o</a:t>
                      </a:r>
                      <a:r>
                        <a:rPr lang="en-US" sz="1000" i="1" spc="-20" dirty="0">
                          <a:effectLst/>
                        </a:rPr>
                        <a:t>y</a:t>
                      </a:r>
                      <a:r>
                        <a:rPr lang="en-US" sz="1000" i="1" dirty="0">
                          <a:effectLst/>
                        </a:rPr>
                        <a:t>a</a:t>
                      </a:r>
                      <a:r>
                        <a:rPr lang="en-US" sz="1000" i="1" spc="5" dirty="0">
                          <a:effectLst/>
                        </a:rPr>
                        <a:t>b</a:t>
                      </a:r>
                      <a:r>
                        <a:rPr lang="en-US" sz="1000" i="1" dirty="0">
                          <a:effectLst/>
                        </a:rPr>
                        <a:t>le</a:t>
                      </a:r>
                      <a:r>
                        <a:rPr lang="en-US" sz="1000" spc="-50" dirty="0">
                          <a:effectLst/>
                        </a:rPr>
                        <a:t> </a:t>
                      </a:r>
                      <a:r>
                        <a:rPr lang="en-US" sz="1000" spc="-5" dirty="0">
                          <a:effectLst/>
                        </a:rPr>
                        <a:t>Case 2</a:t>
                      </a:r>
                      <a:endParaRPr lang="en-US" sz="1200" dirty="0">
                        <a:solidFill>
                          <a:srgbClr val="000000"/>
                        </a:solidFill>
                        <a:effectLst/>
                        <a:latin typeface="Times New Roman"/>
                        <a:ea typeface="Times New Roman"/>
                      </a:endParaRPr>
                    </a:p>
                  </a:txBody>
                  <a:tcPr marL="0" marR="0" marT="0" marB="0"/>
                </a:tc>
                <a:tc>
                  <a:txBody>
                    <a:bodyPr/>
                    <a:lstStyle/>
                    <a:p>
                      <a:pPr marL="267970" marR="260985" algn="ctr">
                        <a:lnSpc>
                          <a:spcPts val="1135"/>
                        </a:lnSpc>
                        <a:spcBef>
                          <a:spcPts val="0"/>
                        </a:spcBef>
                        <a:spcAft>
                          <a:spcPts val="0"/>
                        </a:spcAft>
                      </a:pPr>
                      <a:r>
                        <a:rPr lang="en-US" sz="1000">
                          <a:effectLst/>
                        </a:rPr>
                        <a:t>0</a:t>
                      </a:r>
                      <a:endParaRPr lang="en-US" sz="1200">
                        <a:solidFill>
                          <a:srgbClr val="000000"/>
                        </a:solidFill>
                        <a:effectLst/>
                        <a:latin typeface="Times New Roman"/>
                        <a:ea typeface="Times New Roman"/>
                      </a:endParaRPr>
                    </a:p>
                  </a:txBody>
                  <a:tcPr marL="0" marR="0" marT="0" marB="0"/>
                </a:tc>
                <a:tc>
                  <a:txBody>
                    <a:bodyPr/>
                    <a:lstStyle/>
                    <a:p>
                      <a:pPr marL="269875" marR="259715" algn="ctr">
                        <a:lnSpc>
                          <a:spcPts val="1135"/>
                        </a:lnSpc>
                        <a:spcBef>
                          <a:spcPts val="0"/>
                        </a:spcBef>
                        <a:spcAft>
                          <a:spcPts val="0"/>
                        </a:spcAft>
                      </a:pPr>
                      <a:r>
                        <a:rPr lang="en-US" sz="1000">
                          <a:effectLst/>
                        </a:rPr>
                        <a:t>2</a:t>
                      </a:r>
                      <a:endParaRPr lang="en-US" sz="1200">
                        <a:solidFill>
                          <a:srgbClr val="000000"/>
                        </a:solidFill>
                        <a:effectLst/>
                        <a:latin typeface="Times New Roman"/>
                        <a:ea typeface="Times New Roman"/>
                      </a:endParaRPr>
                    </a:p>
                  </a:txBody>
                  <a:tcPr marL="0" marR="0" marT="0" marB="0"/>
                </a:tc>
                <a:tc>
                  <a:txBody>
                    <a:bodyPr/>
                    <a:lstStyle/>
                    <a:p>
                      <a:pPr marL="269875" marR="259080" algn="ctr">
                        <a:lnSpc>
                          <a:spcPts val="1135"/>
                        </a:lnSpc>
                        <a:spcBef>
                          <a:spcPts val="0"/>
                        </a:spcBef>
                        <a:spcAft>
                          <a:spcPts val="0"/>
                        </a:spcAft>
                      </a:pPr>
                      <a:r>
                        <a:rPr lang="en-US" sz="1000">
                          <a:effectLst/>
                        </a:rPr>
                        <a:t>2</a:t>
                      </a:r>
                      <a:endParaRPr lang="en-US" sz="1200">
                        <a:solidFill>
                          <a:srgbClr val="000000"/>
                        </a:solidFill>
                        <a:effectLst/>
                        <a:latin typeface="Times New Roman"/>
                        <a:ea typeface="Times New Roman"/>
                      </a:endParaRPr>
                    </a:p>
                  </a:txBody>
                  <a:tcPr marL="0" marR="0" marT="0" marB="0"/>
                </a:tc>
                <a:tc>
                  <a:txBody>
                    <a:bodyPr/>
                    <a:lstStyle/>
                    <a:p>
                      <a:pPr marL="269240" marR="260350" algn="ctr">
                        <a:lnSpc>
                          <a:spcPts val="1135"/>
                        </a:lnSpc>
                        <a:spcBef>
                          <a:spcPts val="0"/>
                        </a:spcBef>
                        <a:spcAft>
                          <a:spcPts val="0"/>
                        </a:spcAft>
                      </a:pPr>
                      <a:r>
                        <a:rPr lang="en-US" sz="1000" dirty="0">
                          <a:effectLst/>
                        </a:rPr>
                        <a:t>4</a:t>
                      </a:r>
                      <a:endParaRPr lang="en-US" sz="1200" dirty="0">
                        <a:solidFill>
                          <a:srgbClr val="000000"/>
                        </a:solidFill>
                        <a:effectLst/>
                        <a:latin typeface="Times New Roman"/>
                        <a:ea typeface="Times New Roman"/>
                      </a:endParaRPr>
                    </a:p>
                  </a:txBody>
                  <a:tcPr marL="0" marR="0" marT="0" marB="0"/>
                </a:tc>
              </a:tr>
              <a:tr h="193603">
                <a:tc>
                  <a:txBody>
                    <a:bodyPr/>
                    <a:lstStyle/>
                    <a:p>
                      <a:pPr marL="0" marR="55245" algn="r">
                        <a:lnSpc>
                          <a:spcPts val="1110"/>
                        </a:lnSpc>
                        <a:spcBef>
                          <a:spcPts val="0"/>
                        </a:spcBef>
                        <a:spcAft>
                          <a:spcPts val="0"/>
                        </a:spcAft>
                      </a:pPr>
                      <a:r>
                        <a:rPr lang="en-US" sz="1000" spc="-5">
                          <a:effectLst/>
                        </a:rPr>
                        <a:t>C</a:t>
                      </a:r>
                      <a:r>
                        <a:rPr lang="en-US" sz="1000" spc="5">
                          <a:effectLst/>
                        </a:rPr>
                        <a:t>o</a:t>
                      </a:r>
                      <a:r>
                        <a:rPr lang="en-US" sz="1000" spc="-5">
                          <a:effectLst/>
                        </a:rPr>
                        <a:t>s</a:t>
                      </a:r>
                      <a:r>
                        <a:rPr lang="en-US" sz="1000">
                          <a:effectLst/>
                        </a:rPr>
                        <a:t>t:</a:t>
                      </a:r>
                      <a:endParaRPr lang="en-US" sz="1200">
                        <a:solidFill>
                          <a:srgbClr val="000000"/>
                        </a:solidFill>
                        <a:effectLst/>
                        <a:latin typeface="Times New Roman"/>
                        <a:ea typeface="Times New Roman"/>
                      </a:endParaRPr>
                    </a:p>
                  </a:txBody>
                  <a:tcPr marL="0" marR="0" marT="0" marB="0"/>
                </a:tc>
                <a:tc>
                  <a:txBody>
                    <a:bodyPr/>
                    <a:lstStyle/>
                    <a:p>
                      <a:pPr marL="267970" marR="260985" algn="ctr">
                        <a:lnSpc>
                          <a:spcPts val="1135"/>
                        </a:lnSpc>
                        <a:spcBef>
                          <a:spcPts val="0"/>
                        </a:spcBef>
                        <a:spcAft>
                          <a:spcPts val="0"/>
                        </a:spcAft>
                      </a:pPr>
                      <a:r>
                        <a:rPr lang="en-US" sz="1000">
                          <a:effectLst/>
                        </a:rPr>
                        <a:t>0</a:t>
                      </a:r>
                      <a:endParaRPr lang="en-US" sz="1200">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spc="5">
                          <a:effectLst/>
                        </a:rPr>
                        <a:t>$250</a:t>
                      </a:r>
                      <a:endParaRPr lang="en-US" sz="1200">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spc="5">
                          <a:effectLst/>
                        </a:rPr>
                        <a:t>$250</a:t>
                      </a:r>
                      <a:endParaRPr lang="en-US" sz="1200">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spc="5" dirty="0">
                          <a:effectLst/>
                        </a:rPr>
                        <a:t>$500</a:t>
                      </a:r>
                      <a:endParaRPr lang="en-US" sz="1200" dirty="0">
                        <a:solidFill>
                          <a:srgbClr val="000000"/>
                        </a:solidFill>
                        <a:effectLst/>
                        <a:latin typeface="Times New Roman"/>
                        <a:ea typeface="Times New Roman"/>
                      </a:endParaRPr>
                    </a:p>
                  </a:txBody>
                  <a:tcPr marL="0" marR="0" marT="0" marB="0"/>
                </a:tc>
              </a:tr>
            </a:tbl>
          </a:graphicData>
        </a:graphic>
      </p:graphicFrame>
      <p:sp>
        <p:nvSpPr>
          <p:cNvPr id="6" name="Rectangle 1"/>
          <p:cNvSpPr>
            <a:spLocks noChangeArrowheads="1"/>
          </p:cNvSpPr>
          <p:nvPr/>
        </p:nvSpPr>
        <p:spPr bwMode="auto">
          <a:xfrm>
            <a:off x="685800" y="5146358"/>
            <a:ext cx="76962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Total Actual Persons Served:  7</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Total Expenditures: $800</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Based on this scenario, you would have served a total of 7 General Assistance clients in Quarter</a:t>
            </a:r>
            <a:r>
              <a:rPr lang="en-US" altLang="en-US" sz="600" dirty="0">
                <a:latin typeface="Arial" pitchFamily="34" charset="0"/>
                <a:cs typeface="Arial" pitchFamily="34" charset="0"/>
              </a:rPr>
              <a:t> </a:t>
            </a: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3-Unemployable &amp; 4-Employable, for a total of 7 Actual Person Served, at a total cost of $800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06702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2"/>
          <a:srcRect l="1847" t="67402" r="61958" b="25490"/>
          <a:stretch/>
        </p:blipFill>
        <p:spPr bwMode="auto">
          <a:xfrm>
            <a:off x="761682" y="3577666"/>
            <a:ext cx="7772718" cy="1146734"/>
          </a:xfrm>
          <a:prstGeom prst="rect">
            <a:avLst/>
          </a:prstGeom>
          <a:ln>
            <a:noFill/>
          </a:ln>
          <a:extLst>
            <a:ext uri="{53640926-AAD7-44D8-BBD7-CCE9431645EC}">
              <a14:shadowObscured xmlns:a14="http://schemas.microsoft.com/office/drawing/2010/main"/>
            </a:ext>
          </a:extLst>
        </p:spPr>
      </p:pic>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470975"/>
            <a:ext cx="3733800" cy="369332"/>
          </a:xfrm>
          <a:prstGeom prst="rect">
            <a:avLst/>
          </a:prstGeom>
          <a:noFill/>
        </p:spPr>
        <p:txBody>
          <a:bodyPr wrap="square" rtlCol="0">
            <a:spAutoFit/>
          </a:bodyPr>
          <a:lstStyle/>
          <a:p>
            <a:pPr algn="ctr"/>
            <a:r>
              <a:rPr lang="en-US" b="1" dirty="0" smtClean="0"/>
              <a:t>General Assistance</a:t>
            </a:r>
            <a:endParaRPr lang="en-US" b="1" i="1" u="sng" dirty="0"/>
          </a:p>
        </p:txBody>
      </p:sp>
      <p:graphicFrame>
        <p:nvGraphicFramePr>
          <p:cNvPr id="3" name="Table 2"/>
          <p:cNvGraphicFramePr>
            <a:graphicFrameLocks noGrp="1"/>
          </p:cNvGraphicFramePr>
          <p:nvPr>
            <p:extLst>
              <p:ext uri="{D42A27DB-BD31-4B8C-83A1-F6EECF244321}">
                <p14:modId xmlns:p14="http://schemas.microsoft.com/office/powerpoint/2010/main" val="2571573755"/>
              </p:ext>
            </p:extLst>
          </p:nvPr>
        </p:nvGraphicFramePr>
        <p:xfrm>
          <a:off x="1409700" y="1121133"/>
          <a:ext cx="6324600" cy="2307864"/>
        </p:xfrm>
        <a:graphic>
          <a:graphicData uri="http://schemas.openxmlformats.org/drawingml/2006/table">
            <a:tbl>
              <a:tblPr firstRow="1" firstCol="1" lastRow="1" lastCol="1" bandRow="1" bandCol="1">
                <a:tableStyleId>{16D9F66E-5EB9-4882-86FB-DCBF35E3C3E4}</a:tableStyleId>
              </a:tblPr>
              <a:tblGrid>
                <a:gridCol w="2121062"/>
                <a:gridCol w="1049869"/>
                <a:gridCol w="1050885"/>
                <a:gridCol w="1049869"/>
                <a:gridCol w="1052915"/>
              </a:tblGrid>
              <a:tr h="288483">
                <a:tc gridSpan="5">
                  <a:txBody>
                    <a:bodyPr/>
                    <a:lstStyle/>
                    <a:p>
                      <a:pPr marL="1521460" marR="1513840" algn="ctr">
                        <a:lnSpc>
                          <a:spcPts val="1135"/>
                        </a:lnSpc>
                        <a:spcBef>
                          <a:spcPts val="0"/>
                        </a:spcBef>
                        <a:spcAft>
                          <a:spcPts val="0"/>
                        </a:spcAft>
                      </a:pPr>
                      <a:r>
                        <a:rPr lang="en-US" sz="1000" dirty="0">
                          <a:solidFill>
                            <a:schemeClr val="bg1"/>
                          </a:solidFill>
                          <a:effectLst/>
                        </a:rPr>
                        <a:t>F</a:t>
                      </a:r>
                      <a:r>
                        <a:rPr lang="en-US" sz="1000" spc="-5" dirty="0">
                          <a:solidFill>
                            <a:schemeClr val="bg1"/>
                          </a:solidFill>
                          <a:effectLst/>
                        </a:rPr>
                        <a:t>I</a:t>
                      </a:r>
                      <a:r>
                        <a:rPr lang="en-US" sz="1000" dirty="0">
                          <a:solidFill>
                            <a:schemeClr val="bg1"/>
                          </a:solidFill>
                          <a:effectLst/>
                        </a:rPr>
                        <a:t>SC</a:t>
                      </a:r>
                      <a:r>
                        <a:rPr lang="en-US" sz="1000" spc="10" dirty="0">
                          <a:solidFill>
                            <a:schemeClr val="bg1"/>
                          </a:solidFill>
                          <a:effectLst/>
                        </a:rPr>
                        <a:t>A</a:t>
                      </a:r>
                      <a:r>
                        <a:rPr lang="en-US" sz="1000" dirty="0">
                          <a:solidFill>
                            <a:schemeClr val="bg1"/>
                          </a:solidFill>
                          <a:effectLst/>
                        </a:rPr>
                        <a:t>L</a:t>
                      </a:r>
                      <a:r>
                        <a:rPr lang="en-US" sz="1000" spc="-40" dirty="0">
                          <a:solidFill>
                            <a:schemeClr val="bg1"/>
                          </a:solidFill>
                          <a:effectLst/>
                        </a:rPr>
                        <a:t> </a:t>
                      </a:r>
                      <a:r>
                        <a:rPr lang="en-US" sz="1000" dirty="0">
                          <a:solidFill>
                            <a:schemeClr val="bg1"/>
                          </a:solidFill>
                          <a:effectLst/>
                        </a:rPr>
                        <a:t>Y</a:t>
                      </a:r>
                      <a:r>
                        <a:rPr lang="en-US" sz="1000" spc="-5" dirty="0">
                          <a:solidFill>
                            <a:schemeClr val="bg1"/>
                          </a:solidFill>
                          <a:effectLst/>
                        </a:rPr>
                        <a:t>E</a:t>
                      </a:r>
                      <a:r>
                        <a:rPr lang="en-US" sz="1000" spc="10" dirty="0">
                          <a:solidFill>
                            <a:schemeClr val="bg1"/>
                          </a:solidFill>
                          <a:effectLst/>
                        </a:rPr>
                        <a:t>A</a:t>
                      </a:r>
                      <a:r>
                        <a:rPr lang="en-US" sz="1000" dirty="0">
                          <a:solidFill>
                            <a:schemeClr val="bg1"/>
                          </a:solidFill>
                          <a:effectLst/>
                        </a:rPr>
                        <a:t>R</a:t>
                      </a:r>
                      <a:endParaRPr lang="en-US" sz="1200" dirty="0">
                        <a:solidFill>
                          <a:schemeClr val="bg1"/>
                        </a:solidFill>
                        <a:effectLst/>
                        <a:latin typeface="Times New Roman"/>
                        <a:ea typeface="Times New Roman"/>
                      </a:endParaRPr>
                    </a:p>
                  </a:txBody>
                  <a:tcPr marL="0" marR="0" marT="0" marB="0">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483">
                <a:tc>
                  <a:txBody>
                    <a:bodyPr/>
                    <a:lstStyle/>
                    <a:p>
                      <a:pPr marL="878840" marR="0">
                        <a:lnSpc>
                          <a:spcPts val="1110"/>
                        </a:lnSpc>
                        <a:spcBef>
                          <a:spcPts val="0"/>
                        </a:spcBef>
                        <a:spcAft>
                          <a:spcPts val="0"/>
                        </a:spcAft>
                      </a:pPr>
                      <a:r>
                        <a:rPr lang="en-US" sz="1000">
                          <a:effectLst/>
                        </a:rPr>
                        <a:t> </a:t>
                      </a:r>
                      <a:endParaRPr lang="en-US" sz="1200">
                        <a:solidFill>
                          <a:srgbClr val="000000"/>
                        </a:solidFill>
                        <a:effectLst/>
                        <a:latin typeface="Times New Roman"/>
                        <a:ea typeface="Times New Roman"/>
                      </a:endParaRPr>
                    </a:p>
                  </a:txBody>
                  <a:tcPr marL="0" marR="0" marT="0" marB="0"/>
                </a:tc>
                <a:tc gridSpan="3">
                  <a:txBody>
                    <a:bodyPr/>
                    <a:lstStyle/>
                    <a:p>
                      <a:pPr marL="64770" marR="0" algn="ctr">
                        <a:lnSpc>
                          <a:spcPts val="1135"/>
                        </a:lnSpc>
                        <a:spcBef>
                          <a:spcPts val="0"/>
                        </a:spcBef>
                        <a:spcAft>
                          <a:spcPts val="0"/>
                        </a:spcAft>
                      </a:pPr>
                      <a:r>
                        <a:rPr lang="en-US" sz="1000" b="1" spc="5" dirty="0">
                          <a:effectLst/>
                        </a:rPr>
                        <a:t>FIRST QUARTER</a:t>
                      </a:r>
                      <a:endParaRPr lang="en-US" sz="1200" b="1" dirty="0">
                        <a:solidFill>
                          <a:srgbClr val="000000"/>
                        </a:solidFill>
                        <a:effectLst/>
                        <a:latin typeface="Times New Roman"/>
                        <a:ea typeface="Times New Roman"/>
                      </a:endParaRPr>
                    </a:p>
                  </a:txBody>
                  <a:tcPr marL="0" marR="0" marT="0" marB="0"/>
                </a:tc>
                <a:tc hMerge="1">
                  <a:txBody>
                    <a:bodyPr/>
                    <a:lstStyle/>
                    <a:p>
                      <a:endParaRPr lang="en-US"/>
                    </a:p>
                  </a:txBody>
                  <a:tcPr/>
                </a:tc>
                <a:tc hMerge="1">
                  <a:txBody>
                    <a:bodyPr/>
                    <a:lstStyle/>
                    <a:p>
                      <a:endParaRPr lang="en-US"/>
                    </a:p>
                  </a:txBody>
                  <a:tcPr/>
                </a:tc>
                <a:tc>
                  <a:txBody>
                    <a:bodyPr/>
                    <a:lstStyle/>
                    <a:p>
                      <a:pPr marL="64770" marR="0">
                        <a:lnSpc>
                          <a:spcPts val="1135"/>
                        </a:lnSpc>
                        <a:spcBef>
                          <a:spcPts val="0"/>
                        </a:spcBef>
                        <a:spcAft>
                          <a:spcPts val="0"/>
                        </a:spcAft>
                      </a:pPr>
                      <a:r>
                        <a:rPr lang="en-US" sz="1000" spc="-5">
                          <a:effectLst/>
                        </a:rPr>
                        <a:t> </a:t>
                      </a:r>
                      <a:endParaRPr lang="en-US" sz="1200">
                        <a:solidFill>
                          <a:srgbClr val="000000"/>
                        </a:solidFill>
                        <a:effectLst/>
                        <a:latin typeface="Times New Roman"/>
                        <a:ea typeface="Times New Roman"/>
                      </a:endParaRPr>
                    </a:p>
                  </a:txBody>
                  <a:tcPr marL="0" marR="0" marT="0" marB="0"/>
                </a:tc>
              </a:tr>
              <a:tr h="288483">
                <a:tc>
                  <a:txBody>
                    <a:bodyPr/>
                    <a:lstStyle/>
                    <a:p>
                      <a:pPr marL="878840" marR="0" algn="r">
                        <a:lnSpc>
                          <a:spcPts val="1110"/>
                        </a:lnSpc>
                        <a:spcBef>
                          <a:spcPts val="0"/>
                        </a:spcBef>
                        <a:spcAft>
                          <a:spcPts val="0"/>
                        </a:spcAft>
                      </a:pPr>
                      <a:r>
                        <a:rPr lang="en-US" sz="1000" dirty="0">
                          <a:effectLst/>
                        </a:rPr>
                        <a:t>M</a:t>
                      </a:r>
                      <a:r>
                        <a:rPr lang="en-US" sz="1000" spc="5" dirty="0">
                          <a:effectLst/>
                        </a:rPr>
                        <a:t>on</a:t>
                      </a:r>
                      <a:r>
                        <a:rPr lang="en-US" sz="1000" dirty="0">
                          <a:effectLst/>
                        </a:rPr>
                        <a:t>t</a:t>
                      </a:r>
                      <a:r>
                        <a:rPr lang="en-US" sz="1000" spc="5" dirty="0">
                          <a:effectLst/>
                        </a:rPr>
                        <a:t>h</a:t>
                      </a:r>
                      <a:r>
                        <a:rPr lang="en-US" sz="1000" dirty="0">
                          <a:effectLst/>
                        </a:rPr>
                        <a:t>:</a:t>
                      </a:r>
                      <a:endParaRPr lang="en-US" sz="1200" dirty="0">
                        <a:solidFill>
                          <a:srgbClr val="000000"/>
                        </a:solidFill>
                        <a:effectLst/>
                        <a:latin typeface="Times New Roman"/>
                        <a:ea typeface="Times New Roman"/>
                      </a:endParaRPr>
                    </a:p>
                  </a:txBody>
                  <a:tcPr marL="0" marR="0" marT="0" marB="0"/>
                </a:tc>
                <a:tc>
                  <a:txBody>
                    <a:bodyPr/>
                    <a:lstStyle/>
                    <a:p>
                      <a:pPr marL="63500" marR="0" algn="ctr">
                        <a:lnSpc>
                          <a:spcPts val="1135"/>
                        </a:lnSpc>
                        <a:spcBef>
                          <a:spcPts val="0"/>
                        </a:spcBef>
                        <a:spcAft>
                          <a:spcPts val="0"/>
                        </a:spcAft>
                      </a:pPr>
                      <a:r>
                        <a:rPr lang="en-US" sz="1000" b="1" spc="5" dirty="0">
                          <a:effectLst/>
                        </a:rPr>
                        <a:t>October</a:t>
                      </a:r>
                      <a:endParaRPr lang="en-US" sz="1200" b="1" dirty="0">
                        <a:solidFill>
                          <a:srgbClr val="000000"/>
                        </a:solidFill>
                        <a:effectLst/>
                        <a:latin typeface="Times New Roman"/>
                        <a:ea typeface="Times New Roman"/>
                      </a:endParaRPr>
                    </a:p>
                  </a:txBody>
                  <a:tcPr marL="0" marR="0" marT="0" marB="0"/>
                </a:tc>
                <a:tc>
                  <a:txBody>
                    <a:bodyPr/>
                    <a:lstStyle/>
                    <a:p>
                      <a:pPr marL="64770" marR="0" algn="ctr">
                        <a:lnSpc>
                          <a:spcPts val="1135"/>
                        </a:lnSpc>
                        <a:spcBef>
                          <a:spcPts val="0"/>
                        </a:spcBef>
                        <a:spcAft>
                          <a:spcPts val="0"/>
                        </a:spcAft>
                      </a:pPr>
                      <a:r>
                        <a:rPr lang="en-US" sz="1000" b="1" spc="5" dirty="0">
                          <a:effectLst/>
                        </a:rPr>
                        <a:t>November</a:t>
                      </a:r>
                      <a:endParaRPr lang="en-US" sz="1200" b="1" dirty="0">
                        <a:solidFill>
                          <a:srgbClr val="000000"/>
                        </a:solidFill>
                        <a:effectLst/>
                        <a:latin typeface="Times New Roman"/>
                        <a:ea typeface="Times New Roman"/>
                      </a:endParaRPr>
                    </a:p>
                  </a:txBody>
                  <a:tcPr marL="0" marR="0" marT="0" marB="0"/>
                </a:tc>
                <a:tc>
                  <a:txBody>
                    <a:bodyPr/>
                    <a:lstStyle/>
                    <a:p>
                      <a:pPr marL="64770" marR="0" algn="ctr">
                        <a:lnSpc>
                          <a:spcPts val="1135"/>
                        </a:lnSpc>
                        <a:spcBef>
                          <a:spcPts val="0"/>
                        </a:spcBef>
                        <a:spcAft>
                          <a:spcPts val="0"/>
                        </a:spcAft>
                      </a:pPr>
                      <a:r>
                        <a:rPr lang="en-US" sz="1000" b="1" spc="5" dirty="0">
                          <a:effectLst/>
                        </a:rPr>
                        <a:t>December</a:t>
                      </a:r>
                      <a:endParaRPr lang="en-US" sz="1200" b="1" dirty="0">
                        <a:solidFill>
                          <a:srgbClr val="000000"/>
                        </a:solidFill>
                        <a:effectLst/>
                        <a:latin typeface="Times New Roman"/>
                        <a:ea typeface="Times New Roman"/>
                      </a:endParaRPr>
                    </a:p>
                  </a:txBody>
                  <a:tcPr marL="0" marR="0" marT="0" marB="0"/>
                </a:tc>
                <a:tc>
                  <a:txBody>
                    <a:bodyPr/>
                    <a:lstStyle/>
                    <a:p>
                      <a:pPr marL="64770" marR="0">
                        <a:lnSpc>
                          <a:spcPts val="1135"/>
                        </a:lnSpc>
                        <a:spcBef>
                          <a:spcPts val="0"/>
                        </a:spcBef>
                        <a:spcAft>
                          <a:spcPts val="0"/>
                        </a:spcAft>
                      </a:pPr>
                      <a:r>
                        <a:rPr lang="en-US" sz="1000" spc="-5">
                          <a:effectLst/>
                        </a:rPr>
                        <a:t>Q</a:t>
                      </a:r>
                      <a:r>
                        <a:rPr lang="en-US" sz="1000">
                          <a:effectLst/>
                        </a:rPr>
                        <a:t>1</a:t>
                      </a:r>
                      <a:r>
                        <a:rPr lang="en-US" sz="1000" spc="-10">
                          <a:effectLst/>
                        </a:rPr>
                        <a:t> </a:t>
                      </a:r>
                      <a:r>
                        <a:rPr lang="en-US" sz="1000" spc="-5">
                          <a:effectLst/>
                        </a:rPr>
                        <a:t>T</a:t>
                      </a:r>
                      <a:r>
                        <a:rPr lang="en-US" sz="1000" spc="5">
                          <a:effectLst/>
                        </a:rPr>
                        <a:t>ota</a:t>
                      </a:r>
                      <a:r>
                        <a:rPr lang="en-US" sz="1000">
                          <a:effectLst/>
                        </a:rPr>
                        <a:t>l</a:t>
                      </a:r>
                      <a:endParaRPr lang="en-US" sz="1200">
                        <a:solidFill>
                          <a:srgbClr val="000000"/>
                        </a:solidFill>
                        <a:effectLst/>
                        <a:latin typeface="Times New Roman"/>
                        <a:ea typeface="Times New Roman"/>
                      </a:endParaRPr>
                    </a:p>
                  </a:txBody>
                  <a:tcPr marL="0" marR="0" marT="0" marB="0"/>
                </a:tc>
              </a:tr>
              <a:tr h="288483">
                <a:tc>
                  <a:txBody>
                    <a:bodyPr/>
                    <a:lstStyle/>
                    <a:p>
                      <a:pPr marL="66675" marR="0" algn="r">
                        <a:lnSpc>
                          <a:spcPts val="1110"/>
                        </a:lnSpc>
                        <a:spcBef>
                          <a:spcPts val="0"/>
                        </a:spcBef>
                        <a:spcAft>
                          <a:spcPts val="0"/>
                        </a:spcAft>
                      </a:pPr>
                      <a:r>
                        <a:rPr lang="en-US" sz="1000" i="1" dirty="0">
                          <a:effectLst/>
                        </a:rPr>
                        <a:t>U</a:t>
                      </a:r>
                      <a:r>
                        <a:rPr lang="en-US" sz="1000" i="1" spc="-5" dirty="0">
                          <a:effectLst/>
                        </a:rPr>
                        <a:t>n</a:t>
                      </a:r>
                      <a:r>
                        <a:rPr lang="en-US" sz="1000" i="1" spc="15" dirty="0">
                          <a:effectLst/>
                        </a:rPr>
                        <a:t>e</a:t>
                      </a:r>
                      <a:r>
                        <a:rPr lang="en-US" sz="1000" i="1" spc="-20" dirty="0">
                          <a:effectLst/>
                        </a:rPr>
                        <a:t>m</a:t>
                      </a:r>
                      <a:r>
                        <a:rPr lang="en-US" sz="1000" i="1" spc="5" dirty="0">
                          <a:effectLst/>
                        </a:rPr>
                        <a:t>p</a:t>
                      </a:r>
                      <a:r>
                        <a:rPr lang="en-US" sz="1000" i="1" dirty="0">
                          <a:effectLst/>
                        </a:rPr>
                        <a:t>l</a:t>
                      </a:r>
                      <a:r>
                        <a:rPr lang="en-US" sz="1000" i="1" spc="15" dirty="0">
                          <a:effectLst/>
                        </a:rPr>
                        <a:t>o</a:t>
                      </a:r>
                      <a:r>
                        <a:rPr lang="en-US" sz="1000" i="1" spc="-5" dirty="0">
                          <a:effectLst/>
                        </a:rPr>
                        <a:t>y</a:t>
                      </a:r>
                      <a:r>
                        <a:rPr lang="en-US" sz="1000" i="1" dirty="0">
                          <a:effectLst/>
                        </a:rPr>
                        <a:t>a</a:t>
                      </a:r>
                      <a:r>
                        <a:rPr lang="en-US" sz="1000" i="1" spc="5" dirty="0">
                          <a:effectLst/>
                        </a:rPr>
                        <a:t>b</a:t>
                      </a:r>
                      <a:r>
                        <a:rPr lang="en-US" sz="1000" i="1" dirty="0">
                          <a:effectLst/>
                        </a:rPr>
                        <a:t>le</a:t>
                      </a:r>
                      <a:r>
                        <a:rPr lang="en-US" sz="1000" spc="-60" dirty="0">
                          <a:effectLst/>
                        </a:rPr>
                        <a:t> </a:t>
                      </a:r>
                      <a:r>
                        <a:rPr lang="en-US" sz="1000" spc="-5" dirty="0">
                          <a:effectLst/>
                        </a:rPr>
                        <a:t>Case 1</a:t>
                      </a:r>
                      <a:endParaRPr lang="en-US" sz="1200" dirty="0">
                        <a:solidFill>
                          <a:srgbClr val="000000"/>
                        </a:solidFill>
                        <a:effectLst/>
                        <a:latin typeface="Times New Roman"/>
                        <a:ea typeface="Times New Roman"/>
                      </a:endParaRPr>
                    </a:p>
                  </a:txBody>
                  <a:tcPr marL="0" marR="0" marT="0" marB="0"/>
                </a:tc>
                <a:tc>
                  <a:txBody>
                    <a:bodyPr/>
                    <a:lstStyle/>
                    <a:p>
                      <a:pPr marL="267970" marR="260985" algn="ctr">
                        <a:lnSpc>
                          <a:spcPts val="1135"/>
                        </a:lnSpc>
                        <a:spcBef>
                          <a:spcPts val="0"/>
                        </a:spcBef>
                        <a:spcAft>
                          <a:spcPts val="0"/>
                        </a:spcAft>
                      </a:pPr>
                      <a:r>
                        <a:rPr lang="en-US" sz="1000">
                          <a:effectLst/>
                        </a:rPr>
                        <a:t>1</a:t>
                      </a:r>
                      <a:endParaRPr lang="en-US" sz="1200">
                        <a:solidFill>
                          <a:srgbClr val="000000"/>
                        </a:solidFill>
                        <a:effectLst/>
                        <a:latin typeface="Times New Roman"/>
                        <a:ea typeface="Times New Roman"/>
                      </a:endParaRPr>
                    </a:p>
                  </a:txBody>
                  <a:tcPr marL="0" marR="0" marT="0" marB="0"/>
                </a:tc>
                <a:tc>
                  <a:txBody>
                    <a:bodyPr/>
                    <a:lstStyle/>
                    <a:p>
                      <a:pPr marL="269875" marR="259715" algn="ctr">
                        <a:lnSpc>
                          <a:spcPts val="1135"/>
                        </a:lnSpc>
                        <a:spcBef>
                          <a:spcPts val="0"/>
                        </a:spcBef>
                        <a:spcAft>
                          <a:spcPts val="0"/>
                        </a:spcAft>
                      </a:pPr>
                      <a:r>
                        <a:rPr lang="en-US" sz="1000">
                          <a:effectLst/>
                        </a:rPr>
                        <a:t>1</a:t>
                      </a:r>
                      <a:endParaRPr lang="en-US" sz="1200">
                        <a:solidFill>
                          <a:srgbClr val="000000"/>
                        </a:solidFill>
                        <a:effectLst/>
                        <a:latin typeface="Times New Roman"/>
                        <a:ea typeface="Times New Roman"/>
                      </a:endParaRPr>
                    </a:p>
                  </a:txBody>
                  <a:tcPr marL="0" marR="0" marT="0" marB="0"/>
                </a:tc>
                <a:tc>
                  <a:txBody>
                    <a:bodyPr/>
                    <a:lstStyle/>
                    <a:p>
                      <a:pPr marL="269875" marR="259080" algn="ctr">
                        <a:lnSpc>
                          <a:spcPts val="1135"/>
                        </a:lnSpc>
                        <a:spcBef>
                          <a:spcPts val="0"/>
                        </a:spcBef>
                        <a:spcAft>
                          <a:spcPts val="0"/>
                        </a:spcAft>
                      </a:pPr>
                      <a:r>
                        <a:rPr lang="en-US" sz="1000" dirty="0">
                          <a:effectLst/>
                        </a:rPr>
                        <a:t>1</a:t>
                      </a:r>
                      <a:endParaRPr lang="en-US" sz="1200" dirty="0">
                        <a:solidFill>
                          <a:srgbClr val="000000"/>
                        </a:solidFill>
                        <a:effectLst/>
                        <a:latin typeface="Times New Roman"/>
                        <a:ea typeface="Times New Roman"/>
                      </a:endParaRPr>
                    </a:p>
                  </a:txBody>
                  <a:tcPr marL="0" marR="0" marT="0" marB="0"/>
                </a:tc>
                <a:tc>
                  <a:txBody>
                    <a:bodyPr/>
                    <a:lstStyle/>
                    <a:p>
                      <a:pPr marL="269240" marR="260350" algn="ctr">
                        <a:lnSpc>
                          <a:spcPts val="1135"/>
                        </a:lnSpc>
                        <a:spcBef>
                          <a:spcPts val="0"/>
                        </a:spcBef>
                        <a:spcAft>
                          <a:spcPts val="0"/>
                        </a:spcAft>
                      </a:pPr>
                      <a:r>
                        <a:rPr lang="en-US" sz="1000">
                          <a:effectLst/>
                        </a:rPr>
                        <a:t>3</a:t>
                      </a:r>
                      <a:endParaRPr lang="en-US" sz="1200">
                        <a:solidFill>
                          <a:srgbClr val="000000"/>
                        </a:solidFill>
                        <a:effectLst/>
                        <a:latin typeface="Times New Roman"/>
                        <a:ea typeface="Times New Roman"/>
                      </a:endParaRPr>
                    </a:p>
                  </a:txBody>
                  <a:tcPr marL="0" marR="0" marT="0" marB="0"/>
                </a:tc>
              </a:tr>
              <a:tr h="288483">
                <a:tc>
                  <a:txBody>
                    <a:bodyPr/>
                    <a:lstStyle/>
                    <a:p>
                      <a:pPr marL="0" marR="55245" algn="r">
                        <a:lnSpc>
                          <a:spcPts val="1110"/>
                        </a:lnSpc>
                        <a:spcBef>
                          <a:spcPts val="0"/>
                        </a:spcBef>
                        <a:spcAft>
                          <a:spcPts val="0"/>
                        </a:spcAft>
                      </a:pPr>
                      <a:r>
                        <a:rPr lang="en-US" sz="1000" spc="-5">
                          <a:effectLst/>
                        </a:rPr>
                        <a:t>C</a:t>
                      </a:r>
                      <a:r>
                        <a:rPr lang="en-US" sz="1000" spc="5">
                          <a:effectLst/>
                        </a:rPr>
                        <a:t>o</a:t>
                      </a:r>
                      <a:r>
                        <a:rPr lang="en-US" sz="1000" spc="-5">
                          <a:effectLst/>
                        </a:rPr>
                        <a:t>s</a:t>
                      </a:r>
                      <a:r>
                        <a:rPr lang="en-US" sz="1000">
                          <a:effectLst/>
                        </a:rPr>
                        <a:t>t:</a:t>
                      </a:r>
                      <a:endParaRPr lang="en-US" sz="1200">
                        <a:solidFill>
                          <a:srgbClr val="000000"/>
                        </a:solidFill>
                        <a:effectLst/>
                        <a:latin typeface="Times New Roman"/>
                        <a:ea typeface="Times New Roman"/>
                      </a:endParaRPr>
                    </a:p>
                  </a:txBody>
                  <a:tcPr marL="0" marR="0" marT="0" marB="0"/>
                </a:tc>
                <a:tc>
                  <a:txBody>
                    <a:bodyPr/>
                    <a:lstStyle/>
                    <a:p>
                      <a:pPr marL="196215" marR="0">
                        <a:lnSpc>
                          <a:spcPts val="1135"/>
                        </a:lnSpc>
                        <a:spcBef>
                          <a:spcPts val="0"/>
                        </a:spcBef>
                        <a:spcAft>
                          <a:spcPts val="0"/>
                        </a:spcAft>
                      </a:pPr>
                      <a:r>
                        <a:rPr lang="en-US" sz="1000" b="1" spc="5">
                          <a:effectLst/>
                        </a:rPr>
                        <a:t>$100</a:t>
                      </a:r>
                      <a:endParaRPr lang="en-US" sz="1200" b="1">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b="1" spc="5">
                          <a:effectLst/>
                        </a:rPr>
                        <a:t>$100</a:t>
                      </a:r>
                      <a:endParaRPr lang="en-US" sz="1200" b="1">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b="1" spc="5">
                          <a:effectLst/>
                        </a:rPr>
                        <a:t>$100</a:t>
                      </a:r>
                      <a:endParaRPr lang="en-US" sz="1200" b="1">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b="1" spc="5" dirty="0">
                          <a:effectLst/>
                        </a:rPr>
                        <a:t>$300</a:t>
                      </a:r>
                      <a:endParaRPr lang="en-US" sz="1200" b="1" dirty="0">
                        <a:solidFill>
                          <a:srgbClr val="000000"/>
                        </a:solidFill>
                        <a:effectLst/>
                        <a:latin typeface="Times New Roman"/>
                        <a:ea typeface="Times New Roman"/>
                      </a:endParaRPr>
                    </a:p>
                  </a:txBody>
                  <a:tcPr marL="0" marR="0" marT="0" marB="0"/>
                </a:tc>
              </a:tr>
              <a:tr h="288483">
                <a:tc gridSpan="5">
                  <a:txBody>
                    <a:bodyPr/>
                    <a:lstStyle/>
                    <a:p>
                      <a:pPr marL="269240" marR="260350" algn="ctr">
                        <a:lnSpc>
                          <a:spcPts val="1135"/>
                        </a:lnSpc>
                        <a:spcBef>
                          <a:spcPts val="0"/>
                        </a:spcBef>
                        <a:spcAft>
                          <a:spcPts val="0"/>
                        </a:spcAft>
                      </a:pPr>
                      <a:r>
                        <a:rPr lang="en-US" sz="1000" dirty="0">
                          <a:effectLst/>
                        </a:rPr>
                        <a:t> </a:t>
                      </a:r>
                      <a:endParaRPr lang="en-US" sz="1200" dirty="0">
                        <a:solidFill>
                          <a:srgbClr val="000000"/>
                        </a:solidFill>
                        <a:effectLst/>
                        <a:latin typeface="Times New Roman"/>
                        <a:ea typeface="Times New Roman"/>
                      </a:endParaRPr>
                    </a:p>
                  </a:txBody>
                  <a:tcPr marL="0" marR="0" marT="0" marB="0">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483">
                <a:tc>
                  <a:txBody>
                    <a:bodyPr/>
                    <a:lstStyle/>
                    <a:p>
                      <a:pPr marL="200660" marR="0" algn="r">
                        <a:lnSpc>
                          <a:spcPts val="1110"/>
                        </a:lnSpc>
                        <a:spcBef>
                          <a:spcPts val="0"/>
                        </a:spcBef>
                        <a:spcAft>
                          <a:spcPts val="0"/>
                        </a:spcAft>
                      </a:pPr>
                      <a:r>
                        <a:rPr lang="en-US" sz="1000" i="1" spc="15" dirty="0">
                          <a:effectLst/>
                        </a:rPr>
                        <a:t>E</a:t>
                      </a:r>
                      <a:r>
                        <a:rPr lang="en-US" sz="1000" i="1" spc="-20" dirty="0">
                          <a:effectLst/>
                        </a:rPr>
                        <a:t>m</a:t>
                      </a:r>
                      <a:r>
                        <a:rPr lang="en-US" sz="1000" i="1" spc="5" dirty="0">
                          <a:effectLst/>
                        </a:rPr>
                        <a:t>p</a:t>
                      </a:r>
                      <a:r>
                        <a:rPr lang="en-US" sz="1000" i="1" dirty="0">
                          <a:effectLst/>
                        </a:rPr>
                        <a:t>l</a:t>
                      </a:r>
                      <a:r>
                        <a:rPr lang="en-US" sz="1000" i="1" spc="15" dirty="0">
                          <a:effectLst/>
                        </a:rPr>
                        <a:t>o</a:t>
                      </a:r>
                      <a:r>
                        <a:rPr lang="en-US" sz="1000" i="1" spc="-20" dirty="0">
                          <a:effectLst/>
                        </a:rPr>
                        <a:t>y</a:t>
                      </a:r>
                      <a:r>
                        <a:rPr lang="en-US" sz="1000" i="1" dirty="0">
                          <a:effectLst/>
                        </a:rPr>
                        <a:t>a</a:t>
                      </a:r>
                      <a:r>
                        <a:rPr lang="en-US" sz="1000" i="1" spc="5" dirty="0">
                          <a:effectLst/>
                        </a:rPr>
                        <a:t>b</a:t>
                      </a:r>
                      <a:r>
                        <a:rPr lang="en-US" sz="1000" i="1" dirty="0">
                          <a:effectLst/>
                        </a:rPr>
                        <a:t>le</a:t>
                      </a:r>
                      <a:r>
                        <a:rPr lang="en-US" sz="1000" spc="-50" dirty="0">
                          <a:effectLst/>
                        </a:rPr>
                        <a:t> </a:t>
                      </a:r>
                      <a:r>
                        <a:rPr lang="en-US" sz="1000" spc="-5" dirty="0">
                          <a:effectLst/>
                        </a:rPr>
                        <a:t>Case 2</a:t>
                      </a:r>
                      <a:endParaRPr lang="en-US" sz="1200" dirty="0">
                        <a:solidFill>
                          <a:srgbClr val="000000"/>
                        </a:solidFill>
                        <a:effectLst/>
                        <a:latin typeface="Times New Roman"/>
                        <a:ea typeface="Times New Roman"/>
                      </a:endParaRPr>
                    </a:p>
                  </a:txBody>
                  <a:tcPr marL="0" marR="0" marT="0" marB="0"/>
                </a:tc>
                <a:tc>
                  <a:txBody>
                    <a:bodyPr/>
                    <a:lstStyle/>
                    <a:p>
                      <a:pPr marL="267970" marR="260985" algn="ctr">
                        <a:lnSpc>
                          <a:spcPts val="1135"/>
                        </a:lnSpc>
                        <a:spcBef>
                          <a:spcPts val="0"/>
                        </a:spcBef>
                        <a:spcAft>
                          <a:spcPts val="0"/>
                        </a:spcAft>
                      </a:pPr>
                      <a:r>
                        <a:rPr lang="en-US" sz="1000">
                          <a:effectLst/>
                        </a:rPr>
                        <a:t>0</a:t>
                      </a:r>
                      <a:endParaRPr lang="en-US" sz="1200">
                        <a:solidFill>
                          <a:srgbClr val="000000"/>
                        </a:solidFill>
                        <a:effectLst/>
                        <a:latin typeface="Times New Roman"/>
                        <a:ea typeface="Times New Roman"/>
                      </a:endParaRPr>
                    </a:p>
                  </a:txBody>
                  <a:tcPr marL="0" marR="0" marT="0" marB="0"/>
                </a:tc>
                <a:tc>
                  <a:txBody>
                    <a:bodyPr/>
                    <a:lstStyle/>
                    <a:p>
                      <a:pPr marL="269875" marR="259715" algn="ctr">
                        <a:lnSpc>
                          <a:spcPts val="1135"/>
                        </a:lnSpc>
                        <a:spcBef>
                          <a:spcPts val="0"/>
                        </a:spcBef>
                        <a:spcAft>
                          <a:spcPts val="0"/>
                        </a:spcAft>
                      </a:pPr>
                      <a:r>
                        <a:rPr lang="en-US" sz="1000">
                          <a:effectLst/>
                        </a:rPr>
                        <a:t>2</a:t>
                      </a:r>
                      <a:endParaRPr lang="en-US" sz="1200">
                        <a:solidFill>
                          <a:srgbClr val="000000"/>
                        </a:solidFill>
                        <a:effectLst/>
                        <a:latin typeface="Times New Roman"/>
                        <a:ea typeface="Times New Roman"/>
                      </a:endParaRPr>
                    </a:p>
                  </a:txBody>
                  <a:tcPr marL="0" marR="0" marT="0" marB="0"/>
                </a:tc>
                <a:tc>
                  <a:txBody>
                    <a:bodyPr/>
                    <a:lstStyle/>
                    <a:p>
                      <a:pPr marL="269875" marR="259080" algn="ctr">
                        <a:lnSpc>
                          <a:spcPts val="1135"/>
                        </a:lnSpc>
                        <a:spcBef>
                          <a:spcPts val="0"/>
                        </a:spcBef>
                        <a:spcAft>
                          <a:spcPts val="0"/>
                        </a:spcAft>
                      </a:pPr>
                      <a:r>
                        <a:rPr lang="en-US" sz="1000" dirty="0">
                          <a:effectLst/>
                        </a:rPr>
                        <a:t>2</a:t>
                      </a:r>
                      <a:endParaRPr lang="en-US" sz="1200" dirty="0">
                        <a:solidFill>
                          <a:srgbClr val="000000"/>
                        </a:solidFill>
                        <a:effectLst/>
                        <a:latin typeface="Times New Roman"/>
                        <a:ea typeface="Times New Roman"/>
                      </a:endParaRPr>
                    </a:p>
                  </a:txBody>
                  <a:tcPr marL="0" marR="0" marT="0" marB="0"/>
                </a:tc>
                <a:tc>
                  <a:txBody>
                    <a:bodyPr/>
                    <a:lstStyle/>
                    <a:p>
                      <a:pPr marL="269240" marR="260350" algn="ctr">
                        <a:lnSpc>
                          <a:spcPts val="1135"/>
                        </a:lnSpc>
                        <a:spcBef>
                          <a:spcPts val="0"/>
                        </a:spcBef>
                        <a:spcAft>
                          <a:spcPts val="0"/>
                        </a:spcAft>
                      </a:pPr>
                      <a:r>
                        <a:rPr lang="en-US" sz="1000" dirty="0">
                          <a:effectLst/>
                        </a:rPr>
                        <a:t>4</a:t>
                      </a:r>
                      <a:endParaRPr lang="en-US" sz="1200" dirty="0">
                        <a:solidFill>
                          <a:srgbClr val="000000"/>
                        </a:solidFill>
                        <a:effectLst/>
                        <a:latin typeface="Times New Roman"/>
                        <a:ea typeface="Times New Roman"/>
                      </a:endParaRPr>
                    </a:p>
                  </a:txBody>
                  <a:tcPr marL="0" marR="0" marT="0" marB="0"/>
                </a:tc>
              </a:tr>
              <a:tr h="288483">
                <a:tc>
                  <a:txBody>
                    <a:bodyPr/>
                    <a:lstStyle/>
                    <a:p>
                      <a:pPr marL="0" marR="55245" algn="r">
                        <a:lnSpc>
                          <a:spcPts val="1110"/>
                        </a:lnSpc>
                        <a:spcBef>
                          <a:spcPts val="0"/>
                        </a:spcBef>
                        <a:spcAft>
                          <a:spcPts val="0"/>
                        </a:spcAft>
                      </a:pPr>
                      <a:r>
                        <a:rPr lang="en-US" sz="1000" spc="-5">
                          <a:effectLst/>
                        </a:rPr>
                        <a:t>C</a:t>
                      </a:r>
                      <a:r>
                        <a:rPr lang="en-US" sz="1000" spc="5">
                          <a:effectLst/>
                        </a:rPr>
                        <a:t>o</a:t>
                      </a:r>
                      <a:r>
                        <a:rPr lang="en-US" sz="1000" spc="-5">
                          <a:effectLst/>
                        </a:rPr>
                        <a:t>s</a:t>
                      </a:r>
                      <a:r>
                        <a:rPr lang="en-US" sz="1000">
                          <a:effectLst/>
                        </a:rPr>
                        <a:t>t:</a:t>
                      </a:r>
                      <a:endParaRPr lang="en-US" sz="1200">
                        <a:solidFill>
                          <a:srgbClr val="000000"/>
                        </a:solidFill>
                        <a:effectLst/>
                        <a:latin typeface="Times New Roman"/>
                        <a:ea typeface="Times New Roman"/>
                      </a:endParaRPr>
                    </a:p>
                  </a:txBody>
                  <a:tcPr marL="0" marR="0" marT="0" marB="0"/>
                </a:tc>
                <a:tc>
                  <a:txBody>
                    <a:bodyPr/>
                    <a:lstStyle/>
                    <a:p>
                      <a:pPr marL="267970" marR="260985" algn="ctr">
                        <a:lnSpc>
                          <a:spcPts val="1135"/>
                        </a:lnSpc>
                        <a:spcBef>
                          <a:spcPts val="0"/>
                        </a:spcBef>
                        <a:spcAft>
                          <a:spcPts val="0"/>
                        </a:spcAft>
                      </a:pPr>
                      <a:r>
                        <a:rPr lang="en-US" sz="1000">
                          <a:effectLst/>
                        </a:rPr>
                        <a:t>0</a:t>
                      </a:r>
                      <a:endParaRPr lang="en-US" sz="1200">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spc="5">
                          <a:effectLst/>
                        </a:rPr>
                        <a:t>$250</a:t>
                      </a:r>
                      <a:endParaRPr lang="en-US" sz="1200">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spc="5">
                          <a:effectLst/>
                        </a:rPr>
                        <a:t>$250</a:t>
                      </a:r>
                      <a:endParaRPr lang="en-US" sz="1200">
                        <a:solidFill>
                          <a:srgbClr val="000000"/>
                        </a:solidFill>
                        <a:effectLst/>
                        <a:latin typeface="Times New Roman"/>
                        <a:ea typeface="Times New Roman"/>
                      </a:endParaRPr>
                    </a:p>
                  </a:txBody>
                  <a:tcPr marL="0" marR="0" marT="0" marB="0"/>
                </a:tc>
                <a:tc>
                  <a:txBody>
                    <a:bodyPr/>
                    <a:lstStyle/>
                    <a:p>
                      <a:pPr marL="197485" marR="0">
                        <a:lnSpc>
                          <a:spcPts val="1135"/>
                        </a:lnSpc>
                        <a:spcBef>
                          <a:spcPts val="0"/>
                        </a:spcBef>
                        <a:spcAft>
                          <a:spcPts val="0"/>
                        </a:spcAft>
                      </a:pPr>
                      <a:r>
                        <a:rPr lang="en-US" sz="1000" spc="5" dirty="0">
                          <a:effectLst/>
                        </a:rPr>
                        <a:t>$500</a:t>
                      </a:r>
                      <a:endParaRPr lang="en-US" sz="1200" dirty="0">
                        <a:solidFill>
                          <a:srgbClr val="000000"/>
                        </a:solidFill>
                        <a:effectLst/>
                        <a:latin typeface="Times New Roman"/>
                        <a:ea typeface="Times New Roman"/>
                      </a:endParaRPr>
                    </a:p>
                  </a:txBody>
                  <a:tcPr marL="0" marR="0" marT="0" marB="0"/>
                </a:tc>
              </a:tr>
            </a:tbl>
          </a:graphicData>
        </a:graphic>
      </p:graphicFrame>
      <p:sp>
        <p:nvSpPr>
          <p:cNvPr id="11" name="TextBox 10"/>
          <p:cNvSpPr txBox="1"/>
          <p:nvPr/>
        </p:nvSpPr>
        <p:spPr>
          <a:xfrm>
            <a:off x="6575907" y="4348689"/>
            <a:ext cx="287258" cy="338554"/>
          </a:xfrm>
          <a:prstGeom prst="rect">
            <a:avLst/>
          </a:prstGeom>
          <a:noFill/>
        </p:spPr>
        <p:txBody>
          <a:bodyPr wrap="none" rtlCol="0">
            <a:spAutoFit/>
          </a:bodyPr>
          <a:lstStyle/>
          <a:p>
            <a:r>
              <a:rPr lang="en-US" sz="1600" b="1" dirty="0" smtClean="0">
                <a:solidFill>
                  <a:srgbClr val="FF0000"/>
                </a:solidFill>
              </a:rPr>
              <a:t>3</a:t>
            </a:r>
            <a:endParaRPr lang="en-US" sz="1600" b="1" dirty="0">
              <a:solidFill>
                <a:srgbClr val="FF0000"/>
              </a:solidFill>
            </a:endParaRPr>
          </a:p>
        </p:txBody>
      </p:sp>
      <p:sp>
        <p:nvSpPr>
          <p:cNvPr id="12" name="TextBox 11"/>
          <p:cNvSpPr txBox="1"/>
          <p:nvPr/>
        </p:nvSpPr>
        <p:spPr>
          <a:xfrm>
            <a:off x="6575907" y="3981756"/>
            <a:ext cx="287258" cy="338554"/>
          </a:xfrm>
          <a:prstGeom prst="rect">
            <a:avLst/>
          </a:prstGeom>
          <a:noFill/>
        </p:spPr>
        <p:txBody>
          <a:bodyPr wrap="none" rtlCol="0">
            <a:spAutoFit/>
          </a:bodyPr>
          <a:lstStyle/>
          <a:p>
            <a:r>
              <a:rPr lang="en-US" sz="1600" b="1" dirty="0" smtClean="0">
                <a:solidFill>
                  <a:srgbClr val="FF0000"/>
                </a:solidFill>
              </a:rPr>
              <a:t>4</a:t>
            </a:r>
            <a:endParaRPr lang="en-US" sz="1600" b="1" dirty="0">
              <a:solidFill>
                <a:srgbClr val="FF0000"/>
              </a:solidFill>
            </a:endParaRPr>
          </a:p>
        </p:txBody>
      </p:sp>
      <p:sp>
        <p:nvSpPr>
          <p:cNvPr id="13" name="TextBox 12"/>
          <p:cNvSpPr txBox="1"/>
          <p:nvPr/>
        </p:nvSpPr>
        <p:spPr>
          <a:xfrm>
            <a:off x="6575907" y="3643202"/>
            <a:ext cx="287258" cy="338554"/>
          </a:xfrm>
          <a:prstGeom prst="rect">
            <a:avLst/>
          </a:prstGeom>
          <a:noFill/>
        </p:spPr>
        <p:txBody>
          <a:bodyPr wrap="none" rtlCol="0">
            <a:spAutoFit/>
          </a:bodyPr>
          <a:lstStyle/>
          <a:p>
            <a:r>
              <a:rPr lang="en-US" sz="1600" b="1" dirty="0" smtClean="0">
                <a:solidFill>
                  <a:srgbClr val="FF0000"/>
                </a:solidFill>
              </a:rPr>
              <a:t>7</a:t>
            </a:r>
            <a:endParaRPr lang="en-US" sz="1600" b="1" dirty="0">
              <a:solidFill>
                <a:srgbClr val="FF0000"/>
              </a:solidFill>
            </a:endParaRPr>
          </a:p>
        </p:txBody>
      </p:sp>
      <p:sp>
        <p:nvSpPr>
          <p:cNvPr id="16" name="TextBox 15"/>
          <p:cNvSpPr txBox="1"/>
          <p:nvPr/>
        </p:nvSpPr>
        <p:spPr>
          <a:xfrm>
            <a:off x="7391400" y="3600739"/>
            <a:ext cx="838200" cy="338554"/>
          </a:xfrm>
          <a:prstGeom prst="rect">
            <a:avLst/>
          </a:prstGeom>
          <a:noFill/>
        </p:spPr>
        <p:txBody>
          <a:bodyPr wrap="square" rtlCol="0">
            <a:spAutoFit/>
          </a:bodyPr>
          <a:lstStyle/>
          <a:p>
            <a:r>
              <a:rPr lang="en-US" sz="1600" b="1" dirty="0" smtClean="0">
                <a:solidFill>
                  <a:srgbClr val="FF0000"/>
                </a:solidFill>
              </a:rPr>
              <a:t>800.00</a:t>
            </a:r>
            <a:endParaRPr lang="en-US" sz="1600" b="1" dirty="0">
              <a:solidFill>
                <a:srgbClr val="FF0000"/>
              </a:solidFill>
            </a:endParaRPr>
          </a:p>
        </p:txBody>
      </p:sp>
    </p:spTree>
    <p:extLst>
      <p:ext uri="{BB962C8B-B14F-4D97-AF65-F5344CB8AC3E}">
        <p14:creationId xmlns:p14="http://schemas.microsoft.com/office/powerpoint/2010/main" val="597766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458200" cy="762000"/>
          </a:xfrm>
        </p:spPr>
        <p:txBody>
          <a:bodyPr>
            <a:normAutofit/>
          </a:bodyPr>
          <a:lstStyle/>
          <a:p>
            <a:r>
              <a:rPr lang="en-US" sz="3000" dirty="0" smtClean="0">
                <a:solidFill>
                  <a:schemeClr val="tx1"/>
                </a:solidFill>
                <a:effectLst>
                  <a:outerShdw blurRad="38100" dist="38100" dir="2700000" algn="tl">
                    <a:srgbClr val="000000">
                      <a:alpha val="43137"/>
                    </a:srgbClr>
                  </a:outerShdw>
                </a:effectLst>
              </a:rPr>
              <a:t>Background &amp; History</a:t>
            </a:r>
          </a:p>
        </p:txBody>
      </p:sp>
      <p:sp>
        <p:nvSpPr>
          <p:cNvPr id="2" name="Content Placeholder 1"/>
          <p:cNvSpPr>
            <a:spLocks noGrp="1"/>
          </p:cNvSpPr>
          <p:nvPr>
            <p:ph idx="1"/>
          </p:nvPr>
        </p:nvSpPr>
        <p:spPr>
          <a:xfrm>
            <a:off x="533400" y="1066800"/>
            <a:ext cx="7848600" cy="5029200"/>
          </a:xfrm>
        </p:spPr>
        <p:txBody>
          <a:bodyPr>
            <a:normAutofit fontScale="92500" lnSpcReduction="20000"/>
          </a:bodyPr>
          <a:lstStyle/>
          <a:p>
            <a:pPr algn="ctr">
              <a:buNone/>
            </a:pPr>
            <a:r>
              <a:rPr lang="en-US" sz="2200" b="1" dirty="0"/>
              <a:t>Welfare Assistance = Financial Assistance and Social Services</a:t>
            </a:r>
          </a:p>
          <a:p>
            <a:r>
              <a:rPr lang="en-US" sz="2200" dirty="0" smtClean="0"/>
              <a:t>In the </a:t>
            </a:r>
            <a:r>
              <a:rPr lang="en-US" sz="2200" u="sng" dirty="0" smtClean="0"/>
              <a:t>Budget</a:t>
            </a:r>
            <a:r>
              <a:rPr lang="en-US" sz="2200" dirty="0" smtClean="0"/>
              <a:t> its called: Welfare Assistance</a:t>
            </a:r>
          </a:p>
          <a:p>
            <a:r>
              <a:rPr lang="en-US" sz="2200" dirty="0" smtClean="0"/>
              <a:t>In the </a:t>
            </a:r>
            <a:r>
              <a:rPr lang="en-US" sz="2200" u="sng" dirty="0" smtClean="0"/>
              <a:t>Regulations</a:t>
            </a:r>
            <a:r>
              <a:rPr lang="en-US" sz="2200" dirty="0" smtClean="0"/>
              <a:t> its called: Financial Assistance and Social Services Programs (25 CFR Part 20)</a:t>
            </a:r>
          </a:p>
          <a:p>
            <a:pPr>
              <a:buNone/>
            </a:pPr>
            <a:endParaRPr lang="en-US" sz="2200" b="1" dirty="0" smtClean="0"/>
          </a:p>
          <a:p>
            <a:pPr>
              <a:buNone/>
            </a:pPr>
            <a:r>
              <a:rPr lang="en-US" sz="2200" b="1" dirty="0" smtClean="0"/>
              <a:t>WELFARE ASSISTANCE IS A SAFETY NET PROGRAM:</a:t>
            </a:r>
          </a:p>
          <a:p>
            <a:r>
              <a:rPr lang="en-US" sz="2000" dirty="0" smtClean="0"/>
              <a:t>It is only used when comparable financial assistance or social services are either not available or not provided by state, tribal, county, local or other federal agencies</a:t>
            </a:r>
          </a:p>
          <a:p>
            <a:r>
              <a:rPr lang="en-US" sz="2000" dirty="0" smtClean="0"/>
              <a:t>It is a secondary or residual resource, and </a:t>
            </a:r>
            <a:r>
              <a:rPr lang="en-US" sz="2000" b="1" dirty="0" smtClean="0"/>
              <a:t>MUST NOT </a:t>
            </a:r>
            <a:r>
              <a:rPr lang="en-US" sz="2000" dirty="0" smtClean="0"/>
              <a:t>be used to supplement or supplant other programs</a:t>
            </a:r>
          </a:p>
          <a:p>
            <a:r>
              <a:rPr lang="en-US" sz="2000" dirty="0" smtClean="0"/>
              <a:t>It is subject to annual appropriations by Congress</a:t>
            </a:r>
          </a:p>
          <a:p>
            <a:pPr>
              <a:buNone/>
            </a:pPr>
            <a:endParaRPr lang="en-US" sz="2300" dirty="0" smtClean="0"/>
          </a:p>
          <a:p>
            <a:pPr>
              <a:buNone/>
            </a:pPr>
            <a:r>
              <a:rPr lang="en-US" sz="2300" b="1" dirty="0" smtClean="0"/>
              <a:t>WHAT DOES THIS MEAN?</a:t>
            </a:r>
          </a:p>
          <a:p>
            <a:r>
              <a:rPr lang="en-US" sz="2000" dirty="0" smtClean="0"/>
              <a:t>The Welfare Assistance Program is a last resort Program.  The program serves the most needy in Indian Country.  It</a:t>
            </a:r>
            <a:r>
              <a:rPr lang="en-US" sz="2000" dirty="0"/>
              <a:t> </a:t>
            </a:r>
            <a:r>
              <a:rPr lang="en-US" sz="2000" dirty="0" smtClean="0"/>
              <a:t>is the final program that many American Indian and Alaska Natives (AI/AN) can turn to for assistance.</a:t>
            </a:r>
          </a:p>
          <a:p>
            <a:endParaRPr lang="en-US" dirty="0"/>
          </a:p>
        </p:txBody>
      </p:sp>
      <p:sp>
        <p:nvSpPr>
          <p:cNvPr id="4" name="Slide Number Placeholder 3"/>
          <p:cNvSpPr>
            <a:spLocks noGrp="1"/>
          </p:cNvSpPr>
          <p:nvPr>
            <p:ph type="sldNum" sz="quarter" idx="12"/>
          </p:nvPr>
        </p:nvSpPr>
        <p:spPr/>
        <p:txBody>
          <a:bodyPr/>
          <a:lstStyle/>
          <a:p>
            <a:fld id="{4B73F1C0-3978-4E8F-AE7D-78B3E1893A96}"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2"/>
          <a:srcRect l="1847" t="67402" r="62014" b="22914"/>
          <a:stretch/>
        </p:blipFill>
        <p:spPr bwMode="auto">
          <a:xfrm>
            <a:off x="849067" y="3987970"/>
            <a:ext cx="7456733" cy="1235879"/>
          </a:xfrm>
          <a:prstGeom prst="rect">
            <a:avLst/>
          </a:prstGeom>
          <a:ln>
            <a:noFill/>
          </a:ln>
          <a:extLst>
            <a:ext uri="{53640926-AAD7-44D8-BBD7-CCE9431645EC}">
              <a14:shadowObscured xmlns:a14="http://schemas.microsoft.com/office/drawing/2010/main"/>
            </a:ext>
          </a:extLst>
        </p:spPr>
      </p:pic>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470975"/>
            <a:ext cx="3733800" cy="369332"/>
          </a:xfrm>
          <a:prstGeom prst="rect">
            <a:avLst/>
          </a:prstGeom>
          <a:noFill/>
        </p:spPr>
        <p:txBody>
          <a:bodyPr wrap="square" rtlCol="0">
            <a:spAutoFit/>
          </a:bodyPr>
          <a:lstStyle/>
          <a:p>
            <a:pPr algn="ctr"/>
            <a:r>
              <a:rPr lang="en-US" b="1" dirty="0" smtClean="0"/>
              <a:t>General Assistance</a:t>
            </a:r>
            <a:endParaRPr lang="en-US" b="1" i="1" u="sng" dirty="0"/>
          </a:p>
        </p:txBody>
      </p:sp>
      <p:sp>
        <p:nvSpPr>
          <p:cNvPr id="11" name="TextBox 10"/>
          <p:cNvSpPr txBox="1"/>
          <p:nvPr/>
        </p:nvSpPr>
        <p:spPr>
          <a:xfrm>
            <a:off x="6295271" y="4605754"/>
            <a:ext cx="287258" cy="338554"/>
          </a:xfrm>
          <a:prstGeom prst="rect">
            <a:avLst/>
          </a:prstGeom>
          <a:noFill/>
        </p:spPr>
        <p:txBody>
          <a:bodyPr wrap="none" rtlCol="0">
            <a:spAutoFit/>
          </a:bodyPr>
          <a:lstStyle/>
          <a:p>
            <a:r>
              <a:rPr lang="en-US" sz="1600" b="1" dirty="0" smtClean="0">
                <a:solidFill>
                  <a:srgbClr val="FF0000"/>
                </a:solidFill>
              </a:rPr>
              <a:t>3</a:t>
            </a:r>
            <a:endParaRPr lang="en-US" sz="1600" b="1" dirty="0">
              <a:solidFill>
                <a:srgbClr val="FF0000"/>
              </a:solidFill>
            </a:endParaRPr>
          </a:p>
        </p:txBody>
      </p:sp>
      <p:sp>
        <p:nvSpPr>
          <p:cNvPr id="12" name="TextBox 11"/>
          <p:cNvSpPr txBox="1"/>
          <p:nvPr/>
        </p:nvSpPr>
        <p:spPr>
          <a:xfrm>
            <a:off x="6295271" y="4267200"/>
            <a:ext cx="287258" cy="338554"/>
          </a:xfrm>
          <a:prstGeom prst="rect">
            <a:avLst/>
          </a:prstGeom>
          <a:noFill/>
        </p:spPr>
        <p:txBody>
          <a:bodyPr wrap="none" rtlCol="0">
            <a:spAutoFit/>
          </a:bodyPr>
          <a:lstStyle/>
          <a:p>
            <a:r>
              <a:rPr lang="en-US" sz="1600" b="1" dirty="0" smtClean="0">
                <a:solidFill>
                  <a:srgbClr val="FF0000"/>
                </a:solidFill>
              </a:rPr>
              <a:t>4</a:t>
            </a:r>
            <a:endParaRPr lang="en-US" sz="1600" b="1" dirty="0">
              <a:solidFill>
                <a:srgbClr val="FF0000"/>
              </a:solidFill>
            </a:endParaRPr>
          </a:p>
        </p:txBody>
      </p:sp>
      <p:sp>
        <p:nvSpPr>
          <p:cNvPr id="13" name="TextBox 12"/>
          <p:cNvSpPr txBox="1"/>
          <p:nvPr/>
        </p:nvSpPr>
        <p:spPr>
          <a:xfrm>
            <a:off x="6295271" y="3991666"/>
            <a:ext cx="287258" cy="338554"/>
          </a:xfrm>
          <a:prstGeom prst="rect">
            <a:avLst/>
          </a:prstGeom>
          <a:noFill/>
        </p:spPr>
        <p:txBody>
          <a:bodyPr wrap="none" rtlCol="0">
            <a:spAutoFit/>
          </a:bodyPr>
          <a:lstStyle/>
          <a:p>
            <a:r>
              <a:rPr lang="en-US" sz="1600" b="1" dirty="0" smtClean="0">
                <a:solidFill>
                  <a:srgbClr val="FF0000"/>
                </a:solidFill>
              </a:rPr>
              <a:t>7</a:t>
            </a:r>
            <a:endParaRPr lang="en-US" sz="1600" b="1" dirty="0">
              <a:solidFill>
                <a:srgbClr val="FF0000"/>
              </a:solidFill>
            </a:endParaRPr>
          </a:p>
        </p:txBody>
      </p:sp>
      <p:sp>
        <p:nvSpPr>
          <p:cNvPr id="16" name="TextBox 15"/>
          <p:cNvSpPr txBox="1"/>
          <p:nvPr/>
        </p:nvSpPr>
        <p:spPr>
          <a:xfrm>
            <a:off x="7227498" y="3928646"/>
            <a:ext cx="838200" cy="338554"/>
          </a:xfrm>
          <a:prstGeom prst="rect">
            <a:avLst/>
          </a:prstGeom>
          <a:noFill/>
        </p:spPr>
        <p:txBody>
          <a:bodyPr wrap="square" rtlCol="0">
            <a:spAutoFit/>
          </a:bodyPr>
          <a:lstStyle/>
          <a:p>
            <a:r>
              <a:rPr lang="en-US" sz="1600" b="1" dirty="0" smtClean="0">
                <a:solidFill>
                  <a:srgbClr val="FF0000"/>
                </a:solidFill>
              </a:rPr>
              <a:t>800.00</a:t>
            </a:r>
            <a:endParaRPr lang="en-US" sz="1600" b="1" dirty="0">
              <a:solidFill>
                <a:srgbClr val="FF0000"/>
              </a:solidFill>
            </a:endParaRPr>
          </a:p>
        </p:txBody>
      </p:sp>
      <p:sp>
        <p:nvSpPr>
          <p:cNvPr id="2" name="Rectangle 1"/>
          <p:cNvSpPr/>
          <p:nvPr/>
        </p:nvSpPr>
        <p:spPr>
          <a:xfrm>
            <a:off x="544584" y="990600"/>
            <a:ext cx="8153400" cy="1815882"/>
          </a:xfrm>
          <a:prstGeom prst="rect">
            <a:avLst/>
          </a:prstGeom>
        </p:spPr>
        <p:txBody>
          <a:bodyPr wrap="square">
            <a:spAutoFit/>
          </a:bodyPr>
          <a:lstStyle/>
          <a:p>
            <a:r>
              <a:rPr lang="en-US" sz="1400" dirty="0"/>
              <a:t>An ISP per 25 CFR part §20.100 is a plan designed to meet the goal of employment through specific action steps and is incorporated within the case plan for a general assistance recipient. The plan is jointly developed by the recipient and the social worker.</a:t>
            </a:r>
          </a:p>
          <a:p>
            <a:r>
              <a:rPr lang="en-US" sz="1400" dirty="0"/>
              <a:t> </a:t>
            </a:r>
          </a:p>
          <a:p>
            <a:r>
              <a:rPr lang="en-US" sz="1400" dirty="0"/>
              <a:t>In Columns B, E, H, and K, report the actual number of General Assistance recipients with an ISP in each quarter.  The total number of ISPs should coincide with the total number of employable General Assistance </a:t>
            </a:r>
            <a:r>
              <a:rPr lang="en-US" sz="1400" dirty="0" smtClean="0"/>
              <a:t>recipients, not Household.  In </a:t>
            </a:r>
            <a:r>
              <a:rPr lang="en-US" sz="1400" dirty="0"/>
              <a:t>Column N, report the total actual number of General Assistance recipients with an ISP for the program year.</a:t>
            </a:r>
          </a:p>
        </p:txBody>
      </p:sp>
      <p:sp>
        <p:nvSpPr>
          <p:cNvPr id="4" name="Rectangle 3"/>
          <p:cNvSpPr/>
          <p:nvPr/>
        </p:nvSpPr>
        <p:spPr>
          <a:xfrm>
            <a:off x="544584" y="2974539"/>
            <a:ext cx="7913933" cy="954107"/>
          </a:xfrm>
          <a:prstGeom prst="rect">
            <a:avLst/>
          </a:prstGeom>
        </p:spPr>
        <p:txBody>
          <a:bodyPr wrap="square">
            <a:spAutoFit/>
          </a:bodyPr>
          <a:lstStyle/>
          <a:p>
            <a:r>
              <a:rPr lang="en-US" sz="1400" dirty="0"/>
              <a:t>An Employable client with a household of two receives General Assistance for the months of November and December at the monthly standard rate of $250 per month.  You would count </a:t>
            </a:r>
            <a:r>
              <a:rPr lang="en-US" sz="1400" dirty="0" smtClean="0"/>
              <a:t>the Head of Household with responsible for the ISP for each month he/she receives General Assistance; not the entire Household  The client in this scenario had an ISP in place for November and December, so you would count him twice.</a:t>
            </a:r>
            <a:endParaRPr lang="en-US" sz="1400" dirty="0"/>
          </a:p>
        </p:txBody>
      </p:sp>
      <p:sp>
        <p:nvSpPr>
          <p:cNvPr id="15" name="TextBox 14"/>
          <p:cNvSpPr txBox="1"/>
          <p:nvPr/>
        </p:nvSpPr>
        <p:spPr>
          <a:xfrm>
            <a:off x="6295271" y="4885295"/>
            <a:ext cx="287258" cy="338554"/>
          </a:xfrm>
          <a:prstGeom prst="rect">
            <a:avLst/>
          </a:prstGeom>
          <a:noFill/>
        </p:spPr>
        <p:txBody>
          <a:bodyPr wrap="none" rtlCol="0">
            <a:spAutoFit/>
          </a:bodyPr>
          <a:lstStyle/>
          <a:p>
            <a:r>
              <a:rPr lang="en-US" sz="1600" b="1" dirty="0" smtClean="0">
                <a:solidFill>
                  <a:srgbClr val="FF0000"/>
                </a:solidFill>
              </a:rPr>
              <a:t>2</a:t>
            </a:r>
            <a:endParaRPr lang="en-US" sz="1600" b="1" dirty="0">
              <a:solidFill>
                <a:srgbClr val="FF0000"/>
              </a:solidFill>
            </a:endParaRPr>
          </a:p>
        </p:txBody>
      </p:sp>
    </p:spTree>
    <p:extLst>
      <p:ext uri="{BB962C8B-B14F-4D97-AF65-F5344CB8AC3E}">
        <p14:creationId xmlns:p14="http://schemas.microsoft.com/office/powerpoint/2010/main" val="278673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6"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2"/>
          <a:srcRect l="1847" t="77086" r="73676" b="15605"/>
          <a:stretch/>
        </p:blipFill>
        <p:spPr bwMode="auto">
          <a:xfrm>
            <a:off x="533401" y="4191000"/>
            <a:ext cx="7772399" cy="1514572"/>
          </a:xfrm>
          <a:prstGeom prst="rect">
            <a:avLst/>
          </a:prstGeom>
          <a:ln>
            <a:noFill/>
          </a:ln>
          <a:extLst>
            <a:ext uri="{53640926-AAD7-44D8-BBD7-CCE9431645EC}">
              <a14:shadowObscured xmlns:a14="http://schemas.microsoft.com/office/drawing/2010/main"/>
            </a:ext>
          </a:extLst>
        </p:spPr>
      </p:pic>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470975"/>
            <a:ext cx="3733800" cy="369332"/>
          </a:xfrm>
          <a:prstGeom prst="rect">
            <a:avLst/>
          </a:prstGeom>
          <a:noFill/>
        </p:spPr>
        <p:txBody>
          <a:bodyPr wrap="square" rtlCol="0">
            <a:spAutoFit/>
          </a:bodyPr>
          <a:lstStyle/>
          <a:p>
            <a:pPr algn="ctr"/>
            <a:r>
              <a:rPr lang="en-US" b="1" dirty="0" smtClean="0"/>
              <a:t>General Assistance</a:t>
            </a:r>
            <a:endParaRPr lang="en-US" b="1" i="1" u="sng" dirty="0"/>
          </a:p>
        </p:txBody>
      </p:sp>
      <p:sp>
        <p:nvSpPr>
          <p:cNvPr id="3" name="Rectangle 2"/>
          <p:cNvSpPr/>
          <p:nvPr/>
        </p:nvSpPr>
        <p:spPr>
          <a:xfrm>
            <a:off x="447136" y="1371600"/>
            <a:ext cx="8163464" cy="2800767"/>
          </a:xfrm>
          <a:prstGeom prst="rect">
            <a:avLst/>
          </a:prstGeom>
        </p:spPr>
        <p:txBody>
          <a:bodyPr wrap="square">
            <a:spAutoFit/>
          </a:bodyPr>
          <a:lstStyle/>
          <a:p>
            <a:r>
              <a:rPr lang="en-US" sz="1600" dirty="0"/>
              <a:t>Row 22, Number of Individual Self Sufficiency Plans (ISP) Goals Completed: is the actual number of employable general assistance recipients who have completed the goals in their ISP.  (GPRA Measure 1811 – General Assistance</a:t>
            </a:r>
            <a:r>
              <a:rPr lang="en-US" sz="1600" dirty="0" smtClean="0"/>
              <a:t>).  Your GPRA numbers should match up with this section of the Report. </a:t>
            </a:r>
          </a:p>
          <a:p>
            <a:endParaRPr lang="en-US" sz="1600" dirty="0"/>
          </a:p>
          <a:p>
            <a:r>
              <a:rPr lang="en-US" sz="1600" dirty="0"/>
              <a:t>Row 23, Applications Approved: means the actual number of general assistance applicants approved for service and who have begun receiving financial assistance</a:t>
            </a:r>
            <a:r>
              <a:rPr lang="en-US" sz="1600" dirty="0" smtClean="0"/>
              <a:t>. (NEW APPLICATIONS FOR SERVICES).  </a:t>
            </a:r>
          </a:p>
          <a:p>
            <a:endParaRPr lang="en-US" sz="1600" dirty="0"/>
          </a:p>
          <a:p>
            <a:r>
              <a:rPr lang="en-US" sz="1600" dirty="0"/>
              <a:t>Row 24 Applications Disapproved: means the actual number of general assistance applicants determined not eligible for social services or financial assistance. </a:t>
            </a:r>
          </a:p>
        </p:txBody>
      </p:sp>
    </p:spTree>
    <p:extLst>
      <p:ext uri="{BB962C8B-B14F-4D97-AF65-F5344CB8AC3E}">
        <p14:creationId xmlns:p14="http://schemas.microsoft.com/office/powerpoint/2010/main" val="1650511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344269"/>
            <a:ext cx="3733800" cy="646331"/>
          </a:xfrm>
          <a:prstGeom prst="rect">
            <a:avLst/>
          </a:prstGeom>
          <a:noFill/>
        </p:spPr>
        <p:txBody>
          <a:bodyPr wrap="square" rtlCol="0">
            <a:spAutoFit/>
          </a:bodyPr>
          <a:lstStyle/>
          <a:p>
            <a:pPr algn="ctr"/>
            <a:r>
              <a:rPr lang="en-US" b="1" dirty="0" smtClean="0"/>
              <a:t>Burial Assistance &amp; </a:t>
            </a:r>
          </a:p>
          <a:p>
            <a:pPr algn="ctr"/>
            <a:r>
              <a:rPr lang="en-US" b="1" dirty="0" smtClean="0"/>
              <a:t>Emergency Assistance</a:t>
            </a:r>
            <a:endParaRPr lang="en-US" b="1" i="1" u="sng" dirty="0"/>
          </a:p>
        </p:txBody>
      </p:sp>
      <p:pic>
        <p:nvPicPr>
          <p:cNvPr id="9" name="Picture 8"/>
          <p:cNvPicPr/>
          <p:nvPr/>
        </p:nvPicPr>
        <p:blipFill rotWithShape="1">
          <a:blip r:embed="rId2"/>
          <a:srcRect l="1599" t="16104" r="37148" b="1818"/>
          <a:stretch/>
        </p:blipFill>
        <p:spPr bwMode="auto">
          <a:xfrm>
            <a:off x="762000" y="990600"/>
            <a:ext cx="76962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Oval 9"/>
          <p:cNvSpPr>
            <a:spLocks noChangeArrowheads="1"/>
          </p:cNvSpPr>
          <p:nvPr/>
        </p:nvSpPr>
        <p:spPr bwMode="auto">
          <a:xfrm>
            <a:off x="533400" y="3886200"/>
            <a:ext cx="2230284" cy="4572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8308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470975"/>
            <a:ext cx="3733800" cy="646331"/>
          </a:xfrm>
          <a:prstGeom prst="rect">
            <a:avLst/>
          </a:prstGeom>
          <a:noFill/>
        </p:spPr>
        <p:txBody>
          <a:bodyPr wrap="square" rtlCol="0">
            <a:spAutoFit/>
          </a:bodyPr>
          <a:lstStyle/>
          <a:p>
            <a:pPr algn="ctr"/>
            <a:r>
              <a:rPr lang="en-US" b="1" dirty="0" smtClean="0"/>
              <a:t>Burial Assistance &amp; </a:t>
            </a:r>
          </a:p>
          <a:p>
            <a:pPr algn="ctr"/>
            <a:r>
              <a:rPr lang="en-US" b="1" dirty="0" smtClean="0"/>
              <a:t>Emergency Assistance</a:t>
            </a:r>
            <a:endParaRPr lang="en-US" b="1" i="1" u="sng" dirty="0"/>
          </a:p>
        </p:txBody>
      </p:sp>
      <p:sp>
        <p:nvSpPr>
          <p:cNvPr id="3" name="Rectangle 2"/>
          <p:cNvSpPr/>
          <p:nvPr/>
        </p:nvSpPr>
        <p:spPr>
          <a:xfrm>
            <a:off x="437072" y="1219200"/>
            <a:ext cx="8163464" cy="4185761"/>
          </a:xfrm>
          <a:prstGeom prst="rect">
            <a:avLst/>
          </a:prstGeom>
        </p:spPr>
        <p:txBody>
          <a:bodyPr wrap="square">
            <a:spAutoFit/>
          </a:bodyPr>
          <a:lstStyle/>
          <a:p>
            <a:r>
              <a:rPr lang="en-US" sz="1600" b="1" dirty="0"/>
              <a:t>Row 25) Burial Assistance</a:t>
            </a:r>
            <a:endParaRPr lang="en-US" sz="1600" dirty="0"/>
          </a:p>
          <a:p>
            <a:r>
              <a:rPr lang="en-US" sz="1600" dirty="0" smtClean="0"/>
              <a:t>Report </a:t>
            </a:r>
            <a:r>
              <a:rPr lang="en-US" sz="1600" dirty="0"/>
              <a:t>the actual number of persons served and total expenditures for financial assistance payments made on behalf of indigent Indians who meet the eligibility criteria to receive funds for minimum burial expenses.  Payments shall not exceed standards of payment established by the Assistant Secretary-Indian Affairs</a:t>
            </a:r>
            <a:r>
              <a:rPr lang="en-US" sz="1600" dirty="0" smtClean="0"/>
              <a:t>.</a:t>
            </a:r>
          </a:p>
          <a:p>
            <a:pPr marL="285750" indent="-285750">
              <a:buFont typeface="Wingdings" panose="05000000000000000000" pitchFamily="2" charset="2"/>
              <a:buChar char="Ø"/>
            </a:pPr>
            <a:r>
              <a:rPr lang="en-US" sz="1600" dirty="0" smtClean="0"/>
              <a:t>Current </a:t>
            </a:r>
            <a:r>
              <a:rPr lang="en-US" sz="1600" dirty="0"/>
              <a:t>Burial Rate established by AS-IA is $2,500</a:t>
            </a:r>
          </a:p>
          <a:p>
            <a:endParaRPr lang="en-US" sz="1600" dirty="0" smtClean="0"/>
          </a:p>
          <a:p>
            <a:r>
              <a:rPr lang="en-US" sz="1400" b="1" dirty="0" smtClean="0"/>
              <a:t>How </a:t>
            </a:r>
            <a:r>
              <a:rPr lang="en-US" sz="1400" b="1" dirty="0"/>
              <a:t>to Count Burial Assistance Actual persons Served</a:t>
            </a:r>
            <a:endParaRPr lang="en-US" sz="1400" dirty="0"/>
          </a:p>
          <a:p>
            <a:pPr marL="285750" lvl="0" indent="-285750">
              <a:buFont typeface="Wingdings" panose="05000000000000000000" pitchFamily="2" charset="2"/>
              <a:buChar char="Ø"/>
            </a:pPr>
            <a:r>
              <a:rPr lang="en-US" sz="1400" dirty="0"/>
              <a:t>Count the Actual Number of People provided Burial Assistance</a:t>
            </a:r>
          </a:p>
          <a:p>
            <a:pPr marL="285750" lvl="0" indent="-285750">
              <a:buFont typeface="Wingdings" panose="05000000000000000000" pitchFamily="2" charset="2"/>
              <a:buChar char="Ø"/>
            </a:pPr>
            <a:r>
              <a:rPr lang="en-US" sz="1400" dirty="0"/>
              <a:t>This number should reflect “ACTUAL” amounts, it should not be duplicative, meaning the Year-End Total should equal Total Burials supported with Burial </a:t>
            </a:r>
            <a:r>
              <a:rPr lang="en-US" sz="1400" dirty="0" smtClean="0"/>
              <a:t>Assistance for the Operating Year</a:t>
            </a:r>
          </a:p>
          <a:p>
            <a:pPr marL="742950" lvl="1" indent="-285750">
              <a:buFont typeface="Wingdings" panose="05000000000000000000" pitchFamily="2" charset="2"/>
              <a:buChar char="Ø"/>
            </a:pPr>
            <a:r>
              <a:rPr lang="en-US" sz="1400" dirty="0" smtClean="0"/>
              <a:t>For </a:t>
            </a:r>
            <a:r>
              <a:rPr lang="en-US" sz="1400" dirty="0"/>
              <a:t>example:  1 Burial = 1 Person</a:t>
            </a:r>
          </a:p>
          <a:p>
            <a:endParaRPr lang="en-US" sz="1400" dirty="0"/>
          </a:p>
          <a:p>
            <a:r>
              <a:rPr lang="en-US" sz="1400" b="1" dirty="0"/>
              <a:t>How to count Burial Assistance Expenditures  </a:t>
            </a:r>
            <a:endParaRPr lang="en-US" sz="1400" dirty="0"/>
          </a:p>
          <a:p>
            <a:pPr marL="285750" lvl="0" indent="-285750">
              <a:buFont typeface="Wingdings" panose="05000000000000000000" pitchFamily="2" charset="2"/>
              <a:buChar char="Ø"/>
            </a:pPr>
            <a:r>
              <a:rPr lang="en-US" sz="1400" dirty="0"/>
              <a:t>Count the Check Amount </a:t>
            </a:r>
            <a:r>
              <a:rPr lang="en-US" sz="1400" dirty="0" smtClean="0"/>
              <a:t>Paid </a:t>
            </a:r>
            <a:r>
              <a:rPr lang="en-US" sz="1400" dirty="0"/>
              <a:t>to the </a:t>
            </a:r>
            <a:r>
              <a:rPr lang="en-US" sz="1400" dirty="0" smtClean="0"/>
              <a:t>Vendor(s) </a:t>
            </a:r>
            <a:endParaRPr lang="en-US" sz="1200" dirty="0"/>
          </a:p>
          <a:p>
            <a:pPr marL="742950" lvl="1" indent="-285750">
              <a:buFont typeface="Wingdings" panose="05000000000000000000" pitchFamily="2" charset="2"/>
              <a:buChar char="Ø"/>
            </a:pPr>
            <a:r>
              <a:rPr lang="en-US" sz="1400" dirty="0" smtClean="0"/>
              <a:t>For example:  If October you paid $2,400 for Burial Expenses and then $100 to a Local Vendor for Wake Expenses for a Tribal member – you would still report $2,500, but only report 1 person served for that month.</a:t>
            </a:r>
            <a:endParaRPr lang="en-US" sz="1400" dirty="0"/>
          </a:p>
        </p:txBody>
      </p:sp>
      <p:pic>
        <p:nvPicPr>
          <p:cNvPr id="12" name="Picture 11"/>
          <p:cNvPicPr/>
          <p:nvPr/>
        </p:nvPicPr>
        <p:blipFill rotWithShape="1">
          <a:blip r:embed="rId2"/>
          <a:srcRect l="1747" t="36640" r="65440" b="60773"/>
          <a:stretch/>
        </p:blipFill>
        <p:spPr bwMode="auto">
          <a:xfrm>
            <a:off x="838200" y="5562600"/>
            <a:ext cx="7467600" cy="533400"/>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32278" y="5660023"/>
            <a:ext cx="287258" cy="338554"/>
          </a:xfrm>
          <a:prstGeom prst="rect">
            <a:avLst/>
          </a:prstGeom>
          <a:noFill/>
        </p:spPr>
        <p:txBody>
          <a:bodyPr wrap="none" rtlCol="0">
            <a:spAutoFit/>
          </a:bodyPr>
          <a:lstStyle/>
          <a:p>
            <a:r>
              <a:rPr lang="en-US" sz="1600" b="1" dirty="0" smtClean="0">
                <a:solidFill>
                  <a:srgbClr val="FF0000"/>
                </a:solidFill>
              </a:rPr>
              <a:t>1</a:t>
            </a:r>
            <a:endParaRPr lang="en-US" sz="1600" b="1" dirty="0">
              <a:solidFill>
                <a:srgbClr val="FF0000"/>
              </a:solidFill>
            </a:endParaRPr>
          </a:p>
        </p:txBody>
      </p:sp>
      <p:sp>
        <p:nvSpPr>
          <p:cNvPr id="15" name="TextBox 14"/>
          <p:cNvSpPr txBox="1"/>
          <p:nvPr/>
        </p:nvSpPr>
        <p:spPr>
          <a:xfrm>
            <a:off x="7480540" y="5663242"/>
            <a:ext cx="762000" cy="338554"/>
          </a:xfrm>
          <a:prstGeom prst="rect">
            <a:avLst/>
          </a:prstGeom>
          <a:noFill/>
        </p:spPr>
        <p:txBody>
          <a:bodyPr wrap="square" rtlCol="0">
            <a:spAutoFit/>
          </a:bodyPr>
          <a:lstStyle/>
          <a:p>
            <a:r>
              <a:rPr lang="en-US" sz="1600" b="1" dirty="0" smtClean="0">
                <a:solidFill>
                  <a:srgbClr val="FF0000"/>
                </a:solidFill>
              </a:rPr>
              <a:t>2,500</a:t>
            </a:r>
            <a:endParaRPr lang="en-US" sz="1600" b="1" dirty="0">
              <a:solidFill>
                <a:srgbClr val="FF0000"/>
              </a:solidFill>
            </a:endParaRPr>
          </a:p>
        </p:txBody>
      </p:sp>
    </p:spTree>
    <p:extLst>
      <p:ext uri="{BB962C8B-B14F-4D97-AF65-F5344CB8AC3E}">
        <p14:creationId xmlns:p14="http://schemas.microsoft.com/office/powerpoint/2010/main" val="3335594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425" t="39065" r="65440" b="58499"/>
          <a:stretch/>
        </p:blipFill>
        <p:spPr bwMode="auto">
          <a:xfrm>
            <a:off x="612475" y="4876800"/>
            <a:ext cx="7540925" cy="574719"/>
          </a:xfrm>
          <a:prstGeom prst="rect">
            <a:avLst/>
          </a:prstGeom>
          <a:ln>
            <a:noFill/>
          </a:ln>
          <a:extLst>
            <a:ext uri="{53640926-AAD7-44D8-BBD7-CCE9431645EC}">
              <a14:shadowObscured xmlns:a14="http://schemas.microsoft.com/office/drawing/2010/main"/>
            </a:ext>
          </a:extLst>
        </p:spPr>
      </p:pic>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endParaRPr lang="en-US" sz="2400" b="1" dirty="0"/>
          </a:p>
        </p:txBody>
      </p:sp>
      <p:sp>
        <p:nvSpPr>
          <p:cNvPr id="7" name="TextBox 6"/>
          <p:cNvSpPr txBox="1"/>
          <p:nvPr/>
        </p:nvSpPr>
        <p:spPr>
          <a:xfrm>
            <a:off x="4572000" y="470975"/>
            <a:ext cx="3733800" cy="646331"/>
          </a:xfrm>
          <a:prstGeom prst="rect">
            <a:avLst/>
          </a:prstGeom>
          <a:noFill/>
        </p:spPr>
        <p:txBody>
          <a:bodyPr wrap="square" rtlCol="0">
            <a:spAutoFit/>
          </a:bodyPr>
          <a:lstStyle/>
          <a:p>
            <a:pPr algn="ctr"/>
            <a:r>
              <a:rPr lang="en-US" b="1" dirty="0" smtClean="0"/>
              <a:t>Burial Assistance &amp; </a:t>
            </a:r>
          </a:p>
          <a:p>
            <a:pPr algn="ctr"/>
            <a:r>
              <a:rPr lang="en-US" b="1" dirty="0" smtClean="0"/>
              <a:t>Emergency Assistance</a:t>
            </a:r>
            <a:endParaRPr lang="en-US" b="1" i="1" u="sng" dirty="0"/>
          </a:p>
        </p:txBody>
      </p:sp>
      <p:sp>
        <p:nvSpPr>
          <p:cNvPr id="3" name="Rectangle 2"/>
          <p:cNvSpPr/>
          <p:nvPr/>
        </p:nvSpPr>
        <p:spPr>
          <a:xfrm>
            <a:off x="437072" y="1219200"/>
            <a:ext cx="8163464" cy="3046988"/>
          </a:xfrm>
          <a:prstGeom prst="rect">
            <a:avLst/>
          </a:prstGeom>
        </p:spPr>
        <p:txBody>
          <a:bodyPr wrap="square">
            <a:spAutoFit/>
          </a:bodyPr>
          <a:lstStyle/>
          <a:p>
            <a:r>
              <a:rPr lang="en-US" sz="1600" b="1" dirty="0"/>
              <a:t>Row 26) Emergency Assistance</a:t>
            </a:r>
            <a:r>
              <a:rPr lang="en-US" sz="1600" i="1" dirty="0"/>
              <a:t> </a:t>
            </a:r>
            <a:endParaRPr lang="en-US" sz="1600" dirty="0"/>
          </a:p>
          <a:p>
            <a:r>
              <a:rPr lang="en-US" sz="1600" dirty="0" smtClean="0"/>
              <a:t>Report </a:t>
            </a:r>
            <a:r>
              <a:rPr lang="en-US" sz="1600" dirty="0"/>
              <a:t>the actual number of persons served and total expenditures due to forces beyond their control that caused loss or damage of personal possessions as specified in §20.329; such as damage due to burnout, flooding of homes, or other natural disasters.  </a:t>
            </a:r>
            <a:endParaRPr lang="en-US" sz="1600" dirty="0" smtClean="0"/>
          </a:p>
          <a:p>
            <a:pPr marL="285750" indent="-285750">
              <a:buFont typeface="Wingdings" panose="05000000000000000000" pitchFamily="2" charset="2"/>
              <a:buChar char="Ø"/>
            </a:pPr>
            <a:r>
              <a:rPr lang="en-US" sz="1600" dirty="0" smtClean="0"/>
              <a:t>Payments </a:t>
            </a:r>
            <a:r>
              <a:rPr lang="en-US" sz="1600" dirty="0"/>
              <a:t>shall not exceed the rates established by the Assistant Secretary-Indian Affairs.</a:t>
            </a:r>
          </a:p>
          <a:p>
            <a:pPr marL="285750" indent="-285750">
              <a:buFont typeface="Wingdings" panose="05000000000000000000" pitchFamily="2" charset="2"/>
              <a:buChar char="Ø"/>
            </a:pPr>
            <a:r>
              <a:rPr lang="en-US" sz="1600" dirty="0" smtClean="0"/>
              <a:t>Current </a:t>
            </a:r>
            <a:r>
              <a:rPr lang="en-US" sz="1600" dirty="0"/>
              <a:t>Burial Rate established by AS-IA is </a:t>
            </a:r>
            <a:r>
              <a:rPr lang="en-US" sz="1600" dirty="0" smtClean="0"/>
              <a:t>$1,000 (Cannot exceed $1,000)</a:t>
            </a:r>
            <a:endParaRPr lang="en-US" sz="1600" dirty="0"/>
          </a:p>
          <a:p>
            <a:endParaRPr lang="en-US" sz="1600" dirty="0" smtClean="0"/>
          </a:p>
          <a:p>
            <a:r>
              <a:rPr lang="en-US" sz="1600" b="1" dirty="0" smtClean="0"/>
              <a:t>How </a:t>
            </a:r>
            <a:r>
              <a:rPr lang="en-US" sz="1600" b="1" dirty="0"/>
              <a:t>to </a:t>
            </a:r>
            <a:r>
              <a:rPr lang="en-US" sz="1600" b="1" dirty="0" smtClean="0"/>
              <a:t>Count Emergency </a:t>
            </a:r>
            <a:r>
              <a:rPr lang="en-US" sz="1600" b="1" dirty="0"/>
              <a:t>Assistance Actual persons </a:t>
            </a:r>
            <a:r>
              <a:rPr lang="en-US" sz="1600" b="1" dirty="0" smtClean="0"/>
              <a:t>Served &amp; Expenditures</a:t>
            </a:r>
            <a:endParaRPr lang="en-US" sz="1600" dirty="0"/>
          </a:p>
          <a:p>
            <a:pPr marL="285750" lvl="0" indent="-285750">
              <a:buFont typeface="Wingdings" panose="05000000000000000000" pitchFamily="2" charset="2"/>
              <a:buChar char="Ø"/>
            </a:pPr>
            <a:r>
              <a:rPr lang="en-US" sz="1600" dirty="0"/>
              <a:t>Count the Actual Number of Family members Served with the Emergency Assistance </a:t>
            </a:r>
            <a:r>
              <a:rPr lang="en-US" sz="1600" dirty="0" smtClean="0"/>
              <a:t>payment</a:t>
            </a:r>
          </a:p>
          <a:p>
            <a:pPr marL="742950" lvl="1" indent="-285750">
              <a:buFont typeface="Wingdings" panose="05000000000000000000" pitchFamily="2" charset="2"/>
              <a:buChar char="Ø"/>
            </a:pPr>
            <a:r>
              <a:rPr lang="en-US" sz="1600" dirty="0" smtClean="0"/>
              <a:t>For </a:t>
            </a:r>
            <a:r>
              <a:rPr lang="en-US" sz="1600" dirty="0"/>
              <a:t>example, a family of 5 would receive the same amount of Emergency Assistance as a family of 2, thus count the Household </a:t>
            </a:r>
            <a:r>
              <a:rPr lang="en-US" sz="1600" dirty="0" smtClean="0"/>
              <a:t>Size</a:t>
            </a:r>
            <a:endParaRPr lang="en-US" sz="1200" dirty="0"/>
          </a:p>
        </p:txBody>
      </p:sp>
      <p:sp>
        <p:nvSpPr>
          <p:cNvPr id="13" name="TextBox 12"/>
          <p:cNvSpPr txBox="1"/>
          <p:nvPr/>
        </p:nvSpPr>
        <p:spPr>
          <a:xfrm>
            <a:off x="6210589" y="4994882"/>
            <a:ext cx="287258" cy="338554"/>
          </a:xfrm>
          <a:prstGeom prst="rect">
            <a:avLst/>
          </a:prstGeom>
          <a:noFill/>
        </p:spPr>
        <p:txBody>
          <a:bodyPr wrap="none" rtlCol="0">
            <a:spAutoFit/>
          </a:bodyPr>
          <a:lstStyle/>
          <a:p>
            <a:r>
              <a:rPr lang="en-US" sz="1600" b="1" dirty="0" smtClean="0">
                <a:solidFill>
                  <a:srgbClr val="FF0000"/>
                </a:solidFill>
              </a:rPr>
              <a:t>5</a:t>
            </a:r>
            <a:endParaRPr lang="en-US" sz="1600" b="1" dirty="0">
              <a:solidFill>
                <a:srgbClr val="FF0000"/>
              </a:solidFill>
            </a:endParaRPr>
          </a:p>
        </p:txBody>
      </p:sp>
      <p:sp>
        <p:nvSpPr>
          <p:cNvPr id="15" name="TextBox 14"/>
          <p:cNvSpPr txBox="1"/>
          <p:nvPr/>
        </p:nvSpPr>
        <p:spPr>
          <a:xfrm>
            <a:off x="7400026" y="4994882"/>
            <a:ext cx="762000" cy="338554"/>
          </a:xfrm>
          <a:prstGeom prst="rect">
            <a:avLst/>
          </a:prstGeom>
          <a:noFill/>
        </p:spPr>
        <p:txBody>
          <a:bodyPr wrap="square" rtlCol="0">
            <a:spAutoFit/>
          </a:bodyPr>
          <a:lstStyle/>
          <a:p>
            <a:r>
              <a:rPr lang="en-US" sz="1600" b="1" dirty="0" smtClean="0">
                <a:solidFill>
                  <a:srgbClr val="FF0000"/>
                </a:solidFill>
              </a:rPr>
              <a:t>1,000</a:t>
            </a:r>
            <a:endParaRPr lang="en-US" sz="1600" b="1" dirty="0">
              <a:solidFill>
                <a:srgbClr val="FF0000"/>
              </a:solidFill>
            </a:endParaRPr>
          </a:p>
        </p:txBody>
      </p:sp>
    </p:spTree>
    <p:extLst>
      <p:ext uri="{BB962C8B-B14F-4D97-AF65-F5344CB8AC3E}">
        <p14:creationId xmlns:p14="http://schemas.microsoft.com/office/powerpoint/2010/main" val="3379007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p>
        </p:txBody>
      </p:sp>
      <p:sp>
        <p:nvSpPr>
          <p:cNvPr id="7" name="TextBox 6"/>
          <p:cNvSpPr txBox="1"/>
          <p:nvPr/>
        </p:nvSpPr>
        <p:spPr>
          <a:xfrm>
            <a:off x="4572000" y="470975"/>
            <a:ext cx="3733800" cy="369332"/>
          </a:xfrm>
          <a:prstGeom prst="rect">
            <a:avLst/>
          </a:prstGeom>
          <a:noFill/>
        </p:spPr>
        <p:txBody>
          <a:bodyPr wrap="square" rtlCol="0">
            <a:spAutoFit/>
          </a:bodyPr>
          <a:lstStyle/>
          <a:p>
            <a:pPr algn="ctr"/>
            <a:r>
              <a:rPr lang="en-US" b="1" dirty="0" smtClean="0"/>
              <a:t>Non-Financial Assistance Programs</a:t>
            </a:r>
            <a:endParaRPr lang="en-US" b="1" dirty="0"/>
          </a:p>
        </p:txBody>
      </p:sp>
      <p:pic>
        <p:nvPicPr>
          <p:cNvPr id="10" name="Picture 9"/>
          <p:cNvPicPr/>
          <p:nvPr/>
        </p:nvPicPr>
        <p:blipFill rotWithShape="1">
          <a:blip r:embed="rId2"/>
          <a:srcRect l="1599" t="16104" r="37148" b="22850"/>
          <a:stretch/>
        </p:blipFill>
        <p:spPr bwMode="auto">
          <a:xfrm>
            <a:off x="762000" y="990600"/>
            <a:ext cx="80010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Rectangle 1"/>
          <p:cNvSpPr/>
          <p:nvPr/>
        </p:nvSpPr>
        <p:spPr>
          <a:xfrm>
            <a:off x="762000" y="4953000"/>
            <a:ext cx="8001000" cy="1219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51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p>
          <a:p>
            <a:r>
              <a:rPr lang="en-US" sz="2400" b="1" i="1" dirty="0" smtClean="0"/>
              <a:t> *Non-Financial Assistance</a:t>
            </a:r>
            <a:endParaRPr lang="en-US" sz="2400" b="1" i="1" dirty="0"/>
          </a:p>
        </p:txBody>
      </p:sp>
      <p:sp>
        <p:nvSpPr>
          <p:cNvPr id="7" name="TextBox 6"/>
          <p:cNvSpPr txBox="1"/>
          <p:nvPr/>
        </p:nvSpPr>
        <p:spPr>
          <a:xfrm>
            <a:off x="4572000" y="470975"/>
            <a:ext cx="3733800" cy="923330"/>
          </a:xfrm>
          <a:prstGeom prst="rect">
            <a:avLst/>
          </a:prstGeom>
          <a:noFill/>
        </p:spPr>
        <p:txBody>
          <a:bodyPr wrap="square" rtlCol="0">
            <a:spAutoFit/>
          </a:bodyPr>
          <a:lstStyle/>
          <a:p>
            <a:pPr algn="ctr"/>
            <a:r>
              <a:rPr lang="en-US" b="1" dirty="0" smtClean="0"/>
              <a:t>IIM Accounts</a:t>
            </a:r>
          </a:p>
          <a:p>
            <a:pPr algn="ctr"/>
            <a:r>
              <a:rPr lang="en-US" b="1" dirty="0" smtClean="0"/>
              <a:t>SERVICES vs. ACTUAL PERSONS SERVED </a:t>
            </a:r>
            <a:endParaRPr lang="en-US" b="1" i="1" u="sng" dirty="0"/>
          </a:p>
        </p:txBody>
      </p:sp>
      <p:sp>
        <p:nvSpPr>
          <p:cNvPr id="3" name="Rectangle 2"/>
          <p:cNvSpPr/>
          <p:nvPr/>
        </p:nvSpPr>
        <p:spPr>
          <a:xfrm>
            <a:off x="416944" y="1383541"/>
            <a:ext cx="8163464" cy="3754874"/>
          </a:xfrm>
          <a:prstGeom prst="rect">
            <a:avLst/>
          </a:prstGeom>
        </p:spPr>
        <p:txBody>
          <a:bodyPr wrap="square">
            <a:spAutoFit/>
          </a:bodyPr>
          <a:lstStyle/>
          <a:p>
            <a:r>
              <a:rPr lang="en-US" sz="1400" b="1" dirty="0"/>
              <a:t>Row 28) IIM Accounts Services</a:t>
            </a:r>
            <a:endParaRPr lang="en-US" sz="1400" dirty="0"/>
          </a:p>
          <a:p>
            <a:r>
              <a:rPr lang="en-US" sz="1400" b="1" dirty="0"/>
              <a:t> </a:t>
            </a:r>
            <a:endParaRPr lang="en-US" sz="1400" dirty="0"/>
          </a:p>
          <a:p>
            <a:r>
              <a:rPr lang="en-US" sz="1400" i="1" dirty="0"/>
              <a:t>Services </a:t>
            </a:r>
            <a:r>
              <a:rPr lang="en-US" sz="1400" dirty="0"/>
              <a:t>include case management services with outcome that are conducted on active supervised IIM accounts each quarter, </a:t>
            </a:r>
            <a:r>
              <a:rPr lang="en-US" sz="1400" dirty="0" smtClean="0"/>
              <a:t>for example, but not limited to: conducting a social </a:t>
            </a:r>
            <a:r>
              <a:rPr lang="en-US" sz="1400" dirty="0"/>
              <a:t>service assessment to restrict </a:t>
            </a:r>
            <a:r>
              <a:rPr lang="en-US" sz="1400" dirty="0" smtClean="0"/>
              <a:t>an IIM account, </a:t>
            </a:r>
            <a:r>
              <a:rPr lang="en-US" sz="1400" dirty="0"/>
              <a:t>updating addresses, conducting evaluations and assessments to support a distribution plan, home visits to determine who has custody of the account holder, preparing </a:t>
            </a:r>
            <a:r>
              <a:rPr lang="en-US" sz="1400" dirty="0" err="1"/>
              <a:t>Kennerly</a:t>
            </a:r>
            <a:r>
              <a:rPr lang="en-US" sz="1400" dirty="0"/>
              <a:t> Letters, conducting appeal hearings, and other guidance and support to the supervised account holder.</a:t>
            </a:r>
          </a:p>
          <a:p>
            <a:r>
              <a:rPr lang="en-US" sz="1400" dirty="0"/>
              <a:t> </a:t>
            </a:r>
          </a:p>
          <a:p>
            <a:r>
              <a:rPr lang="en-US" sz="1400" dirty="0"/>
              <a:t> </a:t>
            </a:r>
            <a:r>
              <a:rPr lang="en-US" sz="1400" b="1" dirty="0" smtClean="0"/>
              <a:t>Row </a:t>
            </a:r>
            <a:r>
              <a:rPr lang="en-US" sz="1400" b="1" dirty="0"/>
              <a:t>29) IIM Accounts - Distribution Plans Processed</a:t>
            </a:r>
            <a:r>
              <a:rPr lang="en-US" sz="1400" i="1" dirty="0"/>
              <a:t> </a:t>
            </a:r>
            <a:endParaRPr lang="en-US" sz="1400" dirty="0"/>
          </a:p>
          <a:p>
            <a:r>
              <a:rPr lang="en-US" sz="1400" i="1" dirty="0"/>
              <a:t> </a:t>
            </a:r>
            <a:endParaRPr lang="en-US" sz="1400" dirty="0"/>
          </a:p>
          <a:p>
            <a:r>
              <a:rPr lang="en-US" sz="1400" dirty="0"/>
              <a:t>Report the actual number of distribution plans approved for payments by the Bureau Line </a:t>
            </a:r>
            <a:r>
              <a:rPr lang="en-US" sz="1400" dirty="0" smtClean="0"/>
              <a:t>Officer on Supervised IIM Accounts.  </a:t>
            </a:r>
            <a:r>
              <a:rPr lang="en-US" sz="1400" dirty="0"/>
              <a:t>Record all other services provided under the “Services” category. The approved distribution plans include information on the purpose, payees, amounts of payments, and frequency of payments.</a:t>
            </a:r>
          </a:p>
          <a:p>
            <a:r>
              <a:rPr lang="en-US" sz="1400" dirty="0"/>
              <a:t> </a:t>
            </a:r>
          </a:p>
          <a:p>
            <a:r>
              <a:rPr lang="en-US" sz="1400" i="1" dirty="0"/>
              <a:t>In Columns B, E, H, and K, report the actual number of Distribution Plans Processed for each quarter. </a:t>
            </a:r>
            <a:r>
              <a:rPr lang="en-US" sz="1400" i="1" dirty="0" smtClean="0"/>
              <a:t> In </a:t>
            </a:r>
            <a:r>
              <a:rPr lang="en-US" sz="1400" i="1" dirty="0"/>
              <a:t>Column N, report the actual number of Distribution Plans Processed for the program year.</a:t>
            </a:r>
            <a:endParaRPr lang="en-US" sz="1100" dirty="0"/>
          </a:p>
        </p:txBody>
      </p:sp>
    </p:spTree>
    <p:extLst>
      <p:ext uri="{BB962C8B-B14F-4D97-AF65-F5344CB8AC3E}">
        <p14:creationId xmlns:p14="http://schemas.microsoft.com/office/powerpoint/2010/main" val="2616539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45058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p>
          <a:p>
            <a:r>
              <a:rPr lang="en-US" sz="2400" b="1" i="1" dirty="0" smtClean="0"/>
              <a:t> *Non-Financial Assistance*</a:t>
            </a:r>
            <a:endParaRPr lang="en-US" sz="2400" b="1" i="1" dirty="0"/>
          </a:p>
        </p:txBody>
      </p:sp>
      <p:sp>
        <p:nvSpPr>
          <p:cNvPr id="7" name="TextBox 6"/>
          <p:cNvSpPr txBox="1"/>
          <p:nvPr/>
        </p:nvSpPr>
        <p:spPr>
          <a:xfrm>
            <a:off x="4572000" y="470975"/>
            <a:ext cx="3733800" cy="923330"/>
          </a:xfrm>
          <a:prstGeom prst="rect">
            <a:avLst/>
          </a:prstGeom>
          <a:noFill/>
        </p:spPr>
        <p:txBody>
          <a:bodyPr wrap="square" rtlCol="0">
            <a:spAutoFit/>
          </a:bodyPr>
          <a:lstStyle/>
          <a:p>
            <a:pPr algn="ctr"/>
            <a:r>
              <a:rPr lang="en-US" b="1" dirty="0" smtClean="0"/>
              <a:t>Services-Only</a:t>
            </a:r>
          </a:p>
          <a:p>
            <a:pPr algn="ctr"/>
            <a:r>
              <a:rPr lang="en-US" b="1" dirty="0" smtClean="0"/>
              <a:t>SERVICES vs. ACTUAL PERSONS SERVED </a:t>
            </a:r>
            <a:endParaRPr lang="en-US" b="1" i="1" u="sng" dirty="0"/>
          </a:p>
        </p:txBody>
      </p:sp>
      <p:sp>
        <p:nvSpPr>
          <p:cNvPr id="3" name="Rectangle 2"/>
          <p:cNvSpPr/>
          <p:nvPr/>
        </p:nvSpPr>
        <p:spPr>
          <a:xfrm>
            <a:off x="416944" y="1381365"/>
            <a:ext cx="8163464" cy="4401205"/>
          </a:xfrm>
          <a:prstGeom prst="rect">
            <a:avLst/>
          </a:prstGeom>
        </p:spPr>
        <p:txBody>
          <a:bodyPr wrap="square">
            <a:spAutoFit/>
          </a:bodyPr>
          <a:lstStyle/>
          <a:p>
            <a:r>
              <a:rPr lang="en-US" sz="1400" b="1" dirty="0"/>
              <a:t>Row 31) Child Protection Services</a:t>
            </a:r>
            <a:r>
              <a:rPr lang="en-US" sz="1400" i="1" dirty="0"/>
              <a:t> </a:t>
            </a:r>
            <a:endParaRPr lang="en-US" sz="1400" dirty="0"/>
          </a:p>
          <a:p>
            <a:r>
              <a:rPr lang="en-US" sz="1400" i="1" dirty="0"/>
              <a:t> </a:t>
            </a:r>
            <a:endParaRPr lang="en-US" sz="1400" dirty="0"/>
          </a:p>
          <a:p>
            <a:r>
              <a:rPr lang="en-US" sz="1400" dirty="0"/>
              <a:t>Services and activities</a:t>
            </a:r>
            <a:r>
              <a:rPr lang="en-US" sz="1400" i="1" dirty="0"/>
              <a:t> </a:t>
            </a:r>
            <a:r>
              <a:rPr lang="en-US" sz="1400" dirty="0"/>
              <a:t>necessary to protect an Indian or Alaska Native child who is the victim of an alleged and/or substantiated incident of abuse, neglect, or exploitation.  These activities include assessments, phone (info &amp; referral), activities, home visits, reports to courts, contacts made with law enforcement, court activities, investigations, request for information, working with MDT and CPTS, etc. </a:t>
            </a:r>
          </a:p>
          <a:p>
            <a:r>
              <a:rPr lang="en-US" sz="1400" dirty="0"/>
              <a:t> </a:t>
            </a:r>
          </a:p>
          <a:p>
            <a:r>
              <a:rPr lang="en-US" sz="1400" i="1" dirty="0"/>
              <a:t>In Columns B, E, H, and K, report the actual number of Child Protection services provided for each quarter for each Child.  In Column N, report the actual number of Child Protections services provided for the program year.</a:t>
            </a:r>
            <a:endParaRPr lang="en-US" sz="1400" dirty="0"/>
          </a:p>
          <a:p>
            <a:endParaRPr lang="en-US" sz="1400" dirty="0"/>
          </a:p>
          <a:p>
            <a:r>
              <a:rPr lang="en-US" sz="1400" b="1" dirty="0" smtClean="0"/>
              <a:t>Row </a:t>
            </a:r>
            <a:r>
              <a:rPr lang="en-US" sz="1400" b="1" dirty="0"/>
              <a:t>32) Adult Protection Services</a:t>
            </a:r>
            <a:endParaRPr lang="en-US" sz="1400" dirty="0"/>
          </a:p>
          <a:p>
            <a:r>
              <a:rPr lang="en-US" sz="1400" b="1" dirty="0"/>
              <a:t> </a:t>
            </a:r>
            <a:endParaRPr lang="en-US" sz="1400" dirty="0"/>
          </a:p>
          <a:p>
            <a:r>
              <a:rPr lang="en-US" sz="1400" dirty="0"/>
              <a:t>Services and activities necessary to protect an Indian or Alaska Native adult who is the victim of an alleged and/or substantiated incident of abuse, neglect or exploitation. This would include IIM cases when abuse occurs, however IIM Activities should be counted separately under IIM Services (Column A, Row 28).  Activities under this section can include preventative services, services to homeless, and services to Veterans.  </a:t>
            </a:r>
            <a:endParaRPr lang="en-US" sz="1400" dirty="0" smtClean="0"/>
          </a:p>
          <a:p>
            <a:endParaRPr lang="en-US" sz="1400" dirty="0"/>
          </a:p>
          <a:p>
            <a:r>
              <a:rPr lang="en-US" sz="1400" i="1" dirty="0"/>
              <a:t>In Columns B, E, H, and K, report the actual number of Adult Protection services provided for each quarter. In Column N, report the actual number of Adult Protection services provided for the program </a:t>
            </a:r>
            <a:r>
              <a:rPr lang="en-US" sz="1400" i="1" dirty="0" smtClean="0"/>
              <a:t>year</a:t>
            </a:r>
            <a:r>
              <a:rPr lang="en-US" sz="1400" i="1" dirty="0"/>
              <a:t>.</a:t>
            </a:r>
            <a:endParaRPr lang="en-US" sz="1400" dirty="0"/>
          </a:p>
        </p:txBody>
      </p:sp>
    </p:spTree>
    <p:extLst>
      <p:ext uri="{BB962C8B-B14F-4D97-AF65-F5344CB8AC3E}">
        <p14:creationId xmlns:p14="http://schemas.microsoft.com/office/powerpoint/2010/main" val="2474363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359133"/>
            <a:ext cx="45058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p>
          <a:p>
            <a:r>
              <a:rPr lang="en-US" sz="2400" b="1" i="1" dirty="0" smtClean="0"/>
              <a:t> *Non-Financial Assistance*</a:t>
            </a:r>
            <a:endParaRPr lang="en-US" sz="2400" b="1" i="1" dirty="0"/>
          </a:p>
        </p:txBody>
      </p:sp>
      <p:sp>
        <p:nvSpPr>
          <p:cNvPr id="7" name="TextBox 6"/>
          <p:cNvSpPr txBox="1"/>
          <p:nvPr/>
        </p:nvSpPr>
        <p:spPr>
          <a:xfrm>
            <a:off x="4572000" y="470975"/>
            <a:ext cx="3733800" cy="923330"/>
          </a:xfrm>
          <a:prstGeom prst="rect">
            <a:avLst/>
          </a:prstGeom>
          <a:noFill/>
        </p:spPr>
        <p:txBody>
          <a:bodyPr wrap="square" rtlCol="0">
            <a:spAutoFit/>
          </a:bodyPr>
          <a:lstStyle/>
          <a:p>
            <a:pPr algn="ctr"/>
            <a:r>
              <a:rPr lang="en-US" b="1" dirty="0" smtClean="0"/>
              <a:t>Services-Only</a:t>
            </a:r>
          </a:p>
          <a:p>
            <a:pPr algn="ctr"/>
            <a:r>
              <a:rPr lang="en-US" b="1" dirty="0" smtClean="0"/>
              <a:t>SERVICES vs. ACTUAL PERSONS SERVED </a:t>
            </a:r>
            <a:endParaRPr lang="en-US" b="1" i="1" u="sng" dirty="0"/>
          </a:p>
        </p:txBody>
      </p:sp>
      <p:sp>
        <p:nvSpPr>
          <p:cNvPr id="3" name="Rectangle 2"/>
          <p:cNvSpPr/>
          <p:nvPr/>
        </p:nvSpPr>
        <p:spPr>
          <a:xfrm>
            <a:off x="457200" y="1394305"/>
            <a:ext cx="8044132" cy="3754874"/>
          </a:xfrm>
          <a:prstGeom prst="rect">
            <a:avLst/>
          </a:prstGeom>
        </p:spPr>
        <p:txBody>
          <a:bodyPr wrap="square">
            <a:spAutoFit/>
          </a:bodyPr>
          <a:lstStyle/>
          <a:p>
            <a:r>
              <a:rPr lang="en-US" sz="1400" b="1" dirty="0" smtClean="0"/>
              <a:t>Row </a:t>
            </a:r>
            <a:r>
              <a:rPr lang="en-US" sz="1400" b="1" dirty="0"/>
              <a:t>33) Child and Family Services</a:t>
            </a:r>
            <a:endParaRPr lang="en-US" sz="1400" dirty="0"/>
          </a:p>
          <a:p>
            <a:r>
              <a:rPr lang="en-US" sz="1400" b="1" dirty="0"/>
              <a:t> </a:t>
            </a:r>
            <a:endParaRPr lang="en-US" sz="1400" dirty="0"/>
          </a:p>
          <a:p>
            <a:r>
              <a:rPr lang="en-US" sz="1400" dirty="0"/>
              <a:t>Includes the reporting of any other case activity that is not previously covered (e.g. assessments, home visits, court appearances, home studies, etc.). Note: A case may not be opened under this Service program component, unless at least an hour or more of the worker’s time was spent on this activity.</a:t>
            </a:r>
          </a:p>
          <a:p>
            <a:r>
              <a:rPr lang="en-US" sz="1400" dirty="0"/>
              <a:t> </a:t>
            </a:r>
          </a:p>
          <a:p>
            <a:r>
              <a:rPr lang="en-US" sz="1400" i="1" dirty="0"/>
              <a:t>In Columns B, E, H, and K, report the actual number of Child and Family Services provided for each quarter. In Column N, report the actual number of Child and Family services provided for the program year.</a:t>
            </a:r>
            <a:endParaRPr lang="en-US" sz="1400" dirty="0"/>
          </a:p>
          <a:p>
            <a:r>
              <a:rPr lang="en-US" sz="1400" i="1" dirty="0"/>
              <a:t> </a:t>
            </a:r>
            <a:endParaRPr lang="en-US" sz="1400" dirty="0"/>
          </a:p>
          <a:p>
            <a:r>
              <a:rPr lang="en-US" sz="1400" b="1" dirty="0"/>
              <a:t>Row 34) Domestic Violence Services</a:t>
            </a:r>
            <a:endParaRPr lang="en-US" sz="1400" dirty="0"/>
          </a:p>
          <a:p>
            <a:r>
              <a:rPr lang="en-US" sz="1400" b="1" dirty="0"/>
              <a:t> </a:t>
            </a:r>
            <a:endParaRPr lang="en-US" sz="1400" dirty="0"/>
          </a:p>
          <a:p>
            <a:r>
              <a:rPr lang="en-US" sz="1400" dirty="0"/>
              <a:t>Domestic Violence Activities and Services include for example, crisis response/ counseling, support groups, information and referral, advocacy, follow-up services, accompaniment to hospital or medical facilities, transportation and Legal and /or Court Advocacy</a:t>
            </a:r>
            <a:r>
              <a:rPr lang="en-US" sz="1400" dirty="0" smtClean="0"/>
              <a:t>.</a:t>
            </a:r>
          </a:p>
          <a:p>
            <a:endParaRPr lang="en-US" sz="1400" i="1" dirty="0"/>
          </a:p>
          <a:p>
            <a:r>
              <a:rPr lang="en-US" sz="1400" i="1" dirty="0" smtClean="0"/>
              <a:t>In Columns B, E, H and K report the actual number of Domestic Violence related services provided each quarter.  In Column N, report the actual of Domestic Violence Services provided for the program year.  </a:t>
            </a:r>
            <a:endParaRPr lang="en-US" sz="1100" dirty="0"/>
          </a:p>
        </p:txBody>
      </p:sp>
    </p:spTree>
    <p:extLst>
      <p:ext uri="{BB962C8B-B14F-4D97-AF65-F5344CB8AC3E}">
        <p14:creationId xmlns:p14="http://schemas.microsoft.com/office/powerpoint/2010/main" val="1959328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47136" y="274641"/>
            <a:ext cx="38200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p>
        </p:txBody>
      </p:sp>
      <p:sp>
        <p:nvSpPr>
          <p:cNvPr id="7" name="TextBox 6"/>
          <p:cNvSpPr txBox="1"/>
          <p:nvPr/>
        </p:nvSpPr>
        <p:spPr>
          <a:xfrm>
            <a:off x="4572000" y="470975"/>
            <a:ext cx="3733800" cy="369332"/>
          </a:xfrm>
          <a:prstGeom prst="rect">
            <a:avLst/>
          </a:prstGeom>
          <a:noFill/>
        </p:spPr>
        <p:txBody>
          <a:bodyPr wrap="square" rtlCol="0">
            <a:spAutoFit/>
          </a:bodyPr>
          <a:lstStyle/>
          <a:p>
            <a:pPr algn="ctr"/>
            <a:r>
              <a:rPr lang="en-US" b="1" dirty="0" smtClean="0"/>
              <a:t>END OF YEAR STATUS</a:t>
            </a:r>
            <a:endParaRPr lang="en-US" b="1" dirty="0"/>
          </a:p>
        </p:txBody>
      </p:sp>
      <p:pic>
        <p:nvPicPr>
          <p:cNvPr id="5" name="Picture 4"/>
          <p:cNvPicPr/>
          <p:nvPr/>
        </p:nvPicPr>
        <p:blipFill rotWithShape="1">
          <a:blip r:embed="rId2"/>
          <a:srcRect l="1599" t="16104" r="37148" b="22850"/>
          <a:stretch/>
        </p:blipFill>
        <p:spPr bwMode="auto">
          <a:xfrm>
            <a:off x="762000" y="990600"/>
            <a:ext cx="80010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Rectangle 5"/>
          <p:cNvSpPr/>
          <p:nvPr/>
        </p:nvSpPr>
        <p:spPr>
          <a:xfrm>
            <a:off x="6705600" y="1371600"/>
            <a:ext cx="2057400" cy="487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70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458200" cy="762000"/>
          </a:xfrm>
        </p:spPr>
        <p:txBody>
          <a:bodyPr>
            <a:normAutofit/>
          </a:bodyPr>
          <a:lstStyle/>
          <a:p>
            <a:r>
              <a:rPr lang="en-US" sz="3000" dirty="0" smtClean="0">
                <a:solidFill>
                  <a:schemeClr val="tx1"/>
                </a:solidFill>
                <a:effectLst>
                  <a:outerShdw blurRad="38100" dist="38100" dir="2700000" algn="tl">
                    <a:srgbClr val="000000">
                      <a:alpha val="43137"/>
                    </a:srgbClr>
                  </a:outerShdw>
                </a:effectLst>
              </a:rPr>
              <a:t>Background &amp; History</a:t>
            </a:r>
          </a:p>
        </p:txBody>
      </p:sp>
      <p:sp>
        <p:nvSpPr>
          <p:cNvPr id="2" name="Content Placeholder 1"/>
          <p:cNvSpPr>
            <a:spLocks noGrp="1"/>
          </p:cNvSpPr>
          <p:nvPr>
            <p:ph idx="1"/>
          </p:nvPr>
        </p:nvSpPr>
        <p:spPr>
          <a:xfrm>
            <a:off x="304800" y="1143000"/>
            <a:ext cx="8305800" cy="4953000"/>
          </a:xfrm>
        </p:spPr>
        <p:txBody>
          <a:bodyPr>
            <a:normAutofit/>
          </a:bodyPr>
          <a:lstStyle/>
          <a:p>
            <a:pPr lvl="1">
              <a:buNone/>
            </a:pPr>
            <a:r>
              <a:rPr lang="en-US" sz="2400" b="1" dirty="0" smtClean="0"/>
              <a:t>AUTHORIZING LEGISLATIONS</a:t>
            </a:r>
            <a:r>
              <a:rPr lang="en-US" sz="2000" dirty="0" smtClean="0"/>
              <a:t>:</a:t>
            </a:r>
            <a:endParaRPr lang="en-US" sz="2000" dirty="0"/>
          </a:p>
          <a:p>
            <a:pPr lvl="1"/>
            <a:r>
              <a:rPr lang="en-US" sz="2000" dirty="0"/>
              <a:t>1921 The Snyder Act (P.L. 67-85)</a:t>
            </a:r>
          </a:p>
          <a:p>
            <a:pPr lvl="1"/>
            <a:r>
              <a:rPr lang="en-US" sz="2000" dirty="0"/>
              <a:t>1975 Indian Self-Determination and Education Assistance Act (the Act), </a:t>
            </a:r>
            <a:r>
              <a:rPr lang="en-US" sz="2000" i="1" dirty="0"/>
              <a:t>Pub. L. 93-638, as amended</a:t>
            </a:r>
            <a:endParaRPr lang="en-US" sz="2000" dirty="0"/>
          </a:p>
          <a:p>
            <a:pPr lvl="1"/>
            <a:r>
              <a:rPr lang="en-US" sz="2000" dirty="0"/>
              <a:t>1994 Amendment to the Indian Self-Determination and Education Assistance Act, </a:t>
            </a:r>
            <a:r>
              <a:rPr lang="en-US" sz="2000" i="1" dirty="0"/>
              <a:t>P.L. 103-413</a:t>
            </a:r>
            <a:r>
              <a:rPr lang="en-US" sz="2000" dirty="0"/>
              <a:t>. </a:t>
            </a:r>
          </a:p>
          <a:p>
            <a:pPr lvl="1"/>
            <a:r>
              <a:rPr lang="en-US" sz="2000" dirty="0"/>
              <a:t>Indian Employment, Training, and Related Services Demonstration Act of 1992 </a:t>
            </a:r>
            <a:r>
              <a:rPr lang="en-US" sz="2000" i="1" dirty="0"/>
              <a:t>P.L. 102-477,</a:t>
            </a:r>
            <a:r>
              <a:rPr lang="en-US" sz="2000" dirty="0"/>
              <a:t> as amended by Public Law 106-568, the Omnibus Indian Advancement Act of 2000</a:t>
            </a:r>
          </a:p>
          <a:p>
            <a:pPr lvl="1"/>
            <a:endParaRPr lang="en-US" sz="2000" dirty="0"/>
          </a:p>
          <a:p>
            <a:pPr lvl="1">
              <a:buNone/>
            </a:pPr>
            <a:r>
              <a:rPr lang="en-US" sz="2000" dirty="0"/>
              <a:t>The regulations for the administration of Financial Assistance and Social Services are found in 25 CFR Part 20.</a:t>
            </a:r>
          </a:p>
          <a:p>
            <a:endParaRPr lang="en-US" dirty="0"/>
          </a:p>
        </p:txBody>
      </p:sp>
      <p:sp>
        <p:nvSpPr>
          <p:cNvPr id="4" name="Slide Number Placeholder 3"/>
          <p:cNvSpPr>
            <a:spLocks noGrp="1"/>
          </p:cNvSpPr>
          <p:nvPr>
            <p:ph type="sldNum" sz="quarter" idx="12"/>
          </p:nvPr>
        </p:nvSpPr>
        <p:spPr/>
        <p:txBody>
          <a:bodyPr/>
          <a:lstStyle/>
          <a:p>
            <a:fld id="{4B73F1C0-3978-4E8F-AE7D-78B3E1893A96}" type="slidenum">
              <a:rPr lang="en-US" smtClean="0"/>
              <a:pPr/>
              <a:t>4</a:t>
            </a:fld>
            <a:endParaRPr lang="en-US"/>
          </a:p>
        </p:txBody>
      </p:sp>
    </p:spTree>
    <p:extLst>
      <p:ext uri="{BB962C8B-B14F-4D97-AF65-F5344CB8AC3E}">
        <p14:creationId xmlns:p14="http://schemas.microsoft.com/office/powerpoint/2010/main" val="125708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25570" y="184666"/>
            <a:ext cx="4505864" cy="762000"/>
          </a:xfrm>
          <a:prstGeom prst="rect">
            <a:avLst/>
          </a:prstGeom>
        </p:spPr>
        <p:txBody>
          <a:bodyPr vert="horz" rtlCol="0" anchor="ctr">
            <a:noAutofit/>
            <a:scene3d>
              <a:camera prst="orthographicFront"/>
              <a:lightRig rig="soft" dir="t"/>
            </a:scene3d>
            <a:sp3d prstMaterial="softEdge">
              <a:bevelT w="25400" h="25400"/>
            </a:sp3d>
          </a:bodyPr>
          <a:lstStyle/>
          <a:p>
            <a:r>
              <a:rPr lang="en-US" sz="2400" b="1" dirty="0" smtClean="0"/>
              <a:t>Data Section of the FASSR</a:t>
            </a:r>
          </a:p>
        </p:txBody>
      </p:sp>
      <p:sp>
        <p:nvSpPr>
          <p:cNvPr id="7" name="TextBox 6"/>
          <p:cNvSpPr txBox="1"/>
          <p:nvPr/>
        </p:nvSpPr>
        <p:spPr>
          <a:xfrm>
            <a:off x="4571999" y="381000"/>
            <a:ext cx="3733800" cy="369332"/>
          </a:xfrm>
          <a:prstGeom prst="rect">
            <a:avLst/>
          </a:prstGeom>
          <a:noFill/>
        </p:spPr>
        <p:txBody>
          <a:bodyPr wrap="square" rtlCol="0">
            <a:spAutoFit/>
          </a:bodyPr>
          <a:lstStyle/>
          <a:p>
            <a:pPr algn="ctr"/>
            <a:r>
              <a:rPr lang="en-US" b="1" dirty="0"/>
              <a:t>END OF YEAR STATUS</a:t>
            </a:r>
          </a:p>
        </p:txBody>
      </p:sp>
      <p:sp>
        <p:nvSpPr>
          <p:cNvPr id="3" name="Rectangle 2"/>
          <p:cNvSpPr/>
          <p:nvPr/>
        </p:nvSpPr>
        <p:spPr>
          <a:xfrm>
            <a:off x="425570" y="758958"/>
            <a:ext cx="8044132" cy="5693866"/>
          </a:xfrm>
          <a:prstGeom prst="rect">
            <a:avLst/>
          </a:prstGeom>
        </p:spPr>
        <p:txBody>
          <a:bodyPr wrap="square">
            <a:spAutoFit/>
          </a:bodyPr>
          <a:lstStyle/>
          <a:p>
            <a:r>
              <a:rPr lang="en-US" sz="1400" b="1" dirty="0" smtClean="0"/>
              <a:t>Total Actual Persons Served (Column N)</a:t>
            </a:r>
          </a:p>
          <a:p>
            <a:pPr marL="285750" indent="-285750">
              <a:buFont typeface="Wingdings" panose="05000000000000000000" pitchFamily="2" charset="2"/>
              <a:buChar char="Ø"/>
            </a:pPr>
            <a:r>
              <a:rPr lang="en-US" sz="1400" dirty="0" smtClean="0"/>
              <a:t>Auto-Populated in the Document</a:t>
            </a:r>
          </a:p>
          <a:p>
            <a:pPr marL="285750" indent="-285750">
              <a:buFont typeface="Wingdings" panose="05000000000000000000" pitchFamily="2" charset="2"/>
              <a:buChar char="Ø"/>
            </a:pPr>
            <a:r>
              <a:rPr lang="en-US" sz="1400" dirty="0" smtClean="0"/>
              <a:t>Sum of Quarterly Actual Persons Served,</a:t>
            </a:r>
          </a:p>
          <a:p>
            <a:r>
              <a:rPr lang="en-US" sz="1400" dirty="0"/>
              <a:t> </a:t>
            </a:r>
            <a:r>
              <a:rPr lang="en-US" sz="1400" dirty="0" smtClean="0"/>
              <a:t>      Columns B, E, H, and K</a:t>
            </a:r>
          </a:p>
          <a:p>
            <a:endParaRPr lang="en-US" sz="1400" b="1" dirty="0"/>
          </a:p>
          <a:p>
            <a:r>
              <a:rPr lang="en-US" sz="1400" b="1" dirty="0" smtClean="0"/>
              <a:t>Total Expenditures (Column P)</a:t>
            </a:r>
          </a:p>
          <a:p>
            <a:pPr marL="285750" indent="-285750">
              <a:buFont typeface="Wingdings" panose="05000000000000000000" pitchFamily="2" charset="2"/>
              <a:buChar char="Ø"/>
            </a:pPr>
            <a:r>
              <a:rPr lang="en-US" sz="1400" b="1" dirty="0" smtClean="0"/>
              <a:t>This AMOUNT = Tribe’s </a:t>
            </a:r>
            <a:r>
              <a:rPr lang="en-US" sz="1400" b="1" u="sng" dirty="0" smtClean="0">
                <a:solidFill>
                  <a:srgbClr val="FF0000"/>
                </a:solidFill>
              </a:rPr>
              <a:t>“ACTUAL NEED” </a:t>
            </a:r>
            <a:r>
              <a:rPr lang="en-US" sz="1400" b="1" dirty="0" smtClean="0"/>
              <a:t>for 2016</a:t>
            </a:r>
          </a:p>
          <a:p>
            <a:pPr marL="285750" indent="-285750">
              <a:buFont typeface="Wingdings" panose="05000000000000000000" pitchFamily="2" charset="2"/>
              <a:buChar char="Ø"/>
            </a:pPr>
            <a:r>
              <a:rPr lang="en-US" sz="1400" b="1" dirty="0" smtClean="0"/>
              <a:t>This AMOUNT is basis for calculating Tribe’s </a:t>
            </a:r>
            <a:r>
              <a:rPr lang="en-US" sz="1400" b="1" u="sng" dirty="0" smtClean="0">
                <a:solidFill>
                  <a:srgbClr val="FF0000"/>
                </a:solidFill>
              </a:rPr>
              <a:t>“ESTIMATED NEED” </a:t>
            </a:r>
            <a:r>
              <a:rPr lang="en-US" sz="1400" b="1" dirty="0" smtClean="0"/>
              <a:t>for 2017</a:t>
            </a:r>
          </a:p>
          <a:p>
            <a:pPr marL="285750" indent="-285750">
              <a:buFont typeface="Wingdings" panose="05000000000000000000" pitchFamily="2" charset="2"/>
              <a:buChar char="Ø"/>
            </a:pPr>
            <a:r>
              <a:rPr lang="en-US" sz="1400" dirty="0" smtClean="0"/>
              <a:t>This is the greatest level of funding the Tribe can expect to receive in 2016, if a 100% distribution is made</a:t>
            </a:r>
          </a:p>
          <a:p>
            <a:pPr marL="285750" indent="-285750">
              <a:buFont typeface="Wingdings" panose="05000000000000000000" pitchFamily="2" charset="2"/>
              <a:buChar char="Ø"/>
            </a:pPr>
            <a:r>
              <a:rPr lang="en-US" sz="1400" dirty="0" smtClean="0"/>
              <a:t>Column P is Auto-Populated in the Document</a:t>
            </a:r>
          </a:p>
          <a:p>
            <a:pPr marL="285750" indent="-285750">
              <a:buFont typeface="Wingdings" panose="05000000000000000000" pitchFamily="2" charset="2"/>
              <a:buChar char="Ø"/>
            </a:pPr>
            <a:r>
              <a:rPr lang="en-US" sz="1400" dirty="0" smtClean="0"/>
              <a:t>Sum of Quarterly Expenditures of Financial Assistance Programs for Child Assistance, Adult Care Assistance, General Assistance, Burial Assistance and Emergency Assistance, Columns D, G, J, M</a:t>
            </a:r>
          </a:p>
          <a:p>
            <a:pPr marL="285750" indent="-285750">
              <a:buFont typeface="Wingdings" panose="05000000000000000000" pitchFamily="2" charset="2"/>
              <a:buChar char="Ø"/>
            </a:pPr>
            <a:r>
              <a:rPr lang="en-US" sz="1400" dirty="0" smtClean="0"/>
              <a:t>*Note: Tribal Redesign Plans will report “Set Amount for General Assistance,” regardless of “Actual” Expenditures</a:t>
            </a:r>
          </a:p>
          <a:p>
            <a:endParaRPr lang="en-US" sz="1400" dirty="0"/>
          </a:p>
          <a:p>
            <a:r>
              <a:rPr lang="en-US" sz="1400" b="1" u="sng" dirty="0" smtClean="0"/>
              <a:t>Amount Allocated (Column Q)</a:t>
            </a:r>
          </a:p>
          <a:p>
            <a:pPr marL="285750" indent="-285750">
              <a:buFont typeface="Wingdings" panose="05000000000000000000" pitchFamily="2" charset="2"/>
              <a:buChar char="Ø"/>
            </a:pPr>
            <a:r>
              <a:rPr lang="en-US" sz="1400" dirty="0" smtClean="0"/>
              <a:t>Sum of Total 2015 Funding Received by the Tribe/ BIA Agency </a:t>
            </a:r>
            <a:r>
              <a:rPr lang="en-US" sz="1400" b="1" u="sng" dirty="0" smtClean="0"/>
              <a:t>plus</a:t>
            </a:r>
            <a:r>
              <a:rPr lang="en-US" sz="1400" dirty="0" smtClean="0"/>
              <a:t> any carryover from 2014 into 2015 (including carryover funding from previous funding years earlier than 2014), as reported in Column R on 2014 FASSR</a:t>
            </a:r>
          </a:p>
          <a:p>
            <a:endParaRPr lang="en-US" sz="1400" dirty="0" smtClean="0"/>
          </a:p>
          <a:p>
            <a:r>
              <a:rPr lang="en-US" sz="1400" b="1" dirty="0" smtClean="0"/>
              <a:t>Surplus or Deficit (Column R)</a:t>
            </a:r>
          </a:p>
          <a:p>
            <a:pPr marL="285750" indent="-285750">
              <a:buFont typeface="Wingdings" panose="05000000000000000000" pitchFamily="2" charset="2"/>
              <a:buChar char="Ø"/>
            </a:pPr>
            <a:r>
              <a:rPr lang="en-US" sz="1400" dirty="0" smtClean="0"/>
              <a:t>Auto-Populated in the Document</a:t>
            </a:r>
          </a:p>
          <a:p>
            <a:pPr marL="285750" indent="-285750">
              <a:buFont typeface="Wingdings" panose="05000000000000000000" pitchFamily="2" charset="2"/>
              <a:buChar char="Ø"/>
            </a:pPr>
            <a:r>
              <a:rPr lang="en-US" sz="1400" dirty="0" smtClean="0"/>
              <a:t>If a negative number, represents a shortfall the Tribe received – Tribe may want to consider submitting an RAF for 2016</a:t>
            </a:r>
          </a:p>
          <a:p>
            <a:pPr marL="285750" indent="-285750">
              <a:buFont typeface="Wingdings" panose="05000000000000000000" pitchFamily="2" charset="2"/>
              <a:buChar char="Ø"/>
            </a:pPr>
            <a:r>
              <a:rPr lang="en-US" sz="1400" dirty="0" smtClean="0"/>
              <a:t>If a positive number, represents available funding for the Tribe to spend in 2016 (Carryover)</a:t>
            </a:r>
            <a:endParaRPr lang="en-US" sz="1400" dirty="0"/>
          </a:p>
          <a:p>
            <a:r>
              <a:rPr lang="en-US" sz="1400" b="1" dirty="0"/>
              <a:t> </a:t>
            </a:r>
            <a:endParaRPr lang="en-US" sz="1400" dirty="0"/>
          </a:p>
        </p:txBody>
      </p:sp>
      <p:pic>
        <p:nvPicPr>
          <p:cNvPr id="5" name="Picture 4"/>
          <p:cNvPicPr/>
          <p:nvPr/>
        </p:nvPicPr>
        <p:blipFill rotWithShape="1">
          <a:blip r:embed="rId2"/>
          <a:srcRect l="47013" t="16104" r="37148" b="66703"/>
          <a:stretch/>
        </p:blipFill>
        <p:spPr bwMode="auto">
          <a:xfrm>
            <a:off x="5181600" y="720140"/>
            <a:ext cx="2695755" cy="148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13054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t="95993" r="80118"/>
          <a:stretch>
            <a:fillRect/>
          </a:stretch>
        </p:blipFill>
        <p:spPr bwMode="auto">
          <a:xfrm>
            <a:off x="2601764" y="4391818"/>
            <a:ext cx="5693072" cy="86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04800" y="1142999"/>
            <a:ext cx="8534400" cy="3200400"/>
          </a:xfrm>
        </p:spPr>
        <p:txBody>
          <a:bodyPr>
            <a:normAutofit/>
          </a:bodyPr>
          <a:lstStyle/>
          <a:p>
            <a:r>
              <a:rPr lang="en-US" sz="2400" dirty="0" smtClean="0"/>
              <a:t>The FASSR is separated int</a:t>
            </a:r>
            <a:r>
              <a:rPr lang="en-US" dirty="0" smtClean="0"/>
              <a:t>o two section - </a:t>
            </a:r>
            <a:r>
              <a:rPr lang="en-US" sz="2400" dirty="0" smtClean="0"/>
              <a:t>in the Excel Spreadsheet – each are a Worksheet– see diagram below.</a:t>
            </a:r>
          </a:p>
          <a:p>
            <a:r>
              <a:rPr lang="en-US" dirty="0" smtClean="0"/>
              <a:t>To open the Narrative Section, click on “Narrative Section” Tab at the bottom of the FASSR</a:t>
            </a:r>
            <a:endParaRPr lang="en-US" sz="2400" b="1" u="sng" dirty="0" smtClean="0">
              <a:solidFill>
                <a:srgbClr val="0000FF"/>
              </a:solidFill>
            </a:endParaRPr>
          </a:p>
          <a:p>
            <a:r>
              <a:rPr lang="en-US" sz="2400" b="1" dirty="0" smtClean="0"/>
              <a:t>Design: </a:t>
            </a:r>
            <a:r>
              <a:rPr lang="en-US" sz="2400" dirty="0" smtClean="0"/>
              <a:t>Both sections of the report – the DATA section and NARRATIVE section </a:t>
            </a:r>
            <a:r>
              <a:rPr lang="en-US" sz="2400" b="1" u="sng" dirty="0" smtClean="0"/>
              <a:t>must both be submitted </a:t>
            </a:r>
            <a:r>
              <a:rPr lang="en-US" sz="2400" dirty="0" smtClean="0"/>
              <a:t>in order for the report to be considered “complete.” </a:t>
            </a:r>
            <a:r>
              <a:rPr lang="en-US" sz="2400" i="1" dirty="0" smtClean="0"/>
              <a:t>Both sections are dependent upon the other.</a:t>
            </a:r>
          </a:p>
          <a:p>
            <a:endParaRPr lang="en-US" dirty="0"/>
          </a:p>
        </p:txBody>
      </p:sp>
      <p:sp>
        <p:nvSpPr>
          <p:cNvPr id="6" name="Slide Number Placeholder 5"/>
          <p:cNvSpPr>
            <a:spLocks noGrp="1"/>
          </p:cNvSpPr>
          <p:nvPr>
            <p:ph type="sldNum" sz="quarter" idx="12"/>
          </p:nvPr>
        </p:nvSpPr>
        <p:spPr/>
        <p:txBody>
          <a:bodyPr/>
          <a:lstStyle/>
          <a:p>
            <a:fld id="{4B73F1C0-3978-4E8F-AE7D-78B3E1893A96}" type="slidenum">
              <a:rPr lang="en-US" smtClean="0"/>
              <a:pPr/>
              <a:t>41</a:t>
            </a:fld>
            <a:endParaRPr lang="en-US"/>
          </a:p>
        </p:txBody>
      </p:sp>
      <p:sp>
        <p:nvSpPr>
          <p:cNvPr id="8" name="Title 2"/>
          <p:cNvSpPr txBox="1">
            <a:spLocks/>
          </p:cNvSpPr>
          <p:nvPr/>
        </p:nvSpPr>
        <p:spPr>
          <a:xfrm>
            <a:off x="457200" y="381000"/>
            <a:ext cx="8382000" cy="762000"/>
          </a:xfrm>
          <a:prstGeom prst="rect">
            <a:avLst/>
          </a:prstGeom>
        </p:spPr>
        <p:txBody>
          <a:bodyPr vert="horz" rtlCol="0" anchor="ctr">
            <a:noAutofit/>
            <a:scene3d>
              <a:camera prst="orthographicFront"/>
              <a:lightRig rig="soft" dir="t"/>
            </a:scene3d>
            <a:sp3d prstMaterial="softEdge">
              <a:bevelT w="25400" h="25400"/>
            </a:sp3d>
          </a:bodyPr>
          <a:lstStyle/>
          <a:p>
            <a:r>
              <a:rPr lang="en-US" sz="3200" b="1" dirty="0" smtClean="0"/>
              <a:t>Narrative Section of the FASSR</a:t>
            </a:r>
            <a:endParaRPr lang="en-US" sz="3200" b="1" dirty="0"/>
          </a:p>
        </p:txBody>
      </p:sp>
      <p:sp>
        <p:nvSpPr>
          <p:cNvPr id="7" name="Up Arrow 6"/>
          <p:cNvSpPr/>
          <p:nvPr/>
        </p:nvSpPr>
        <p:spPr>
          <a:xfrm>
            <a:off x="5791200" y="4971841"/>
            <a:ext cx="1371600" cy="1676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CLICK HERE</a:t>
            </a:r>
            <a:endParaRPr lang="en-US" dirty="0"/>
          </a:p>
        </p:txBody>
      </p:sp>
      <p:sp>
        <p:nvSpPr>
          <p:cNvPr id="11" name="TextBox 10"/>
          <p:cNvSpPr txBox="1"/>
          <p:nvPr/>
        </p:nvSpPr>
        <p:spPr>
          <a:xfrm>
            <a:off x="228601" y="4609712"/>
            <a:ext cx="2286000" cy="1200329"/>
          </a:xfrm>
          <a:prstGeom prst="rect">
            <a:avLst/>
          </a:prstGeom>
          <a:noFill/>
        </p:spPr>
        <p:txBody>
          <a:bodyPr wrap="square" rtlCol="0">
            <a:spAutoFit/>
          </a:bodyPr>
          <a:lstStyle/>
          <a:p>
            <a:pPr algn="ctr"/>
            <a:r>
              <a:rPr lang="en-US" dirty="0" smtClean="0"/>
              <a:t>Click on the Narrative Tab to open the Narrative Section of the Form</a:t>
            </a:r>
            <a:endParaRPr lang="en-US" i="1" u="sng" dirty="0"/>
          </a:p>
        </p:txBody>
      </p:sp>
    </p:spTree>
    <p:extLst>
      <p:ext uri="{BB962C8B-B14F-4D97-AF65-F5344CB8AC3E}">
        <p14:creationId xmlns:p14="http://schemas.microsoft.com/office/powerpoint/2010/main" val="21172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5105400" cy="533400"/>
          </a:xfrm>
        </p:spPr>
        <p:txBody>
          <a:bodyPr>
            <a:noAutofit/>
          </a:bodyPr>
          <a:lstStyle/>
          <a:p>
            <a:r>
              <a:rPr lang="en-US" sz="2400" dirty="0" smtClean="0">
                <a:solidFill>
                  <a:schemeClr val="tx1"/>
                </a:solidFill>
              </a:rPr>
              <a:t>Narrative Section of the FASSR</a:t>
            </a:r>
            <a:endParaRPr lang="en-US" sz="2400" dirty="0">
              <a:solidFill>
                <a:schemeClr val="tx1"/>
              </a:solidFill>
            </a:endParaRPr>
          </a:p>
        </p:txBody>
      </p:sp>
      <p:pic>
        <p:nvPicPr>
          <p:cNvPr id="5" name="Picture 4"/>
          <p:cNvPicPr/>
          <p:nvPr/>
        </p:nvPicPr>
        <p:blipFill rotWithShape="1">
          <a:blip r:embed="rId2"/>
          <a:srcRect l="1746" t="16624" r="43257" b="1818"/>
          <a:stretch/>
        </p:blipFill>
        <p:spPr bwMode="auto">
          <a:xfrm>
            <a:off x="769187" y="914399"/>
            <a:ext cx="7612813" cy="5828581"/>
          </a:xfrm>
          <a:prstGeom prst="rect">
            <a:avLst/>
          </a:prstGeom>
          <a:ln>
            <a:noFill/>
          </a:ln>
          <a:extLst>
            <a:ext uri="{53640926-AAD7-44D8-BBD7-CCE9431645EC}">
              <a14:shadowObscured xmlns:a14="http://schemas.microsoft.com/office/drawing/2010/main"/>
            </a:ext>
          </a:extLst>
        </p:spPr>
      </p:pic>
      <p:sp>
        <p:nvSpPr>
          <p:cNvPr id="6" name="Oval 5"/>
          <p:cNvSpPr>
            <a:spLocks noChangeArrowheads="1"/>
          </p:cNvSpPr>
          <p:nvPr/>
        </p:nvSpPr>
        <p:spPr bwMode="auto">
          <a:xfrm>
            <a:off x="1600200" y="6517741"/>
            <a:ext cx="1091242" cy="315341"/>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746" t="16624" r="43735" b="56096"/>
          <a:stretch/>
        </p:blipFill>
        <p:spPr bwMode="auto">
          <a:xfrm>
            <a:off x="5410199" y="1003530"/>
            <a:ext cx="3331849" cy="2412045"/>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304800" y="381000"/>
            <a:ext cx="5105400" cy="533400"/>
          </a:xfrm>
        </p:spPr>
        <p:txBody>
          <a:bodyPr>
            <a:noAutofit/>
          </a:bodyPr>
          <a:lstStyle/>
          <a:p>
            <a:r>
              <a:rPr lang="en-US" sz="2400" dirty="0" smtClean="0">
                <a:solidFill>
                  <a:schemeClr val="tx1"/>
                </a:solidFill>
              </a:rPr>
              <a:t>Narrative Section of the FASSR</a:t>
            </a:r>
            <a:endParaRPr lang="en-US" sz="2400" dirty="0">
              <a:solidFill>
                <a:schemeClr val="tx1"/>
              </a:solidFill>
            </a:endParaRPr>
          </a:p>
        </p:txBody>
      </p:sp>
      <p:sp>
        <p:nvSpPr>
          <p:cNvPr id="6" name="Oval 5"/>
          <p:cNvSpPr>
            <a:spLocks noChangeArrowheads="1"/>
          </p:cNvSpPr>
          <p:nvPr/>
        </p:nvSpPr>
        <p:spPr bwMode="auto">
          <a:xfrm>
            <a:off x="5791199" y="993933"/>
            <a:ext cx="2743200" cy="315341"/>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6"/>
          <p:cNvPicPr/>
          <p:nvPr/>
        </p:nvPicPr>
        <p:blipFill rotWithShape="1">
          <a:blip r:embed="rId3">
            <a:extLst>
              <a:ext uri="{28A0092B-C50C-407E-A947-70E740481C1C}">
                <a14:useLocalDpi xmlns:a14="http://schemas.microsoft.com/office/drawing/2010/main" val="0"/>
              </a:ext>
            </a:extLst>
          </a:blip>
          <a:srcRect l="4407" t="17177" r="47465" b="58684"/>
          <a:stretch/>
        </p:blipFill>
        <p:spPr bwMode="auto">
          <a:xfrm>
            <a:off x="838200" y="4038600"/>
            <a:ext cx="7696199" cy="211515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718598" y="3962400"/>
            <a:ext cx="1935402" cy="276999"/>
          </a:xfrm>
          <a:prstGeom prst="rect">
            <a:avLst/>
          </a:prstGeom>
          <a:noFill/>
        </p:spPr>
        <p:txBody>
          <a:bodyPr wrap="none" rtlCol="0">
            <a:spAutoFit/>
          </a:bodyPr>
          <a:lstStyle/>
          <a:p>
            <a:r>
              <a:rPr lang="en-US" sz="1200" b="1" dirty="0" smtClean="0">
                <a:solidFill>
                  <a:srgbClr val="FF0000"/>
                </a:solidFill>
              </a:rPr>
              <a:t>Saint Regis Mohawk Tribe</a:t>
            </a:r>
            <a:endParaRPr lang="en-US" sz="1200" b="1" dirty="0">
              <a:solidFill>
                <a:srgbClr val="FF0000"/>
              </a:solidFill>
            </a:endParaRPr>
          </a:p>
        </p:txBody>
      </p:sp>
      <p:sp>
        <p:nvSpPr>
          <p:cNvPr id="10" name="TextBox 9"/>
          <p:cNvSpPr txBox="1"/>
          <p:nvPr/>
        </p:nvSpPr>
        <p:spPr>
          <a:xfrm>
            <a:off x="190492" y="1050195"/>
            <a:ext cx="4914907" cy="646331"/>
          </a:xfrm>
          <a:prstGeom prst="rect">
            <a:avLst/>
          </a:prstGeom>
          <a:noFill/>
        </p:spPr>
        <p:txBody>
          <a:bodyPr wrap="square" rtlCol="0">
            <a:spAutoFit/>
          </a:bodyPr>
          <a:lstStyle/>
          <a:p>
            <a:pPr algn="ctr"/>
            <a:r>
              <a:rPr lang="en-US" b="1" dirty="0" smtClean="0"/>
              <a:t>Type the Name of your Tribe or Program</a:t>
            </a:r>
          </a:p>
          <a:p>
            <a:pPr algn="ctr"/>
            <a:r>
              <a:rPr lang="en-US" i="1" dirty="0" smtClean="0"/>
              <a:t>*Should match what you types in Data Section</a:t>
            </a:r>
            <a:endParaRPr lang="en-US" i="1" dirty="0"/>
          </a:p>
        </p:txBody>
      </p:sp>
      <p:pic>
        <p:nvPicPr>
          <p:cNvPr id="12" name="Picture 11"/>
          <p:cNvPicPr/>
          <p:nvPr/>
        </p:nvPicPr>
        <p:blipFill rotWithShape="1">
          <a:blip r:embed="rId4"/>
          <a:srcRect l="2339" t="16922" r="53957" b="48792"/>
          <a:stretch/>
        </p:blipFill>
        <p:spPr bwMode="auto">
          <a:xfrm>
            <a:off x="990600" y="1828800"/>
            <a:ext cx="3581400" cy="1971975"/>
          </a:xfrm>
          <a:prstGeom prst="rect">
            <a:avLst/>
          </a:prstGeom>
          <a:ln>
            <a:noFill/>
          </a:ln>
          <a:extLst>
            <a:ext uri="{53640926-AAD7-44D8-BBD7-CCE9431645EC}">
              <a14:shadowObscured xmlns:a14="http://schemas.microsoft.com/office/drawing/2010/main"/>
            </a:ext>
          </a:extLst>
        </p:spPr>
      </p:pic>
      <p:sp>
        <p:nvSpPr>
          <p:cNvPr id="13" name="Oval 12"/>
          <p:cNvSpPr>
            <a:spLocks noChangeArrowheads="1"/>
          </p:cNvSpPr>
          <p:nvPr/>
        </p:nvSpPr>
        <p:spPr bwMode="auto">
          <a:xfrm>
            <a:off x="457200" y="2286001"/>
            <a:ext cx="2743200" cy="2286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4" name="Straight Arrow Connector 13"/>
          <p:cNvCxnSpPr/>
          <p:nvPr/>
        </p:nvCxnSpPr>
        <p:spPr>
          <a:xfrm flipV="1">
            <a:off x="3048000" y="1219200"/>
            <a:ext cx="2606000" cy="1066800"/>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3210464" y="4003611"/>
            <a:ext cx="2743200" cy="228600"/>
          </a:xfrm>
          <a:prstGeom prst="ellips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8" name="Straight Arrow Connector 17"/>
          <p:cNvCxnSpPr/>
          <p:nvPr/>
        </p:nvCxnSpPr>
        <p:spPr>
          <a:xfrm>
            <a:off x="2286000" y="2514601"/>
            <a:ext cx="1432598" cy="1447799"/>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0" grpId="0"/>
      <p:bldP spid="13"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487362"/>
          </a:xfrm>
        </p:spPr>
        <p:txBody>
          <a:bodyPr>
            <a:normAutofit fontScale="90000"/>
          </a:bodyPr>
          <a:lstStyle/>
          <a:p>
            <a:r>
              <a:rPr lang="en-US" sz="3200" dirty="0" smtClean="0">
                <a:solidFill>
                  <a:schemeClr val="tx1"/>
                </a:solidFill>
              </a:rPr>
              <a:t>Narrative Section of the FASSR</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4B73F1C0-3978-4E8F-AE7D-78B3E1893A96}" type="slidenum">
              <a:rPr lang="en-US" smtClean="0"/>
              <a:pPr/>
              <a:t>44</a:t>
            </a:fld>
            <a:endParaRPr lang="en-US" dirty="0"/>
          </a:p>
        </p:txBody>
      </p:sp>
      <p:sp>
        <p:nvSpPr>
          <p:cNvPr id="6" name="Content Placeholder 1"/>
          <p:cNvSpPr>
            <a:spLocks noGrp="1"/>
          </p:cNvSpPr>
          <p:nvPr>
            <p:ph idx="1"/>
          </p:nvPr>
        </p:nvSpPr>
        <p:spPr>
          <a:xfrm>
            <a:off x="609600" y="914400"/>
            <a:ext cx="7848600" cy="4572000"/>
          </a:xfrm>
        </p:spPr>
        <p:txBody>
          <a:bodyPr>
            <a:normAutofit/>
          </a:bodyPr>
          <a:lstStyle/>
          <a:p>
            <a:r>
              <a:rPr lang="en-US" sz="2400" dirty="0" smtClean="0"/>
              <a:t>There are a total of 8 Separate Questions in the Narrative</a:t>
            </a:r>
          </a:p>
          <a:p>
            <a:r>
              <a:rPr lang="en-US" dirty="0" smtClean="0"/>
              <a:t>The Narrative connects the Data to the Story</a:t>
            </a:r>
          </a:p>
          <a:p>
            <a:r>
              <a:rPr lang="en-US" sz="2400" dirty="0" smtClean="0"/>
              <a:t>The more information we have the better we understand your program</a:t>
            </a:r>
          </a:p>
          <a:p>
            <a:r>
              <a:rPr lang="en-US" dirty="0" smtClean="0"/>
              <a:t>If there isn’t a enough room, attach a separate document</a:t>
            </a:r>
          </a:p>
          <a:p>
            <a:r>
              <a:rPr lang="en-US" dirty="0" smtClean="0"/>
              <a:t>Tell us Best Practices, Success Stories, Case load data, Statistical Information – all information is helpful in better understanding your tribal community and program</a:t>
            </a:r>
          </a:p>
          <a:p>
            <a:r>
              <a:rPr lang="en-US" sz="2400" dirty="0" smtClean="0"/>
              <a:t>This information helps guide the Human Services Budgetary process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766" t="67823" r="11499" b="12209"/>
          <a:stretch/>
        </p:blipFill>
        <p:spPr bwMode="auto">
          <a:xfrm>
            <a:off x="700177" y="1047987"/>
            <a:ext cx="7681823" cy="1398259"/>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457200" y="533400"/>
            <a:ext cx="8229600" cy="487362"/>
          </a:xfrm>
        </p:spPr>
        <p:txBody>
          <a:bodyPr>
            <a:normAutofit fontScale="90000"/>
          </a:bodyPr>
          <a:lstStyle/>
          <a:p>
            <a:r>
              <a:rPr lang="en-US" sz="3200" dirty="0" smtClean="0">
                <a:solidFill>
                  <a:schemeClr val="tx1"/>
                </a:solidFill>
              </a:rPr>
              <a:t>Submitting &amp; Certifying the Report</a:t>
            </a:r>
            <a:endParaRPr lang="en-US" sz="3200" dirty="0">
              <a:solidFill>
                <a:schemeClr val="tx1"/>
              </a:solidFill>
            </a:endParaRPr>
          </a:p>
        </p:txBody>
      </p:sp>
      <p:sp>
        <p:nvSpPr>
          <p:cNvPr id="6" name="Content Placeholder 1"/>
          <p:cNvSpPr>
            <a:spLocks noGrp="1"/>
          </p:cNvSpPr>
          <p:nvPr>
            <p:ph idx="1"/>
          </p:nvPr>
        </p:nvSpPr>
        <p:spPr>
          <a:xfrm>
            <a:off x="514709" y="2590800"/>
            <a:ext cx="7848600" cy="3429000"/>
          </a:xfrm>
        </p:spPr>
        <p:txBody>
          <a:bodyPr>
            <a:normAutofit fontScale="85000" lnSpcReduction="20000"/>
          </a:bodyPr>
          <a:lstStyle/>
          <a:p>
            <a:pPr marL="0" indent="0">
              <a:buNone/>
            </a:pPr>
            <a:r>
              <a:rPr lang="en-US" b="1" dirty="0" smtClean="0"/>
              <a:t>Tribe/BIA </a:t>
            </a:r>
            <a:r>
              <a:rPr lang="en-US" b="1" dirty="0"/>
              <a:t>Agency Program Certification (Only):</a:t>
            </a:r>
            <a:endParaRPr lang="en-US" dirty="0"/>
          </a:p>
          <a:p>
            <a:r>
              <a:rPr lang="en-US" dirty="0" smtClean="0"/>
              <a:t>Tribes </a:t>
            </a:r>
            <a:r>
              <a:rPr lang="en-US" dirty="0"/>
              <a:t>who operate the Financial Assistance and Social Services Program through an ISDEAA Title I Contract (93-638) </a:t>
            </a:r>
            <a:r>
              <a:rPr lang="en-US" dirty="0" smtClean="0"/>
              <a:t>or BIA Agency are </a:t>
            </a:r>
            <a:r>
              <a:rPr lang="en-US" dirty="0"/>
              <a:t>to certify in this section.</a:t>
            </a:r>
          </a:p>
          <a:p>
            <a:r>
              <a:rPr lang="en-US" i="1" dirty="0" smtClean="0"/>
              <a:t>Tribe/Agency</a:t>
            </a:r>
            <a:r>
              <a:rPr lang="en-US" i="1" dirty="0"/>
              <a:t>: </a:t>
            </a:r>
            <a:r>
              <a:rPr lang="en-US" dirty="0"/>
              <a:t>The person that prepared the report and narrative.</a:t>
            </a:r>
          </a:p>
          <a:p>
            <a:r>
              <a:rPr lang="en-US" i="1" dirty="0" smtClean="0"/>
              <a:t>Agency </a:t>
            </a:r>
            <a:r>
              <a:rPr lang="en-US" i="1" dirty="0"/>
              <a:t>Superintendent: </a:t>
            </a:r>
            <a:r>
              <a:rPr lang="en-US" dirty="0"/>
              <a:t>The BIA Agency Superintendent for your program.</a:t>
            </a:r>
          </a:p>
          <a:p>
            <a:r>
              <a:rPr lang="en-US" i="1" dirty="0" smtClean="0"/>
              <a:t>Regional </a:t>
            </a:r>
            <a:r>
              <a:rPr lang="en-US" i="1" dirty="0"/>
              <a:t>Social Worker: </a:t>
            </a:r>
            <a:r>
              <a:rPr lang="en-US" dirty="0"/>
              <a:t>The federal certifier for the report.</a:t>
            </a:r>
          </a:p>
          <a:p>
            <a:r>
              <a:rPr lang="en-US" dirty="0" smtClean="0"/>
              <a:t>BIA </a:t>
            </a:r>
            <a:r>
              <a:rPr lang="en-US" dirty="0"/>
              <a:t>Agencies and P.L. 93-638 Tribes </a:t>
            </a:r>
          </a:p>
          <a:p>
            <a:r>
              <a:rPr lang="en-US" dirty="0" smtClean="0"/>
              <a:t>Submit Certified Report to the Regional Social Worker for your Region – see page 7 of Instructions for list of Current Regional </a:t>
            </a:r>
            <a:r>
              <a:rPr lang="en-US" dirty="0"/>
              <a:t>Social </a:t>
            </a:r>
            <a:r>
              <a:rPr lang="en-US" dirty="0" smtClean="0"/>
              <a:t>Workers.</a:t>
            </a:r>
            <a:endParaRPr lang="en-US" dirty="0"/>
          </a:p>
        </p:txBody>
      </p:sp>
      <p:sp>
        <p:nvSpPr>
          <p:cNvPr id="2" name="Rectangle 3"/>
          <p:cNvSpPr>
            <a:spLocks noChangeArrowheads="1"/>
          </p:cNvSpPr>
          <p:nvPr/>
        </p:nvSpPr>
        <p:spPr bwMode="auto">
          <a:xfrm>
            <a:off x="700177" y="1047988"/>
            <a:ext cx="3833723" cy="139825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4773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766" t="67823" r="11499" b="12209"/>
          <a:stretch/>
        </p:blipFill>
        <p:spPr bwMode="auto">
          <a:xfrm>
            <a:off x="700177" y="1047987"/>
            <a:ext cx="7681823" cy="1398259"/>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457200" y="533400"/>
            <a:ext cx="8229600" cy="487362"/>
          </a:xfrm>
        </p:spPr>
        <p:txBody>
          <a:bodyPr>
            <a:normAutofit fontScale="90000"/>
          </a:bodyPr>
          <a:lstStyle/>
          <a:p>
            <a:r>
              <a:rPr lang="en-US" sz="3200" dirty="0" smtClean="0">
                <a:solidFill>
                  <a:schemeClr val="tx1"/>
                </a:solidFill>
              </a:rPr>
              <a:t>Submitting &amp; Certifying the Report</a:t>
            </a:r>
            <a:endParaRPr lang="en-US" sz="3200" dirty="0">
              <a:solidFill>
                <a:schemeClr val="tx1"/>
              </a:solidFill>
            </a:endParaRPr>
          </a:p>
        </p:txBody>
      </p:sp>
      <p:sp>
        <p:nvSpPr>
          <p:cNvPr id="6" name="Content Placeholder 1"/>
          <p:cNvSpPr>
            <a:spLocks noGrp="1"/>
          </p:cNvSpPr>
          <p:nvPr>
            <p:ph idx="1"/>
          </p:nvPr>
        </p:nvSpPr>
        <p:spPr>
          <a:xfrm>
            <a:off x="514709" y="2590800"/>
            <a:ext cx="7848600" cy="3429000"/>
          </a:xfrm>
        </p:spPr>
        <p:txBody>
          <a:bodyPr>
            <a:normAutofit fontScale="77500" lnSpcReduction="20000"/>
          </a:bodyPr>
          <a:lstStyle/>
          <a:p>
            <a:pPr marL="0" indent="0">
              <a:buNone/>
            </a:pPr>
            <a:r>
              <a:rPr lang="en-US" b="1" dirty="0"/>
              <a:t>OSG or OIS-DWD (477) Program Certification (Only</a:t>
            </a:r>
            <a:r>
              <a:rPr lang="en-US" b="1" dirty="0" smtClean="0"/>
              <a:t>):</a:t>
            </a:r>
            <a:endParaRPr lang="en-US" dirty="0"/>
          </a:p>
          <a:p>
            <a:r>
              <a:rPr lang="en-US" dirty="0"/>
              <a:t>This section is for those Tribes that operated under ISDEAA Self-Governance Funding Agreement or Operate the General Assistance program through an approved P.L. 102-477 program, are to complete this section</a:t>
            </a:r>
            <a:r>
              <a:rPr lang="en-US" dirty="0" smtClean="0"/>
              <a:t>.</a:t>
            </a:r>
            <a:endParaRPr lang="en-US" dirty="0"/>
          </a:p>
          <a:p>
            <a:r>
              <a:rPr lang="en-US" i="1" dirty="0"/>
              <a:t>Tribe: </a:t>
            </a:r>
            <a:r>
              <a:rPr lang="en-US" dirty="0"/>
              <a:t>The person that will certify the report on behalf of the tribal program</a:t>
            </a:r>
            <a:r>
              <a:rPr lang="en-US" dirty="0" smtClean="0"/>
              <a:t>.</a:t>
            </a:r>
            <a:endParaRPr lang="en-US" dirty="0"/>
          </a:p>
          <a:p>
            <a:r>
              <a:rPr lang="en-US" i="1" dirty="0"/>
              <a:t>Office of Self </a:t>
            </a:r>
            <a:r>
              <a:rPr lang="en-US" i="1" dirty="0" smtClean="0"/>
              <a:t>Governance/OIS-Division </a:t>
            </a:r>
            <a:r>
              <a:rPr lang="en-US" i="1" dirty="0"/>
              <a:t>of Workforce Development: </a:t>
            </a:r>
            <a:r>
              <a:rPr lang="en-US" dirty="0"/>
              <a:t>Is the federal certifier for the report</a:t>
            </a:r>
            <a:r>
              <a:rPr lang="en-US" dirty="0" smtClean="0"/>
              <a:t>.</a:t>
            </a:r>
            <a:endParaRPr lang="en-US" dirty="0"/>
          </a:p>
          <a:p>
            <a:r>
              <a:rPr lang="en-US" dirty="0"/>
              <a:t>Self-Governance Tribes, see </a:t>
            </a:r>
            <a:r>
              <a:rPr lang="en-US" dirty="0" smtClean="0"/>
              <a:t>page 4 of Instructions on Guidance for </a:t>
            </a:r>
            <a:r>
              <a:rPr lang="en-US" dirty="0"/>
              <a:t>Self-Governance Tribes to find the contact information for your program</a:t>
            </a:r>
            <a:r>
              <a:rPr lang="en-US" dirty="0" smtClean="0"/>
              <a:t>.</a:t>
            </a:r>
            <a:endParaRPr lang="en-US" dirty="0"/>
          </a:p>
          <a:p>
            <a:r>
              <a:rPr lang="en-US" dirty="0"/>
              <a:t>P.L. 102-477 Tribes, </a:t>
            </a:r>
            <a:r>
              <a:rPr lang="en-US" dirty="0" smtClean="0"/>
              <a:t>see page 5 of Instructions on Guidance </a:t>
            </a:r>
            <a:r>
              <a:rPr lang="en-US" dirty="0"/>
              <a:t>for P.L. 102-477 Tribes, to find the contact information for your program</a:t>
            </a:r>
            <a:r>
              <a:rPr lang="en-US" dirty="0" smtClean="0"/>
              <a:t>.</a:t>
            </a:r>
          </a:p>
          <a:p>
            <a:r>
              <a:rPr lang="en-US" dirty="0" smtClean="0"/>
              <a:t>Submit your Report to either OSG or DWD-477 Program.</a:t>
            </a:r>
            <a:endParaRPr lang="en-US" dirty="0"/>
          </a:p>
        </p:txBody>
      </p:sp>
      <p:sp>
        <p:nvSpPr>
          <p:cNvPr id="2" name="Rectangle 3"/>
          <p:cNvSpPr>
            <a:spLocks noChangeArrowheads="1"/>
          </p:cNvSpPr>
          <p:nvPr/>
        </p:nvSpPr>
        <p:spPr bwMode="auto">
          <a:xfrm>
            <a:off x="4548277" y="1047988"/>
            <a:ext cx="3833723" cy="139825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3191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Autofit/>
          </a:bodyPr>
          <a:lstStyle/>
          <a:p>
            <a:r>
              <a:rPr lang="en-US" sz="2800" dirty="0" smtClean="0">
                <a:solidFill>
                  <a:schemeClr val="tx1"/>
                </a:solidFill>
                <a:effectLst/>
              </a:rPr>
              <a:t>How do incomplete FASSRs affect the clients we serve? </a:t>
            </a:r>
            <a:endParaRPr lang="en-US" sz="4000" dirty="0">
              <a:solidFill>
                <a:schemeClr val="tx1"/>
              </a:solidFill>
              <a:effectLst/>
            </a:endParaRPr>
          </a:p>
        </p:txBody>
      </p:sp>
      <p:sp>
        <p:nvSpPr>
          <p:cNvPr id="2" name="Content Placeholder 1"/>
          <p:cNvSpPr>
            <a:spLocks noGrp="1"/>
          </p:cNvSpPr>
          <p:nvPr>
            <p:ph idx="1"/>
          </p:nvPr>
        </p:nvSpPr>
        <p:spPr>
          <a:xfrm>
            <a:off x="457200" y="1295400"/>
            <a:ext cx="8229600" cy="4648200"/>
          </a:xfrm>
        </p:spPr>
        <p:txBody>
          <a:bodyPr>
            <a:normAutofit lnSpcReduction="10000"/>
          </a:bodyPr>
          <a:lstStyle/>
          <a:p>
            <a:pPr>
              <a:buFont typeface="Wingdings" panose="05000000000000000000" pitchFamily="2" charset="2"/>
              <a:buChar char="Ø"/>
            </a:pPr>
            <a:r>
              <a:rPr lang="en-US" sz="2400" dirty="0" smtClean="0"/>
              <a:t>The BIA will not have the data/information it needs to justify the Welfare Assistance program to decision makers; and this could impact the level of funding the BIA receives in future funding years- it may lead to a decrease in Welfare Assistance funding.</a:t>
            </a:r>
          </a:p>
          <a:p>
            <a:pPr>
              <a:buFont typeface="Wingdings" panose="05000000000000000000" pitchFamily="2" charset="2"/>
              <a:buChar char="Ø"/>
            </a:pPr>
            <a:r>
              <a:rPr lang="en-US" sz="2400" dirty="0" smtClean="0"/>
              <a:t>The BIA cannot make a fair &amp; equitable distribution. This delays the distribution of funds- which directly impacts those served by the program. </a:t>
            </a:r>
          </a:p>
          <a:p>
            <a:pPr marL="822960" lvl="1" indent="-457200">
              <a:buFont typeface="Wingdings" panose="05000000000000000000" pitchFamily="2" charset="2"/>
              <a:buChar char="Ø"/>
            </a:pPr>
            <a:r>
              <a:rPr lang="en-US" sz="2400" dirty="0" smtClean="0"/>
              <a:t>Without funding Tribal and Agency programs may have to shut-down their program or stop taking applications.</a:t>
            </a:r>
          </a:p>
          <a:p>
            <a:pPr marL="822960" lvl="1" indent="-457200">
              <a:buFont typeface="Wingdings" panose="05000000000000000000" pitchFamily="2" charset="2"/>
              <a:buChar char="Ø"/>
            </a:pPr>
            <a:r>
              <a:rPr lang="en-US" sz="2400" dirty="0" smtClean="0"/>
              <a:t>The recipients are ultimately the ones most affected.</a:t>
            </a:r>
          </a:p>
          <a:p>
            <a:pPr marL="566928" indent="-457200">
              <a:buFont typeface="Wingdings" panose="05000000000000000000" pitchFamily="2" charset="2"/>
              <a:buChar char="Ø"/>
            </a:pPr>
            <a:r>
              <a:rPr lang="en-US" sz="2800" dirty="0" smtClean="0"/>
              <a:t>No Report = No Funding = Shutdown of Services</a:t>
            </a:r>
          </a:p>
          <a:p>
            <a:endParaRPr lang="en-US" dirty="0"/>
          </a:p>
        </p:txBody>
      </p:sp>
      <p:sp>
        <p:nvSpPr>
          <p:cNvPr id="4" name="Slide Number Placeholder 3"/>
          <p:cNvSpPr>
            <a:spLocks noGrp="1"/>
          </p:cNvSpPr>
          <p:nvPr>
            <p:ph type="sldNum" sz="quarter" idx="12"/>
          </p:nvPr>
        </p:nvSpPr>
        <p:spPr/>
        <p:txBody>
          <a:bodyPr/>
          <a:lstStyle/>
          <a:p>
            <a:fld id="{4B73F1C0-3978-4E8F-AE7D-78B3E1893A96}"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63562"/>
          </a:xfrm>
        </p:spPr>
        <p:txBody>
          <a:bodyPr>
            <a:normAutofit fontScale="90000"/>
          </a:bodyPr>
          <a:lstStyle/>
          <a:p>
            <a:r>
              <a:rPr lang="en-US" sz="2400" dirty="0" smtClean="0">
                <a:solidFill>
                  <a:schemeClr val="tx1"/>
                </a:solidFill>
              </a:rPr>
              <a:t>What is the Process for the Submission &amp; Certification of the FASSRs?</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4B73F1C0-3978-4E8F-AE7D-78B3E1893A96}" type="slidenum">
              <a:rPr lang="en-US" smtClean="0"/>
              <a:pPr/>
              <a:t>48</a:t>
            </a:fld>
            <a:endParaRPr lang="en-US"/>
          </a:p>
        </p:txBody>
      </p:sp>
      <p:graphicFrame>
        <p:nvGraphicFramePr>
          <p:cNvPr id="6" name="Diagram 5"/>
          <p:cNvGraphicFramePr/>
          <p:nvPr>
            <p:extLst>
              <p:ext uri="{D42A27DB-BD31-4B8C-83A1-F6EECF244321}">
                <p14:modId xmlns:p14="http://schemas.microsoft.com/office/powerpoint/2010/main" val="181482947"/>
              </p:ext>
            </p:extLst>
          </p:nvPr>
        </p:nvGraphicFramePr>
        <p:xfrm>
          <a:off x="533400" y="9144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p-Down Arrow 6"/>
          <p:cNvSpPr/>
          <p:nvPr/>
        </p:nvSpPr>
        <p:spPr>
          <a:xfrm flipH="1">
            <a:off x="4724399" y="3563428"/>
            <a:ext cx="3810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Down Arrow 7"/>
          <p:cNvSpPr/>
          <p:nvPr/>
        </p:nvSpPr>
        <p:spPr>
          <a:xfrm flipH="1">
            <a:off x="4648200" y="1828800"/>
            <a:ext cx="457199" cy="762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19400"/>
            <a:ext cx="8229600" cy="576071"/>
          </a:xfrm>
        </p:spPr>
        <p:txBody>
          <a:bodyPr/>
          <a:lstStyle/>
          <a:p>
            <a:pPr algn="ctr">
              <a:buNone/>
            </a:pPr>
            <a:r>
              <a:rPr lang="en-US" b="1" dirty="0" smtClean="0"/>
              <a:t>ANY QUESTIONS??? </a:t>
            </a:r>
            <a:endParaRPr lang="en-US" b="1" dirty="0"/>
          </a:p>
        </p:txBody>
      </p:sp>
      <p:sp>
        <p:nvSpPr>
          <p:cNvPr id="3" name="Slide Number Placeholder 2"/>
          <p:cNvSpPr>
            <a:spLocks noGrp="1"/>
          </p:cNvSpPr>
          <p:nvPr>
            <p:ph type="sldNum" sz="quarter" idx="12"/>
          </p:nvPr>
        </p:nvSpPr>
        <p:spPr/>
        <p:txBody>
          <a:bodyPr/>
          <a:lstStyle/>
          <a:p>
            <a:fld id="{4B73F1C0-3978-4E8F-AE7D-78B3E1893A96}"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38200"/>
            <a:ext cx="8229600" cy="533400"/>
          </a:xfrm>
        </p:spPr>
        <p:txBody>
          <a:bodyPr>
            <a:noAutofit/>
          </a:bodyPr>
          <a:lstStyle/>
          <a:p>
            <a:r>
              <a:rPr lang="en-US" sz="3000" dirty="0" smtClean="0">
                <a:solidFill>
                  <a:schemeClr val="tx1"/>
                </a:solidFill>
                <a:effectLst>
                  <a:outerShdw blurRad="38100" dist="38100" dir="2700000" algn="tl">
                    <a:srgbClr val="000000">
                      <a:alpha val="43137"/>
                    </a:srgbClr>
                  </a:outerShdw>
                </a:effectLst>
              </a:rPr>
              <a:t>Background &amp; History</a:t>
            </a:r>
            <a:br>
              <a:rPr lang="en-US" sz="3000" dirty="0" smtClean="0">
                <a:solidFill>
                  <a:schemeClr val="tx1"/>
                </a:solidFill>
                <a:effectLst>
                  <a:outerShdw blurRad="38100" dist="38100" dir="2700000" algn="tl">
                    <a:srgbClr val="000000">
                      <a:alpha val="43137"/>
                    </a:srgbClr>
                  </a:outerShdw>
                </a:effectLst>
              </a:rPr>
            </a:br>
            <a:r>
              <a:rPr lang="en-US" sz="3000" dirty="0" smtClean="0">
                <a:solidFill>
                  <a:schemeClr val="tx1"/>
                </a:solidFill>
                <a:effectLst>
                  <a:outerShdw blurRad="38100" dist="38100" dir="2700000" algn="tl">
                    <a:srgbClr val="000000">
                      <a:alpha val="43137"/>
                    </a:srgbClr>
                  </a:outerShdw>
                </a:effectLst>
              </a:rPr>
              <a:t>Method of Delivery for Welfare Assistance</a:t>
            </a:r>
            <a:endParaRPr lang="en-US" sz="3000" dirty="0">
              <a:solidFill>
                <a:schemeClr val="tx1"/>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533400" y="1447800"/>
            <a:ext cx="7772400" cy="4419600"/>
          </a:xfrm>
        </p:spPr>
        <p:txBody>
          <a:bodyPr>
            <a:normAutofit/>
          </a:bodyPr>
          <a:lstStyle/>
          <a:p>
            <a:pPr marL="0" indent="0">
              <a:buNone/>
            </a:pPr>
            <a:r>
              <a:rPr lang="en-US" sz="2800" dirty="0" smtClean="0"/>
              <a:t>There are FOUR Methods in which Tribes operate the Welfare Assistance Programs (combination)</a:t>
            </a:r>
          </a:p>
          <a:p>
            <a:pPr marL="457200" indent="-457200">
              <a:buFont typeface="+mj-lt"/>
              <a:buAutoNum type="arabicPeriod"/>
            </a:pPr>
            <a:r>
              <a:rPr lang="en-US" dirty="0" smtClean="0"/>
              <a:t>Through Direct-Service, operated by a BIA Agency </a:t>
            </a:r>
          </a:p>
          <a:p>
            <a:pPr marL="457200" indent="-457200">
              <a:buFont typeface="+mj-lt"/>
              <a:buAutoNum type="arabicPeriod"/>
            </a:pPr>
            <a:r>
              <a:rPr lang="en-US" dirty="0" smtClean="0"/>
              <a:t>Through an Indian Self-Determination and Education Assistance Act (ISDEAA) Title I Contract (638-Contract) </a:t>
            </a:r>
          </a:p>
          <a:p>
            <a:pPr marL="457200" indent="-457200">
              <a:buFont typeface="+mj-lt"/>
              <a:buAutoNum type="arabicPeriod"/>
            </a:pPr>
            <a:r>
              <a:rPr lang="en-US" dirty="0" smtClean="0"/>
              <a:t>Through an ISDEAA Self Governance Funding Agreement (OSG) </a:t>
            </a:r>
          </a:p>
          <a:p>
            <a:pPr marL="457200" indent="-457200">
              <a:buFont typeface="+mj-lt"/>
              <a:buAutoNum type="arabicPeriod"/>
            </a:pPr>
            <a:r>
              <a:rPr lang="en-US" dirty="0" smtClean="0"/>
              <a:t>Through an approved Public Law 102-477 Plan – either under a 638 Contract or Self-Governance Funding Agreement</a:t>
            </a:r>
            <a:endParaRPr lang="en-US" i="1" dirty="0"/>
          </a:p>
        </p:txBody>
      </p:sp>
      <p:sp>
        <p:nvSpPr>
          <p:cNvPr id="4" name="Slide Number Placeholder 3"/>
          <p:cNvSpPr>
            <a:spLocks noGrp="1"/>
          </p:cNvSpPr>
          <p:nvPr>
            <p:ph type="sldNum" sz="quarter" idx="12"/>
          </p:nvPr>
        </p:nvSpPr>
        <p:spPr/>
        <p:txBody>
          <a:bodyPr/>
          <a:lstStyle/>
          <a:p>
            <a:fld id="{4B73F1C0-3978-4E8F-AE7D-78B3E1893A9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38200"/>
            <a:ext cx="8229600" cy="533400"/>
          </a:xfrm>
        </p:spPr>
        <p:txBody>
          <a:bodyPr>
            <a:noAutofit/>
          </a:bodyPr>
          <a:lstStyle/>
          <a:p>
            <a:r>
              <a:rPr lang="en-US" sz="3000" dirty="0" smtClean="0">
                <a:solidFill>
                  <a:schemeClr val="tx1"/>
                </a:solidFill>
                <a:effectLst>
                  <a:outerShdw blurRad="38100" dist="38100" dir="2700000" algn="tl">
                    <a:srgbClr val="000000">
                      <a:alpha val="43137"/>
                    </a:srgbClr>
                  </a:outerShdw>
                </a:effectLst>
              </a:rPr>
              <a:t>Background &amp; History</a:t>
            </a:r>
            <a:br>
              <a:rPr lang="en-US" sz="3000" dirty="0" smtClean="0">
                <a:solidFill>
                  <a:schemeClr val="tx1"/>
                </a:solidFill>
                <a:effectLst>
                  <a:outerShdw blurRad="38100" dist="38100" dir="2700000" algn="tl">
                    <a:srgbClr val="000000">
                      <a:alpha val="43137"/>
                    </a:srgbClr>
                  </a:outerShdw>
                </a:effectLst>
              </a:rPr>
            </a:br>
            <a:r>
              <a:rPr lang="en-US" sz="3000" dirty="0" smtClean="0">
                <a:solidFill>
                  <a:schemeClr val="tx1"/>
                </a:solidFill>
                <a:effectLst>
                  <a:outerShdw blurRad="38100" dist="38100" dir="2700000" algn="tl">
                    <a:srgbClr val="000000">
                      <a:alpha val="43137"/>
                    </a:srgbClr>
                  </a:outerShdw>
                </a:effectLst>
              </a:rPr>
              <a:t>Method of Delivery for Welfare Assistance</a:t>
            </a:r>
            <a:endParaRPr lang="en-US" sz="3000" dirty="0">
              <a:solidFill>
                <a:schemeClr val="tx1"/>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533400" y="1447800"/>
            <a:ext cx="7772400" cy="2286000"/>
          </a:xfrm>
        </p:spPr>
        <p:txBody>
          <a:bodyPr>
            <a:normAutofit fontScale="92500" lnSpcReduction="20000"/>
          </a:bodyPr>
          <a:lstStyle/>
          <a:p>
            <a:pPr marL="0" indent="0">
              <a:buNone/>
            </a:pPr>
            <a:r>
              <a:rPr lang="en-US" dirty="0" smtClean="0"/>
              <a:t>Why is knowing this Method of Delivery important? </a:t>
            </a:r>
          </a:p>
          <a:p>
            <a:r>
              <a:rPr lang="en-US" dirty="0" smtClean="0"/>
              <a:t>It identifies how the tribe is operating its program</a:t>
            </a:r>
          </a:p>
          <a:p>
            <a:r>
              <a:rPr lang="en-US" dirty="0" smtClean="0"/>
              <a:t>It identifies which office you should submit your FASSR to &amp; who is responsible for certifying it for the gov.</a:t>
            </a:r>
          </a:p>
          <a:p>
            <a:r>
              <a:rPr lang="en-US" dirty="0" smtClean="0"/>
              <a:t>It identifies who will award the Tribe or Agency the funding</a:t>
            </a:r>
          </a:p>
          <a:p>
            <a:pPr marL="0" indent="0">
              <a:buNone/>
            </a:pPr>
            <a:endParaRPr lang="en-US" dirty="0" smtClean="0"/>
          </a:p>
          <a:p>
            <a:pPr marL="594360" lvl="2" indent="0" algn="ctr">
              <a:buNone/>
            </a:pPr>
            <a:r>
              <a:rPr lang="en-US" sz="1600" b="1" u="sng" dirty="0" smtClean="0">
                <a:solidFill>
                  <a:schemeClr val="tx1"/>
                </a:solidFill>
              </a:rPr>
              <a:t>See PAGES 4-7 of the Instructions Manual to get POC </a:t>
            </a:r>
          </a:p>
        </p:txBody>
      </p:sp>
      <p:sp>
        <p:nvSpPr>
          <p:cNvPr id="4" name="Slide Number Placeholder 3"/>
          <p:cNvSpPr>
            <a:spLocks noGrp="1"/>
          </p:cNvSpPr>
          <p:nvPr>
            <p:ph type="sldNum" sz="quarter" idx="12"/>
          </p:nvPr>
        </p:nvSpPr>
        <p:spPr/>
        <p:txBody>
          <a:bodyPr/>
          <a:lstStyle/>
          <a:p>
            <a:fld id="{4B73F1C0-3978-4E8F-AE7D-78B3E1893A96}"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28101248"/>
              </p:ext>
            </p:extLst>
          </p:nvPr>
        </p:nvGraphicFramePr>
        <p:xfrm>
          <a:off x="457199" y="3886200"/>
          <a:ext cx="3733800" cy="1981200"/>
        </p:xfrm>
        <a:graphic>
          <a:graphicData uri="http://schemas.openxmlformats.org/drawingml/2006/table">
            <a:tbl>
              <a:tblPr>
                <a:tableStyleId>{5C22544A-7EE6-4342-B048-85BDC9FD1C3A}</a:tableStyleId>
              </a:tblPr>
              <a:tblGrid>
                <a:gridCol w="1759382"/>
                <a:gridCol w="625558"/>
                <a:gridCol w="625558"/>
                <a:gridCol w="723302"/>
              </a:tblGrid>
              <a:tr h="257908">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100" b="1" u="none" strike="noStrike" dirty="0">
                          <a:effectLst/>
                        </a:rPr>
                        <a:t>SUBMIT REPORT</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01951">
                <a:tc>
                  <a:txBody>
                    <a:bodyPr/>
                    <a:lstStyle/>
                    <a:p>
                      <a:pPr algn="ctr" fontAlgn="ctr"/>
                      <a:r>
                        <a:rPr lang="en-US" sz="1100" u="none" strike="noStrike">
                          <a:effectLst/>
                        </a:rPr>
                        <a:t>How do you operate your program?</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Region</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OSG</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DWD (477)</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908">
                <a:tc>
                  <a:txBody>
                    <a:bodyPr/>
                    <a:lstStyle/>
                    <a:p>
                      <a:pPr algn="ctr" fontAlgn="b"/>
                      <a:r>
                        <a:rPr lang="en-US" sz="1100" u="none" strike="noStrike" dirty="0" smtClean="0">
                          <a:effectLst/>
                        </a:rPr>
                        <a:t>BIA-Operated (Agency)</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908">
                <a:tc>
                  <a:txBody>
                    <a:bodyPr/>
                    <a:lstStyle/>
                    <a:p>
                      <a:pPr algn="ctr" fontAlgn="b"/>
                      <a:r>
                        <a:rPr lang="en-US" sz="1100" b="0" i="0" u="none" strike="noStrike" dirty="0" smtClean="0">
                          <a:solidFill>
                            <a:schemeClr val="dk1"/>
                          </a:solidFill>
                          <a:effectLst/>
                          <a:latin typeface="+mn-lt"/>
                        </a:rPr>
                        <a:t>Pub.</a:t>
                      </a:r>
                      <a:r>
                        <a:rPr lang="en-US" sz="1100" b="0" i="0" u="none" strike="noStrike" baseline="0" dirty="0" smtClean="0">
                          <a:solidFill>
                            <a:schemeClr val="dk1"/>
                          </a:solidFill>
                          <a:effectLst/>
                          <a:latin typeface="+mn-lt"/>
                        </a:rPr>
                        <a:t> Law 93-638</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908">
                <a:tc>
                  <a:txBody>
                    <a:bodyPr/>
                    <a:lstStyle/>
                    <a:p>
                      <a:pPr algn="ctr" fontAlgn="b"/>
                      <a:r>
                        <a:rPr lang="en-US" sz="1100" u="none" strike="noStrike" dirty="0" smtClean="0">
                          <a:effectLst/>
                        </a:rPr>
                        <a:t>OSG including</a:t>
                      </a:r>
                      <a:r>
                        <a:rPr lang="en-US" sz="1100" u="none" strike="noStrike" baseline="0" dirty="0" smtClean="0">
                          <a:effectLst/>
                        </a:rPr>
                        <a:t> </a:t>
                      </a:r>
                    </a:p>
                    <a:p>
                      <a:pPr algn="ctr" fontAlgn="b"/>
                      <a:r>
                        <a:rPr lang="en-US" sz="1100" u="none" strike="noStrike" baseline="0" dirty="0" smtClean="0">
                          <a:effectLst/>
                        </a:rPr>
                        <a:t>Pub. Law 102-</a:t>
                      </a:r>
                      <a:r>
                        <a:rPr lang="en-US" sz="1100" u="none" strike="noStrike" dirty="0" smtClean="0">
                          <a:effectLst/>
                        </a:rPr>
                        <a:t>477</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720">
                <a:tc>
                  <a:txBody>
                    <a:bodyPr/>
                    <a:lstStyle/>
                    <a:p>
                      <a:pPr algn="ctr" fontAlgn="b"/>
                      <a:r>
                        <a:rPr lang="en-US" sz="1100" u="none" strike="noStrike" dirty="0" smtClean="0">
                          <a:effectLst/>
                        </a:rPr>
                        <a:t>Pub. Law 93-638</a:t>
                      </a:r>
                      <a:r>
                        <a:rPr lang="en-US" sz="1100" u="none" strike="noStrike" baseline="0" dirty="0" smtClean="0">
                          <a:effectLst/>
                        </a:rPr>
                        <a:t> with a   Pub. Law 102-477 (</a:t>
                      </a:r>
                      <a:r>
                        <a:rPr lang="en-US" sz="1100" u="none" strike="noStrike" dirty="0" smtClean="0">
                          <a:effectLst/>
                        </a:rPr>
                        <a:t>GA-Only)</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48965699"/>
              </p:ext>
            </p:extLst>
          </p:nvPr>
        </p:nvGraphicFramePr>
        <p:xfrm>
          <a:off x="4419601" y="3886200"/>
          <a:ext cx="3657598" cy="1981200"/>
        </p:xfrm>
        <a:graphic>
          <a:graphicData uri="http://schemas.openxmlformats.org/drawingml/2006/table">
            <a:tbl>
              <a:tblPr>
                <a:tableStyleId>{5C22544A-7EE6-4342-B048-85BDC9FD1C3A}</a:tableStyleId>
              </a:tblPr>
              <a:tblGrid>
                <a:gridCol w="1723476"/>
                <a:gridCol w="612791"/>
                <a:gridCol w="612791"/>
                <a:gridCol w="708540"/>
              </a:tblGrid>
              <a:tr h="257908">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100" b="1" u="none" strike="noStrike" dirty="0" smtClean="0">
                          <a:effectLst/>
                        </a:rPr>
                        <a:t>RECEIVE</a:t>
                      </a:r>
                      <a:r>
                        <a:rPr lang="en-US" sz="1100" b="1" u="none" strike="noStrike" baseline="0" dirty="0" smtClean="0">
                          <a:effectLst/>
                        </a:rPr>
                        <a:t> FUNDING</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01951">
                <a:tc>
                  <a:txBody>
                    <a:bodyPr/>
                    <a:lstStyle/>
                    <a:p>
                      <a:pPr algn="ctr" fontAlgn="ctr"/>
                      <a:r>
                        <a:rPr lang="en-US" sz="1100" u="none" strike="noStrike">
                          <a:effectLst/>
                        </a:rPr>
                        <a:t>How do you operate your program?</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Region</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OSG</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DWD (477)</a:t>
                      </a:r>
                      <a:endParaRPr lang="en-US"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908">
                <a:tc>
                  <a:txBody>
                    <a:bodyPr/>
                    <a:lstStyle/>
                    <a:p>
                      <a:pPr algn="ctr" fontAlgn="b"/>
                      <a:r>
                        <a:rPr lang="en-US" sz="1100" u="none" strike="noStrike" dirty="0" smtClean="0">
                          <a:effectLst/>
                        </a:rPr>
                        <a:t>BIA-Operated (Agency)</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908">
                <a:tc>
                  <a:txBody>
                    <a:bodyPr/>
                    <a:lstStyle/>
                    <a:p>
                      <a:pPr algn="ctr" fontAlgn="b"/>
                      <a:r>
                        <a:rPr lang="en-US" sz="1100" b="0" i="0" u="none" strike="noStrike" dirty="0" smtClean="0">
                          <a:solidFill>
                            <a:schemeClr val="dk1"/>
                          </a:solidFill>
                          <a:effectLst/>
                          <a:latin typeface="+mn-lt"/>
                        </a:rPr>
                        <a:t>Pub.</a:t>
                      </a:r>
                      <a:r>
                        <a:rPr lang="en-US" sz="1100" b="0" i="0" u="none" strike="noStrike" baseline="0" dirty="0" smtClean="0">
                          <a:solidFill>
                            <a:schemeClr val="dk1"/>
                          </a:solidFill>
                          <a:effectLst/>
                          <a:latin typeface="+mn-lt"/>
                        </a:rPr>
                        <a:t> Law 93-638</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908">
                <a:tc>
                  <a:txBody>
                    <a:bodyPr/>
                    <a:lstStyle/>
                    <a:p>
                      <a:pPr algn="ctr" fontAlgn="b"/>
                      <a:r>
                        <a:rPr lang="en-US" sz="1100" u="none" strike="noStrike" dirty="0" smtClean="0">
                          <a:effectLst/>
                        </a:rPr>
                        <a:t>OSG including</a:t>
                      </a:r>
                      <a:r>
                        <a:rPr lang="en-US" sz="1100" u="none" strike="noStrike" baseline="0" dirty="0" smtClean="0">
                          <a:effectLst/>
                        </a:rPr>
                        <a:t> </a:t>
                      </a:r>
                    </a:p>
                    <a:p>
                      <a:pPr algn="ctr" fontAlgn="b"/>
                      <a:r>
                        <a:rPr lang="en-US" sz="1100" u="none" strike="noStrike" baseline="0" dirty="0" smtClean="0">
                          <a:effectLst/>
                        </a:rPr>
                        <a:t>Pub. Law 102-</a:t>
                      </a:r>
                      <a:r>
                        <a:rPr lang="en-US" sz="1100" u="none" strike="noStrike" dirty="0" smtClean="0">
                          <a:effectLst/>
                        </a:rPr>
                        <a:t>477</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720">
                <a:tc>
                  <a:txBody>
                    <a:bodyPr/>
                    <a:lstStyle/>
                    <a:p>
                      <a:pPr algn="ctr" fontAlgn="b"/>
                      <a:r>
                        <a:rPr lang="en-US" sz="1100" u="none" strike="noStrike" dirty="0" smtClean="0">
                          <a:effectLst/>
                        </a:rPr>
                        <a:t>Pub. Law 93-638</a:t>
                      </a:r>
                      <a:r>
                        <a:rPr lang="en-US" sz="1100" u="none" strike="noStrike" baseline="0" dirty="0" smtClean="0">
                          <a:effectLst/>
                        </a:rPr>
                        <a:t> with a   Pub. Law 102-477 (</a:t>
                      </a:r>
                      <a:r>
                        <a:rPr lang="en-US" sz="1100" u="none" strike="noStrike" dirty="0" smtClean="0">
                          <a:effectLst/>
                        </a:rPr>
                        <a:t>GA-Only</a:t>
                      </a:r>
                      <a:r>
                        <a:rPr lang="en-US" sz="1100" u="none" strike="noStrike" dirty="0">
                          <a:effectLst/>
                        </a:rPr>
                        <a:t>)</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9441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sz="2800" dirty="0">
                <a:solidFill>
                  <a:schemeClr val="tx1"/>
                </a:solidFill>
                <a:effectLst>
                  <a:outerShdw blurRad="38100" dist="38100" dir="2700000" algn="tl">
                    <a:srgbClr val="000000">
                      <a:alpha val="43137"/>
                    </a:srgbClr>
                  </a:outerShdw>
                </a:effectLst>
              </a:rPr>
              <a:t>Method of Delivery for Welfare Assistance</a:t>
            </a:r>
            <a:endParaRPr lang="en-US" sz="2800" dirty="0"/>
          </a:p>
        </p:txBody>
      </p:sp>
      <p:sp>
        <p:nvSpPr>
          <p:cNvPr id="2" name="Content Placeholder 1"/>
          <p:cNvSpPr>
            <a:spLocks noGrp="1"/>
          </p:cNvSpPr>
          <p:nvPr>
            <p:ph idx="1"/>
          </p:nvPr>
        </p:nvSpPr>
        <p:spPr>
          <a:xfrm>
            <a:off x="457200" y="1066800"/>
            <a:ext cx="8229600" cy="4940491"/>
          </a:xfrm>
        </p:spPr>
        <p:txBody>
          <a:bodyPr>
            <a:normAutofit fontScale="92500" lnSpcReduction="20000"/>
          </a:bodyPr>
          <a:lstStyle/>
          <a:p>
            <a:r>
              <a:rPr lang="en-US" sz="2200" dirty="0" smtClean="0"/>
              <a:t>Tribes can have a combination of these 4-types of delivery methods for the different Welfare Assistance program components.</a:t>
            </a:r>
          </a:p>
          <a:p>
            <a:pPr marL="109728" indent="0">
              <a:buNone/>
            </a:pPr>
            <a:endParaRPr lang="en-US" sz="2200" dirty="0" smtClean="0"/>
          </a:p>
          <a:p>
            <a:pPr>
              <a:buNone/>
            </a:pPr>
            <a:r>
              <a:rPr lang="en-US" sz="2100" b="1" dirty="0" smtClean="0"/>
              <a:t>WHAT DOES THIS MEAN?</a:t>
            </a:r>
          </a:p>
          <a:p>
            <a:pPr lvl="1"/>
            <a:r>
              <a:rPr lang="en-US" sz="1800" dirty="0" smtClean="0"/>
              <a:t>Example A:  Tribe A has a Self-Governance – Funding Agreement in place to operate Child Assistance and Burial Assistance, in addition to operating General Assistance under an approved P.L. 102-477 Plan. In this scenario – although GA is operated through an approved P.L. 102-477 plan – the Tribe submits one report to the Office of Self-Governance.</a:t>
            </a:r>
          </a:p>
          <a:p>
            <a:pPr lvl="1">
              <a:buNone/>
            </a:pPr>
            <a:endParaRPr lang="en-US" sz="1800" dirty="0" smtClean="0"/>
          </a:p>
          <a:p>
            <a:pPr lvl="1"/>
            <a:r>
              <a:rPr lang="en-US" sz="1800" dirty="0" smtClean="0"/>
              <a:t>Example B: Tribe B operates the CPS and Child Welfare program (Child Assistance program) through a Pub. Law 93-638-Contract but the BIA Agency provides direct-services for all the other Welfare Assistance program components</a:t>
            </a:r>
            <a:r>
              <a:rPr lang="en-US" sz="1800" dirty="0"/>
              <a:t> </a:t>
            </a:r>
            <a:r>
              <a:rPr lang="en-US" sz="1800" dirty="0" smtClean="0"/>
              <a:t>(General Assistance, Burial Assistance, Emergency Assistance, etc.).  Two Reports would be submitted for this Tribe:  In this scenario, the Tribe would submit the FASSR for the CPS and Child Assistance components.  The BIA-Agency would submit the FASSR for the GA, BA, and EA.  Both reports would be submitted through the Regional Office.</a:t>
            </a:r>
          </a:p>
          <a:p>
            <a:pPr marL="393192" lvl="1" indent="0">
              <a:buNone/>
            </a:pPr>
            <a:endParaRPr lang="en-US" dirty="0" smtClean="0"/>
          </a:p>
          <a:p>
            <a:pPr marL="0" indent="0" algn="ctr">
              <a:buNone/>
            </a:pPr>
            <a:r>
              <a:rPr lang="en-US" sz="2400" dirty="0" smtClean="0"/>
              <a:t>The Method of Delivery Impacts Reporting of the FASSR</a:t>
            </a:r>
            <a:endParaRPr lang="en-US" sz="2400" dirty="0"/>
          </a:p>
        </p:txBody>
      </p:sp>
      <p:sp>
        <p:nvSpPr>
          <p:cNvPr id="4" name="Slide Number Placeholder 3"/>
          <p:cNvSpPr>
            <a:spLocks noGrp="1"/>
          </p:cNvSpPr>
          <p:nvPr>
            <p:ph type="sldNum" sz="quarter" idx="12"/>
          </p:nvPr>
        </p:nvSpPr>
        <p:spPr/>
        <p:txBody>
          <a:bodyPr/>
          <a:lstStyle/>
          <a:p>
            <a:fld id="{4B73F1C0-3978-4E8F-AE7D-78B3E1893A9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90600"/>
          </a:xfrm>
        </p:spPr>
        <p:txBody>
          <a:bodyPr>
            <a:noAutofit/>
          </a:bodyPr>
          <a:lstStyle/>
          <a:p>
            <a:r>
              <a:rPr lang="en-US" sz="3000" dirty="0" smtClean="0">
                <a:solidFill>
                  <a:schemeClr val="tx1"/>
                </a:solidFill>
                <a:effectLst>
                  <a:outerShdw blurRad="38100" dist="38100" dir="2700000" algn="tl">
                    <a:srgbClr val="000000">
                      <a:alpha val="43137"/>
                    </a:srgbClr>
                  </a:outerShdw>
                </a:effectLst>
              </a:rPr>
              <a:t>Background &amp; History - Congressional Mandate</a:t>
            </a:r>
            <a:br>
              <a:rPr lang="en-US" sz="3000" dirty="0" smtClean="0">
                <a:solidFill>
                  <a:schemeClr val="tx1"/>
                </a:solidFill>
                <a:effectLst>
                  <a:outerShdw blurRad="38100" dist="38100" dir="2700000" algn="tl">
                    <a:srgbClr val="000000">
                      <a:alpha val="43137"/>
                    </a:srgbClr>
                  </a:outerShdw>
                </a:effectLst>
              </a:rPr>
            </a:br>
            <a:endParaRPr lang="en-US" sz="3000" dirty="0">
              <a:solidFill>
                <a:schemeClr val="tx1"/>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533400" y="1066800"/>
            <a:ext cx="7848600" cy="4572000"/>
          </a:xfrm>
        </p:spPr>
        <p:txBody>
          <a:bodyPr>
            <a:normAutofit fontScale="92500"/>
          </a:bodyPr>
          <a:lstStyle/>
          <a:p>
            <a:pPr>
              <a:buNone/>
            </a:pPr>
            <a:r>
              <a:rPr lang="en-US" sz="3000" dirty="0"/>
              <a:t>The Congressional Mandate requires the following</a:t>
            </a:r>
          </a:p>
          <a:p>
            <a:pPr marL="566928" indent="-457200">
              <a:buAutoNum type="arabicPeriod"/>
            </a:pPr>
            <a:r>
              <a:rPr lang="en-US" sz="2600" dirty="0"/>
              <a:t>The BIA must distribute Welfare Assistance funds in a manner that is </a:t>
            </a:r>
            <a:r>
              <a:rPr lang="en-US" sz="2600" b="1" dirty="0">
                <a:solidFill>
                  <a:srgbClr val="0000FF"/>
                </a:solidFill>
              </a:rPr>
              <a:t>Fair &amp; Equitable to all Tribes.</a:t>
            </a:r>
            <a:endParaRPr lang="en-US" sz="2600" dirty="0">
              <a:solidFill>
                <a:srgbClr val="0000FF"/>
              </a:solidFill>
            </a:endParaRPr>
          </a:p>
          <a:p>
            <a:pPr marL="566928" indent="-457200">
              <a:buAutoNum type="arabicPeriod"/>
            </a:pPr>
            <a:r>
              <a:rPr lang="en-US" sz="2600" dirty="0"/>
              <a:t>The BIA </a:t>
            </a:r>
            <a:r>
              <a:rPr lang="en-US" sz="2600" b="1" dirty="0">
                <a:solidFill>
                  <a:srgbClr val="0000FF"/>
                </a:solidFill>
              </a:rPr>
              <a:t>cannot exceed the Statutory Cap </a:t>
            </a:r>
            <a:r>
              <a:rPr lang="en-US" sz="2600" dirty="0"/>
              <a:t>placed on Welfare Assistance, when distributing funds to tribes and BIA agencies.</a:t>
            </a:r>
          </a:p>
          <a:p>
            <a:pPr marL="566928" indent="-457200">
              <a:buAutoNum type="arabicPeriod"/>
            </a:pPr>
            <a:r>
              <a:rPr lang="en-US" sz="2600" dirty="0"/>
              <a:t>The Statutory Cap typically equals the total annual appropriation enacted by Congress for Welfare Assistance (Example: In </a:t>
            </a:r>
            <a:r>
              <a:rPr lang="en-US" sz="2600" dirty="0" smtClean="0"/>
              <a:t>2015, </a:t>
            </a:r>
            <a:r>
              <a:rPr lang="en-US" sz="2600" dirty="0"/>
              <a:t>the Statutory Cap was $74.8 million)</a:t>
            </a:r>
          </a:p>
          <a:p>
            <a:pPr marL="566928" indent="-457200">
              <a:buAutoNum type="arabicPeriod"/>
            </a:pPr>
            <a:r>
              <a:rPr lang="en-US" sz="2600" dirty="0"/>
              <a:t>The Statutory Cap was enacted originally in Fiscal Year 1994 and has been in place each year thereafter.</a:t>
            </a:r>
          </a:p>
        </p:txBody>
      </p:sp>
      <p:sp>
        <p:nvSpPr>
          <p:cNvPr id="4" name="Slide Number Placeholder 3"/>
          <p:cNvSpPr>
            <a:spLocks noGrp="1"/>
          </p:cNvSpPr>
          <p:nvPr>
            <p:ph type="sldNum" sz="quarter" idx="12"/>
          </p:nvPr>
        </p:nvSpPr>
        <p:spPr/>
        <p:txBody>
          <a:bodyPr/>
          <a:lstStyle/>
          <a:p>
            <a:fld id="{4B73F1C0-3978-4E8F-AE7D-78B3E1893A96}" type="slidenum">
              <a:rPr lang="en-US" smtClean="0"/>
              <a:pPr/>
              <a:t>8</a:t>
            </a:fld>
            <a:endParaRPr lang="en-US"/>
          </a:p>
        </p:txBody>
      </p:sp>
    </p:spTree>
    <p:extLst>
      <p:ext uri="{BB962C8B-B14F-4D97-AF65-F5344CB8AC3E}">
        <p14:creationId xmlns:p14="http://schemas.microsoft.com/office/powerpoint/2010/main" val="825356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4638"/>
            <a:ext cx="7239000" cy="1249362"/>
          </a:xfrm>
        </p:spPr>
        <p:txBody>
          <a:bodyPr>
            <a:normAutofit/>
          </a:bodyPr>
          <a:lstStyle/>
          <a:p>
            <a:r>
              <a:rPr lang="en-US" sz="2800" dirty="0" smtClean="0">
                <a:solidFill>
                  <a:schemeClr val="tx1"/>
                </a:solidFill>
              </a:rPr>
              <a:t>How does the Congressional Mandate &amp; Statutory Cap affect the Distribution of Funding?</a:t>
            </a:r>
            <a:endParaRPr lang="en-US" sz="2800" dirty="0">
              <a:solidFill>
                <a:schemeClr val="tx1"/>
              </a:solidFill>
            </a:endParaRPr>
          </a:p>
        </p:txBody>
      </p:sp>
      <p:sp>
        <p:nvSpPr>
          <p:cNvPr id="2" name="Content Placeholder 1"/>
          <p:cNvSpPr>
            <a:spLocks noGrp="1"/>
          </p:cNvSpPr>
          <p:nvPr>
            <p:ph idx="1"/>
          </p:nvPr>
        </p:nvSpPr>
        <p:spPr>
          <a:xfrm>
            <a:off x="271585" y="1447800"/>
            <a:ext cx="8610600" cy="4483291"/>
          </a:xfrm>
        </p:spPr>
        <p:txBody>
          <a:bodyPr>
            <a:normAutofit/>
          </a:bodyPr>
          <a:lstStyle/>
          <a:p>
            <a:pPr marL="566928" indent="-457200"/>
            <a:r>
              <a:rPr lang="en-US" sz="2000" dirty="0" smtClean="0"/>
              <a:t>The BIA</a:t>
            </a:r>
            <a:r>
              <a:rPr lang="en-US" sz="2000" b="1" dirty="0" smtClean="0"/>
              <a:t> must </a:t>
            </a:r>
            <a:r>
              <a:rPr lang="en-US" sz="2000" dirty="0" smtClean="0"/>
              <a:t>implement a distribution methodology that is  fair &amp; equitable for the distribution of Welfare Assistance funds.</a:t>
            </a:r>
          </a:p>
          <a:p>
            <a:pPr marL="566928" indent="-457200"/>
            <a:r>
              <a:rPr lang="en-US" sz="2000" dirty="0" smtClean="0"/>
              <a:t>The BIA cannot reprogram funds from other programs (i.e. Justice Services Programs or Trust Services programs) to address shortfalls in Welfare Assistance.</a:t>
            </a:r>
          </a:p>
          <a:p>
            <a:pPr>
              <a:buNone/>
            </a:pPr>
            <a:r>
              <a:rPr lang="en-US" sz="2000" b="1" u="sng" dirty="0" smtClean="0">
                <a:solidFill>
                  <a:srgbClr val="0000FF"/>
                </a:solidFill>
              </a:rPr>
              <a:t>HOWEVER</a:t>
            </a:r>
            <a:r>
              <a:rPr lang="en-US" sz="2000" dirty="0" smtClean="0"/>
              <a:t>-</a:t>
            </a:r>
            <a:r>
              <a:rPr lang="en-US" sz="2300" dirty="0" smtClean="0"/>
              <a:t> </a:t>
            </a:r>
            <a:r>
              <a:rPr lang="en-US" sz="2000" dirty="0" smtClean="0"/>
              <a:t>Congress has included annual Appropriations language that allows </a:t>
            </a:r>
            <a:r>
              <a:rPr lang="en-US" sz="2000" b="1" u="sng" dirty="0" smtClean="0"/>
              <a:t>Tribes</a:t>
            </a:r>
            <a:r>
              <a:rPr lang="en-US" sz="2000" dirty="0" smtClean="0"/>
              <a:t> to use their recurring Tribal Priority Allocations (TPA) to meet shortfalls: </a:t>
            </a:r>
          </a:p>
          <a:p>
            <a:pPr lvl="1">
              <a:buNone/>
            </a:pPr>
            <a:r>
              <a:rPr lang="en-US" sz="2000" dirty="0" smtClean="0"/>
              <a:t>*”of which not to exceed $74,809,000 shall be for welfare assistance payments…except that </a:t>
            </a:r>
            <a:r>
              <a:rPr lang="en-US" sz="2000" i="1" dirty="0" smtClean="0"/>
              <a:t>federally recognized tribes</a:t>
            </a:r>
            <a:r>
              <a:rPr lang="en-US" sz="2000" dirty="0" smtClean="0"/>
              <a:t>…, may use their tribal priority allocations…for unmet welfare assistance costs…” </a:t>
            </a:r>
          </a:p>
          <a:p>
            <a:endParaRPr lang="en-US" dirty="0"/>
          </a:p>
        </p:txBody>
      </p:sp>
      <p:sp>
        <p:nvSpPr>
          <p:cNvPr id="5" name="Slide Number Placeholder 4"/>
          <p:cNvSpPr>
            <a:spLocks noGrp="1"/>
          </p:cNvSpPr>
          <p:nvPr>
            <p:ph type="sldNum" sz="quarter" idx="12"/>
          </p:nvPr>
        </p:nvSpPr>
        <p:spPr/>
        <p:txBody>
          <a:bodyPr/>
          <a:lstStyle/>
          <a:p>
            <a:fld id="{4B73F1C0-3978-4E8F-AE7D-78B3E1893A96}" type="slidenum">
              <a:rPr lang="en-US" smtClean="0"/>
              <a:pPr/>
              <a:t>9</a:t>
            </a:fld>
            <a:endParaRPr lang="en-US"/>
          </a:p>
        </p:txBody>
      </p:sp>
      <p:sp>
        <p:nvSpPr>
          <p:cNvPr id="4" name="TextBox 3"/>
          <p:cNvSpPr txBox="1"/>
          <p:nvPr/>
        </p:nvSpPr>
        <p:spPr>
          <a:xfrm>
            <a:off x="609600" y="5410200"/>
            <a:ext cx="7467600" cy="584775"/>
          </a:xfrm>
          <a:prstGeom prst="rect">
            <a:avLst/>
          </a:prstGeom>
          <a:noFill/>
        </p:spPr>
        <p:txBody>
          <a:bodyPr wrap="square" rtlCol="0">
            <a:spAutoFit/>
          </a:bodyPr>
          <a:lstStyle/>
          <a:p>
            <a:r>
              <a:rPr lang="en-US" sz="1600" b="1" dirty="0" smtClean="0">
                <a:solidFill>
                  <a:srgbClr val="0000FF"/>
                </a:solidFill>
              </a:rPr>
              <a:t>*In FY 2015 the CAP was $74,809,000; the total 2015 Annual Appropriation for Welfare Assistance</a:t>
            </a:r>
          </a:p>
        </p:txBody>
      </p:sp>
      <p:pic>
        <p:nvPicPr>
          <p:cNvPr id="35842" name="Picture 2" descr="Lnxwalt Cheap Lightning Bolt Clip Art">
            <a:hlinkClick r:id="rId3"/>
          </p:cNvPr>
          <p:cNvPicPr>
            <a:picLocks noChangeAspect="1" noChangeArrowheads="1"/>
          </p:cNvPicPr>
          <p:nvPr/>
        </p:nvPicPr>
        <p:blipFill>
          <a:blip r:embed="rId4" cstate="print"/>
          <a:srcRect/>
          <a:stretch>
            <a:fillRect/>
          </a:stretch>
        </p:blipFill>
        <p:spPr bwMode="auto">
          <a:xfrm>
            <a:off x="17343438" y="-26052463"/>
            <a:ext cx="2428875" cy="2828925"/>
          </a:xfrm>
          <a:prstGeom prst="rect">
            <a:avLst/>
          </a:prstGeom>
          <a:noFill/>
        </p:spPr>
      </p:pic>
      <p:pic>
        <p:nvPicPr>
          <p:cNvPr id="35844" name="Picture 4" descr="Lnxwalt Cheap Lightning Bolt Clip Art">
            <a:hlinkClick r:id="rId3"/>
          </p:cNvPr>
          <p:cNvPicPr>
            <a:picLocks noChangeAspect="1" noChangeArrowheads="1"/>
          </p:cNvPicPr>
          <p:nvPr/>
        </p:nvPicPr>
        <p:blipFill>
          <a:blip r:embed="rId4" cstate="print"/>
          <a:srcRect/>
          <a:stretch>
            <a:fillRect/>
          </a:stretch>
        </p:blipFill>
        <p:spPr bwMode="auto">
          <a:xfrm>
            <a:off x="17343438" y="-26052463"/>
            <a:ext cx="2428875" cy="2828925"/>
          </a:xfrm>
          <a:prstGeom prst="rect">
            <a:avLst/>
          </a:prstGeom>
          <a:noFill/>
        </p:spPr>
      </p:pic>
      <p:pic>
        <p:nvPicPr>
          <p:cNvPr id="7" name="Picture 6" descr="Lnxwalt Cheap Lightning Bolt Clip Art">
            <a:hlinkClick r:id="rId3"/>
          </p:cNvPr>
          <p:cNvPicPr/>
          <p:nvPr/>
        </p:nvPicPr>
        <p:blipFill>
          <a:blip r:embed="rId4" cstate="print"/>
          <a:srcRect/>
          <a:stretch>
            <a:fillRect/>
          </a:stretch>
        </p:blipFill>
        <p:spPr bwMode="auto">
          <a:xfrm>
            <a:off x="304800" y="304800"/>
            <a:ext cx="1066800" cy="1066800"/>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6787</TotalTime>
  <Words>4351</Words>
  <Application>Microsoft Office PowerPoint</Application>
  <PresentationFormat>On-screen Show (4:3)</PresentationFormat>
  <Paragraphs>586</Paragraphs>
  <Slides>49</Slides>
  <Notes>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NewsPrint</vt:lpstr>
      <vt:lpstr>WELFARE ASSISTANCE   How to Complete the 2015 Financial Assistance &amp; Social Services Report (FASSR)  </vt:lpstr>
      <vt:lpstr>Learning Objectives</vt:lpstr>
      <vt:lpstr>Background &amp; History</vt:lpstr>
      <vt:lpstr>Background &amp; History</vt:lpstr>
      <vt:lpstr>Background &amp; History Method of Delivery for Welfare Assistance</vt:lpstr>
      <vt:lpstr>Background &amp; History Method of Delivery for Welfare Assistance</vt:lpstr>
      <vt:lpstr>Method of Delivery for Welfare Assistance</vt:lpstr>
      <vt:lpstr>Background &amp; History - Congressional Mandate </vt:lpstr>
      <vt:lpstr>How does the Congressional Mandate &amp; Statutory Cap affect the Distribution of Funding?</vt:lpstr>
      <vt:lpstr>PowerPoint Presentation</vt:lpstr>
      <vt:lpstr>PowerPoint Presentation</vt:lpstr>
      <vt:lpstr>PowerPoint Presentation</vt:lpstr>
      <vt:lpstr>Why is the FASSR important to Tribes &amp; Agencies?</vt:lpstr>
      <vt:lpstr>PowerPoint Presentation</vt:lpstr>
      <vt:lpstr>PowerPoint Presentation</vt:lpstr>
      <vt:lpstr>PowerPoint Presentation</vt:lpstr>
      <vt:lpstr>Data Section What information is collected in this section?</vt:lpstr>
      <vt:lpstr>Data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 Section of the FASSR</vt:lpstr>
      <vt:lpstr>Narrative Section of the FASSR</vt:lpstr>
      <vt:lpstr>Narrative Section of the FASSR</vt:lpstr>
      <vt:lpstr>Submitting &amp; Certifying the Report</vt:lpstr>
      <vt:lpstr>Submitting &amp; Certifying the Report</vt:lpstr>
      <vt:lpstr>How do incomplete FASSRs affect the clients we serve? </vt:lpstr>
      <vt:lpstr>What is the Process for the Submission &amp; Certification of the FASSRs?</vt:lpstr>
      <vt:lpstr>PowerPoint Presentation</vt:lpstr>
    </vt:vector>
  </TitlesOfParts>
  <Company>Bureau of Indian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WELFARE ASSISTANCE  The Distribution Methodology &amp;  the Financial Assistance &amp; Social Services Report (FASSR)</dc:title>
  <dc:creator>babette.herne</dc:creator>
  <cp:lastModifiedBy>BIA User</cp:lastModifiedBy>
  <cp:revision>818</cp:revision>
  <dcterms:created xsi:type="dcterms:W3CDTF">2010-08-26T20:17:34Z</dcterms:created>
  <dcterms:modified xsi:type="dcterms:W3CDTF">2015-11-19T14:23:36Z</dcterms:modified>
</cp:coreProperties>
</file>