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46"/>
  </p:notesMasterIdLst>
  <p:handoutMasterIdLst>
    <p:handoutMasterId r:id="rId47"/>
  </p:handoutMasterIdLst>
  <p:sldIdLst>
    <p:sldId id="267" r:id="rId2"/>
    <p:sldId id="260" r:id="rId3"/>
    <p:sldId id="263" r:id="rId4"/>
    <p:sldId id="276" r:id="rId5"/>
    <p:sldId id="277" r:id="rId6"/>
    <p:sldId id="278" r:id="rId7"/>
    <p:sldId id="281" r:id="rId8"/>
    <p:sldId id="282" r:id="rId9"/>
    <p:sldId id="283" r:id="rId10"/>
    <p:sldId id="284" r:id="rId11"/>
    <p:sldId id="305" r:id="rId12"/>
    <p:sldId id="306" r:id="rId13"/>
    <p:sldId id="308" r:id="rId14"/>
    <p:sldId id="310" r:id="rId15"/>
    <p:sldId id="311" r:id="rId16"/>
    <p:sldId id="312" r:id="rId17"/>
    <p:sldId id="262" r:id="rId18"/>
    <p:sldId id="265" r:id="rId19"/>
    <p:sldId id="272" r:id="rId20"/>
    <p:sldId id="266" r:id="rId21"/>
    <p:sldId id="273" r:id="rId22"/>
    <p:sldId id="343" r:id="rId23"/>
    <p:sldId id="286" r:id="rId24"/>
    <p:sldId id="287" r:id="rId25"/>
    <p:sldId id="289" r:id="rId26"/>
    <p:sldId id="291" r:id="rId27"/>
    <p:sldId id="293" r:id="rId28"/>
    <p:sldId id="294" r:id="rId29"/>
    <p:sldId id="297" r:id="rId30"/>
    <p:sldId id="300" r:id="rId31"/>
    <p:sldId id="348" r:id="rId32"/>
    <p:sldId id="323" r:id="rId33"/>
    <p:sldId id="334" r:id="rId34"/>
    <p:sldId id="335" r:id="rId35"/>
    <p:sldId id="336" r:id="rId36"/>
    <p:sldId id="337" r:id="rId37"/>
    <p:sldId id="339" r:id="rId38"/>
    <p:sldId id="338" r:id="rId39"/>
    <p:sldId id="344" r:id="rId40"/>
    <p:sldId id="345" r:id="rId41"/>
    <p:sldId id="346" r:id="rId42"/>
    <p:sldId id="347" r:id="rId43"/>
    <p:sldId id="340" r:id="rId44"/>
    <p:sldId id="342" r:id="rId45"/>
  </p:sldIdLst>
  <p:sldSz cx="9144000" cy="6858000" type="screen4x3"/>
  <p:notesSz cx="6858000" cy="9296400"/>
  <p:defaultTextStyle>
    <a:defPPr>
      <a:defRPr lang="en-US"/>
    </a:defPPr>
    <a:lvl1pPr algn="l" rtl="0" eaLnBrk="0" fontAlgn="base" hangingPunct="0">
      <a:spcBef>
        <a:spcPct val="0"/>
      </a:spcBef>
      <a:spcAft>
        <a:spcPct val="0"/>
      </a:spcAft>
      <a:defRPr u="sng"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u="sng"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u="sng"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u="sng"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u="sng" kern="1200">
        <a:solidFill>
          <a:schemeClr val="tx1"/>
        </a:solidFill>
        <a:latin typeface="Garamond" pitchFamily="18" charset="0"/>
        <a:ea typeface="+mn-ea"/>
        <a:cs typeface="+mn-cs"/>
      </a:defRPr>
    </a:lvl5pPr>
    <a:lvl6pPr marL="2286000" algn="l" defTabSz="914400" rtl="0" eaLnBrk="1" latinLnBrk="0" hangingPunct="1">
      <a:defRPr u="sng" kern="1200">
        <a:solidFill>
          <a:schemeClr val="tx1"/>
        </a:solidFill>
        <a:latin typeface="Garamond" pitchFamily="18" charset="0"/>
        <a:ea typeface="+mn-ea"/>
        <a:cs typeface="+mn-cs"/>
      </a:defRPr>
    </a:lvl6pPr>
    <a:lvl7pPr marL="2743200" algn="l" defTabSz="914400" rtl="0" eaLnBrk="1" latinLnBrk="0" hangingPunct="1">
      <a:defRPr u="sng" kern="1200">
        <a:solidFill>
          <a:schemeClr val="tx1"/>
        </a:solidFill>
        <a:latin typeface="Garamond" pitchFamily="18" charset="0"/>
        <a:ea typeface="+mn-ea"/>
        <a:cs typeface="+mn-cs"/>
      </a:defRPr>
    </a:lvl7pPr>
    <a:lvl8pPr marL="3200400" algn="l" defTabSz="914400" rtl="0" eaLnBrk="1" latinLnBrk="0" hangingPunct="1">
      <a:defRPr u="sng" kern="1200">
        <a:solidFill>
          <a:schemeClr val="tx1"/>
        </a:solidFill>
        <a:latin typeface="Garamond" pitchFamily="18" charset="0"/>
        <a:ea typeface="+mn-ea"/>
        <a:cs typeface="+mn-cs"/>
      </a:defRPr>
    </a:lvl8pPr>
    <a:lvl9pPr marL="3657600" algn="l" defTabSz="914400" rtl="0" eaLnBrk="1" latinLnBrk="0" hangingPunct="1">
      <a:defRPr u="sng"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DDD8F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86" autoAdjust="0"/>
    <p:restoredTop sz="94660" autoAdjust="0"/>
  </p:normalViewPr>
  <p:slideViewPr>
    <p:cSldViewPr>
      <p:cViewPr>
        <p:scale>
          <a:sx n="75" d="100"/>
          <a:sy n="75" d="100"/>
        </p:scale>
        <p:origin x="-10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u="none">
                <a:latin typeface="Arial" charset="0"/>
              </a:defRPr>
            </a:lvl1pPr>
          </a:lstStyle>
          <a:p>
            <a:endParaRPr lang="en-US"/>
          </a:p>
        </p:txBody>
      </p:sp>
      <p:sp>
        <p:nvSpPr>
          <p:cNvPr id="97283" name="Rectangle 3"/>
          <p:cNvSpPr>
            <a:spLocks noGrp="1" noChangeArrowheads="1"/>
          </p:cNvSpPr>
          <p:nvPr>
            <p:ph type="dt" sz="quarter" idx="1"/>
          </p:nvPr>
        </p:nvSpPr>
        <p:spPr bwMode="auto">
          <a:xfrm>
            <a:off x="388501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u="none">
                <a:latin typeface="Arial" charset="0"/>
              </a:defRPr>
            </a:lvl1pPr>
          </a:lstStyle>
          <a:p>
            <a:endParaRPr lang="en-US"/>
          </a:p>
        </p:txBody>
      </p:sp>
      <p:sp>
        <p:nvSpPr>
          <p:cNvPr id="97284" name="Rectangle 4"/>
          <p:cNvSpPr>
            <a:spLocks noGrp="1" noChangeArrowheads="1"/>
          </p:cNvSpPr>
          <p:nvPr>
            <p:ph type="ftr" sz="quarter" idx="2"/>
          </p:nvPr>
        </p:nvSpPr>
        <p:spPr bwMode="auto">
          <a:xfrm>
            <a:off x="0" y="8829429"/>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u="none">
                <a:latin typeface="Arial" charset="0"/>
              </a:defRPr>
            </a:lvl1pPr>
          </a:lstStyle>
          <a:p>
            <a:endParaRPr lang="en-US"/>
          </a:p>
        </p:txBody>
      </p:sp>
      <p:sp>
        <p:nvSpPr>
          <p:cNvPr id="97285" name="Rectangle 5"/>
          <p:cNvSpPr>
            <a:spLocks noGrp="1" noChangeArrowheads="1"/>
          </p:cNvSpPr>
          <p:nvPr>
            <p:ph type="sldNum" sz="quarter" idx="3"/>
          </p:nvPr>
        </p:nvSpPr>
        <p:spPr bwMode="auto">
          <a:xfrm>
            <a:off x="3885010" y="8829429"/>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atin typeface="Arial" charset="0"/>
              </a:defRPr>
            </a:lvl1pPr>
          </a:lstStyle>
          <a:p>
            <a:fld id="{9F8279F5-D817-49AB-8A6A-D580A885A25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u="none">
                <a:latin typeface="Arial" charset="0"/>
              </a:defRPr>
            </a:lvl1pPr>
          </a:lstStyle>
          <a:p>
            <a:endParaRPr lang="en-US"/>
          </a:p>
        </p:txBody>
      </p:sp>
      <p:sp>
        <p:nvSpPr>
          <p:cNvPr id="27651" name="Rectangle 3"/>
          <p:cNvSpPr>
            <a:spLocks noGrp="1" noChangeArrowheads="1"/>
          </p:cNvSpPr>
          <p:nvPr>
            <p:ph type="dt" idx="1"/>
          </p:nvPr>
        </p:nvSpPr>
        <p:spPr bwMode="auto">
          <a:xfrm>
            <a:off x="388501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u="none">
                <a:latin typeface="Arial" charset="0"/>
              </a:defRPr>
            </a:lvl1pPr>
          </a:lstStyle>
          <a:p>
            <a:endParaRPr lang="en-US"/>
          </a:p>
        </p:txBody>
      </p:sp>
      <p:sp>
        <p:nvSpPr>
          <p:cNvPr id="2765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685800" y="4415790"/>
            <a:ext cx="54864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54" name="Rectangle 6"/>
          <p:cNvSpPr>
            <a:spLocks noGrp="1" noChangeArrowheads="1"/>
          </p:cNvSpPr>
          <p:nvPr>
            <p:ph type="ftr" sz="quarter" idx="4"/>
          </p:nvPr>
        </p:nvSpPr>
        <p:spPr bwMode="auto">
          <a:xfrm>
            <a:off x="0" y="8829429"/>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u="none">
                <a:latin typeface="Arial" charset="0"/>
              </a:defRPr>
            </a:lvl1pPr>
          </a:lstStyle>
          <a:p>
            <a:endParaRPr lang="en-US"/>
          </a:p>
        </p:txBody>
      </p:sp>
      <p:sp>
        <p:nvSpPr>
          <p:cNvPr id="27655" name="Rectangle 7"/>
          <p:cNvSpPr>
            <a:spLocks noGrp="1" noChangeArrowheads="1"/>
          </p:cNvSpPr>
          <p:nvPr>
            <p:ph type="sldNum" sz="quarter" idx="5"/>
          </p:nvPr>
        </p:nvSpPr>
        <p:spPr bwMode="auto">
          <a:xfrm>
            <a:off x="3885010" y="8829429"/>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u="none">
                <a:latin typeface="Arial" charset="0"/>
              </a:defRPr>
            </a:lvl1pPr>
          </a:lstStyle>
          <a:p>
            <a:fld id="{75DD9E43-2D61-4C19-A34F-F986E6C55BC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8F1533-3383-4CF5-872D-6ECD81730865}" type="slidenum">
              <a:rPr lang="en-US"/>
              <a:pPr/>
              <a:t>33</a:t>
            </a:fld>
            <a:endParaRPr 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pPr>
              <a:buFontTx/>
              <a:buChar char="•"/>
            </a:pPr>
            <a:r>
              <a:rPr lang="en-US"/>
              <a:t>As I said earlier, Phase 1 of an auditor’s job will be to determine whether a tribe or any auditee requiring an single annual audit will be evaluated for “Risk” because risk determines the depth of an audit.  </a:t>
            </a:r>
          </a:p>
          <a:p>
            <a:pPr>
              <a:buFontTx/>
              <a:buChar char="•"/>
            </a:pPr>
            <a:endParaRPr lang="en-US"/>
          </a:p>
          <a:p>
            <a:pPr>
              <a:buFontTx/>
              <a:buChar char="•"/>
            </a:pPr>
            <a:r>
              <a:rPr lang="en-US"/>
              <a:t>When an auditee is determined to be high risk, at least 50% of its Federal Assistance MUST be audited accoring to the Office of Management and Budget.  If an auditee is low risk only 25% of Federal Assistance need be audited.</a:t>
            </a:r>
          </a:p>
          <a:p>
            <a:pPr>
              <a:buFontTx/>
              <a:buChar char="•"/>
            </a:pPr>
            <a:endParaRPr lang="en-US"/>
          </a:p>
          <a:p>
            <a:pPr>
              <a:buFontTx/>
              <a:buChar char="•"/>
            </a:pPr>
            <a:r>
              <a:rPr lang="en-US"/>
              <a:t>An auditor is required to submit an “opinion” regarding compliance and financial statements of the entity they are reviewing.  In order to attain a valued opinion with tribes deemed “high risk”, the auditor’s task will be to </a:t>
            </a:r>
            <a:r>
              <a:rPr lang="en-US" b="1" i="1"/>
              <a:t>prove</a:t>
            </a:r>
            <a:r>
              <a:rPr lang="en-US"/>
              <a:t> its opinion using high standards and a rigorous look at the auditees is in compliance.</a:t>
            </a:r>
          </a:p>
          <a:p>
            <a:pPr>
              <a:buFontTx/>
              <a:buChar char="•"/>
            </a:pPr>
            <a:r>
              <a:rPr lang="en-US"/>
              <a:t> If an entity is at High Risk, an auditor will be required by OMB to audit if it is considered a Type Program, even though it may be receiving less than $500,000 a year, but no less than $300,000.  </a:t>
            </a:r>
          </a:p>
          <a:p>
            <a:endParaRPr lang="en-US"/>
          </a:p>
          <a:p>
            <a:r>
              <a:rPr lang="en-US" sz="1000"/>
              <a:t>Special Conditions</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8DFDB1-69F6-4823-87AC-18B801578C61}" type="slidenum">
              <a:rPr lang="en-US"/>
              <a:pPr/>
              <a:t>34</a:t>
            </a:fld>
            <a:endParaRPr lang="en-US"/>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r>
              <a:rPr lang="en-US" sz="1400"/>
              <a:t>Special conditions are an effort to bring an entity to into compliance.  When high risk is initially indicated, especially before Special Conditions are imposed, it is a good point at which tribal personnel request assistance to from Mike Chatmon and the awarding official for guidance.</a:t>
            </a:r>
          </a:p>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07A5AE-3E59-45CF-B7FE-6AD21AC72FDE}" type="slidenum">
              <a:rPr lang="en-US"/>
              <a:pPr/>
              <a:t>35</a:t>
            </a:fld>
            <a:endParaRPr lang="en-US"/>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pPr>
              <a:buFontTx/>
              <a:buChar char="•"/>
            </a:pPr>
            <a:r>
              <a:rPr lang="en-US" sz="1400"/>
              <a:t>The Compliance Supplement is found in an Auditor’s report detailing what they find deficient in the area of Compliance or adhering to rules and reg., contract terms, etc. </a:t>
            </a:r>
          </a:p>
          <a:p>
            <a:pPr>
              <a:buFontTx/>
              <a:buChar char="•"/>
            </a:pPr>
            <a:endParaRPr lang="en-US" sz="1400"/>
          </a:p>
          <a:p>
            <a:pPr>
              <a:buFontTx/>
              <a:buChar char="•"/>
            </a:pPr>
            <a:r>
              <a:rPr lang="en-US" sz="1400"/>
              <a:t>However, I see the Compliance Supplements as an opportunity for Auditors to offer best practice procedures to clear up Findings.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8E52C9-3B21-49E0-91E0-4EAAD57EA76A}" type="slidenum">
              <a:rPr lang="en-US"/>
              <a:pPr/>
              <a:t>36</a:t>
            </a:fld>
            <a:endParaRPr lang="en-US"/>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pPr>
              <a:buFontTx/>
              <a:buChar char="•"/>
            </a:pPr>
            <a:r>
              <a:rPr lang="en-US" sz="1400"/>
              <a:t>An auditor will secondly review the financial statements and financial safeguards.</a:t>
            </a:r>
          </a:p>
          <a:p>
            <a:endParaRPr lang="en-US" sz="1400"/>
          </a:p>
          <a:p>
            <a:pPr>
              <a:buFontTx/>
              <a:buChar char="•"/>
            </a:pPr>
            <a:r>
              <a:rPr lang="en-US" sz="1400"/>
              <a:t>They will perform audits on the federal assistance operations, and the non-federal assistance operations.  </a:t>
            </a:r>
          </a:p>
          <a:p>
            <a:pPr>
              <a:buFontTx/>
              <a:buChar char="•"/>
            </a:pPr>
            <a:r>
              <a:rPr lang="en-US" sz="1400"/>
              <a:t>It will test transactions and account balances to ensure the financial statements prepared by the tribe or tribal entity are “reasonably” accurate.</a:t>
            </a:r>
          </a:p>
          <a:p>
            <a:pPr>
              <a:buFontTx/>
              <a:buChar char="•"/>
            </a:pPr>
            <a:r>
              <a:rPr lang="en-US" sz="1400"/>
              <a:t>The auditee also prepares a schedule of Federal Expenditures which the auditor will review and report on.</a:t>
            </a:r>
          </a:p>
          <a:p>
            <a:pPr>
              <a:buFontTx/>
              <a:buChar char="•"/>
            </a:pPr>
            <a:endParaRPr lang="en-US" sz="1400"/>
          </a:p>
          <a:p>
            <a:pPr>
              <a:buFontTx/>
              <a:buChar char="•"/>
            </a:pPr>
            <a:r>
              <a:rPr lang="en-US" sz="1400"/>
              <a:t>The Auditor is looking for assurance that tribal entities have standards and systems in place to safeguard Federal $.  </a:t>
            </a:r>
          </a:p>
          <a:p>
            <a:pPr>
              <a:buFontTx/>
              <a:buChar char="•"/>
            </a:pPr>
            <a:r>
              <a:rPr lang="en-US" sz="1400"/>
              <a:t>These are considered Internal Controls.</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9FD5EE-3C10-4988-832A-9A7E8E2402A4}" type="slidenum">
              <a:rPr lang="en-US"/>
              <a:pPr/>
              <a:t>37</a:t>
            </a:fld>
            <a:endParaRPr lang="en-US"/>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AE9D3B-25A0-4F1F-A00F-A6798B434BC1}" type="slidenum">
              <a:rPr lang="en-US"/>
              <a:pPr/>
              <a:t>38</a:t>
            </a:fld>
            <a:endParaRPr lang="en-US"/>
          </a:p>
        </p:txBody>
      </p:sp>
      <p:sp>
        <p:nvSpPr>
          <p:cNvPr id="190466" name="Rectangle 2"/>
          <p:cNvSpPr>
            <a:spLocks noGrp="1" noRot="1" noChangeAspect="1" noChangeArrowheads="1" noTextEdit="1"/>
          </p:cNvSpPr>
          <p:nvPr>
            <p:ph type="sldImg"/>
          </p:nvPr>
        </p:nvSpPr>
        <p:spPr>
          <a:xfrm>
            <a:off x="1090613" y="671513"/>
            <a:ext cx="4646612" cy="3486150"/>
          </a:xfrm>
          <a:ln/>
        </p:spPr>
      </p:sp>
      <p:sp>
        <p:nvSpPr>
          <p:cNvPr id="19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0810E5-B1B3-4B0B-97B8-E031A8231349}" type="slidenum">
              <a:rPr lang="en-US"/>
              <a:pPr/>
              <a:t>43</a:t>
            </a:fld>
            <a:endParaRPr lang="en-US"/>
          </a:p>
        </p:txBody>
      </p:sp>
      <p:sp>
        <p:nvSpPr>
          <p:cNvPr id="225282" name="Rectangle 2"/>
          <p:cNvSpPr>
            <a:spLocks noGrp="1" noRot="1" noChangeAspect="1" noChangeArrowheads="1" noTextEdit="1"/>
          </p:cNvSpPr>
          <p:nvPr>
            <p:ph type="sldImg"/>
          </p:nvPr>
        </p:nvSpPr>
        <p:spPr>
          <a:ln/>
        </p:spPr>
      </p:sp>
      <p:sp>
        <p:nvSpPr>
          <p:cNvPr id="225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8A0BF1-B557-4C1C-8D9B-4283F3E43D4A}" type="slidenum">
              <a:rPr lang="en-US"/>
              <a:pPr/>
              <a:t>44</a:t>
            </a:fld>
            <a:endParaRPr lang="en-US"/>
          </a:p>
        </p:txBody>
      </p:sp>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r>
              <a:rPr lang="en-US"/>
              <a:t>As the government entity, our major concern is that tribal recipients of government funding contracted for, you receive all the training and support to operate these programs and impliment financial funding to support the needs of tribal people.  If you need assistance and clarification of Single Audit practices and procedures, we are here to assist.  Please call.  No question can't be answered.  Please call in a timely manner.  Set up a schedule that allows for timely decisionmaking or allows a period to resolve issues and needs before deadlines set in.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5DD9E43-2D61-4C19-A34F-F986E6C55BC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56E1827-95D7-4888-9AC0-7B43DED42BA4}"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910184-01C2-4CD8-9CE5-E2C0926112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ED214-83EB-4834-8A6D-0A8C845819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E7B07E-9C46-42CB-A30C-10F58E7B2D3E}"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F18A133-3D2D-4C7F-9B87-4611407EE4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8179C-9C9F-4A5F-AF2E-17EF3171D937}"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B9FA10-3D19-4DA3-856A-32124014CCE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3E05FD-F207-4755-867D-ECAF138199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9C93EA-BA92-4740-9B45-20D795F989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40384E-BBB6-4C0A-9C27-DE34CA50EBF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3701461-A3F2-49D7-A9D6-1D881B07C99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2000"/>
          </a:blip>
          <a:srcRect/>
          <a:tile tx="0" ty="0" sx="100000" sy="100000" flip="none" algn="tl"/>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0AAFE11-1A16-4767-AC33-F274E282F4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harvester.census.gov/"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7.wmf"/></Relationships>
</file>

<file path=ppt/slides/_rels/slide16.xml.rels><?xml version="1.0" encoding="UTF-8" standalone="yes"?>
<Relationships xmlns="http://schemas.openxmlformats.org/package/2006/relationships"><Relationship Id="rId3" Type="http://schemas.openxmlformats.org/officeDocument/2006/relationships/hyperlink" Target="http://harvester.census.gov/sac/sainfo.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file:///C:\Documents%20and%20Settings\gary.king\Local%20Settings\Temp\Training\5iam2R00-05%20as%20of%2001-01-2007.pdf"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file:///C:\Documents%20and%20Settings\gary.king\Local%20Settings\Temp\Training\A-133%20as%20of%2006-2003.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file:///C:\Documents%20and%20Settings\gary.king\Local%20Settings\Temp\Training\5iam2R00-05%20as%20of%2001-01-2007.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file:///C:\Documents%20and%20Settings\gary.king\Local%20Settings\Temp\Training\2004%20PL93-638%20portion.pdf"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file:///\\iiaresna001\reston_share\Global\AEAPPS\OCFO\IAE\DATA\DATA2\OAE\SHARED\2007%20SA%20Training\Training\5iam2R00-05.pdf"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Single Audit Act</a:t>
            </a:r>
            <a:endParaRPr lang="en-US" dirty="0"/>
          </a:p>
        </p:txBody>
      </p:sp>
      <p:sp>
        <p:nvSpPr>
          <p:cNvPr id="4" name="Slide Number Placeholder 4"/>
          <p:cNvSpPr>
            <a:spLocks noGrp="1"/>
          </p:cNvSpPr>
          <p:nvPr>
            <p:ph type="sldNum" sz="quarter" idx="12"/>
          </p:nvPr>
        </p:nvSpPr>
        <p:spPr/>
        <p:txBody>
          <a:bodyPr>
            <a:normAutofit/>
          </a:bodyPr>
          <a:lstStyle/>
          <a:p>
            <a:fld id="{AF572DE3-6937-4758-B83C-A4A3763A39CA}" type="slidenum">
              <a:rPr lang="en-US" smtClean="0"/>
              <a:pPr/>
              <a:t>1</a:t>
            </a:fld>
            <a:endParaRPr lang="en-US"/>
          </a:p>
        </p:txBody>
      </p:sp>
      <p:sp>
        <p:nvSpPr>
          <p:cNvPr id="20483" name="Rectangle 3"/>
          <p:cNvSpPr>
            <a:spLocks noGrp="1" noChangeArrowheads="1"/>
          </p:cNvSpPr>
          <p:nvPr>
            <p:ph sz="quarter" idx="1"/>
          </p:nvPr>
        </p:nvSpPr>
        <p:spPr/>
        <p:txBody>
          <a:bodyPr/>
          <a:lstStyle/>
          <a:p>
            <a:r>
              <a:rPr lang="en-US" dirty="0" smtClean="0"/>
              <a:t>Bureau of Indian Affairs</a:t>
            </a:r>
          </a:p>
          <a:p>
            <a:r>
              <a:rPr lang="en-US" dirty="0" smtClean="0"/>
              <a:t>National Business Center</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a:xfrm>
            <a:off x="457200" y="274638"/>
            <a:ext cx="8229600" cy="715962"/>
          </a:xfrm>
        </p:spPr>
        <p:txBody>
          <a:bodyPr>
            <a:normAutofit/>
          </a:bodyPr>
          <a:lstStyle/>
          <a:p>
            <a:r>
              <a:rPr lang="en-US" sz="3200" dirty="0" smtClean="0"/>
              <a:t>What </a:t>
            </a:r>
            <a:r>
              <a:rPr lang="en-US" sz="3200" dirty="0"/>
              <a:t>is Included in a Single Audit Report</a:t>
            </a:r>
          </a:p>
        </p:txBody>
      </p:sp>
      <p:sp>
        <p:nvSpPr>
          <p:cNvPr id="5" name="Slide Number Placeholder 4"/>
          <p:cNvSpPr>
            <a:spLocks noGrp="1"/>
          </p:cNvSpPr>
          <p:nvPr>
            <p:ph type="sldNum" sz="quarter" idx="12"/>
          </p:nvPr>
        </p:nvSpPr>
        <p:spPr/>
        <p:txBody>
          <a:bodyPr>
            <a:normAutofit/>
          </a:bodyPr>
          <a:lstStyle/>
          <a:p>
            <a:fld id="{FFDF3231-70ED-4DAA-A6D0-61E803998B08}" type="slidenum">
              <a:rPr lang="en-US"/>
              <a:pPr/>
              <a:t>10</a:t>
            </a:fld>
            <a:endParaRPr lang="en-US"/>
          </a:p>
        </p:txBody>
      </p:sp>
      <p:sp>
        <p:nvSpPr>
          <p:cNvPr id="46083" name="Rectangle 3"/>
          <p:cNvSpPr>
            <a:spLocks noGrp="1" noChangeArrowheads="1"/>
          </p:cNvSpPr>
          <p:nvPr>
            <p:ph sz="quarter" idx="1"/>
          </p:nvPr>
        </p:nvSpPr>
        <p:spPr>
          <a:xfrm>
            <a:off x="533400" y="1295401"/>
            <a:ext cx="8229600" cy="5257800"/>
          </a:xfrm>
        </p:spPr>
        <p:txBody>
          <a:bodyPr/>
          <a:lstStyle/>
          <a:p>
            <a:pPr>
              <a:lnSpc>
                <a:spcPct val="80000"/>
              </a:lnSpc>
              <a:spcAft>
                <a:spcPct val="20000"/>
              </a:spcAft>
              <a:buClr>
                <a:schemeClr val="tx1"/>
              </a:buClr>
              <a:buFont typeface="Wingdings" pitchFamily="2" charset="2"/>
              <a:buChar char="ü"/>
            </a:pPr>
            <a:r>
              <a:rPr lang="en-US" sz="2400" dirty="0"/>
              <a:t>Auditor’s Opinion Over the General Financial Statements and Schedule of Expenditures of Federal </a:t>
            </a:r>
            <a:r>
              <a:rPr lang="en-US" sz="2400" dirty="0" smtClean="0"/>
              <a:t>Awards</a:t>
            </a:r>
          </a:p>
          <a:p>
            <a:pPr>
              <a:lnSpc>
                <a:spcPct val="80000"/>
              </a:lnSpc>
              <a:spcAft>
                <a:spcPct val="20000"/>
              </a:spcAft>
              <a:buClr>
                <a:schemeClr val="tx1"/>
              </a:buClr>
              <a:buFont typeface="Wingdings" pitchFamily="2" charset="2"/>
              <a:buChar char="ü"/>
            </a:pPr>
            <a:r>
              <a:rPr lang="en-US" sz="2400" dirty="0" smtClean="0"/>
              <a:t>Financial </a:t>
            </a:r>
            <a:r>
              <a:rPr lang="en-US" sz="2400" dirty="0"/>
              <a:t>Statements</a:t>
            </a:r>
          </a:p>
          <a:p>
            <a:pPr>
              <a:lnSpc>
                <a:spcPct val="80000"/>
              </a:lnSpc>
              <a:spcAft>
                <a:spcPct val="20000"/>
              </a:spcAft>
              <a:buClr>
                <a:schemeClr val="tx1"/>
              </a:buClr>
              <a:buFont typeface="Wingdings" pitchFamily="2" charset="2"/>
              <a:buChar char="ü"/>
            </a:pPr>
            <a:r>
              <a:rPr lang="en-US" sz="2400" dirty="0"/>
              <a:t>Internal Control Reports				</a:t>
            </a:r>
          </a:p>
          <a:p>
            <a:pPr>
              <a:lnSpc>
                <a:spcPct val="80000"/>
              </a:lnSpc>
              <a:spcAft>
                <a:spcPct val="20000"/>
              </a:spcAft>
              <a:buClr>
                <a:schemeClr val="tx1"/>
              </a:buClr>
              <a:buFont typeface="Wingdings" pitchFamily="2" charset="2"/>
              <a:buChar char="ü"/>
            </a:pPr>
            <a:r>
              <a:rPr lang="en-US" sz="2400" dirty="0"/>
              <a:t>Compliance Reports		</a:t>
            </a:r>
          </a:p>
          <a:p>
            <a:pPr>
              <a:lnSpc>
                <a:spcPct val="80000"/>
              </a:lnSpc>
              <a:spcAft>
                <a:spcPct val="20000"/>
              </a:spcAft>
              <a:buClr>
                <a:schemeClr val="tx1"/>
              </a:buClr>
              <a:buFont typeface="Wingdings" pitchFamily="2" charset="2"/>
              <a:buChar char="ü"/>
            </a:pPr>
            <a:r>
              <a:rPr lang="en-US" sz="2400" dirty="0"/>
              <a:t>Schedule of Expenditures of Federal Awards</a:t>
            </a:r>
          </a:p>
          <a:p>
            <a:pPr>
              <a:lnSpc>
                <a:spcPct val="80000"/>
              </a:lnSpc>
              <a:spcAft>
                <a:spcPct val="20000"/>
              </a:spcAft>
              <a:buClr>
                <a:schemeClr val="tx1"/>
              </a:buClr>
              <a:buFont typeface="Wingdings" pitchFamily="2" charset="2"/>
              <a:buChar char="ü"/>
            </a:pPr>
            <a:r>
              <a:rPr lang="en-US" sz="2400" dirty="0"/>
              <a:t>Summary Schedule of Prior Year Audit Findings</a:t>
            </a:r>
          </a:p>
          <a:p>
            <a:pPr>
              <a:lnSpc>
                <a:spcPct val="80000"/>
              </a:lnSpc>
              <a:spcAft>
                <a:spcPct val="20000"/>
              </a:spcAft>
              <a:buClr>
                <a:schemeClr val="tx1"/>
              </a:buClr>
              <a:buFont typeface="Wingdings" pitchFamily="2" charset="2"/>
              <a:buChar char="ü"/>
            </a:pPr>
            <a:r>
              <a:rPr lang="en-US" sz="2400" dirty="0"/>
              <a:t>Schedule of Current Year Audit Findings &amp; Questioned Costs</a:t>
            </a:r>
          </a:p>
          <a:p>
            <a:pPr>
              <a:lnSpc>
                <a:spcPct val="80000"/>
              </a:lnSpc>
              <a:spcAft>
                <a:spcPct val="20000"/>
              </a:spcAft>
              <a:buClr>
                <a:schemeClr val="tx1"/>
              </a:buClr>
              <a:buFont typeface="Wingdings" pitchFamily="2" charset="2"/>
              <a:buChar char="ü"/>
            </a:pPr>
            <a:r>
              <a:rPr lang="en-US" sz="2400" i="1" dirty="0"/>
              <a:t>Corrective</a:t>
            </a:r>
            <a:r>
              <a:rPr lang="en-US" sz="2400" dirty="0"/>
              <a:t> Action Plan</a:t>
            </a:r>
            <a:r>
              <a:rPr lang="en-US" sz="2000" dirty="0">
                <a:latin typeface="Times New Roman" pitchFamily="18" charset="0"/>
              </a:rPr>
              <a:t>    </a:t>
            </a:r>
          </a:p>
          <a:p>
            <a:pPr>
              <a:lnSpc>
                <a:spcPct val="80000"/>
              </a:lnSpc>
            </a:pPr>
            <a:endParaRPr lang="en-US" sz="1400" dirty="0"/>
          </a:p>
        </p:txBody>
      </p:sp>
      <p:pic>
        <p:nvPicPr>
          <p:cNvPr id="46084" name="Picture 4" descr="bd04969_"/>
          <p:cNvPicPr>
            <a:picLocks noChangeAspect="1" noChangeArrowheads="1"/>
          </p:cNvPicPr>
          <p:nvPr/>
        </p:nvPicPr>
        <p:blipFill>
          <a:blip r:embed="rId3" cstate="print"/>
          <a:srcRect/>
          <a:stretch>
            <a:fillRect/>
          </a:stretch>
        </p:blipFill>
        <p:spPr bwMode="auto">
          <a:xfrm>
            <a:off x="5943600" y="2057400"/>
            <a:ext cx="2286000" cy="162539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a:xfrm>
            <a:off x="457200" y="228600"/>
            <a:ext cx="8229600" cy="1143000"/>
          </a:xfrm>
        </p:spPr>
        <p:txBody>
          <a:bodyPr>
            <a:normAutofit fontScale="90000"/>
          </a:bodyPr>
          <a:lstStyle/>
          <a:p>
            <a:r>
              <a:rPr lang="en-US" sz="4000" dirty="0" smtClean="0"/>
              <a:t>Where </a:t>
            </a:r>
            <a:r>
              <a:rPr lang="en-US" sz="4000" dirty="0"/>
              <a:t>do I submit My Single Audit </a:t>
            </a:r>
          </a:p>
        </p:txBody>
      </p:sp>
      <p:sp>
        <p:nvSpPr>
          <p:cNvPr id="4" name="Slide Number Placeholder 4"/>
          <p:cNvSpPr>
            <a:spLocks noGrp="1"/>
          </p:cNvSpPr>
          <p:nvPr>
            <p:ph type="sldNum" sz="quarter" idx="12"/>
          </p:nvPr>
        </p:nvSpPr>
        <p:spPr/>
        <p:txBody>
          <a:bodyPr>
            <a:normAutofit/>
          </a:bodyPr>
          <a:lstStyle/>
          <a:p>
            <a:fld id="{C88ED27B-1D88-40B7-B52F-0CB68B6AA5DA}" type="slidenum">
              <a:rPr lang="en-US"/>
              <a:pPr/>
              <a:t>11</a:t>
            </a:fld>
            <a:endParaRPr lang="en-US"/>
          </a:p>
        </p:txBody>
      </p:sp>
      <p:sp>
        <p:nvSpPr>
          <p:cNvPr id="74755" name="Rectangle 3"/>
          <p:cNvSpPr>
            <a:spLocks noGrp="1" noChangeArrowheads="1"/>
          </p:cNvSpPr>
          <p:nvPr>
            <p:ph sz="quarter" idx="1"/>
          </p:nvPr>
        </p:nvSpPr>
        <p:spPr>
          <a:xfrm>
            <a:off x="304800" y="2133600"/>
            <a:ext cx="8686800" cy="3505200"/>
          </a:xfrm>
        </p:spPr>
        <p:txBody>
          <a:bodyPr>
            <a:normAutofit/>
          </a:bodyPr>
          <a:lstStyle/>
          <a:p>
            <a:pPr>
              <a:spcAft>
                <a:spcPct val="50000"/>
              </a:spcAft>
              <a:buNone/>
            </a:pPr>
            <a:r>
              <a:rPr lang="en-US" dirty="0"/>
              <a:t>Submission </a:t>
            </a:r>
            <a:r>
              <a:rPr lang="en-US" i="1" dirty="0"/>
              <a:t>under OMB Circular A-133 Section 320</a:t>
            </a:r>
          </a:p>
          <a:p>
            <a:pPr>
              <a:spcAft>
                <a:spcPct val="50000"/>
              </a:spcAft>
              <a:buFont typeface="Wingdings" pitchFamily="2" charset="2"/>
              <a:buChar char="q"/>
            </a:pPr>
            <a:r>
              <a:rPr lang="en-US" dirty="0"/>
              <a:t>Federal Audit </a:t>
            </a:r>
            <a:r>
              <a:rPr lang="en-US" dirty="0" smtClean="0"/>
              <a:t>Clearinghouse</a:t>
            </a:r>
          </a:p>
          <a:p>
            <a:pPr>
              <a:spcAft>
                <a:spcPct val="50000"/>
              </a:spcAft>
              <a:buFont typeface="Wingdings" pitchFamily="2" charset="2"/>
              <a:buChar char="q"/>
            </a:pPr>
            <a:r>
              <a:rPr lang="en-US" sz="2800" dirty="0" smtClean="0"/>
              <a:t>Office Of Internal Evaluation &amp; Assessment</a:t>
            </a:r>
            <a:endParaRPr lang="en-US" sz="2800" dirty="0"/>
          </a:p>
          <a:p>
            <a:pPr>
              <a:spcAft>
                <a:spcPct val="50000"/>
              </a:spcAft>
              <a:buNone/>
            </a:pPr>
            <a:r>
              <a:rPr lang="en-US" i="1" dirty="0" smtClean="0"/>
              <a:t>There are required Sanctions </a:t>
            </a:r>
            <a:r>
              <a:rPr lang="en-US" i="1" dirty="0"/>
              <a:t>for Failing To Submit an Audit </a:t>
            </a:r>
            <a:r>
              <a:rPr lang="en-US" i="1" dirty="0" smtClean="0"/>
              <a:t>Report.</a:t>
            </a:r>
            <a:endParaRPr lang="en-US"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rrowheads="1"/>
          </p:cNvSpPr>
          <p:nvPr>
            <p:ph type="title"/>
          </p:nvPr>
        </p:nvSpPr>
        <p:spPr>
          <a:xfrm>
            <a:off x="457200" y="274638"/>
            <a:ext cx="8229600" cy="715962"/>
          </a:xfrm>
        </p:spPr>
        <p:txBody>
          <a:bodyPr>
            <a:normAutofit fontScale="90000"/>
          </a:bodyPr>
          <a:lstStyle/>
          <a:p>
            <a:r>
              <a:rPr lang="en-US" sz="3600" dirty="0" smtClean="0"/>
              <a:t>Submission </a:t>
            </a:r>
            <a:r>
              <a:rPr lang="en-US" sz="3600" dirty="0"/>
              <a:t>of the Single Audit Report</a:t>
            </a:r>
          </a:p>
        </p:txBody>
      </p:sp>
      <p:sp>
        <p:nvSpPr>
          <p:cNvPr id="5" name="Slide Number Placeholder 4"/>
          <p:cNvSpPr>
            <a:spLocks noGrp="1"/>
          </p:cNvSpPr>
          <p:nvPr>
            <p:ph type="sldNum" sz="quarter" idx="12"/>
          </p:nvPr>
        </p:nvSpPr>
        <p:spPr/>
        <p:txBody>
          <a:bodyPr>
            <a:normAutofit/>
          </a:bodyPr>
          <a:lstStyle/>
          <a:p>
            <a:fld id="{012F770F-3904-4505-932B-5BA0DBDC706F}" type="slidenum">
              <a:rPr lang="en-US"/>
              <a:pPr/>
              <a:t>12</a:t>
            </a:fld>
            <a:endParaRPr lang="en-US"/>
          </a:p>
        </p:txBody>
      </p:sp>
      <p:sp>
        <p:nvSpPr>
          <p:cNvPr id="75779" name="Rectangle 3"/>
          <p:cNvSpPr>
            <a:spLocks noGrp="1" noChangeArrowheads="1"/>
          </p:cNvSpPr>
          <p:nvPr>
            <p:ph sz="quarter" idx="1"/>
          </p:nvPr>
        </p:nvSpPr>
        <p:spPr>
          <a:xfrm>
            <a:off x="304800" y="1295400"/>
            <a:ext cx="8382000" cy="4495800"/>
          </a:xfrm>
        </p:spPr>
        <p:txBody>
          <a:bodyPr/>
          <a:lstStyle/>
          <a:p>
            <a:pPr>
              <a:spcBef>
                <a:spcPts val="0"/>
              </a:spcBef>
              <a:buFont typeface="Wingdings" pitchFamily="2" charset="2"/>
              <a:buNone/>
            </a:pPr>
            <a:r>
              <a:rPr lang="en-US" sz="2400" i="1" dirty="0"/>
              <a:t>Authority: P. L. 93-638 Section 450 c. (F) OMB </a:t>
            </a:r>
          </a:p>
          <a:p>
            <a:pPr>
              <a:spcBef>
                <a:spcPts val="0"/>
              </a:spcBef>
              <a:buFont typeface="Wingdings" pitchFamily="2" charset="2"/>
              <a:buNone/>
            </a:pPr>
            <a:r>
              <a:rPr lang="en-US" sz="2400" i="1" dirty="0"/>
              <a:t>Circular A-133 Section 320</a:t>
            </a:r>
          </a:p>
          <a:p>
            <a:r>
              <a:rPr lang="en-US" sz="2800" dirty="0" smtClean="0"/>
              <a:t>Send </a:t>
            </a:r>
            <a:r>
              <a:rPr lang="en-US" sz="2800" dirty="0"/>
              <a:t>two (2) copies of the Single Audit Report </a:t>
            </a:r>
            <a:r>
              <a:rPr lang="en-US" sz="2800" dirty="0" smtClean="0"/>
              <a:t>to:</a:t>
            </a:r>
            <a:endParaRPr lang="en-US" sz="2800" dirty="0"/>
          </a:p>
          <a:p>
            <a:pPr>
              <a:buFont typeface="Wingdings" pitchFamily="2" charset="2"/>
              <a:buNone/>
            </a:pPr>
            <a:r>
              <a:rPr lang="en-US" sz="2800" dirty="0"/>
              <a:t> </a:t>
            </a:r>
            <a:r>
              <a:rPr lang="en-US" sz="2800" b="1" dirty="0" smtClean="0"/>
              <a:t>Office </a:t>
            </a:r>
            <a:r>
              <a:rPr lang="en-US" sz="2800" b="1" dirty="0"/>
              <a:t>of the Secretary–Indian Affairs</a:t>
            </a:r>
          </a:p>
          <a:p>
            <a:pPr>
              <a:buFont typeface="Wingdings" pitchFamily="2" charset="2"/>
              <a:buNone/>
            </a:pPr>
            <a:r>
              <a:rPr lang="en-US" sz="2800" b="1" dirty="0" smtClean="0"/>
              <a:t> Office </a:t>
            </a:r>
            <a:r>
              <a:rPr lang="en-US" sz="2800" b="1" dirty="0"/>
              <a:t>of Audit and Evaluation</a:t>
            </a:r>
          </a:p>
          <a:p>
            <a:pPr>
              <a:buFont typeface="Wingdings" pitchFamily="2" charset="2"/>
              <a:buNone/>
            </a:pPr>
            <a:r>
              <a:rPr lang="en-US" sz="2800" dirty="0" smtClean="0"/>
              <a:t> 2051 </a:t>
            </a:r>
            <a:r>
              <a:rPr lang="en-US" sz="2800" dirty="0"/>
              <a:t>Mercator Drive</a:t>
            </a:r>
          </a:p>
          <a:p>
            <a:pPr>
              <a:buFont typeface="Wingdings" pitchFamily="2" charset="2"/>
              <a:buNone/>
            </a:pPr>
            <a:r>
              <a:rPr lang="en-US" sz="2800" dirty="0" smtClean="0"/>
              <a:t> Reston</a:t>
            </a:r>
            <a:r>
              <a:rPr lang="en-US" sz="2800" dirty="0"/>
              <a:t>, VA. 20191			</a:t>
            </a:r>
          </a:p>
          <a:p>
            <a:pPr>
              <a:buFont typeface="Wingdings" pitchFamily="2" charset="2"/>
              <a:buNone/>
            </a:pPr>
            <a:r>
              <a:rPr lang="en-US" sz="2800" dirty="0" smtClean="0"/>
              <a:t> (</a:t>
            </a:r>
            <a:r>
              <a:rPr lang="en-US" sz="2800" dirty="0"/>
              <a:t>Includes express mail)</a:t>
            </a:r>
          </a:p>
        </p:txBody>
      </p:sp>
      <p:pic>
        <p:nvPicPr>
          <p:cNvPr id="75780" name="Picture 4" descr="pe00846_"/>
          <p:cNvPicPr>
            <a:picLocks noChangeAspect="1" noChangeArrowheads="1"/>
          </p:cNvPicPr>
          <p:nvPr/>
        </p:nvPicPr>
        <p:blipFill>
          <a:blip r:embed="rId3" cstate="print"/>
          <a:srcRect/>
          <a:stretch>
            <a:fillRect/>
          </a:stretch>
        </p:blipFill>
        <p:spPr bwMode="auto">
          <a:xfrm>
            <a:off x="6248400" y="4038600"/>
            <a:ext cx="2590800" cy="2514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rrowheads="1"/>
          </p:cNvSpPr>
          <p:nvPr>
            <p:ph type="title"/>
          </p:nvPr>
        </p:nvSpPr>
        <p:spPr>
          <a:xfrm>
            <a:off x="457200" y="152400"/>
            <a:ext cx="6629400" cy="1295400"/>
          </a:xfrm>
        </p:spPr>
        <p:txBody>
          <a:bodyPr>
            <a:normAutofit fontScale="90000"/>
          </a:bodyPr>
          <a:lstStyle/>
          <a:p>
            <a:pPr algn="l"/>
            <a:r>
              <a:rPr lang="en-US" sz="3400" dirty="0" smtClean="0"/>
              <a:t>Single </a:t>
            </a:r>
            <a:r>
              <a:rPr lang="en-US" sz="3400" dirty="0"/>
              <a:t>Audit Report Submission OMB Circular A-133 Section 320 </a:t>
            </a:r>
            <a:endParaRPr lang="en-US" sz="2700" dirty="0"/>
          </a:p>
        </p:txBody>
      </p:sp>
      <p:sp>
        <p:nvSpPr>
          <p:cNvPr id="5" name="Slide Number Placeholder 4"/>
          <p:cNvSpPr>
            <a:spLocks noGrp="1"/>
          </p:cNvSpPr>
          <p:nvPr>
            <p:ph type="sldNum" sz="quarter" idx="12"/>
          </p:nvPr>
        </p:nvSpPr>
        <p:spPr/>
        <p:txBody>
          <a:bodyPr>
            <a:normAutofit/>
          </a:bodyPr>
          <a:lstStyle/>
          <a:p>
            <a:fld id="{42723BF7-0845-4736-A045-04EBBF513FD6}" type="slidenum">
              <a:rPr lang="en-US"/>
              <a:pPr/>
              <a:t>13</a:t>
            </a:fld>
            <a:endParaRPr lang="en-US"/>
          </a:p>
        </p:txBody>
      </p:sp>
      <p:sp>
        <p:nvSpPr>
          <p:cNvPr id="77827" name="Rectangle 3"/>
          <p:cNvSpPr>
            <a:spLocks noGrp="1" noChangeArrowheads="1"/>
          </p:cNvSpPr>
          <p:nvPr>
            <p:ph sz="quarter" idx="1"/>
          </p:nvPr>
        </p:nvSpPr>
        <p:spPr>
          <a:xfrm>
            <a:off x="762000" y="1676400"/>
            <a:ext cx="7772400" cy="4572000"/>
          </a:xfrm>
        </p:spPr>
        <p:txBody>
          <a:bodyPr>
            <a:normAutofit fontScale="92500" lnSpcReduction="10000"/>
          </a:bodyPr>
          <a:lstStyle/>
          <a:p>
            <a:pPr>
              <a:lnSpc>
                <a:spcPct val="90000"/>
              </a:lnSpc>
              <a:buFont typeface="Wingdings" pitchFamily="2" charset="2"/>
              <a:buNone/>
            </a:pPr>
            <a:r>
              <a:rPr lang="en-US" sz="2400" b="1" dirty="0"/>
              <a:t>Authority: OMB Circular A-133 Sec. 320(b)</a:t>
            </a:r>
          </a:p>
          <a:p>
            <a:pPr>
              <a:lnSpc>
                <a:spcPct val="90000"/>
              </a:lnSpc>
              <a:buFont typeface="Wingdings" pitchFamily="2" charset="2"/>
              <a:buNone/>
            </a:pPr>
            <a:endParaRPr lang="en-US" sz="1400" b="1" dirty="0"/>
          </a:p>
          <a:p>
            <a:pPr>
              <a:lnSpc>
                <a:spcPct val="90000"/>
              </a:lnSpc>
              <a:buFont typeface="Wingdings" pitchFamily="2" charset="2"/>
              <a:buNone/>
            </a:pPr>
            <a:r>
              <a:rPr lang="en-US" b="1" dirty="0"/>
              <a:t>Data Collection Form</a:t>
            </a:r>
          </a:p>
          <a:p>
            <a:pPr>
              <a:lnSpc>
                <a:spcPct val="90000"/>
              </a:lnSpc>
              <a:buFont typeface="Wingdings" pitchFamily="2" charset="2"/>
              <a:buNone/>
            </a:pPr>
            <a:endParaRPr lang="en-US" sz="1600" b="1" dirty="0"/>
          </a:p>
          <a:p>
            <a:pPr>
              <a:lnSpc>
                <a:spcPct val="90000"/>
              </a:lnSpc>
              <a:buSzTx/>
              <a:buFont typeface="Wingdings" pitchFamily="2" charset="2"/>
              <a:buChar char="Ø"/>
            </a:pPr>
            <a:r>
              <a:rPr lang="en-US" sz="2800" dirty="0"/>
              <a:t>A form which states whether the audit was completed with the requirements and provides information about the </a:t>
            </a:r>
            <a:r>
              <a:rPr lang="en-US" sz="2800" dirty="0" err="1"/>
              <a:t>auditee</a:t>
            </a:r>
            <a:r>
              <a:rPr lang="en-US" sz="2800" dirty="0"/>
              <a:t>.</a:t>
            </a:r>
          </a:p>
          <a:p>
            <a:pPr>
              <a:lnSpc>
                <a:spcPct val="90000"/>
              </a:lnSpc>
              <a:buSzTx/>
              <a:buFont typeface="Wingdings" pitchFamily="2" charset="2"/>
              <a:buChar char="Ø"/>
            </a:pPr>
            <a:endParaRPr lang="en-US" sz="1400" dirty="0"/>
          </a:p>
          <a:p>
            <a:pPr>
              <a:lnSpc>
                <a:spcPct val="90000"/>
              </a:lnSpc>
              <a:buSzTx/>
              <a:buFont typeface="Wingdings" pitchFamily="2" charset="2"/>
              <a:buChar char="Ø"/>
            </a:pPr>
            <a:r>
              <a:rPr lang="en-US" sz="2800" dirty="0"/>
              <a:t>Completed at the end of the audit. Sent to the Clearinghouse as part of the reporting package.</a:t>
            </a:r>
          </a:p>
          <a:p>
            <a:pPr>
              <a:lnSpc>
                <a:spcPct val="90000"/>
              </a:lnSpc>
              <a:buSzTx/>
              <a:buFont typeface="Wingdings" pitchFamily="2" charset="2"/>
              <a:buChar char="Ø"/>
            </a:pPr>
            <a:endParaRPr lang="en-US" sz="1400" dirty="0"/>
          </a:p>
          <a:p>
            <a:pPr>
              <a:lnSpc>
                <a:spcPct val="90000"/>
              </a:lnSpc>
              <a:buSzTx/>
              <a:buFont typeface="Wingdings" pitchFamily="2" charset="2"/>
              <a:buChar char="Ø"/>
            </a:pPr>
            <a:r>
              <a:rPr lang="en-US" sz="2800" dirty="0"/>
              <a:t>Summarizes audit results and expenditures by program.</a:t>
            </a:r>
          </a:p>
        </p:txBody>
      </p:sp>
      <p:pic>
        <p:nvPicPr>
          <p:cNvPr id="77828" name="Picture 4" descr="pe02671_"/>
          <p:cNvPicPr>
            <a:picLocks noChangeAspect="1" noChangeArrowheads="1"/>
          </p:cNvPicPr>
          <p:nvPr/>
        </p:nvPicPr>
        <p:blipFill>
          <a:blip r:embed="rId3" cstate="print"/>
          <a:srcRect/>
          <a:stretch>
            <a:fillRect/>
          </a:stretch>
        </p:blipFill>
        <p:spPr bwMode="auto">
          <a:xfrm>
            <a:off x="7315200" y="228600"/>
            <a:ext cx="1600200" cy="1573213"/>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rrowheads="1"/>
          </p:cNvSpPr>
          <p:nvPr>
            <p:ph type="title"/>
          </p:nvPr>
        </p:nvSpPr>
        <p:spPr>
          <a:xfrm>
            <a:off x="609600" y="228600"/>
            <a:ext cx="6477000" cy="914400"/>
          </a:xfrm>
        </p:spPr>
        <p:txBody>
          <a:bodyPr>
            <a:normAutofit fontScale="90000"/>
          </a:bodyPr>
          <a:lstStyle/>
          <a:p>
            <a:r>
              <a:rPr lang="en-US" sz="3200" dirty="0" smtClean="0"/>
              <a:t>Federal </a:t>
            </a:r>
            <a:r>
              <a:rPr lang="en-US" sz="3200" dirty="0"/>
              <a:t>Audit Clearinghouse</a:t>
            </a:r>
            <a:r>
              <a:rPr lang="en-US" sz="4000" dirty="0"/>
              <a:t> </a:t>
            </a:r>
            <a:r>
              <a:rPr lang="en-US" sz="3000" dirty="0"/>
              <a:t>(FAC)</a:t>
            </a:r>
          </a:p>
        </p:txBody>
      </p:sp>
      <p:sp>
        <p:nvSpPr>
          <p:cNvPr id="5" name="Slide Number Placeholder 4"/>
          <p:cNvSpPr>
            <a:spLocks noGrp="1"/>
          </p:cNvSpPr>
          <p:nvPr>
            <p:ph type="sldNum" sz="quarter" idx="12"/>
          </p:nvPr>
        </p:nvSpPr>
        <p:spPr/>
        <p:txBody>
          <a:bodyPr>
            <a:normAutofit/>
          </a:bodyPr>
          <a:lstStyle/>
          <a:p>
            <a:fld id="{1132871B-6DB4-416D-AC34-48FE1C572EA4}" type="slidenum">
              <a:rPr lang="en-US"/>
              <a:pPr/>
              <a:t>14</a:t>
            </a:fld>
            <a:endParaRPr lang="en-US"/>
          </a:p>
        </p:txBody>
      </p:sp>
      <p:sp>
        <p:nvSpPr>
          <p:cNvPr id="79875" name="Rectangle 3"/>
          <p:cNvSpPr>
            <a:spLocks noGrp="1" noChangeArrowheads="1"/>
          </p:cNvSpPr>
          <p:nvPr>
            <p:ph sz="quarter" idx="1"/>
          </p:nvPr>
        </p:nvSpPr>
        <p:spPr>
          <a:xfrm>
            <a:off x="457200" y="1905000"/>
            <a:ext cx="8229600" cy="4267200"/>
          </a:xfrm>
        </p:spPr>
        <p:txBody>
          <a:bodyPr/>
          <a:lstStyle/>
          <a:p>
            <a:pPr>
              <a:lnSpc>
                <a:spcPct val="90000"/>
              </a:lnSpc>
              <a:spcAft>
                <a:spcPct val="50000"/>
              </a:spcAft>
              <a:buFont typeface="Wingdings" pitchFamily="2" charset="2"/>
              <a:buChar char="Ø"/>
            </a:pPr>
            <a:r>
              <a:rPr lang="en-US" dirty="0"/>
              <a:t>Serves as central collection point for all A-133 audit submissions.</a:t>
            </a:r>
          </a:p>
          <a:p>
            <a:pPr>
              <a:lnSpc>
                <a:spcPct val="90000"/>
              </a:lnSpc>
              <a:spcAft>
                <a:spcPct val="50000"/>
              </a:spcAft>
              <a:buFont typeface="Wingdings" pitchFamily="2" charset="2"/>
              <a:buChar char="Ø"/>
            </a:pPr>
            <a:r>
              <a:rPr lang="en-US" dirty="0"/>
              <a:t>Distributes reporting packages to federal awarding agencies.</a:t>
            </a:r>
          </a:p>
          <a:p>
            <a:pPr>
              <a:lnSpc>
                <a:spcPct val="90000"/>
              </a:lnSpc>
              <a:spcAft>
                <a:spcPct val="50000"/>
              </a:spcAft>
              <a:buFont typeface="Wingdings" pitchFamily="2" charset="2"/>
              <a:buChar char="Ø"/>
            </a:pPr>
            <a:r>
              <a:rPr lang="en-US" dirty="0"/>
              <a:t>Maintains a government-wide database of form SF-SAC data.</a:t>
            </a:r>
          </a:p>
          <a:p>
            <a:pPr>
              <a:lnSpc>
                <a:spcPct val="90000"/>
              </a:lnSpc>
              <a:spcAft>
                <a:spcPct val="50000"/>
              </a:spcAft>
              <a:buFont typeface="Wingdings" pitchFamily="2" charset="2"/>
              <a:buChar char="Ø"/>
            </a:pPr>
            <a:r>
              <a:rPr lang="en-US" dirty="0"/>
              <a:t>Maintains an archive of all A-133 audit submissions.</a:t>
            </a:r>
          </a:p>
        </p:txBody>
      </p:sp>
      <p:pic>
        <p:nvPicPr>
          <p:cNvPr id="79876" name="Picture 4" descr="bl00735_"/>
          <p:cNvPicPr>
            <a:picLocks noChangeAspect="1" noChangeArrowheads="1"/>
          </p:cNvPicPr>
          <p:nvPr/>
        </p:nvPicPr>
        <p:blipFill>
          <a:blip r:embed="rId3" cstate="print"/>
          <a:srcRect/>
          <a:stretch>
            <a:fillRect/>
          </a:stretch>
        </p:blipFill>
        <p:spPr bwMode="auto">
          <a:xfrm>
            <a:off x="7059613" y="0"/>
            <a:ext cx="2084387" cy="15875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rrowheads="1"/>
          </p:cNvSpPr>
          <p:nvPr>
            <p:ph type="title"/>
          </p:nvPr>
        </p:nvSpPr>
        <p:spPr>
          <a:xfrm>
            <a:off x="1676400" y="228600"/>
            <a:ext cx="5486400" cy="1066800"/>
          </a:xfrm>
        </p:spPr>
        <p:txBody>
          <a:bodyPr>
            <a:normAutofit/>
          </a:bodyPr>
          <a:lstStyle/>
          <a:p>
            <a:pPr algn="ctr"/>
            <a:r>
              <a:rPr lang="en-US" sz="2800" b="1" dirty="0" smtClean="0"/>
              <a:t>Address </a:t>
            </a:r>
            <a:r>
              <a:rPr lang="en-US" sz="2800" b="1" dirty="0"/>
              <a:t>of Federal Audit </a:t>
            </a:r>
            <a:br>
              <a:rPr lang="en-US" sz="2800" b="1" dirty="0"/>
            </a:br>
            <a:r>
              <a:rPr lang="en-US" sz="2800" b="1" dirty="0"/>
              <a:t>Clearinghouse and Contacts</a:t>
            </a:r>
          </a:p>
        </p:txBody>
      </p:sp>
      <p:sp>
        <p:nvSpPr>
          <p:cNvPr id="6" name="Slide Number Placeholder 5"/>
          <p:cNvSpPr>
            <a:spLocks noGrp="1"/>
          </p:cNvSpPr>
          <p:nvPr>
            <p:ph type="sldNum" sz="quarter" idx="12"/>
          </p:nvPr>
        </p:nvSpPr>
        <p:spPr/>
        <p:txBody>
          <a:bodyPr>
            <a:normAutofit/>
          </a:bodyPr>
          <a:lstStyle/>
          <a:p>
            <a:fld id="{453D4171-3BEF-46D2-8C20-27C1384355F0}" type="slidenum">
              <a:rPr lang="en-US"/>
              <a:pPr/>
              <a:t>15</a:t>
            </a:fld>
            <a:endParaRPr lang="en-US"/>
          </a:p>
        </p:txBody>
      </p:sp>
      <p:sp>
        <p:nvSpPr>
          <p:cNvPr id="80900" name="Rectangle 4"/>
          <p:cNvSpPr>
            <a:spLocks noGrp="1" noChangeArrowheads="1"/>
          </p:cNvSpPr>
          <p:nvPr>
            <p:ph sz="quarter" idx="1"/>
          </p:nvPr>
        </p:nvSpPr>
        <p:spPr>
          <a:xfrm>
            <a:off x="609600" y="1600200"/>
            <a:ext cx="3749040" cy="4572000"/>
          </a:xfrm>
        </p:spPr>
        <p:txBody>
          <a:bodyPr/>
          <a:lstStyle/>
          <a:p>
            <a:pPr>
              <a:buFont typeface="Wingdings" pitchFamily="2" charset="2"/>
              <a:buNone/>
            </a:pPr>
            <a:r>
              <a:rPr lang="en-US" b="1" i="1" u="sng" dirty="0"/>
              <a:t>Address</a:t>
            </a:r>
          </a:p>
          <a:p>
            <a:pPr>
              <a:buFont typeface="Wingdings" pitchFamily="2" charset="2"/>
              <a:buNone/>
            </a:pPr>
            <a:r>
              <a:rPr lang="en-US" sz="2000" dirty="0"/>
              <a:t>FAC Processing Center</a:t>
            </a:r>
          </a:p>
          <a:p>
            <a:pPr>
              <a:buFont typeface="Wingdings" pitchFamily="2" charset="2"/>
              <a:buNone/>
            </a:pPr>
            <a:r>
              <a:rPr lang="en-US" sz="2000" dirty="0"/>
              <a:t>1201 E. 10th Street</a:t>
            </a:r>
          </a:p>
          <a:p>
            <a:pPr>
              <a:buFont typeface="Wingdings" pitchFamily="2" charset="2"/>
              <a:buNone/>
            </a:pPr>
            <a:r>
              <a:rPr lang="en-US" sz="2000" dirty="0"/>
              <a:t>Jefferson, IN.   47132</a:t>
            </a:r>
          </a:p>
          <a:p>
            <a:pPr>
              <a:buFont typeface="Wingdings" pitchFamily="2" charset="2"/>
              <a:buNone/>
            </a:pPr>
            <a:r>
              <a:rPr lang="en-US" sz="2000" dirty="0"/>
              <a:t>Call 1-888-222-9907</a:t>
            </a:r>
          </a:p>
        </p:txBody>
      </p:sp>
      <p:sp>
        <p:nvSpPr>
          <p:cNvPr id="80901" name="Rectangle 5"/>
          <p:cNvSpPr>
            <a:spLocks noGrp="1" noChangeArrowheads="1"/>
          </p:cNvSpPr>
          <p:nvPr>
            <p:ph sz="quarter" idx="2"/>
          </p:nvPr>
        </p:nvSpPr>
        <p:spPr>
          <a:xfrm>
            <a:off x="3810000" y="1600200"/>
            <a:ext cx="5105400" cy="2286000"/>
          </a:xfrm>
          <a:solidFill>
            <a:schemeClr val="accent2">
              <a:lumMod val="75000"/>
            </a:schemeClr>
          </a:solidFill>
        </p:spPr>
        <p:txBody>
          <a:bodyPr/>
          <a:lstStyle/>
          <a:p>
            <a:pPr>
              <a:lnSpc>
                <a:spcPct val="90000"/>
              </a:lnSpc>
              <a:buFont typeface="Wingdings" pitchFamily="2" charset="2"/>
              <a:buNone/>
            </a:pPr>
            <a:r>
              <a:rPr lang="en-US" b="1" i="1" u="sng" dirty="0"/>
              <a:t>Website</a:t>
            </a:r>
          </a:p>
          <a:p>
            <a:pPr>
              <a:lnSpc>
                <a:spcPct val="90000"/>
              </a:lnSpc>
              <a:buFont typeface="Wingdings" pitchFamily="2" charset="2"/>
              <a:buNone/>
            </a:pPr>
            <a:r>
              <a:rPr lang="en-US" sz="2000" dirty="0">
                <a:solidFill>
                  <a:schemeClr val="tx2">
                    <a:lumMod val="75000"/>
                  </a:schemeClr>
                </a:solidFill>
                <a:hlinkClick r:id="rId3"/>
              </a:rPr>
              <a:t>http://harvester.census.gov</a:t>
            </a:r>
            <a:r>
              <a:rPr lang="en-US" sz="2000" dirty="0">
                <a:solidFill>
                  <a:schemeClr val="tx2">
                    <a:lumMod val="75000"/>
                  </a:schemeClr>
                </a:solidFill>
              </a:rPr>
              <a:t>/sac</a:t>
            </a:r>
            <a:r>
              <a:rPr lang="en-US" sz="2000" dirty="0"/>
              <a:t>/</a:t>
            </a:r>
          </a:p>
          <a:p>
            <a:pPr>
              <a:lnSpc>
                <a:spcPct val="90000"/>
              </a:lnSpc>
              <a:buFont typeface="Wingdings" pitchFamily="2" charset="2"/>
              <a:buNone/>
            </a:pPr>
            <a:r>
              <a:rPr lang="en-US" sz="2000" u="sng" dirty="0"/>
              <a:t>Live </a:t>
            </a:r>
            <a:r>
              <a:rPr lang="en-US" sz="2000" u="sng" dirty="0" smtClean="0"/>
              <a:t>Person</a:t>
            </a:r>
            <a:r>
              <a:rPr lang="en-US" sz="2000" dirty="0" smtClean="0"/>
              <a:t>: Jill </a:t>
            </a:r>
            <a:r>
              <a:rPr lang="en-US" sz="2000" dirty="0"/>
              <a:t>O’Brien, Project Mgr.</a:t>
            </a:r>
          </a:p>
          <a:p>
            <a:pPr>
              <a:lnSpc>
                <a:spcPct val="90000"/>
              </a:lnSpc>
              <a:buFont typeface="Wingdings" pitchFamily="2" charset="2"/>
              <a:buNone/>
            </a:pPr>
            <a:r>
              <a:rPr lang="en-US" sz="2000" dirty="0"/>
              <a:t>1-301-457-1540</a:t>
            </a:r>
          </a:p>
          <a:p>
            <a:pPr>
              <a:lnSpc>
                <a:spcPct val="90000"/>
              </a:lnSpc>
              <a:buFont typeface="Wingdings" pitchFamily="2" charset="2"/>
              <a:buNone/>
            </a:pPr>
            <a:r>
              <a:rPr lang="en-US" sz="2000" dirty="0" smtClean="0"/>
              <a:t>Email: Jill.renee.obrien@census.gov</a:t>
            </a:r>
            <a:endParaRPr lang="en-US" sz="2000" dirty="0"/>
          </a:p>
        </p:txBody>
      </p:sp>
      <p:pic>
        <p:nvPicPr>
          <p:cNvPr id="121857" name="Picture 1" descr="C:\Documents and Settings\debra.peebles\Local Settings\Temporary Internet Files\Content.IE5\NP4PYFNV\MC900020594[1].wmf"/>
          <p:cNvPicPr>
            <a:picLocks noChangeAspect="1" noChangeArrowheads="1"/>
          </p:cNvPicPr>
          <p:nvPr/>
        </p:nvPicPr>
        <p:blipFill>
          <a:blip r:embed="rId4" cstate="print"/>
          <a:srcRect/>
          <a:stretch>
            <a:fillRect/>
          </a:stretch>
        </p:blipFill>
        <p:spPr bwMode="auto">
          <a:xfrm>
            <a:off x="3352800" y="4191000"/>
            <a:ext cx="1828800" cy="1543507"/>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rrowheads="1"/>
          </p:cNvSpPr>
          <p:nvPr>
            <p:ph type="title"/>
          </p:nvPr>
        </p:nvSpPr>
        <p:spPr>
          <a:xfrm>
            <a:off x="533400" y="304800"/>
            <a:ext cx="7543800" cy="715962"/>
          </a:xfrm>
        </p:spPr>
        <p:txBody>
          <a:bodyPr/>
          <a:lstStyle/>
          <a:p>
            <a:pPr algn="ctr"/>
            <a:r>
              <a:rPr lang="en-US" sz="3200" b="1" dirty="0" smtClean="0"/>
              <a:t>Clearinghouse </a:t>
            </a:r>
            <a:r>
              <a:rPr lang="en-US" sz="3200" b="1" dirty="0"/>
              <a:t>Website</a:t>
            </a:r>
          </a:p>
        </p:txBody>
      </p:sp>
      <p:sp>
        <p:nvSpPr>
          <p:cNvPr id="4" name="Slide Number Placeholder 4"/>
          <p:cNvSpPr>
            <a:spLocks noGrp="1"/>
          </p:cNvSpPr>
          <p:nvPr>
            <p:ph type="sldNum" sz="quarter" idx="12"/>
          </p:nvPr>
        </p:nvSpPr>
        <p:spPr/>
        <p:txBody>
          <a:bodyPr>
            <a:normAutofit/>
          </a:bodyPr>
          <a:lstStyle/>
          <a:p>
            <a:fld id="{EB659559-7AD6-4C3A-AC9C-649E0949290F}" type="slidenum">
              <a:rPr lang="en-US"/>
              <a:pPr/>
              <a:t>16</a:t>
            </a:fld>
            <a:endParaRPr lang="en-US"/>
          </a:p>
        </p:txBody>
      </p:sp>
      <p:sp>
        <p:nvSpPr>
          <p:cNvPr id="82947" name="Rectangle 3"/>
          <p:cNvSpPr>
            <a:spLocks noGrp="1" noChangeArrowheads="1"/>
          </p:cNvSpPr>
          <p:nvPr>
            <p:ph sz="quarter" idx="1"/>
          </p:nvPr>
        </p:nvSpPr>
        <p:spPr>
          <a:xfrm>
            <a:off x="457200" y="914400"/>
            <a:ext cx="8229600" cy="5486400"/>
          </a:xfrm>
          <a:ln/>
        </p:spPr>
        <p:style>
          <a:lnRef idx="2">
            <a:schemeClr val="accent2"/>
          </a:lnRef>
          <a:fillRef idx="1">
            <a:schemeClr val="lt1"/>
          </a:fillRef>
          <a:effectRef idx="0">
            <a:schemeClr val="accent2"/>
          </a:effectRef>
          <a:fontRef idx="minor">
            <a:schemeClr val="dk1"/>
          </a:fontRef>
        </p:style>
        <p:txBody>
          <a:bodyPr/>
          <a:lstStyle/>
          <a:p>
            <a:pPr>
              <a:lnSpc>
                <a:spcPct val="80000"/>
              </a:lnSpc>
              <a:buFont typeface="Wingdings" pitchFamily="2" charset="2"/>
              <a:buNone/>
            </a:pPr>
            <a:r>
              <a:rPr lang="en-US" sz="2400" b="1" dirty="0">
                <a:hlinkClick r:id="rId3"/>
              </a:rPr>
              <a:t>http://harvester.census.gov/sac/sainfo.html</a:t>
            </a:r>
            <a:endParaRPr lang="en-US" sz="2400" b="1" dirty="0"/>
          </a:p>
          <a:p>
            <a:pPr>
              <a:lnSpc>
                <a:spcPct val="80000"/>
              </a:lnSpc>
              <a:buFont typeface="Wingdings" pitchFamily="2" charset="2"/>
              <a:buNone/>
            </a:pPr>
            <a:endParaRPr lang="en-US" sz="800" b="1" dirty="0">
              <a:solidFill>
                <a:srgbClr val="003399"/>
              </a:solidFill>
            </a:endParaRPr>
          </a:p>
          <a:p>
            <a:pPr>
              <a:lnSpc>
                <a:spcPct val="80000"/>
              </a:lnSpc>
              <a:buFont typeface="Wingdings" pitchFamily="2" charset="2"/>
              <a:buNone/>
            </a:pPr>
            <a:r>
              <a:rPr lang="en-US" sz="1800" b="1" dirty="0"/>
              <a:t>There you will find:</a:t>
            </a:r>
          </a:p>
          <a:p>
            <a:pPr lvl="1">
              <a:lnSpc>
                <a:spcPct val="80000"/>
              </a:lnSpc>
              <a:buClr>
                <a:schemeClr val="tx1"/>
              </a:buClr>
              <a:buSzPct val="90000"/>
              <a:buFont typeface="Wingdings" pitchFamily="2" charset="2"/>
              <a:buChar char="ü"/>
            </a:pPr>
            <a:r>
              <a:rPr lang="en-US" sz="1800" b="1" u="sng" dirty="0"/>
              <a:t>Revised Circular A-133</a:t>
            </a:r>
          </a:p>
          <a:p>
            <a:pPr lvl="1">
              <a:lnSpc>
                <a:spcPct val="80000"/>
              </a:lnSpc>
              <a:buClr>
                <a:schemeClr val="tx1"/>
              </a:buClr>
              <a:buSzPct val="90000"/>
              <a:buFont typeface="Wingdings" pitchFamily="2" charset="2"/>
              <a:buChar char="ü"/>
            </a:pPr>
            <a:endParaRPr lang="en-US" sz="1800" b="1" u="sng" dirty="0"/>
          </a:p>
          <a:p>
            <a:pPr lvl="1">
              <a:lnSpc>
                <a:spcPct val="80000"/>
              </a:lnSpc>
              <a:buClr>
                <a:schemeClr val="tx1"/>
              </a:buClr>
              <a:buSzPct val="90000"/>
              <a:buFont typeface="Wingdings" pitchFamily="2" charset="2"/>
              <a:buChar char="ü"/>
            </a:pPr>
            <a:r>
              <a:rPr lang="en-US" sz="1800" b="1" u="sng" dirty="0"/>
              <a:t>Circular A-133 Compliance Supplement</a:t>
            </a:r>
          </a:p>
          <a:p>
            <a:pPr lvl="1">
              <a:lnSpc>
                <a:spcPct val="80000"/>
              </a:lnSpc>
              <a:buClr>
                <a:schemeClr val="tx1"/>
              </a:buClr>
              <a:buSzPct val="90000"/>
              <a:buFont typeface="Wingdings" pitchFamily="2" charset="2"/>
              <a:buChar char="ü"/>
            </a:pPr>
            <a:endParaRPr lang="en-US" sz="1800" b="1" u="sng" dirty="0"/>
          </a:p>
          <a:p>
            <a:pPr lvl="1">
              <a:lnSpc>
                <a:spcPct val="80000"/>
              </a:lnSpc>
              <a:buClr>
                <a:schemeClr val="tx1"/>
              </a:buClr>
              <a:buSzPct val="90000"/>
              <a:buFont typeface="Wingdings" pitchFamily="2" charset="2"/>
              <a:buChar char="ü"/>
            </a:pPr>
            <a:r>
              <a:rPr lang="en-US" sz="1800" b="1" u="sng" dirty="0"/>
              <a:t>American Institute of Certified Public accountants (AICPA)</a:t>
            </a:r>
          </a:p>
          <a:p>
            <a:pPr lvl="1">
              <a:lnSpc>
                <a:spcPct val="80000"/>
              </a:lnSpc>
              <a:buClr>
                <a:schemeClr val="tx1"/>
              </a:buClr>
              <a:buSzPct val="90000"/>
              <a:buFont typeface="Wingdings" pitchFamily="2" charset="2"/>
              <a:buChar char="ü"/>
            </a:pPr>
            <a:endParaRPr lang="en-US" sz="1800" b="1" u="sng" dirty="0"/>
          </a:p>
          <a:p>
            <a:pPr lvl="1">
              <a:lnSpc>
                <a:spcPct val="80000"/>
              </a:lnSpc>
              <a:buClr>
                <a:schemeClr val="tx1"/>
              </a:buClr>
              <a:buSzPct val="90000"/>
              <a:buFont typeface="Wingdings" pitchFamily="2" charset="2"/>
              <a:buChar char="ü"/>
            </a:pPr>
            <a:r>
              <a:rPr lang="en-US" sz="1800" b="1" u="sng" dirty="0"/>
              <a:t>Catalog of Federal Domestic Awards</a:t>
            </a:r>
          </a:p>
          <a:p>
            <a:pPr lvl="1">
              <a:lnSpc>
                <a:spcPct val="80000"/>
              </a:lnSpc>
              <a:buClr>
                <a:schemeClr val="tx1"/>
              </a:buClr>
              <a:buSzPct val="90000"/>
              <a:buFont typeface="Wingdings" pitchFamily="2" charset="2"/>
              <a:buChar char="ü"/>
            </a:pPr>
            <a:endParaRPr lang="en-US" sz="1800" b="1" u="sng" dirty="0"/>
          </a:p>
          <a:p>
            <a:pPr lvl="1">
              <a:lnSpc>
                <a:spcPct val="80000"/>
              </a:lnSpc>
              <a:buClr>
                <a:schemeClr val="tx1"/>
              </a:buClr>
              <a:buSzPct val="90000"/>
              <a:buFont typeface="Wingdings" pitchFamily="2" charset="2"/>
              <a:buChar char="ü"/>
            </a:pPr>
            <a:r>
              <a:rPr lang="en-US" sz="1800" b="1" u="sng" dirty="0"/>
              <a:t>IGNET - Website for the Federal IG Community</a:t>
            </a:r>
          </a:p>
          <a:p>
            <a:pPr lvl="1">
              <a:lnSpc>
                <a:spcPct val="80000"/>
              </a:lnSpc>
              <a:buClr>
                <a:schemeClr val="tx1"/>
              </a:buClr>
              <a:buSzPct val="90000"/>
              <a:buFont typeface="Wingdings" pitchFamily="2" charset="2"/>
              <a:buChar char="ü"/>
            </a:pPr>
            <a:endParaRPr lang="en-US" sz="1800" b="1" u="sng" dirty="0"/>
          </a:p>
          <a:p>
            <a:pPr lvl="1">
              <a:lnSpc>
                <a:spcPct val="80000"/>
              </a:lnSpc>
              <a:buClr>
                <a:schemeClr val="tx1"/>
              </a:buClr>
              <a:buSzPct val="90000"/>
              <a:buFont typeface="Wingdings" pitchFamily="2" charset="2"/>
              <a:buChar char="ü"/>
            </a:pPr>
            <a:r>
              <a:rPr lang="en-US" sz="1800" b="1" u="sng" dirty="0"/>
              <a:t>Technical Audit Advice/Federal Agency Contacts</a:t>
            </a:r>
          </a:p>
          <a:p>
            <a:pPr lvl="1">
              <a:lnSpc>
                <a:spcPct val="80000"/>
              </a:lnSpc>
              <a:buClr>
                <a:schemeClr val="tx1"/>
              </a:buClr>
              <a:buSzPct val="90000"/>
              <a:buFont typeface="Wingdings" pitchFamily="2" charset="2"/>
              <a:buChar char="ü"/>
            </a:pPr>
            <a:endParaRPr lang="en-US" sz="1800" b="1" u="sng" dirty="0"/>
          </a:p>
          <a:p>
            <a:pPr lvl="1">
              <a:lnSpc>
                <a:spcPct val="80000"/>
              </a:lnSpc>
              <a:buClr>
                <a:schemeClr val="tx1"/>
              </a:buClr>
              <a:buSzPct val="90000"/>
              <a:buFont typeface="Wingdings" pitchFamily="2" charset="2"/>
              <a:buChar char="ü"/>
            </a:pPr>
            <a:r>
              <a:rPr lang="en-US" sz="1800" b="1" u="sng" dirty="0"/>
              <a:t>Form SF-SAC and A-133 Submission Questions/Federal Audit Clearinghouse </a:t>
            </a:r>
            <a:r>
              <a:rPr lang="en-US" sz="1800" b="1" u="sng" dirty="0" smtClean="0"/>
              <a:t>Contacts</a:t>
            </a:r>
          </a:p>
          <a:p>
            <a:pPr lvl="1">
              <a:lnSpc>
                <a:spcPct val="80000"/>
              </a:lnSpc>
              <a:buClr>
                <a:schemeClr val="tx1"/>
              </a:buClr>
              <a:buSzPct val="90000"/>
              <a:buFont typeface="Wingdings" pitchFamily="2" charset="2"/>
              <a:buChar char="ü"/>
            </a:pPr>
            <a:endParaRPr lang="en-US" sz="1800" b="1" u="sng" dirty="0" smtClean="0"/>
          </a:p>
          <a:p>
            <a:pPr lvl="1">
              <a:lnSpc>
                <a:spcPct val="80000"/>
              </a:lnSpc>
              <a:buClr>
                <a:schemeClr val="tx1"/>
              </a:buClr>
              <a:buSzPct val="90000"/>
              <a:buNone/>
            </a:pPr>
            <a:r>
              <a:rPr lang="en-US" sz="1800" dirty="0" smtClean="0"/>
              <a:t>LETS LOOK</a:t>
            </a:r>
            <a:endParaRPr lang="en-US" sz="1800" dirty="0"/>
          </a:p>
          <a:p>
            <a:pPr>
              <a:lnSpc>
                <a:spcPct val="80000"/>
              </a:lnSpc>
            </a:pPr>
            <a:endParaRPr lang="en-US" sz="1800" b="1" u="sng"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457200" y="304800"/>
            <a:ext cx="8001000" cy="762000"/>
          </a:xfrm>
        </p:spPr>
        <p:txBody>
          <a:bodyPr>
            <a:normAutofit/>
          </a:bodyPr>
          <a:lstStyle/>
          <a:p>
            <a:pPr algn="ctr"/>
            <a:r>
              <a:rPr lang="en-US" sz="2400" b="1" dirty="0" smtClean="0"/>
              <a:t>Responsibility </a:t>
            </a:r>
            <a:r>
              <a:rPr lang="en-US" sz="2400" b="1" dirty="0"/>
              <a:t>of Single Audit Partners</a:t>
            </a:r>
          </a:p>
        </p:txBody>
      </p:sp>
      <p:sp>
        <p:nvSpPr>
          <p:cNvPr id="4" name="Slide Number Placeholder 4"/>
          <p:cNvSpPr>
            <a:spLocks noGrp="1"/>
          </p:cNvSpPr>
          <p:nvPr>
            <p:ph type="sldNum" sz="quarter" idx="12"/>
          </p:nvPr>
        </p:nvSpPr>
        <p:spPr/>
        <p:txBody>
          <a:bodyPr>
            <a:normAutofit/>
          </a:bodyPr>
          <a:lstStyle/>
          <a:p>
            <a:fld id="{A78EB418-A73E-43CE-9F4F-65FA3885B3CB}" type="slidenum">
              <a:rPr lang="en-US"/>
              <a:pPr/>
              <a:t>17</a:t>
            </a:fld>
            <a:endParaRPr lang="en-US"/>
          </a:p>
        </p:txBody>
      </p:sp>
      <p:sp>
        <p:nvSpPr>
          <p:cNvPr id="15363" name="Rectangle 3"/>
          <p:cNvSpPr>
            <a:spLocks noGrp="1" noChangeArrowheads="1"/>
          </p:cNvSpPr>
          <p:nvPr>
            <p:ph sz="quarter" idx="1"/>
          </p:nvPr>
        </p:nvSpPr>
        <p:spPr>
          <a:xfrm>
            <a:off x="609600" y="1447800"/>
            <a:ext cx="8007350" cy="4876800"/>
          </a:xfrm>
        </p:spPr>
        <p:txBody>
          <a:bodyPr>
            <a:normAutofit fontScale="85000" lnSpcReduction="10000"/>
          </a:bodyPr>
          <a:lstStyle/>
          <a:p>
            <a:pPr>
              <a:lnSpc>
                <a:spcPct val="90000"/>
              </a:lnSpc>
              <a:buFont typeface="Wingdings" pitchFamily="2" charset="2"/>
              <a:buNone/>
            </a:pPr>
            <a:r>
              <a:rPr lang="en-US" sz="2800" b="1" dirty="0"/>
              <a:t>Authority: 5 IAM 2.7 (B)</a:t>
            </a:r>
          </a:p>
          <a:p>
            <a:pPr>
              <a:lnSpc>
                <a:spcPct val="90000"/>
              </a:lnSpc>
              <a:buFont typeface="Wingdings" pitchFamily="2" charset="2"/>
              <a:buNone/>
            </a:pPr>
            <a:endParaRPr lang="en-US" sz="1200" b="1" dirty="0"/>
          </a:p>
          <a:p>
            <a:pPr>
              <a:lnSpc>
                <a:spcPct val="120000"/>
              </a:lnSpc>
              <a:spcAft>
                <a:spcPct val="50000"/>
              </a:spcAft>
              <a:buFont typeface="Wingdings" pitchFamily="2" charset="2"/>
              <a:buChar char="v"/>
            </a:pPr>
            <a:r>
              <a:rPr lang="en-US" sz="2800" dirty="0"/>
              <a:t>Ensure timely resolution of single audit reports;</a:t>
            </a:r>
          </a:p>
          <a:p>
            <a:pPr>
              <a:lnSpc>
                <a:spcPct val="120000"/>
              </a:lnSpc>
              <a:spcAft>
                <a:spcPct val="50000"/>
              </a:spcAft>
              <a:buFont typeface="Wingdings" pitchFamily="2" charset="2"/>
              <a:buChar char="v"/>
            </a:pPr>
            <a:r>
              <a:rPr lang="en-US" sz="2800" dirty="0"/>
              <a:t>Take appropriate action when audit findings indicate significant problems or material weaknesses that put Federal resources in jeopardy or when disallowed costs have not been repaid; and</a:t>
            </a:r>
          </a:p>
          <a:p>
            <a:pPr>
              <a:lnSpc>
                <a:spcPct val="120000"/>
              </a:lnSpc>
              <a:spcAft>
                <a:spcPct val="50000"/>
              </a:spcAft>
              <a:buFont typeface="Wingdings" pitchFamily="2" charset="2"/>
              <a:buChar char="v"/>
            </a:pPr>
            <a:r>
              <a:rPr lang="en-US" sz="2800" dirty="0"/>
              <a:t>Take appropriate action when an audit has not been performed within the prescribed time.</a:t>
            </a:r>
          </a:p>
          <a:p>
            <a:pPr>
              <a:lnSpc>
                <a:spcPct val="90000"/>
              </a:lnSpc>
            </a:pP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762000" y="457200"/>
            <a:ext cx="7239000" cy="609600"/>
          </a:xfrm>
        </p:spPr>
        <p:txBody>
          <a:bodyPr>
            <a:noAutofit/>
          </a:bodyPr>
          <a:lstStyle/>
          <a:p>
            <a:pPr marL="838200" indent="-838200"/>
            <a:r>
              <a:rPr lang="en-US" sz="3200" b="1" dirty="0" smtClean="0"/>
              <a:t>Timely </a:t>
            </a:r>
            <a:r>
              <a:rPr lang="en-US" sz="3200" b="1" dirty="0"/>
              <a:t>Management Decisions</a:t>
            </a:r>
          </a:p>
        </p:txBody>
      </p:sp>
      <p:sp>
        <p:nvSpPr>
          <p:cNvPr id="4" name="Slide Number Placeholder 4"/>
          <p:cNvSpPr>
            <a:spLocks noGrp="1"/>
          </p:cNvSpPr>
          <p:nvPr>
            <p:ph type="sldNum" sz="quarter" idx="12"/>
          </p:nvPr>
        </p:nvSpPr>
        <p:spPr/>
        <p:txBody>
          <a:bodyPr>
            <a:normAutofit/>
          </a:bodyPr>
          <a:lstStyle/>
          <a:p>
            <a:fld id="{3D6D39CD-F66B-4DC1-B0C6-DA83E8271B9D}" type="slidenum">
              <a:rPr lang="en-US"/>
              <a:pPr/>
              <a:t>18</a:t>
            </a:fld>
            <a:endParaRPr lang="en-US"/>
          </a:p>
        </p:txBody>
      </p:sp>
      <p:sp>
        <p:nvSpPr>
          <p:cNvPr id="18435" name="Rectangle 3"/>
          <p:cNvSpPr>
            <a:spLocks noGrp="1" noChangeArrowheads="1"/>
          </p:cNvSpPr>
          <p:nvPr>
            <p:ph sz="quarter" idx="1"/>
          </p:nvPr>
        </p:nvSpPr>
        <p:spPr>
          <a:xfrm>
            <a:off x="304800" y="1371600"/>
            <a:ext cx="8534400" cy="4572000"/>
          </a:xfrm>
        </p:spPr>
        <p:txBody>
          <a:bodyPr>
            <a:normAutofit lnSpcReduction="10000"/>
          </a:bodyPr>
          <a:lstStyle/>
          <a:p>
            <a:pPr marL="609600" indent="-609600">
              <a:lnSpc>
                <a:spcPct val="90000"/>
              </a:lnSpc>
              <a:buFont typeface="Wingdings" pitchFamily="2" charset="2"/>
              <a:buNone/>
            </a:pPr>
            <a:r>
              <a:rPr lang="en-US" sz="2800" b="1" dirty="0"/>
              <a:t>Authority: 5 IAM 2.9</a:t>
            </a:r>
            <a:endParaRPr lang="en-US" sz="1900" dirty="0"/>
          </a:p>
          <a:p>
            <a:pPr marL="609600" indent="-609600">
              <a:lnSpc>
                <a:spcPct val="90000"/>
              </a:lnSpc>
              <a:buFont typeface="Wingdings" pitchFamily="2" charset="2"/>
              <a:buNone/>
            </a:pPr>
            <a:endParaRPr lang="en-US" sz="1000" dirty="0"/>
          </a:p>
          <a:p>
            <a:pPr marL="609600" indent="-609600">
              <a:lnSpc>
                <a:spcPct val="90000"/>
              </a:lnSpc>
              <a:buClr>
                <a:schemeClr val="tx1"/>
              </a:buClr>
              <a:buFont typeface="Wingdings" pitchFamily="2" charset="2"/>
              <a:buAutoNum type="arabicParenR"/>
            </a:pPr>
            <a:r>
              <a:rPr lang="en-US" sz="2400" dirty="0"/>
              <a:t>Review available information provided in the </a:t>
            </a:r>
            <a:r>
              <a:rPr lang="en-US" sz="2400" dirty="0" smtClean="0"/>
              <a:t>contractor’s </a:t>
            </a:r>
            <a:r>
              <a:rPr lang="en-US" sz="2400" dirty="0"/>
              <a:t>response to the single audit report, or in contract or grant files, or in reports of on-site Indian Affairs’ reviews, or any other relevant data to determine if the audit report can be resolved with the information at hand</a:t>
            </a:r>
            <a:r>
              <a:rPr lang="en-US" sz="2400" dirty="0">
                <a:solidFill>
                  <a:schemeClr val="accent1">
                    <a:lumMod val="75000"/>
                  </a:schemeClr>
                </a:solidFill>
              </a:rPr>
              <a:t>. </a:t>
            </a:r>
            <a:r>
              <a:rPr lang="en-US" sz="2400" i="1" dirty="0">
                <a:solidFill>
                  <a:schemeClr val="accent1">
                    <a:lumMod val="75000"/>
                  </a:schemeClr>
                </a:solidFill>
                <a:effectLst>
                  <a:outerShdw blurRad="38100" dist="38100" dir="2700000" algn="tl">
                    <a:srgbClr val="000000">
                      <a:alpha val="43137"/>
                    </a:srgbClr>
                  </a:outerShdw>
                </a:effectLst>
              </a:rPr>
              <a:t>In some cases, the awarding official may be able to make determinations about audit findings and questioned costs based on the recipient’s response contained in the single audit </a:t>
            </a:r>
            <a:r>
              <a:rPr lang="en-US" sz="2400" i="1" dirty="0" smtClean="0">
                <a:solidFill>
                  <a:schemeClr val="accent1">
                    <a:lumMod val="75000"/>
                  </a:schemeClr>
                </a:solidFill>
                <a:effectLst>
                  <a:outerShdw blurRad="38100" dist="38100" dir="2700000" algn="tl">
                    <a:srgbClr val="000000">
                      <a:alpha val="43137"/>
                    </a:srgbClr>
                  </a:outerShdw>
                </a:effectLst>
              </a:rPr>
              <a:t>report through a program’s AOTR (Awarding Official’s Technical Representative).</a:t>
            </a:r>
            <a:endParaRPr lang="en-US" sz="2400" i="1" dirty="0">
              <a:solidFill>
                <a:schemeClr val="accent1">
                  <a:lumMod val="75000"/>
                </a:schemeClr>
              </a:solidFill>
              <a:effectLst>
                <a:outerShdw blurRad="38100" dist="38100" dir="2700000" algn="tl">
                  <a:srgbClr val="000000">
                    <a:alpha val="43137"/>
                  </a:srgbClr>
                </a:outerShdw>
              </a:effectLst>
            </a:endParaRPr>
          </a:p>
          <a:p>
            <a:pPr marL="609600" indent="-609600">
              <a:lnSpc>
                <a:spcPct val="90000"/>
              </a:lnSpc>
              <a:buFont typeface="Wingdings" pitchFamily="2" charset="2"/>
              <a:buNone/>
            </a:pPr>
            <a:endParaRPr lang="en-US" sz="1900" dirty="0"/>
          </a:p>
          <a:p>
            <a:pPr marL="609600" indent="-609600">
              <a:lnSpc>
                <a:spcPct val="90000"/>
              </a:lnSpc>
            </a:pP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609600" y="381000"/>
            <a:ext cx="8153400" cy="1295400"/>
          </a:xfrm>
        </p:spPr>
        <p:txBody>
          <a:bodyPr>
            <a:normAutofit/>
          </a:bodyPr>
          <a:lstStyle/>
          <a:p>
            <a:r>
              <a:rPr lang="en-US" sz="3600" dirty="0" smtClean="0"/>
              <a:t>Awarding </a:t>
            </a:r>
            <a:r>
              <a:rPr lang="en-US" sz="3600" dirty="0"/>
              <a:t>Official Responsibilities </a:t>
            </a:r>
            <a:r>
              <a:rPr lang="en-US" sz="3400" dirty="0"/>
              <a:t/>
            </a:r>
            <a:br>
              <a:rPr lang="en-US" sz="3400" dirty="0"/>
            </a:br>
            <a:endParaRPr lang="en-US" sz="2300" dirty="0"/>
          </a:p>
        </p:txBody>
      </p:sp>
      <p:sp>
        <p:nvSpPr>
          <p:cNvPr id="4" name="Slide Number Placeholder 4"/>
          <p:cNvSpPr>
            <a:spLocks noGrp="1"/>
          </p:cNvSpPr>
          <p:nvPr>
            <p:ph type="sldNum" sz="quarter" idx="12"/>
          </p:nvPr>
        </p:nvSpPr>
        <p:spPr/>
        <p:txBody>
          <a:bodyPr>
            <a:normAutofit/>
          </a:bodyPr>
          <a:lstStyle/>
          <a:p>
            <a:fld id="{C97FE034-2F81-4448-8EB2-6FAF387EC5E5}" type="slidenum">
              <a:rPr lang="en-US"/>
              <a:pPr/>
              <a:t>19</a:t>
            </a:fld>
            <a:endParaRPr lang="en-US"/>
          </a:p>
        </p:txBody>
      </p:sp>
      <p:sp>
        <p:nvSpPr>
          <p:cNvPr id="29699" name="Rectangle 3"/>
          <p:cNvSpPr>
            <a:spLocks noGrp="1" noChangeArrowheads="1"/>
          </p:cNvSpPr>
          <p:nvPr>
            <p:ph sz="quarter" idx="1"/>
          </p:nvPr>
        </p:nvSpPr>
        <p:spPr>
          <a:xfrm>
            <a:off x="381000" y="1828800"/>
            <a:ext cx="8153400" cy="4495800"/>
          </a:xfrm>
        </p:spPr>
        <p:txBody>
          <a:bodyPr/>
          <a:lstStyle/>
          <a:p>
            <a:pPr marL="609600" indent="-609600">
              <a:buClr>
                <a:schemeClr val="tx1"/>
              </a:buClr>
              <a:buFont typeface="Wingdings" pitchFamily="2" charset="2"/>
              <a:buAutoNum type="arabicParenR" startAt="2"/>
            </a:pPr>
            <a:r>
              <a:rPr lang="en-US" sz="2400" b="1" dirty="0"/>
              <a:t>Request additional information</a:t>
            </a:r>
            <a:r>
              <a:rPr lang="en-US" sz="2400" dirty="0"/>
              <a:t> if the single audit report lacks a response from the recipient or it was determined that additional supporting material is required. </a:t>
            </a:r>
          </a:p>
          <a:p>
            <a:pPr marL="609600" indent="-609600">
              <a:buClr>
                <a:schemeClr val="tx1"/>
              </a:buClr>
              <a:buFont typeface="Wingdings" pitchFamily="2" charset="2"/>
              <a:buNone/>
            </a:pPr>
            <a:r>
              <a:rPr lang="en-US" sz="2800" b="1" i="1" dirty="0">
                <a:latin typeface="Times New Roman" pitchFamily="18" charset="0"/>
              </a:rPr>
              <a:t>	</a:t>
            </a:r>
            <a:r>
              <a:rPr lang="en-US" sz="3200" b="1" i="1" dirty="0">
                <a:latin typeface="Times New Roman" pitchFamily="18" charset="0"/>
              </a:rPr>
              <a:t>The awarding official is to contact the recipient within fourteen (14) calendar days of receipt of the audit report. The letter should request a response from the recipient within thirty (30) calendar days.</a:t>
            </a:r>
          </a:p>
          <a:p>
            <a:pPr marL="609600" indent="-609600"/>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0" y="304800"/>
            <a:ext cx="8839200" cy="990600"/>
          </a:xfrm>
        </p:spPr>
        <p:txBody>
          <a:bodyPr>
            <a:normAutofit/>
          </a:bodyPr>
          <a:lstStyle/>
          <a:p>
            <a:pPr algn="ctr"/>
            <a:r>
              <a:rPr lang="en-US" sz="2800" b="1" dirty="0" smtClean="0"/>
              <a:t>Office </a:t>
            </a:r>
            <a:r>
              <a:rPr lang="en-US" sz="2800" b="1" dirty="0"/>
              <a:t>Of Internal Evaluation &amp; Assessment </a:t>
            </a:r>
            <a:r>
              <a:rPr lang="en-US" sz="2800" dirty="0" smtClean="0"/>
              <a:t/>
            </a:r>
            <a:br>
              <a:rPr lang="en-US" sz="2800" dirty="0" smtClean="0"/>
            </a:br>
            <a:r>
              <a:rPr lang="en-US" sz="2800" dirty="0" smtClean="0"/>
              <a:t>Audit </a:t>
            </a:r>
            <a:r>
              <a:rPr lang="en-US" sz="2800" dirty="0"/>
              <a:t>Liaison Office (ALO)</a:t>
            </a:r>
          </a:p>
        </p:txBody>
      </p:sp>
      <p:sp>
        <p:nvSpPr>
          <p:cNvPr id="4" name="Slide Number Placeholder 4"/>
          <p:cNvSpPr>
            <a:spLocks noGrp="1"/>
          </p:cNvSpPr>
          <p:nvPr>
            <p:ph type="sldNum" sz="quarter" idx="12"/>
          </p:nvPr>
        </p:nvSpPr>
        <p:spPr/>
        <p:txBody>
          <a:bodyPr>
            <a:normAutofit/>
          </a:bodyPr>
          <a:lstStyle/>
          <a:p>
            <a:fld id="{513356F5-DCF9-45BA-A07F-FA3B74CD8E0B}" type="slidenum">
              <a:rPr lang="en-US"/>
              <a:pPr/>
              <a:t>2</a:t>
            </a:fld>
            <a:endParaRPr lang="en-US"/>
          </a:p>
        </p:txBody>
      </p:sp>
      <p:sp>
        <p:nvSpPr>
          <p:cNvPr id="10243" name="Rectangle 3"/>
          <p:cNvSpPr>
            <a:spLocks noGrp="1" noChangeArrowheads="1"/>
          </p:cNvSpPr>
          <p:nvPr>
            <p:ph sz="quarter" idx="1"/>
          </p:nvPr>
        </p:nvSpPr>
        <p:spPr>
          <a:xfrm>
            <a:off x="609600" y="1676400"/>
            <a:ext cx="8153400" cy="4648200"/>
          </a:xfrm>
        </p:spPr>
        <p:txBody>
          <a:bodyPr/>
          <a:lstStyle/>
          <a:p>
            <a:r>
              <a:rPr lang="en-US" sz="2000" b="1" dirty="0"/>
              <a:t>Michael </a:t>
            </a:r>
            <a:r>
              <a:rPr lang="en-US" sz="2000" b="1" dirty="0" err="1"/>
              <a:t>Oliva</a:t>
            </a:r>
            <a:r>
              <a:rPr lang="en-US" sz="2000" b="1" dirty="0"/>
              <a:t>, Director</a:t>
            </a:r>
          </a:p>
          <a:p>
            <a:pPr>
              <a:buNone/>
            </a:pPr>
            <a:r>
              <a:rPr lang="en-US" sz="2000" dirty="0"/>
              <a:t>Office of Internal Evaluation and Assessment</a:t>
            </a:r>
          </a:p>
          <a:p>
            <a:pPr>
              <a:buNone/>
            </a:pPr>
            <a:r>
              <a:rPr lang="en-US" sz="2000" dirty="0"/>
              <a:t>Office of the Deputy Assistant Secretary – </a:t>
            </a:r>
            <a:endParaRPr lang="en-US" sz="2000" dirty="0" smtClean="0"/>
          </a:p>
          <a:p>
            <a:pPr>
              <a:buNone/>
            </a:pPr>
            <a:r>
              <a:rPr lang="en-US" sz="2000" dirty="0" smtClean="0"/>
              <a:t>	Management </a:t>
            </a:r>
            <a:r>
              <a:rPr lang="en-US" sz="2000" dirty="0"/>
              <a:t>Indian Affairs</a:t>
            </a:r>
          </a:p>
          <a:p>
            <a:pPr>
              <a:buNone/>
            </a:pPr>
            <a:r>
              <a:rPr lang="en-US" sz="2000" dirty="0" smtClean="0"/>
              <a:t>	Phone</a:t>
            </a:r>
            <a:r>
              <a:rPr lang="en-US" sz="2000" dirty="0"/>
              <a:t>: (703) 390-6537 Fax; (703) 390-6325</a:t>
            </a:r>
          </a:p>
          <a:p>
            <a:r>
              <a:rPr lang="en-US" sz="2000" b="1" dirty="0" err="1" smtClean="0"/>
              <a:t>SherAli</a:t>
            </a:r>
            <a:r>
              <a:rPr lang="en-US" sz="2000" b="1" dirty="0" smtClean="0"/>
              <a:t> </a:t>
            </a:r>
            <a:r>
              <a:rPr lang="en-US" sz="2000" b="1" dirty="0" err="1"/>
              <a:t>Basharat</a:t>
            </a:r>
            <a:r>
              <a:rPr lang="en-US" sz="2000" dirty="0"/>
              <a:t>, Management Analyst</a:t>
            </a:r>
          </a:p>
          <a:p>
            <a:pPr>
              <a:buNone/>
            </a:pPr>
            <a:r>
              <a:rPr lang="en-US" sz="2000" dirty="0" smtClean="0"/>
              <a:t>	Phone</a:t>
            </a:r>
            <a:r>
              <a:rPr lang="en-US" sz="2000" dirty="0"/>
              <a:t>: (703) </a:t>
            </a:r>
            <a:r>
              <a:rPr lang="en-US" sz="2000" dirty="0" smtClean="0"/>
              <a:t>390-6338</a:t>
            </a:r>
          </a:p>
          <a:p>
            <a:r>
              <a:rPr lang="en-US" sz="2000" b="1" dirty="0" smtClean="0"/>
              <a:t>Stephanie Glasscock</a:t>
            </a:r>
            <a:r>
              <a:rPr lang="en-US" sz="2000" dirty="0" smtClean="0"/>
              <a:t>, </a:t>
            </a:r>
            <a:r>
              <a:rPr lang="en-US" sz="2000" dirty="0"/>
              <a:t>Secretary</a:t>
            </a:r>
          </a:p>
          <a:p>
            <a:pPr>
              <a:buNone/>
            </a:pPr>
            <a:r>
              <a:rPr lang="en-US" sz="2000" dirty="0" smtClean="0"/>
              <a:t>	Phone</a:t>
            </a:r>
            <a:r>
              <a:rPr lang="en-US" sz="2000" dirty="0"/>
              <a:t>: (703) </a:t>
            </a:r>
            <a:r>
              <a:rPr lang="en-US" sz="2000" dirty="0" smtClean="0"/>
              <a:t>390-6485</a:t>
            </a:r>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457200" y="457200"/>
            <a:ext cx="8385175" cy="762000"/>
          </a:xfrm>
        </p:spPr>
        <p:txBody>
          <a:bodyPr>
            <a:normAutofit/>
          </a:bodyPr>
          <a:lstStyle/>
          <a:p>
            <a:pPr marL="838200" indent="-838200"/>
            <a:r>
              <a:rPr lang="en-US" sz="3200" dirty="0" smtClean="0"/>
              <a:t>Sanctions </a:t>
            </a:r>
            <a:r>
              <a:rPr lang="en-US" sz="3200" dirty="0"/>
              <a:t>for Failing Timely Submission</a:t>
            </a:r>
          </a:p>
        </p:txBody>
      </p:sp>
      <p:sp>
        <p:nvSpPr>
          <p:cNvPr id="4" name="Slide Number Placeholder 4"/>
          <p:cNvSpPr>
            <a:spLocks noGrp="1"/>
          </p:cNvSpPr>
          <p:nvPr>
            <p:ph type="sldNum" sz="quarter" idx="12"/>
          </p:nvPr>
        </p:nvSpPr>
        <p:spPr/>
        <p:txBody>
          <a:bodyPr>
            <a:normAutofit/>
          </a:bodyPr>
          <a:lstStyle/>
          <a:p>
            <a:fld id="{DD4D4435-CC9C-4EC5-A353-070917FC4C1E}" type="slidenum">
              <a:rPr lang="en-US"/>
              <a:pPr/>
              <a:t>20</a:t>
            </a:fld>
            <a:endParaRPr lang="en-US"/>
          </a:p>
        </p:txBody>
      </p:sp>
      <p:sp>
        <p:nvSpPr>
          <p:cNvPr id="19459" name="Rectangle 3"/>
          <p:cNvSpPr>
            <a:spLocks noGrp="1" noChangeArrowheads="1"/>
          </p:cNvSpPr>
          <p:nvPr>
            <p:ph sz="quarter" idx="1"/>
          </p:nvPr>
        </p:nvSpPr>
        <p:spPr>
          <a:xfrm>
            <a:off x="685800" y="1447800"/>
            <a:ext cx="8007350" cy="5105400"/>
          </a:xfrm>
        </p:spPr>
        <p:txBody>
          <a:bodyPr>
            <a:normAutofit/>
          </a:bodyPr>
          <a:lstStyle/>
          <a:p>
            <a:pPr>
              <a:lnSpc>
                <a:spcPct val="90000"/>
              </a:lnSpc>
              <a:spcAft>
                <a:spcPct val="50000"/>
              </a:spcAft>
              <a:buFont typeface="Wingdings" pitchFamily="2" charset="2"/>
              <a:buNone/>
            </a:pPr>
            <a:r>
              <a:rPr lang="en-US" b="1" dirty="0"/>
              <a:t>Authority: </a:t>
            </a:r>
            <a:r>
              <a:rPr lang="en-US" b="1" dirty="0">
                <a:hlinkClick r:id="rId3" action="ppaction://hlinkfile"/>
              </a:rPr>
              <a:t>5 IAM 2  Section 2.8</a:t>
            </a:r>
            <a:endParaRPr lang="en-US" dirty="0"/>
          </a:p>
          <a:p>
            <a:pPr>
              <a:lnSpc>
                <a:spcPct val="90000"/>
              </a:lnSpc>
              <a:buFont typeface="Wingdings" pitchFamily="2" charset="2"/>
              <a:buChar char="x"/>
            </a:pPr>
            <a:r>
              <a:rPr lang="en-US" sz="2800" dirty="0"/>
              <a:t>The Tribe has </a:t>
            </a:r>
            <a:r>
              <a:rPr lang="en-US" sz="2800" b="1" i="1" dirty="0"/>
              <a:t>9 months</a:t>
            </a:r>
            <a:r>
              <a:rPr lang="en-US" sz="2800" dirty="0"/>
              <a:t> after the close of their fiscal year to complete and submit an audit to the Office of Audit and Evaluation and the Clearinghouse.</a:t>
            </a:r>
          </a:p>
          <a:p>
            <a:pPr>
              <a:lnSpc>
                <a:spcPct val="90000"/>
              </a:lnSpc>
              <a:buNone/>
            </a:pPr>
            <a:endParaRPr lang="en-US" sz="800" dirty="0"/>
          </a:p>
          <a:p>
            <a:pPr lvl="1">
              <a:lnSpc>
                <a:spcPct val="90000"/>
              </a:lnSpc>
              <a:buFont typeface="Wingdings" pitchFamily="2" charset="2"/>
              <a:buChar char="x"/>
            </a:pPr>
            <a:r>
              <a:rPr lang="en-US" sz="2500" dirty="0"/>
              <a:t>If they miss this deadline, the BIA </a:t>
            </a:r>
            <a:r>
              <a:rPr lang="en-US" sz="2500" b="1" dirty="0" smtClean="0"/>
              <a:t>Awarding</a:t>
            </a:r>
            <a:r>
              <a:rPr lang="en-US" sz="2500" dirty="0" smtClean="0"/>
              <a:t> </a:t>
            </a:r>
            <a:r>
              <a:rPr lang="en-US" sz="2500" b="1" dirty="0" smtClean="0"/>
              <a:t>Official</a:t>
            </a:r>
            <a:r>
              <a:rPr lang="en-US" sz="2500" dirty="0" smtClean="0"/>
              <a:t> </a:t>
            </a:r>
            <a:r>
              <a:rPr lang="en-US" sz="2500" dirty="0"/>
              <a:t>should issue a reminder/warning letter.</a:t>
            </a:r>
          </a:p>
          <a:p>
            <a:pPr>
              <a:lnSpc>
                <a:spcPct val="90000"/>
              </a:lnSpc>
              <a:buNone/>
            </a:pPr>
            <a:endParaRPr lang="en-US" sz="800" dirty="0"/>
          </a:p>
          <a:p>
            <a:pPr lvl="1">
              <a:lnSpc>
                <a:spcPct val="90000"/>
              </a:lnSpc>
              <a:buFont typeface="Wingdings" pitchFamily="2" charset="2"/>
              <a:buChar char="x"/>
            </a:pPr>
            <a:r>
              <a:rPr lang="en-US" sz="2500" dirty="0"/>
              <a:t>If they miss the date in the reminder/warning letter, BIA should impose </a:t>
            </a:r>
            <a:r>
              <a:rPr lang="en-US" sz="2500" b="1" i="1" dirty="0" smtClean="0"/>
              <a:t>sanctions.</a:t>
            </a:r>
            <a:endParaRPr lang="en-US" sz="25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a:xfrm>
            <a:off x="457200" y="274638"/>
            <a:ext cx="8229600" cy="655637"/>
          </a:xfrm>
        </p:spPr>
        <p:txBody>
          <a:bodyPr>
            <a:normAutofit/>
          </a:bodyPr>
          <a:lstStyle/>
          <a:p>
            <a:r>
              <a:rPr lang="en-US" sz="3200" dirty="0" smtClean="0"/>
              <a:t>Sanctions </a:t>
            </a:r>
            <a:r>
              <a:rPr lang="en-US" sz="3200" dirty="0"/>
              <a:t>for Failing Timely Submission</a:t>
            </a:r>
          </a:p>
        </p:txBody>
      </p:sp>
      <p:sp>
        <p:nvSpPr>
          <p:cNvPr id="4" name="Slide Number Placeholder 4"/>
          <p:cNvSpPr>
            <a:spLocks noGrp="1"/>
          </p:cNvSpPr>
          <p:nvPr>
            <p:ph type="sldNum" sz="quarter" idx="12"/>
          </p:nvPr>
        </p:nvSpPr>
        <p:spPr/>
        <p:txBody>
          <a:bodyPr>
            <a:normAutofit/>
          </a:bodyPr>
          <a:lstStyle/>
          <a:p>
            <a:fld id="{16A4F56D-5C7A-4411-882F-5208B8872574}" type="slidenum">
              <a:rPr lang="en-US"/>
              <a:pPr/>
              <a:t>21</a:t>
            </a:fld>
            <a:endParaRPr lang="en-US"/>
          </a:p>
        </p:txBody>
      </p:sp>
      <p:sp>
        <p:nvSpPr>
          <p:cNvPr id="31747" name="Rectangle 3"/>
          <p:cNvSpPr>
            <a:spLocks noGrp="1" noChangeArrowheads="1"/>
          </p:cNvSpPr>
          <p:nvPr>
            <p:ph sz="quarter" idx="1"/>
          </p:nvPr>
        </p:nvSpPr>
        <p:spPr>
          <a:xfrm>
            <a:off x="533400" y="1219200"/>
            <a:ext cx="8007350" cy="5410200"/>
          </a:xfrm>
        </p:spPr>
        <p:txBody>
          <a:bodyPr>
            <a:normAutofit/>
          </a:bodyPr>
          <a:lstStyle/>
          <a:p>
            <a:pPr>
              <a:lnSpc>
                <a:spcPct val="80000"/>
              </a:lnSpc>
              <a:buFont typeface="Wingdings" pitchFamily="2" charset="2"/>
              <a:buNone/>
            </a:pPr>
            <a:r>
              <a:rPr lang="en-US" sz="2000" b="1" dirty="0"/>
              <a:t>Authority: </a:t>
            </a:r>
            <a:r>
              <a:rPr lang="en-US" sz="2000" b="1" dirty="0">
                <a:hlinkClick r:id="rId3" action="ppaction://hlinkfile"/>
              </a:rPr>
              <a:t>OMB Cir. A-133  </a:t>
            </a:r>
            <a:r>
              <a:rPr lang="en-US" sz="2000" b="1" dirty="0"/>
              <a:t>&amp;  5 IAM 2 Section 2.8</a:t>
            </a:r>
          </a:p>
          <a:p>
            <a:pPr>
              <a:lnSpc>
                <a:spcPct val="80000"/>
              </a:lnSpc>
            </a:pPr>
            <a:endParaRPr lang="en-US" sz="2000" b="1" dirty="0"/>
          </a:p>
          <a:p>
            <a:pPr>
              <a:lnSpc>
                <a:spcPct val="80000"/>
              </a:lnSpc>
              <a:buClr>
                <a:srgbClr val="FF3300"/>
              </a:buClr>
              <a:buFont typeface="Wingdings" pitchFamily="2" charset="2"/>
              <a:buChar char="·"/>
            </a:pPr>
            <a:r>
              <a:rPr lang="en-US" sz="2000" b="1" u="sng" dirty="0"/>
              <a:t>Level 1:</a:t>
            </a:r>
            <a:r>
              <a:rPr lang="en-US" sz="2000" dirty="0"/>
              <a:t> If the Tribe fails to submit its report to the CH or OAE the AO will place the Tribe on a monthly payment schedule for the following fiscal year.</a:t>
            </a:r>
          </a:p>
          <a:p>
            <a:pPr>
              <a:lnSpc>
                <a:spcPct val="80000"/>
              </a:lnSpc>
              <a:buClr>
                <a:schemeClr val="accent2"/>
              </a:buClr>
              <a:buFont typeface="Wingdings" pitchFamily="2" charset="2"/>
              <a:buChar char="·"/>
            </a:pPr>
            <a:endParaRPr lang="en-US" sz="2000" dirty="0"/>
          </a:p>
          <a:p>
            <a:pPr>
              <a:lnSpc>
                <a:spcPct val="80000"/>
              </a:lnSpc>
              <a:buClr>
                <a:srgbClr val="CC0000"/>
              </a:buClr>
              <a:buFont typeface="Wingdings" pitchFamily="2" charset="2"/>
              <a:buChar char="¸"/>
            </a:pPr>
            <a:r>
              <a:rPr lang="en-US" sz="2000" b="1" u="sng" dirty="0"/>
              <a:t>Level 2:</a:t>
            </a:r>
            <a:r>
              <a:rPr lang="en-US" sz="2000" dirty="0"/>
              <a:t> If the Tribe still fails to file its previous years report and also its current year report by the end of following fiscal year, the AO will continue limiting drawdowns and also withhold all contract support payments. Tribe will remain on Level 2 sanctions until all outstanding audit reports are submitted.</a:t>
            </a:r>
          </a:p>
          <a:p>
            <a:pPr>
              <a:lnSpc>
                <a:spcPct val="80000"/>
              </a:lnSpc>
              <a:buClr>
                <a:schemeClr val="accent2"/>
              </a:buClr>
              <a:buFont typeface="Wingdings" pitchFamily="2" charset="2"/>
              <a:buChar char="·"/>
            </a:pPr>
            <a:endParaRPr lang="en-US" sz="2000" dirty="0"/>
          </a:p>
          <a:p>
            <a:pPr>
              <a:lnSpc>
                <a:spcPct val="80000"/>
              </a:lnSpc>
              <a:buSzTx/>
              <a:buFont typeface="Wingdings" pitchFamily="2" charset="2"/>
              <a:buChar char="¹"/>
            </a:pPr>
            <a:r>
              <a:rPr lang="en-US" sz="2000" b="1" u="sng" dirty="0"/>
              <a:t>Level 3:</a:t>
            </a:r>
            <a:r>
              <a:rPr lang="en-US" sz="2000" dirty="0"/>
              <a:t> If no audit reports are submitted by the end of second year, the awarding official will initiate reassumption procedures.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GASB 34</a:t>
            </a:r>
            <a:endParaRPr lang="en-US" dirty="0"/>
          </a:p>
        </p:txBody>
      </p:sp>
      <p:sp>
        <p:nvSpPr>
          <p:cNvPr id="3" name="Slide Number Placeholder 2"/>
          <p:cNvSpPr>
            <a:spLocks noGrp="1"/>
          </p:cNvSpPr>
          <p:nvPr>
            <p:ph type="sldNum" sz="quarter" idx="12"/>
          </p:nvPr>
        </p:nvSpPr>
        <p:spPr/>
        <p:txBody>
          <a:bodyPr>
            <a:normAutofit/>
          </a:bodyPr>
          <a:lstStyle/>
          <a:p>
            <a:fld id="{A0E7B07E-9C46-42CB-A30C-10F58E7B2D3E}" type="slidenum">
              <a:rPr lang="en-US" smtClean="0"/>
              <a:pPr/>
              <a:t>22</a:t>
            </a:fld>
            <a:endParaRPr lang="en-US"/>
          </a:p>
        </p:txBody>
      </p:sp>
      <p:sp>
        <p:nvSpPr>
          <p:cNvPr id="4" name="Content Placeholder 3"/>
          <p:cNvSpPr>
            <a:spLocks noGrp="1"/>
          </p:cNvSpPr>
          <p:nvPr>
            <p:ph sz="quarter" idx="1"/>
          </p:nvPr>
        </p:nvSpPr>
        <p:spPr/>
        <p:txBody>
          <a:bodyPr/>
          <a:lstStyle/>
          <a:p>
            <a:r>
              <a:rPr lang="en-US" dirty="0" smtClean="0"/>
              <a:t>Government Accounting Standards Board – Statement 34: Basic Financial Statements-Management Discussion and Analysis-for State and Local Governments.</a:t>
            </a:r>
          </a:p>
          <a:p>
            <a:endParaRPr lang="en-US" dirty="0" smtClean="0"/>
          </a:p>
          <a:p>
            <a:r>
              <a:rPr lang="en-US" dirty="0" smtClean="0"/>
              <a:t>See website: www.gasb.org</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a:xfrm>
            <a:off x="228600" y="152400"/>
            <a:ext cx="8763000" cy="838200"/>
          </a:xfrm>
        </p:spPr>
        <p:txBody>
          <a:bodyPr>
            <a:normAutofit/>
          </a:bodyPr>
          <a:lstStyle/>
          <a:p>
            <a:pPr algn="l"/>
            <a:r>
              <a:rPr lang="en-US" sz="2000" b="1" dirty="0" smtClean="0"/>
              <a:t>GASB </a:t>
            </a:r>
            <a:r>
              <a:rPr lang="en-US" sz="2000" b="1" dirty="0"/>
              <a:t>– 34 </a:t>
            </a:r>
            <a:r>
              <a:rPr lang="en-US" sz="2000" b="1" dirty="0" smtClean="0"/>
              <a:t>  a Tribe or Tribal Organization Must:</a:t>
            </a:r>
            <a:endParaRPr lang="en-US" sz="2000" b="1" dirty="0"/>
          </a:p>
        </p:txBody>
      </p:sp>
      <p:sp>
        <p:nvSpPr>
          <p:cNvPr id="4" name="Slide Number Placeholder 4"/>
          <p:cNvSpPr>
            <a:spLocks noGrp="1"/>
          </p:cNvSpPr>
          <p:nvPr>
            <p:ph type="sldNum" sz="quarter" idx="12"/>
          </p:nvPr>
        </p:nvSpPr>
        <p:spPr/>
        <p:txBody>
          <a:bodyPr>
            <a:normAutofit/>
          </a:bodyPr>
          <a:lstStyle/>
          <a:p>
            <a:fld id="{371BB05E-C709-46F3-B634-CD012FCBB330}" type="slidenum">
              <a:rPr lang="en-US"/>
              <a:pPr/>
              <a:t>23</a:t>
            </a:fld>
            <a:endParaRPr lang="en-US"/>
          </a:p>
        </p:txBody>
      </p:sp>
      <p:sp>
        <p:nvSpPr>
          <p:cNvPr id="54275" name="Rectangle 3"/>
          <p:cNvSpPr>
            <a:spLocks noGrp="1" noChangeArrowheads="1"/>
          </p:cNvSpPr>
          <p:nvPr>
            <p:ph sz="quarter" idx="1"/>
          </p:nvPr>
        </p:nvSpPr>
        <p:spPr>
          <a:xfrm>
            <a:off x="381000" y="1295400"/>
            <a:ext cx="8382000" cy="5562600"/>
          </a:xfrm>
        </p:spPr>
        <p:txBody>
          <a:bodyPr>
            <a:normAutofit/>
          </a:bodyPr>
          <a:lstStyle/>
          <a:p>
            <a:pPr>
              <a:lnSpc>
                <a:spcPct val="90000"/>
              </a:lnSpc>
              <a:spcAft>
                <a:spcPct val="50000"/>
              </a:spcAft>
              <a:buFont typeface="Wingdings" pitchFamily="2" charset="2"/>
              <a:buChar char="Ø"/>
            </a:pPr>
            <a:r>
              <a:rPr lang="en-US" sz="2800" dirty="0"/>
              <a:t>Report on the </a:t>
            </a:r>
            <a:r>
              <a:rPr lang="en-US" sz="2800" b="1" i="1" dirty="0"/>
              <a:t>overall</a:t>
            </a:r>
            <a:r>
              <a:rPr lang="en-US" sz="2800" dirty="0"/>
              <a:t> state of the entity’s financial health, not </a:t>
            </a:r>
            <a:r>
              <a:rPr lang="en-US" sz="2400" dirty="0"/>
              <a:t>just</a:t>
            </a:r>
            <a:r>
              <a:rPr lang="en-US" sz="2800" dirty="0"/>
              <a:t> on individual funds.</a:t>
            </a:r>
          </a:p>
          <a:p>
            <a:pPr>
              <a:lnSpc>
                <a:spcPct val="90000"/>
              </a:lnSpc>
              <a:spcAft>
                <a:spcPct val="50000"/>
              </a:spcAft>
              <a:buFont typeface="Wingdings" pitchFamily="2" charset="2"/>
              <a:buChar char="Ø"/>
            </a:pPr>
            <a:r>
              <a:rPr lang="en-US" sz="2800" dirty="0"/>
              <a:t>Provide detailed data on the cost of delivering services.</a:t>
            </a:r>
          </a:p>
          <a:p>
            <a:pPr lvl="1">
              <a:lnSpc>
                <a:spcPct val="90000"/>
              </a:lnSpc>
              <a:spcAft>
                <a:spcPct val="50000"/>
              </a:spcAft>
              <a:buFont typeface="Wingdings" pitchFamily="2" charset="2"/>
              <a:buChar char="Ø"/>
            </a:pPr>
            <a:r>
              <a:rPr lang="en-US" sz="2500" dirty="0"/>
              <a:t>Include information about infrastructure—such as roads and bridges. (Depreciation expenses will be reported.)</a:t>
            </a:r>
          </a:p>
          <a:p>
            <a:pPr lvl="1">
              <a:lnSpc>
                <a:spcPct val="90000"/>
              </a:lnSpc>
              <a:spcAft>
                <a:spcPct val="50000"/>
              </a:spcAft>
              <a:buFont typeface="Wingdings" pitchFamily="2" charset="2"/>
              <a:buChar char="Ø"/>
            </a:pPr>
            <a:r>
              <a:rPr lang="en-US" sz="2500" dirty="0"/>
              <a:t>Prepare an introductory narrative analyzing the government’s financial performance.</a:t>
            </a:r>
          </a:p>
          <a:p>
            <a:pPr lvl="1">
              <a:lnSpc>
                <a:spcPct val="90000"/>
              </a:lnSpc>
              <a:spcAft>
                <a:spcPct val="50000"/>
              </a:spcAft>
              <a:buFont typeface="Wingdings" pitchFamily="2" charset="2"/>
              <a:buChar char="Ø"/>
            </a:pPr>
            <a:r>
              <a:rPr lang="en-US" sz="2500" dirty="0"/>
              <a:t>Prepare financial statements using full accrual accounting for </a:t>
            </a:r>
            <a:r>
              <a:rPr lang="en-US" sz="2500" b="1" i="1" dirty="0"/>
              <a:t>all</a:t>
            </a:r>
            <a:r>
              <a:rPr lang="en-US" sz="2500" dirty="0"/>
              <a:t> the entity’s activities.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rrowheads="1"/>
          </p:cNvSpPr>
          <p:nvPr>
            <p:ph type="title"/>
          </p:nvPr>
        </p:nvSpPr>
        <p:spPr>
          <a:xfrm>
            <a:off x="457200" y="228600"/>
            <a:ext cx="8229600" cy="838200"/>
          </a:xfrm>
        </p:spPr>
        <p:txBody>
          <a:bodyPr>
            <a:normAutofit/>
          </a:bodyPr>
          <a:lstStyle/>
          <a:p>
            <a:r>
              <a:rPr lang="en-US" sz="2800" dirty="0" smtClean="0"/>
              <a:t>BIA </a:t>
            </a:r>
            <a:r>
              <a:rPr lang="en-US" sz="2800" dirty="0"/>
              <a:t>Policy for the Advanced Federal Funds</a:t>
            </a:r>
          </a:p>
        </p:txBody>
      </p:sp>
      <p:sp>
        <p:nvSpPr>
          <p:cNvPr id="4" name="Slide Number Placeholder 4"/>
          <p:cNvSpPr>
            <a:spLocks noGrp="1"/>
          </p:cNvSpPr>
          <p:nvPr>
            <p:ph type="sldNum" sz="quarter" idx="12"/>
          </p:nvPr>
        </p:nvSpPr>
        <p:spPr/>
        <p:txBody>
          <a:bodyPr>
            <a:normAutofit/>
          </a:bodyPr>
          <a:lstStyle/>
          <a:p>
            <a:fld id="{0642A15B-33DA-49FF-9941-BD44127A6488}" type="slidenum">
              <a:rPr lang="en-US"/>
              <a:pPr/>
              <a:t>24</a:t>
            </a:fld>
            <a:endParaRPr lang="en-US"/>
          </a:p>
        </p:txBody>
      </p:sp>
      <p:sp>
        <p:nvSpPr>
          <p:cNvPr id="55299" name="Rectangle 3"/>
          <p:cNvSpPr>
            <a:spLocks noGrp="1" noChangeArrowheads="1"/>
          </p:cNvSpPr>
          <p:nvPr>
            <p:ph sz="quarter" idx="1"/>
          </p:nvPr>
        </p:nvSpPr>
        <p:spPr>
          <a:xfrm>
            <a:off x="228600" y="1295400"/>
            <a:ext cx="8229600" cy="4800600"/>
          </a:xfrm>
        </p:spPr>
        <p:txBody>
          <a:bodyPr>
            <a:normAutofit/>
          </a:bodyPr>
          <a:lstStyle/>
          <a:p>
            <a:pPr marL="0" indent="0">
              <a:buFont typeface="Wingdings" pitchFamily="2" charset="2"/>
              <a:buNone/>
            </a:pPr>
            <a:r>
              <a:rPr lang="en-US" sz="1900" b="1" i="1" dirty="0"/>
              <a:t>Authority: P.L. 93-638 Sec 450e-3, P.L.105-277, Sec 111, OMB Circular A-133 Compliance Supplement, </a:t>
            </a:r>
            <a:r>
              <a:rPr lang="en-US" sz="1900" b="1" i="1" dirty="0">
                <a:hlinkClick r:id="rId3" action="ppaction://hlinkfile"/>
              </a:rPr>
              <a:t>5 IAM 2.3 (D), 2.4 (C) and 2.15</a:t>
            </a:r>
            <a:endParaRPr lang="en-US" sz="1900" b="1" i="1" dirty="0"/>
          </a:p>
          <a:p>
            <a:pPr>
              <a:buFont typeface="Wingdings" pitchFamily="2" charset="2"/>
              <a:buNone/>
            </a:pPr>
            <a:endParaRPr lang="en-US" sz="1900" b="1" dirty="0"/>
          </a:p>
          <a:p>
            <a:pPr marL="0" indent="19050">
              <a:buFont typeface="Wingdings" pitchFamily="2" charset="2"/>
              <a:buNone/>
            </a:pPr>
            <a:r>
              <a:rPr lang="en-US" sz="2400" b="1" dirty="0"/>
              <a:t>It </a:t>
            </a:r>
            <a:r>
              <a:rPr lang="en-US" sz="2400" b="1" dirty="0" smtClean="0"/>
              <a:t>is </a:t>
            </a:r>
            <a:r>
              <a:rPr lang="en-US" sz="2400" b="1" dirty="0"/>
              <a:t>Bureau of Indian Affairs policy to </a:t>
            </a:r>
            <a:r>
              <a:rPr lang="en-US" b="1" dirty="0"/>
              <a:t>ensure that:</a:t>
            </a:r>
          </a:p>
          <a:p>
            <a:pPr lvl="1">
              <a:buClr>
                <a:schemeClr val="hlink"/>
              </a:buClr>
              <a:buFont typeface="Wingdings" pitchFamily="2" charset="2"/>
              <a:buChar char="Ø"/>
            </a:pPr>
            <a:r>
              <a:rPr lang="en-US" dirty="0"/>
              <a:t>Federal funds are </a:t>
            </a:r>
            <a:r>
              <a:rPr lang="en-US" b="1" u="sng" dirty="0"/>
              <a:t>properly safeguarded</a:t>
            </a:r>
            <a:r>
              <a:rPr lang="en-US" dirty="0"/>
              <a:t> and</a:t>
            </a:r>
          </a:p>
          <a:p>
            <a:pPr lvl="1">
              <a:buClr>
                <a:schemeClr val="hlink"/>
              </a:buClr>
              <a:buFont typeface="Wingdings" pitchFamily="2" charset="2"/>
              <a:buChar char="Ø"/>
            </a:pPr>
            <a:endParaRPr lang="en-US" sz="1100" dirty="0"/>
          </a:p>
          <a:p>
            <a:pPr lvl="1">
              <a:buClr>
                <a:schemeClr val="hlink"/>
              </a:buClr>
              <a:buFont typeface="Wingdings" pitchFamily="2" charset="2"/>
              <a:buChar char="Ø"/>
            </a:pPr>
            <a:r>
              <a:rPr lang="en-US" sz="2800" dirty="0"/>
              <a:t>are used only for the </a:t>
            </a:r>
            <a:r>
              <a:rPr lang="en-US" sz="2800" b="1" u="sng" dirty="0"/>
              <a:t>authorized purposes</a:t>
            </a:r>
            <a:r>
              <a:rPr lang="en-US" sz="2800" dirty="0"/>
              <a:t> as described in the award agreement</a:t>
            </a:r>
            <a:r>
              <a:rPr lang="en-US" sz="2800" b="1" i="1" dirty="0"/>
              <a:t>.</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a:xfrm>
            <a:off x="457200" y="152400"/>
            <a:ext cx="8229600" cy="1173162"/>
          </a:xfrm>
        </p:spPr>
        <p:txBody>
          <a:bodyPr/>
          <a:lstStyle/>
          <a:p>
            <a:pPr algn="l"/>
            <a:r>
              <a:rPr lang="en-US" sz="3200" dirty="0" smtClean="0"/>
              <a:t>Federal </a:t>
            </a:r>
            <a:r>
              <a:rPr lang="en-US" sz="3200" dirty="0"/>
              <a:t>Advance Payments </a:t>
            </a:r>
            <a:br>
              <a:rPr lang="en-US" sz="3200" dirty="0"/>
            </a:br>
            <a:r>
              <a:rPr lang="en-US" sz="3200" i="1" dirty="0"/>
              <a:t>Investment Rules</a:t>
            </a:r>
            <a:r>
              <a:rPr lang="en-US" sz="3200" dirty="0"/>
              <a:t>:</a:t>
            </a:r>
          </a:p>
        </p:txBody>
      </p:sp>
      <p:sp>
        <p:nvSpPr>
          <p:cNvPr id="5" name="Slide Number Placeholder 4"/>
          <p:cNvSpPr>
            <a:spLocks noGrp="1"/>
          </p:cNvSpPr>
          <p:nvPr>
            <p:ph type="sldNum" sz="quarter" idx="12"/>
          </p:nvPr>
        </p:nvSpPr>
        <p:spPr/>
        <p:txBody>
          <a:bodyPr>
            <a:normAutofit/>
          </a:bodyPr>
          <a:lstStyle/>
          <a:p>
            <a:fld id="{FF25FC98-E482-4F80-90C0-3A8F19CCE993}" type="slidenum">
              <a:rPr lang="en-US"/>
              <a:pPr/>
              <a:t>25</a:t>
            </a:fld>
            <a:endParaRPr lang="en-US"/>
          </a:p>
        </p:txBody>
      </p:sp>
      <p:sp>
        <p:nvSpPr>
          <p:cNvPr id="57347" name="Rectangle 3"/>
          <p:cNvSpPr>
            <a:spLocks noGrp="1" noChangeArrowheads="1"/>
          </p:cNvSpPr>
          <p:nvPr>
            <p:ph sz="quarter" idx="1"/>
          </p:nvPr>
        </p:nvSpPr>
        <p:spPr>
          <a:xfrm>
            <a:off x="457200" y="1676400"/>
            <a:ext cx="8229600" cy="5029200"/>
          </a:xfrm>
        </p:spPr>
        <p:txBody>
          <a:bodyPr/>
          <a:lstStyle/>
          <a:p>
            <a:pPr>
              <a:buFont typeface="Wingdings" pitchFamily="2" charset="2"/>
              <a:buNone/>
            </a:pPr>
            <a:r>
              <a:rPr lang="en-US" b="1" u="sng" dirty="0"/>
              <a:t>Authority</a:t>
            </a:r>
            <a:r>
              <a:rPr lang="en-US" b="1" dirty="0"/>
              <a:t>: PL 105-277, Section 111</a:t>
            </a:r>
          </a:p>
          <a:p>
            <a:pPr>
              <a:buFont typeface="Wingdings" pitchFamily="2" charset="2"/>
              <a:buNone/>
            </a:pPr>
            <a:endParaRPr lang="en-US" sz="1200" b="1" dirty="0"/>
          </a:p>
          <a:p>
            <a:pPr>
              <a:buFont typeface="Wingdings" pitchFamily="2" charset="2"/>
              <a:buChar char="v"/>
            </a:pPr>
            <a:r>
              <a:rPr lang="en-US" dirty="0"/>
              <a:t>OMB Cir. A-133 Compliance Supplement Part 4</a:t>
            </a:r>
          </a:p>
          <a:p>
            <a:pPr lvl="1">
              <a:buFont typeface="Wingdings" pitchFamily="2" charset="2"/>
              <a:buChar char="v"/>
            </a:pPr>
            <a:r>
              <a:rPr lang="en-US" dirty="0" smtClean="0"/>
              <a:t>“</a:t>
            </a:r>
            <a:r>
              <a:rPr lang="en-US" dirty="0"/>
              <a:t>Advance payments…..may be invested……   before such funds are expended ……as long  as such funds are”—</a:t>
            </a:r>
          </a:p>
          <a:p>
            <a:pPr>
              <a:buNone/>
            </a:pPr>
            <a:r>
              <a:rPr lang="en-US" dirty="0" smtClean="0"/>
              <a:t>                                   </a:t>
            </a:r>
            <a:endParaRPr lang="en-US" dirty="0"/>
          </a:p>
        </p:txBody>
      </p:sp>
      <p:pic>
        <p:nvPicPr>
          <p:cNvPr id="57348" name="Picture 4" descr="bd06957_"/>
          <p:cNvPicPr>
            <a:picLocks noChangeAspect="1" noChangeArrowheads="1"/>
          </p:cNvPicPr>
          <p:nvPr/>
        </p:nvPicPr>
        <p:blipFill>
          <a:blip r:embed="rId3" cstate="print"/>
          <a:srcRect/>
          <a:stretch>
            <a:fillRect/>
          </a:stretch>
        </p:blipFill>
        <p:spPr bwMode="auto">
          <a:xfrm>
            <a:off x="5029200" y="4495800"/>
            <a:ext cx="1981200" cy="22098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a:xfrm>
            <a:off x="228600" y="152400"/>
            <a:ext cx="8534400" cy="1143000"/>
          </a:xfrm>
        </p:spPr>
        <p:txBody>
          <a:bodyPr>
            <a:normAutofit/>
          </a:bodyPr>
          <a:lstStyle/>
          <a:p>
            <a:pPr algn="l"/>
            <a:r>
              <a:rPr lang="en-US" sz="3200" b="0" dirty="0" smtClean="0"/>
              <a:t>Tribes </a:t>
            </a:r>
            <a:r>
              <a:rPr lang="en-US" sz="3200" b="0" dirty="0"/>
              <a:t>Options Under the ISDEAA </a:t>
            </a:r>
            <a:r>
              <a:rPr lang="en-US" sz="3200" b="0" dirty="0" smtClean="0"/>
              <a:t/>
            </a:r>
            <a:br>
              <a:rPr lang="en-US" sz="3200" b="0" dirty="0" smtClean="0"/>
            </a:br>
            <a:r>
              <a:rPr lang="en-US" sz="3200" b="0" dirty="0" smtClean="0"/>
              <a:t>for </a:t>
            </a:r>
            <a:r>
              <a:rPr lang="en-US" sz="3200" b="0" dirty="0"/>
              <a:t>Advanced BIA Funds</a:t>
            </a:r>
          </a:p>
        </p:txBody>
      </p:sp>
      <p:sp>
        <p:nvSpPr>
          <p:cNvPr id="5" name="Slide Number Placeholder 4"/>
          <p:cNvSpPr>
            <a:spLocks noGrp="1"/>
          </p:cNvSpPr>
          <p:nvPr>
            <p:ph type="sldNum" sz="quarter" idx="12"/>
          </p:nvPr>
        </p:nvSpPr>
        <p:spPr/>
        <p:txBody>
          <a:bodyPr>
            <a:normAutofit/>
          </a:bodyPr>
          <a:lstStyle/>
          <a:p>
            <a:fld id="{23C866BA-4395-49F1-9051-3D48D2A7F877}" type="slidenum">
              <a:rPr lang="en-US"/>
              <a:pPr/>
              <a:t>26</a:t>
            </a:fld>
            <a:endParaRPr lang="en-US"/>
          </a:p>
        </p:txBody>
      </p:sp>
      <p:sp>
        <p:nvSpPr>
          <p:cNvPr id="59395" name="Rectangle 3"/>
          <p:cNvSpPr>
            <a:spLocks noGrp="1" noChangeArrowheads="1"/>
          </p:cNvSpPr>
          <p:nvPr>
            <p:ph sz="quarter" idx="1"/>
          </p:nvPr>
        </p:nvSpPr>
        <p:spPr>
          <a:xfrm>
            <a:off x="457200" y="1828800"/>
            <a:ext cx="8229600" cy="4495800"/>
          </a:xfrm>
        </p:spPr>
        <p:txBody>
          <a:bodyPr>
            <a:normAutofit/>
          </a:bodyPr>
          <a:lstStyle/>
          <a:p>
            <a:pPr>
              <a:lnSpc>
                <a:spcPct val="90000"/>
              </a:lnSpc>
              <a:buClr>
                <a:srgbClr val="CC0066"/>
              </a:buClr>
              <a:buFont typeface="Arial Unicode MS" pitchFamily="34" charset="-128"/>
              <a:buNone/>
            </a:pPr>
            <a:r>
              <a:rPr lang="en-US" b="1" dirty="0"/>
              <a:t>Authority: </a:t>
            </a:r>
            <a:r>
              <a:rPr lang="en-US" b="1" dirty="0">
                <a:hlinkClick r:id="rId3" action="ppaction://hlinkfile"/>
              </a:rPr>
              <a:t>P.L. 93-638 Sec 450e-3</a:t>
            </a:r>
            <a:endParaRPr lang="en-US" b="1" dirty="0"/>
          </a:p>
          <a:p>
            <a:pPr>
              <a:lnSpc>
                <a:spcPct val="90000"/>
              </a:lnSpc>
              <a:buClr>
                <a:srgbClr val="CC0066"/>
              </a:buClr>
              <a:buFont typeface="Wingdings 2" pitchFamily="18" charset="2"/>
              <a:buChar char=""/>
            </a:pPr>
            <a:r>
              <a:rPr lang="en-US" sz="2800" dirty="0"/>
              <a:t>Invest the funds in “obligations of the United States” or those guaranteed by the US.</a:t>
            </a:r>
          </a:p>
          <a:p>
            <a:pPr>
              <a:lnSpc>
                <a:spcPct val="90000"/>
              </a:lnSpc>
              <a:buClr>
                <a:srgbClr val="CC0066"/>
              </a:buClr>
              <a:buFont typeface="Wingdings 2" pitchFamily="18" charset="2"/>
              <a:buNone/>
            </a:pPr>
            <a:endParaRPr lang="en-US" sz="800" dirty="0"/>
          </a:p>
          <a:p>
            <a:pPr>
              <a:lnSpc>
                <a:spcPct val="90000"/>
              </a:lnSpc>
              <a:buClr>
                <a:srgbClr val="CC0066"/>
              </a:buClr>
              <a:buFont typeface="Wingdings 2" pitchFamily="18" charset="2"/>
              <a:buChar char=""/>
            </a:pPr>
            <a:r>
              <a:rPr lang="en-US" sz="2800" dirty="0"/>
              <a:t>Invest in registered mutual funds that invest exclusively in the same types of securities.</a:t>
            </a:r>
          </a:p>
          <a:p>
            <a:pPr>
              <a:lnSpc>
                <a:spcPct val="90000"/>
              </a:lnSpc>
              <a:buClr>
                <a:srgbClr val="CC0066"/>
              </a:buClr>
              <a:buFont typeface="Wingdings 2" pitchFamily="18" charset="2"/>
              <a:buNone/>
            </a:pPr>
            <a:endParaRPr lang="en-US" sz="800" dirty="0"/>
          </a:p>
          <a:p>
            <a:pPr>
              <a:lnSpc>
                <a:spcPct val="90000"/>
              </a:lnSpc>
              <a:buClr>
                <a:srgbClr val="CC0066"/>
              </a:buClr>
              <a:buFont typeface="Wingdings 2" pitchFamily="18" charset="2"/>
              <a:buChar char=""/>
            </a:pPr>
            <a:r>
              <a:rPr lang="en-US" sz="2800" dirty="0"/>
              <a:t>Deposit the funds in an insured account (e.g., the FDIC).</a:t>
            </a:r>
          </a:p>
          <a:p>
            <a:pPr>
              <a:lnSpc>
                <a:spcPct val="90000"/>
              </a:lnSpc>
              <a:buClr>
                <a:srgbClr val="CC0066"/>
              </a:buClr>
              <a:buFont typeface="Wingdings 2" pitchFamily="18" charset="2"/>
              <a:buNone/>
            </a:pPr>
            <a:endParaRPr lang="en-US" sz="800" dirty="0"/>
          </a:p>
          <a:p>
            <a:pPr>
              <a:lnSpc>
                <a:spcPct val="90000"/>
              </a:lnSpc>
              <a:buClr>
                <a:srgbClr val="CC0066"/>
              </a:buClr>
              <a:buFont typeface="Wingdings 2" pitchFamily="18" charset="2"/>
              <a:buChar char=""/>
            </a:pPr>
            <a:r>
              <a:rPr lang="en-US" sz="2800" dirty="0"/>
              <a:t>Deposit the funds in a fully collateralized account.</a:t>
            </a:r>
          </a:p>
        </p:txBody>
      </p:sp>
      <p:pic>
        <p:nvPicPr>
          <p:cNvPr id="59396" name="Picture 4" descr="bd07012_"/>
          <p:cNvPicPr>
            <a:picLocks noChangeAspect="1" noChangeArrowheads="1"/>
          </p:cNvPicPr>
          <p:nvPr/>
        </p:nvPicPr>
        <p:blipFill>
          <a:blip r:embed="rId4" cstate="print"/>
          <a:srcRect/>
          <a:stretch>
            <a:fillRect/>
          </a:stretch>
        </p:blipFill>
        <p:spPr bwMode="auto">
          <a:xfrm>
            <a:off x="7391400" y="228600"/>
            <a:ext cx="1600200" cy="19050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p:cNvSpPr>
            <a:spLocks noGrp="1" noRot="1" noChangeArrowheads="1"/>
          </p:cNvSpPr>
          <p:nvPr>
            <p:ph type="title"/>
          </p:nvPr>
        </p:nvSpPr>
        <p:spPr>
          <a:xfrm>
            <a:off x="304800" y="228600"/>
            <a:ext cx="8458200" cy="838200"/>
          </a:xfrm>
        </p:spPr>
        <p:txBody>
          <a:bodyPr>
            <a:noAutofit/>
          </a:bodyPr>
          <a:lstStyle/>
          <a:p>
            <a:pPr algn="ctr"/>
            <a:r>
              <a:rPr lang="en-US" sz="2800" b="1" dirty="0" smtClean="0"/>
              <a:t>Federal </a:t>
            </a:r>
            <a:r>
              <a:rPr lang="en-US" sz="2800" b="1" dirty="0"/>
              <a:t>Advance Payments </a:t>
            </a:r>
            <a:r>
              <a:rPr lang="en-US" sz="2800" b="1" dirty="0" smtClean="0"/>
              <a:t/>
            </a:r>
            <a:br>
              <a:rPr lang="en-US" sz="2800" b="1" dirty="0" smtClean="0"/>
            </a:br>
            <a:r>
              <a:rPr lang="en-US" sz="2800" b="1" i="1" dirty="0" smtClean="0"/>
              <a:t>Investment Rules</a:t>
            </a:r>
            <a:endParaRPr lang="en-US" sz="2800" b="1" i="1" dirty="0"/>
          </a:p>
        </p:txBody>
      </p:sp>
      <p:sp>
        <p:nvSpPr>
          <p:cNvPr id="7" name="Slide Number Placeholder 5"/>
          <p:cNvSpPr>
            <a:spLocks noGrp="1"/>
          </p:cNvSpPr>
          <p:nvPr>
            <p:ph type="sldNum" sz="quarter" idx="12"/>
          </p:nvPr>
        </p:nvSpPr>
        <p:spPr/>
        <p:txBody>
          <a:bodyPr>
            <a:normAutofit/>
          </a:bodyPr>
          <a:lstStyle/>
          <a:p>
            <a:fld id="{0BB9EF2E-9344-4FB4-8BED-A2D1BF4D1646}" type="slidenum">
              <a:rPr lang="en-US"/>
              <a:pPr/>
              <a:t>27</a:t>
            </a:fld>
            <a:endParaRPr lang="en-US"/>
          </a:p>
        </p:txBody>
      </p:sp>
      <p:sp>
        <p:nvSpPr>
          <p:cNvPr id="61445" name="Rectangle 5"/>
          <p:cNvSpPr>
            <a:spLocks noGrp="1" noChangeArrowheads="1"/>
          </p:cNvSpPr>
          <p:nvPr>
            <p:ph sz="quarter" idx="1"/>
          </p:nvPr>
        </p:nvSpPr>
        <p:spPr>
          <a:xfrm>
            <a:off x="762000" y="1447800"/>
            <a:ext cx="3901440" cy="4572000"/>
          </a:xfrm>
        </p:spPr>
        <p:txBody>
          <a:bodyPr/>
          <a:lstStyle/>
          <a:p>
            <a:pPr marL="0" indent="19050">
              <a:buFont typeface="Wingdings" pitchFamily="2" charset="2"/>
              <a:buNone/>
            </a:pPr>
            <a:r>
              <a:rPr lang="en-US" sz="2400" dirty="0"/>
              <a:t>If </a:t>
            </a:r>
            <a:r>
              <a:rPr lang="en-US" sz="2400" dirty="0" smtClean="0"/>
              <a:t>invested funds are insured by </a:t>
            </a:r>
            <a:r>
              <a:rPr lang="en-US" sz="2400" dirty="0"/>
              <a:t>the Securities Investor </a:t>
            </a:r>
          </a:p>
          <a:p>
            <a:pPr marL="0" indent="19050">
              <a:buFont typeface="Wingdings" pitchFamily="2" charset="2"/>
              <a:buNone/>
            </a:pPr>
            <a:r>
              <a:rPr lang="en-US" sz="2400" dirty="0"/>
              <a:t>Protection Corporation. </a:t>
            </a:r>
            <a:endParaRPr lang="en-US" sz="2400" dirty="0" smtClean="0"/>
          </a:p>
          <a:p>
            <a:pPr marL="0" indent="19050">
              <a:buFont typeface="Wingdings" pitchFamily="2" charset="2"/>
              <a:buNone/>
            </a:pPr>
            <a:r>
              <a:rPr lang="en-US" sz="2400" dirty="0" smtClean="0"/>
              <a:t>Is this compliance</a:t>
            </a:r>
            <a:r>
              <a:rPr lang="en-US" sz="2400" dirty="0"/>
              <a:t>?</a:t>
            </a:r>
          </a:p>
          <a:p>
            <a:endParaRPr lang="en-US" sz="2400" dirty="0"/>
          </a:p>
          <a:p>
            <a:r>
              <a:rPr lang="en-US" sz="2400" dirty="0"/>
              <a:t> </a:t>
            </a:r>
            <a:r>
              <a:rPr lang="en-US" sz="2400" dirty="0" smtClean="0"/>
              <a:t>           </a:t>
            </a:r>
            <a:endParaRPr lang="en-US" sz="2400" dirty="0"/>
          </a:p>
        </p:txBody>
      </p:sp>
      <p:sp>
        <p:nvSpPr>
          <p:cNvPr id="61446" name="Rectangle 6"/>
          <p:cNvSpPr>
            <a:spLocks noGrp="1" noChangeArrowheads="1"/>
          </p:cNvSpPr>
          <p:nvPr>
            <p:ph sz="quarter" idx="2"/>
          </p:nvPr>
        </p:nvSpPr>
        <p:spPr>
          <a:xfrm>
            <a:off x="4648200" y="3352800"/>
            <a:ext cx="4038600" cy="2743200"/>
          </a:xfrm>
        </p:spPr>
        <p:txBody>
          <a:bodyPr/>
          <a:lstStyle/>
          <a:p>
            <a:pPr>
              <a:buFont typeface="Wingdings" pitchFamily="2" charset="2"/>
              <a:buNone/>
            </a:pPr>
            <a:r>
              <a:rPr lang="en-US" sz="2400" b="1"/>
              <a:t>     The SIPC is not a government agency</a:t>
            </a:r>
            <a:r>
              <a:rPr lang="en-US" sz="2400"/>
              <a:t>. It was established by the securities industry. Investors can recover losses only in limited cases.</a:t>
            </a:r>
          </a:p>
        </p:txBody>
      </p:sp>
      <p:sp>
        <p:nvSpPr>
          <p:cNvPr id="61449" name="WordArt 9"/>
          <p:cNvSpPr>
            <a:spLocks noChangeArrowheads="1" noChangeShapeType="1" noTextEdit="1"/>
          </p:cNvSpPr>
          <p:nvPr/>
        </p:nvSpPr>
        <p:spPr bwMode="auto">
          <a:xfrm>
            <a:off x="1066800" y="3810000"/>
            <a:ext cx="2057400" cy="1905000"/>
          </a:xfrm>
          <a:prstGeom prst="rect">
            <a:avLst/>
          </a:prstGeom>
        </p:spPr>
        <p:txBody>
          <a:bodyPr wrap="none" fromWordArt="1">
            <a:prstTxWarp prst="textSlantUp">
              <a:avLst>
                <a:gd name="adj" fmla="val 32056"/>
              </a:avLst>
            </a:prstTxWarp>
          </a:bodyPr>
          <a:lstStyle/>
          <a:p>
            <a:pPr algn="ctr"/>
            <a:r>
              <a:rPr lang="en-US" sz="3600" kern="10" dirty="0">
                <a:ln w="9525" cap="sq">
                  <a:solidFill>
                    <a:srgbClr val="CC99FF"/>
                  </a:solidFill>
                  <a:round/>
                  <a:headEnd type="none" w="sm" len="sm"/>
                  <a:tailEnd type="none" w="sm" len="sm"/>
                </a:ln>
                <a:gradFill rotWithShape="0">
                  <a:gsLst>
                    <a:gs pos="0">
                      <a:srgbClr val="6600CC"/>
                    </a:gs>
                    <a:gs pos="100000">
                      <a:srgbClr val="CC00CC"/>
                    </a:gs>
                  </a:gsLst>
                  <a:lin ang="5400000" scaled="1"/>
                </a:gradFill>
                <a:effectLst>
                  <a:outerShdw dist="53882" dir="2700000" algn="ctr" rotWithShape="0">
                    <a:srgbClr val="9999FF"/>
                  </a:outerShdw>
                </a:effectLst>
                <a:latin typeface="Playbill"/>
              </a:rPr>
              <a:t>No! </a:t>
            </a:r>
          </a:p>
        </p:txBody>
      </p:sp>
      <p:sp>
        <p:nvSpPr>
          <p:cNvPr id="61451" name="WordArt 11"/>
          <p:cNvSpPr>
            <a:spLocks noChangeArrowheads="1" noChangeShapeType="1" noTextEdit="1"/>
          </p:cNvSpPr>
          <p:nvPr/>
        </p:nvSpPr>
        <p:spPr bwMode="auto">
          <a:xfrm>
            <a:off x="5334000" y="1524000"/>
            <a:ext cx="2590800" cy="1371600"/>
          </a:xfrm>
          <a:prstGeom prst="rect">
            <a:avLst/>
          </a:prstGeom>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sp3d>
          </a:bodyPr>
          <a:lstStyle/>
          <a:p>
            <a:pPr algn="ctr"/>
            <a:r>
              <a:rPr lang="en-US" sz="3200" i="1" kern="10" dirty="0">
                <a:ln w="9525">
                  <a:round/>
                  <a:headEnd/>
                  <a:tailEnd/>
                </a:ln>
                <a:gradFill rotWithShape="0">
                  <a:gsLst>
                    <a:gs pos="0">
                      <a:srgbClr val="FFE701"/>
                    </a:gs>
                    <a:gs pos="100000">
                      <a:srgbClr val="FE3E02"/>
                    </a:gs>
                  </a:gsLst>
                  <a:lin ang="5400000" scaled="1"/>
                </a:gradFill>
                <a:latin typeface="Impact"/>
              </a:rPr>
              <a:t>Why?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61449"/>
                                        </p:tgtEl>
                                        <p:attrNameLst>
                                          <p:attrName>style.visibility</p:attrName>
                                        </p:attrNameLst>
                                      </p:cBhvr>
                                      <p:to>
                                        <p:strVal val="visible"/>
                                      </p:to>
                                    </p:set>
                                    <p:anim calcmode="lin" valueType="num">
                                      <p:cBhvr additive="base">
                                        <p:cTn id="7" dur="500" fill="hold"/>
                                        <p:tgtEl>
                                          <p:spTgt spid="61449"/>
                                        </p:tgtEl>
                                        <p:attrNameLst>
                                          <p:attrName>ppt_x</p:attrName>
                                        </p:attrNameLst>
                                      </p:cBhvr>
                                      <p:tavLst>
                                        <p:tav tm="0">
                                          <p:val>
                                            <p:strVal val="0-#ppt_w/2"/>
                                          </p:val>
                                        </p:tav>
                                        <p:tav tm="100000">
                                          <p:val>
                                            <p:strVal val="#ppt_x"/>
                                          </p:val>
                                        </p:tav>
                                      </p:tavLst>
                                    </p:anim>
                                    <p:anim calcmode="lin" valueType="num">
                                      <p:cBhvr additive="base">
                                        <p:cTn id="8" dur="500" fill="hold"/>
                                        <p:tgtEl>
                                          <p:spTgt spid="6144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51"/>
                                        </p:tgtEl>
                                        <p:attrNameLst>
                                          <p:attrName>style.visibility</p:attrName>
                                        </p:attrNameLst>
                                      </p:cBhvr>
                                      <p:to>
                                        <p:strVal val="visible"/>
                                      </p:to>
                                    </p:set>
                                    <p:anim calcmode="lin" valueType="num">
                                      <p:cBhvr additive="base">
                                        <p:cTn id="13" dur="500" fill="hold"/>
                                        <p:tgtEl>
                                          <p:spTgt spid="61451"/>
                                        </p:tgtEl>
                                        <p:attrNameLst>
                                          <p:attrName>ppt_x</p:attrName>
                                        </p:attrNameLst>
                                      </p:cBhvr>
                                      <p:tavLst>
                                        <p:tav tm="0">
                                          <p:val>
                                            <p:strVal val="#ppt_x"/>
                                          </p:val>
                                        </p:tav>
                                        <p:tav tm="100000">
                                          <p:val>
                                            <p:strVal val="#ppt_x"/>
                                          </p:val>
                                        </p:tav>
                                      </p:tavLst>
                                    </p:anim>
                                    <p:anim calcmode="lin" valueType="num">
                                      <p:cBhvr additive="base">
                                        <p:cTn id="14" dur="500" fill="hold"/>
                                        <p:tgtEl>
                                          <p:spTgt spid="614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9" grpId="0" animBg="1"/>
      <p:bldP spid="6145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a:xfrm>
            <a:off x="457200" y="274638"/>
            <a:ext cx="5562600" cy="944562"/>
          </a:xfrm>
        </p:spPr>
        <p:txBody>
          <a:bodyPr/>
          <a:lstStyle/>
          <a:p>
            <a:r>
              <a:rPr lang="en-US" sz="3600" b="0" dirty="0" smtClean="0"/>
              <a:t>Use </a:t>
            </a:r>
            <a:r>
              <a:rPr lang="en-US" sz="3600" b="0" dirty="0"/>
              <a:t>of Advanced Funds</a:t>
            </a:r>
          </a:p>
        </p:txBody>
      </p:sp>
      <p:sp>
        <p:nvSpPr>
          <p:cNvPr id="5" name="Slide Number Placeholder 4"/>
          <p:cNvSpPr>
            <a:spLocks noGrp="1"/>
          </p:cNvSpPr>
          <p:nvPr>
            <p:ph type="sldNum" sz="quarter" idx="12"/>
          </p:nvPr>
        </p:nvSpPr>
        <p:spPr/>
        <p:txBody>
          <a:bodyPr>
            <a:normAutofit/>
          </a:bodyPr>
          <a:lstStyle/>
          <a:p>
            <a:fld id="{0BD7EDFA-AA04-43CB-AD78-EC6C7CAC2BA3}" type="slidenum">
              <a:rPr lang="en-US"/>
              <a:pPr/>
              <a:t>28</a:t>
            </a:fld>
            <a:endParaRPr lang="en-US"/>
          </a:p>
        </p:txBody>
      </p:sp>
      <p:sp>
        <p:nvSpPr>
          <p:cNvPr id="62467" name="Rectangle 3"/>
          <p:cNvSpPr>
            <a:spLocks noGrp="1" noChangeArrowheads="1"/>
          </p:cNvSpPr>
          <p:nvPr>
            <p:ph sz="quarter" idx="1"/>
          </p:nvPr>
        </p:nvSpPr>
        <p:spPr>
          <a:xfrm>
            <a:off x="457200" y="1905000"/>
            <a:ext cx="8229600" cy="4114800"/>
          </a:xfrm>
        </p:spPr>
        <p:txBody>
          <a:bodyPr/>
          <a:lstStyle/>
          <a:p>
            <a:pPr>
              <a:lnSpc>
                <a:spcPct val="90000"/>
              </a:lnSpc>
              <a:buFont typeface="Wingdings" pitchFamily="2" charset="2"/>
              <a:buChar char="Ø"/>
            </a:pPr>
            <a:r>
              <a:rPr lang="en-US" sz="2400" dirty="0"/>
              <a:t>Advanced funds </a:t>
            </a:r>
            <a:r>
              <a:rPr lang="en-US" sz="2400" b="1" i="1" u="sng" dirty="0"/>
              <a:t>can be used</a:t>
            </a:r>
            <a:r>
              <a:rPr lang="en-US" sz="2400" dirty="0"/>
              <a:t> only for the federal programs covered by the contracts and annual funding agreements.</a:t>
            </a:r>
          </a:p>
          <a:p>
            <a:pPr>
              <a:lnSpc>
                <a:spcPct val="90000"/>
              </a:lnSpc>
              <a:buFont typeface="Wingdings" pitchFamily="2" charset="2"/>
              <a:buNone/>
            </a:pPr>
            <a:endParaRPr lang="en-US" sz="800" dirty="0"/>
          </a:p>
          <a:p>
            <a:pPr>
              <a:lnSpc>
                <a:spcPct val="90000"/>
              </a:lnSpc>
              <a:buFont typeface="Wingdings" pitchFamily="2" charset="2"/>
              <a:buChar char="Ø"/>
            </a:pPr>
            <a:r>
              <a:rPr lang="en-US" sz="2400" dirty="0"/>
              <a:t>Funds </a:t>
            </a:r>
            <a:r>
              <a:rPr lang="en-US" sz="2400" b="1" i="1" u="sng" dirty="0"/>
              <a:t>cannot</a:t>
            </a:r>
            <a:r>
              <a:rPr lang="en-US" sz="2400" u="sng" dirty="0"/>
              <a:t> </a:t>
            </a:r>
            <a:r>
              <a:rPr lang="en-US" sz="2400" b="1" i="1" u="sng" dirty="0"/>
              <a:t>be used</a:t>
            </a:r>
            <a:r>
              <a:rPr lang="en-US" sz="2400" dirty="0"/>
              <a:t> for tribal programs not authorized by the ISDEAA.</a:t>
            </a:r>
          </a:p>
          <a:p>
            <a:pPr>
              <a:lnSpc>
                <a:spcPct val="90000"/>
              </a:lnSpc>
              <a:buFont typeface="Wingdings" pitchFamily="2" charset="2"/>
              <a:buNone/>
            </a:pPr>
            <a:endParaRPr lang="en-US" sz="800" dirty="0"/>
          </a:p>
          <a:p>
            <a:pPr>
              <a:lnSpc>
                <a:spcPct val="90000"/>
              </a:lnSpc>
              <a:buFont typeface="Wingdings" pitchFamily="2" charset="2"/>
              <a:buChar char="Ø"/>
            </a:pPr>
            <a:r>
              <a:rPr lang="en-US" sz="2400" dirty="0"/>
              <a:t>A use of cash provided by BIA for any purpose other than to pay costs for programs included in an Indian affairs funding agreement will be </a:t>
            </a:r>
            <a:r>
              <a:rPr lang="en-US" sz="2400" b="1" u="sng" dirty="0"/>
              <a:t>Misapplication of </a:t>
            </a:r>
            <a:r>
              <a:rPr lang="en-US" sz="2400" b="1" u="sng" dirty="0" smtClean="0"/>
              <a:t>funds</a:t>
            </a:r>
            <a:r>
              <a:rPr lang="en-US" sz="2400" dirty="0"/>
              <a:t>.</a:t>
            </a:r>
          </a:p>
        </p:txBody>
      </p:sp>
      <p:pic>
        <p:nvPicPr>
          <p:cNvPr id="62468" name="Picture 4" descr="BD07252_"/>
          <p:cNvPicPr>
            <a:picLocks noChangeAspect="1" noChangeArrowheads="1"/>
          </p:cNvPicPr>
          <p:nvPr/>
        </p:nvPicPr>
        <p:blipFill>
          <a:blip r:embed="rId3" cstate="print"/>
          <a:srcRect/>
          <a:stretch>
            <a:fillRect/>
          </a:stretch>
        </p:blipFill>
        <p:spPr bwMode="auto">
          <a:xfrm>
            <a:off x="6324600" y="0"/>
            <a:ext cx="2057400" cy="16398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2468"/>
                                        </p:tgtEl>
                                        <p:attrNameLst>
                                          <p:attrName>style.visibility</p:attrName>
                                        </p:attrNameLst>
                                      </p:cBhvr>
                                      <p:to>
                                        <p:strVal val="visible"/>
                                      </p:to>
                                    </p:set>
                                    <p:animEffect transition="in" filter="checkerboard(across)">
                                      <p:cBhvr>
                                        <p:cTn id="7" dur="500"/>
                                        <p:tgtEl>
                                          <p:spTgt spid="62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a:xfrm>
            <a:off x="381000" y="228600"/>
            <a:ext cx="8229600" cy="792163"/>
          </a:xfrm>
        </p:spPr>
        <p:txBody>
          <a:bodyPr/>
          <a:lstStyle/>
          <a:p>
            <a:r>
              <a:rPr lang="en-US" dirty="0" smtClean="0"/>
              <a:t>What </a:t>
            </a:r>
            <a:r>
              <a:rPr lang="en-US" dirty="0"/>
              <a:t>Is “Deferred Revenue?”</a:t>
            </a:r>
          </a:p>
        </p:txBody>
      </p:sp>
      <p:sp>
        <p:nvSpPr>
          <p:cNvPr id="4" name="Slide Number Placeholder 4"/>
          <p:cNvSpPr>
            <a:spLocks noGrp="1"/>
          </p:cNvSpPr>
          <p:nvPr>
            <p:ph type="sldNum" sz="quarter" idx="12"/>
          </p:nvPr>
        </p:nvSpPr>
        <p:spPr/>
        <p:txBody>
          <a:bodyPr>
            <a:normAutofit/>
          </a:bodyPr>
          <a:lstStyle/>
          <a:p>
            <a:fld id="{09462E83-3BCD-4247-80DB-51F5DCA843F4}" type="slidenum">
              <a:rPr lang="en-US"/>
              <a:pPr/>
              <a:t>29</a:t>
            </a:fld>
            <a:endParaRPr lang="en-US"/>
          </a:p>
        </p:txBody>
      </p:sp>
      <p:sp>
        <p:nvSpPr>
          <p:cNvPr id="65539" name="Rectangle 3"/>
          <p:cNvSpPr>
            <a:spLocks noGrp="1" noChangeArrowheads="1"/>
          </p:cNvSpPr>
          <p:nvPr>
            <p:ph sz="quarter" idx="1"/>
          </p:nvPr>
        </p:nvSpPr>
        <p:spPr>
          <a:xfrm>
            <a:off x="457200" y="1676400"/>
            <a:ext cx="8229600" cy="4724400"/>
          </a:xfrm>
        </p:spPr>
        <p:txBody>
          <a:bodyPr>
            <a:normAutofit/>
          </a:bodyPr>
          <a:lstStyle/>
          <a:p>
            <a:pPr>
              <a:buFont typeface="Wingdings" pitchFamily="2" charset="2"/>
              <a:buChar char="v"/>
            </a:pPr>
            <a:r>
              <a:rPr lang="en-US" sz="2800" b="1" dirty="0"/>
              <a:t>Accounting Definition:</a:t>
            </a:r>
            <a:r>
              <a:rPr lang="en-US" sz="2800" dirty="0"/>
              <a:t> </a:t>
            </a:r>
            <a:r>
              <a:rPr lang="en-US" sz="2400" dirty="0"/>
              <a:t>Receipts of cash for which asset recognition criteria have been met </a:t>
            </a:r>
            <a:r>
              <a:rPr lang="en-US" sz="2400" dirty="0">
                <a:solidFill>
                  <a:srgbClr val="FF0000"/>
                </a:solidFill>
              </a:rPr>
              <a:t>(</a:t>
            </a:r>
            <a:r>
              <a:rPr lang="en-US" sz="2400" dirty="0">
                <a:solidFill>
                  <a:schemeClr val="accent3">
                    <a:lumMod val="75000"/>
                  </a:schemeClr>
                </a:solidFill>
              </a:rPr>
              <a:t>cash received and deposited in the bank), but for which revenue criteria have not been met (expenditures not </a:t>
            </a:r>
            <a:r>
              <a:rPr lang="en-US" sz="2400" dirty="0" smtClean="0">
                <a:solidFill>
                  <a:schemeClr val="accent3">
                    <a:lumMod val="75000"/>
                  </a:schemeClr>
                </a:solidFill>
              </a:rPr>
              <a:t>spent on the program contracted).</a:t>
            </a:r>
            <a:endParaRPr lang="en-US" sz="2400" dirty="0">
              <a:solidFill>
                <a:schemeClr val="accent3">
                  <a:lumMod val="75000"/>
                </a:schemeClr>
              </a:solidFill>
            </a:endParaRPr>
          </a:p>
          <a:p>
            <a:pPr>
              <a:buFont typeface="Wingdings" pitchFamily="2" charset="2"/>
              <a:buChar char="v"/>
            </a:pPr>
            <a:endParaRPr lang="en-US" sz="2800" dirty="0"/>
          </a:p>
          <a:p>
            <a:pPr>
              <a:buFont typeface="Wingdings" pitchFamily="2" charset="2"/>
              <a:buChar char="v"/>
            </a:pPr>
            <a:r>
              <a:rPr lang="en-US" sz="2800" b="1" dirty="0"/>
              <a:t>EXAMPLE:</a:t>
            </a:r>
            <a:r>
              <a:rPr lang="en-US" sz="2800" dirty="0"/>
              <a:t> </a:t>
            </a:r>
            <a:r>
              <a:rPr lang="en-US" sz="2400" dirty="0"/>
              <a:t>Tribe received BIA cash in advance for a contract, but has not incurred the expenditures for which the money was intended.</a:t>
            </a:r>
          </a:p>
          <a:p>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228600" y="228600"/>
            <a:ext cx="8686800" cy="838200"/>
          </a:xfrm>
        </p:spPr>
        <p:txBody>
          <a:bodyPr>
            <a:noAutofit/>
          </a:bodyPr>
          <a:lstStyle/>
          <a:p>
            <a:pPr marL="838200" indent="-838200" algn="ctr"/>
            <a:r>
              <a:rPr lang="en-US" sz="3600" dirty="0" smtClean="0"/>
              <a:t>Single </a:t>
            </a:r>
            <a:r>
              <a:rPr lang="en-US" sz="3600" dirty="0"/>
              <a:t>Audit Act and other Criterion</a:t>
            </a:r>
          </a:p>
        </p:txBody>
      </p:sp>
      <p:sp>
        <p:nvSpPr>
          <p:cNvPr id="4" name="Slide Number Placeholder 4"/>
          <p:cNvSpPr>
            <a:spLocks noGrp="1"/>
          </p:cNvSpPr>
          <p:nvPr>
            <p:ph type="sldNum" sz="quarter" idx="12"/>
          </p:nvPr>
        </p:nvSpPr>
        <p:spPr/>
        <p:txBody>
          <a:bodyPr>
            <a:normAutofit/>
          </a:bodyPr>
          <a:lstStyle/>
          <a:p>
            <a:fld id="{8FD24440-BB3C-491F-AABB-E91F0C29A8CA}" type="slidenum">
              <a:rPr lang="en-US"/>
              <a:pPr/>
              <a:t>3</a:t>
            </a:fld>
            <a:endParaRPr lang="en-US"/>
          </a:p>
        </p:txBody>
      </p:sp>
      <p:sp>
        <p:nvSpPr>
          <p:cNvPr id="16387" name="Rectangle 3"/>
          <p:cNvSpPr>
            <a:spLocks noGrp="1" noChangeArrowheads="1"/>
          </p:cNvSpPr>
          <p:nvPr>
            <p:ph sz="quarter" idx="1"/>
          </p:nvPr>
        </p:nvSpPr>
        <p:spPr>
          <a:xfrm>
            <a:off x="685800" y="1066800"/>
            <a:ext cx="8007350" cy="4876800"/>
          </a:xfrm>
        </p:spPr>
        <p:txBody>
          <a:bodyPr>
            <a:normAutofit fontScale="92500"/>
          </a:bodyPr>
          <a:lstStyle/>
          <a:p>
            <a:pPr>
              <a:lnSpc>
                <a:spcPct val="80000"/>
              </a:lnSpc>
              <a:spcAft>
                <a:spcPct val="50000"/>
              </a:spcAft>
              <a:buFont typeface="Wingdings" pitchFamily="2" charset="2"/>
              <a:buChar char="q"/>
            </a:pPr>
            <a:r>
              <a:rPr lang="en-US" sz="2800" dirty="0">
                <a:latin typeface="Tw Cen MT" pitchFamily="34" charset="0"/>
              </a:rPr>
              <a:t>Single Audit Act of 1984 amended by Single Audit Amendments of 1996 (P.L.104-156 Chap. 75)</a:t>
            </a:r>
          </a:p>
          <a:p>
            <a:pPr>
              <a:lnSpc>
                <a:spcPct val="80000"/>
              </a:lnSpc>
              <a:spcAft>
                <a:spcPct val="50000"/>
              </a:spcAft>
              <a:buFont typeface="Wingdings" pitchFamily="2" charset="2"/>
              <a:buChar char="q"/>
            </a:pPr>
            <a:r>
              <a:rPr lang="en-US" sz="2800" dirty="0">
                <a:latin typeface="Tw Cen MT" pitchFamily="34" charset="0"/>
              </a:rPr>
              <a:t>Indian Self Determination and Educational Assistance Act, (P.L. 93-638, as amended)</a:t>
            </a:r>
          </a:p>
          <a:p>
            <a:pPr>
              <a:lnSpc>
                <a:spcPct val="80000"/>
              </a:lnSpc>
              <a:spcAft>
                <a:spcPct val="50000"/>
              </a:spcAft>
              <a:buFont typeface="Wingdings" pitchFamily="2" charset="2"/>
              <a:buChar char="q"/>
            </a:pPr>
            <a:r>
              <a:rPr lang="en-US" sz="2800" dirty="0">
                <a:latin typeface="Tw Cen MT" pitchFamily="34" charset="0"/>
              </a:rPr>
              <a:t>OMB Circular A-133 </a:t>
            </a:r>
            <a:r>
              <a:rPr lang="en-US" sz="2800" i="1" dirty="0">
                <a:latin typeface="Tw Cen MT" pitchFamily="34" charset="0"/>
              </a:rPr>
              <a:t>(Regulations for Single Audit Act</a:t>
            </a:r>
            <a:r>
              <a:rPr lang="en-US" sz="2800" i="1" dirty="0" smtClean="0">
                <a:latin typeface="Tw Cen MT" pitchFamily="34" charset="0"/>
              </a:rPr>
              <a:t>) and </a:t>
            </a:r>
            <a:r>
              <a:rPr lang="en-US" sz="2800" dirty="0" smtClean="0">
                <a:latin typeface="Tw Cen MT" pitchFamily="34" charset="0"/>
              </a:rPr>
              <a:t>OMB Circular A-87 </a:t>
            </a:r>
            <a:r>
              <a:rPr lang="en-US" sz="2800" i="1" dirty="0" smtClean="0">
                <a:latin typeface="Tw Cen MT" pitchFamily="34" charset="0"/>
              </a:rPr>
              <a:t>(Cost Principles)</a:t>
            </a:r>
            <a:endParaRPr lang="en-US" sz="2800" i="1" dirty="0">
              <a:latin typeface="Tw Cen MT" pitchFamily="34" charset="0"/>
            </a:endParaRPr>
          </a:p>
          <a:p>
            <a:pPr>
              <a:lnSpc>
                <a:spcPct val="80000"/>
              </a:lnSpc>
              <a:spcAft>
                <a:spcPct val="50000"/>
              </a:spcAft>
              <a:buFont typeface="Wingdings" pitchFamily="2" charset="2"/>
              <a:buChar char="q"/>
            </a:pPr>
            <a:r>
              <a:rPr lang="en-US" sz="2800" dirty="0">
                <a:latin typeface="Tw Cen MT" pitchFamily="34" charset="0"/>
              </a:rPr>
              <a:t>43 CFR Part 12, </a:t>
            </a:r>
            <a:r>
              <a:rPr lang="en-US" sz="2800" i="1" dirty="0">
                <a:latin typeface="Tw Cen MT" pitchFamily="34" charset="0"/>
              </a:rPr>
              <a:t>(Administrative and Audit Requirements and Cost Principles for DOI Programs)</a:t>
            </a:r>
          </a:p>
          <a:p>
            <a:pPr>
              <a:lnSpc>
                <a:spcPct val="80000"/>
              </a:lnSpc>
              <a:spcAft>
                <a:spcPct val="50000"/>
              </a:spcAft>
              <a:buFont typeface="Wingdings" pitchFamily="2" charset="2"/>
              <a:buChar char="q"/>
            </a:pPr>
            <a:r>
              <a:rPr lang="en-US" sz="2800" dirty="0">
                <a:latin typeface="Tw Cen MT" pitchFamily="34" charset="0"/>
              </a:rPr>
              <a:t> 5 IAM 2 Indian Affairs Manual, Management Accountability, Single Audit </a:t>
            </a:r>
          </a:p>
          <a:p>
            <a:pPr>
              <a:lnSpc>
                <a:spcPct val="80000"/>
              </a:lnSpc>
            </a:pPr>
            <a:endParaRPr lang="en-US" sz="1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rrowheads="1"/>
          </p:cNvSpPr>
          <p:nvPr>
            <p:ph type="title"/>
          </p:nvPr>
        </p:nvSpPr>
        <p:spPr>
          <a:xfrm>
            <a:off x="304800" y="228600"/>
            <a:ext cx="8686800" cy="990600"/>
          </a:xfrm>
        </p:spPr>
        <p:txBody>
          <a:bodyPr>
            <a:normAutofit/>
          </a:bodyPr>
          <a:lstStyle/>
          <a:p>
            <a:pPr algn="ctr"/>
            <a:r>
              <a:rPr lang="en-US" b="1" dirty="0" smtClean="0"/>
              <a:t>Signs </a:t>
            </a:r>
            <a:r>
              <a:rPr lang="en-US" b="1" dirty="0"/>
              <a:t>of Potential Misapplications:</a:t>
            </a:r>
          </a:p>
        </p:txBody>
      </p:sp>
      <p:sp>
        <p:nvSpPr>
          <p:cNvPr id="4" name="Slide Number Placeholder 4"/>
          <p:cNvSpPr>
            <a:spLocks noGrp="1"/>
          </p:cNvSpPr>
          <p:nvPr>
            <p:ph type="sldNum" sz="quarter" idx="12"/>
          </p:nvPr>
        </p:nvSpPr>
        <p:spPr/>
        <p:txBody>
          <a:bodyPr>
            <a:normAutofit/>
          </a:bodyPr>
          <a:lstStyle/>
          <a:p>
            <a:fld id="{447526C2-4F8D-4361-AF78-C8E3688AAA20}" type="slidenum">
              <a:rPr lang="en-US"/>
              <a:pPr/>
              <a:t>30</a:t>
            </a:fld>
            <a:endParaRPr lang="en-US"/>
          </a:p>
        </p:txBody>
      </p:sp>
      <p:sp>
        <p:nvSpPr>
          <p:cNvPr id="69635" name="Rectangle 3"/>
          <p:cNvSpPr>
            <a:spLocks noGrp="1" noChangeArrowheads="1"/>
          </p:cNvSpPr>
          <p:nvPr>
            <p:ph sz="quarter" idx="1"/>
          </p:nvPr>
        </p:nvSpPr>
        <p:spPr>
          <a:xfrm>
            <a:off x="304800" y="1371600"/>
            <a:ext cx="8534400" cy="5334000"/>
          </a:xfrm>
        </p:spPr>
        <p:txBody>
          <a:bodyPr>
            <a:normAutofit/>
          </a:bodyPr>
          <a:lstStyle/>
          <a:p>
            <a:pPr>
              <a:buFont typeface="Wingdings" pitchFamily="2" charset="2"/>
              <a:buChar char="Ø"/>
            </a:pPr>
            <a:r>
              <a:rPr lang="en-US" sz="2400" dirty="0"/>
              <a:t>Transfers out of the Special Revenue fund to either the tribe’s General fund or a proprietary fund</a:t>
            </a:r>
            <a:r>
              <a:rPr lang="en-US" sz="2400" dirty="0" smtClean="0"/>
              <a:t>.</a:t>
            </a:r>
          </a:p>
          <a:p>
            <a:pPr>
              <a:buFont typeface="Wingdings" pitchFamily="2" charset="2"/>
              <a:buChar char="Ø"/>
            </a:pPr>
            <a:endParaRPr lang="en-US" sz="1400" dirty="0"/>
          </a:p>
          <a:p>
            <a:pPr>
              <a:buFont typeface="Wingdings" pitchFamily="2" charset="2"/>
              <a:buChar char="Ø"/>
            </a:pPr>
            <a:r>
              <a:rPr lang="en-US" sz="2400" dirty="0"/>
              <a:t>Within the Special Revenue fund, any amounts shown as “</a:t>
            </a:r>
            <a:r>
              <a:rPr lang="en-US" sz="2400" dirty="0">
                <a:solidFill>
                  <a:schemeClr val="accent3">
                    <a:lumMod val="75000"/>
                  </a:schemeClr>
                </a:solidFill>
              </a:rPr>
              <a:t>due to</a:t>
            </a:r>
            <a:r>
              <a:rPr lang="en-US" sz="2400" dirty="0"/>
              <a:t>” a Bureau-funded program from the program of another Federal or State agency</a:t>
            </a:r>
            <a:r>
              <a:rPr lang="en-US" sz="2400" dirty="0" smtClean="0"/>
              <a:t>.</a:t>
            </a:r>
          </a:p>
          <a:p>
            <a:pPr>
              <a:buFont typeface="Wingdings" pitchFamily="2" charset="2"/>
              <a:buChar char="Ø"/>
            </a:pPr>
            <a:endParaRPr lang="en-US" sz="1600" dirty="0"/>
          </a:p>
          <a:p>
            <a:pPr>
              <a:buFont typeface="Wingdings" pitchFamily="2" charset="2"/>
              <a:buChar char="Ø"/>
            </a:pPr>
            <a:r>
              <a:rPr lang="en-US" sz="2400" dirty="0"/>
              <a:t>Amounts “</a:t>
            </a:r>
            <a:r>
              <a:rPr lang="en-US" sz="2400" dirty="0">
                <a:solidFill>
                  <a:schemeClr val="accent3">
                    <a:lumMod val="75000"/>
                  </a:schemeClr>
                </a:solidFill>
              </a:rPr>
              <a:t>due to</a:t>
            </a:r>
            <a:r>
              <a:rPr lang="en-US" sz="2400" dirty="0"/>
              <a:t>” the Special Revenue fund either from the tribe’s General fund or from an enterprise fund</a:t>
            </a:r>
            <a:r>
              <a:rPr lang="en-US" sz="2400" dirty="0" smtClean="0"/>
              <a:t>.</a:t>
            </a:r>
          </a:p>
          <a:p>
            <a:pPr>
              <a:buFont typeface="Wingdings" pitchFamily="2" charset="2"/>
              <a:buChar char="Ø"/>
            </a:pPr>
            <a:endParaRPr lang="en-US" sz="1200" dirty="0"/>
          </a:p>
          <a:p>
            <a:pPr>
              <a:buFont typeface="Wingdings" pitchFamily="2" charset="2"/>
              <a:buChar char="Ø"/>
            </a:pPr>
            <a:r>
              <a:rPr lang="en-US" sz="2400" dirty="0"/>
              <a:t>Insufficient cash and investment balances within or allocable to the Special Revenue fund to cover Deferred Revenue.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a:xfrm>
            <a:off x="457200" y="152400"/>
            <a:ext cx="8229600" cy="868363"/>
          </a:xfrm>
        </p:spPr>
        <p:txBody>
          <a:bodyPr/>
          <a:lstStyle/>
          <a:p>
            <a:r>
              <a:rPr lang="en-US"/>
              <a:t>Other Accounting Terminology</a:t>
            </a:r>
          </a:p>
        </p:txBody>
      </p:sp>
      <p:sp>
        <p:nvSpPr>
          <p:cNvPr id="5" name="Slide Number Placeholder 4"/>
          <p:cNvSpPr>
            <a:spLocks noGrp="1"/>
          </p:cNvSpPr>
          <p:nvPr>
            <p:ph type="sldNum" sz="quarter" idx="12"/>
          </p:nvPr>
        </p:nvSpPr>
        <p:spPr/>
        <p:txBody>
          <a:bodyPr>
            <a:normAutofit/>
          </a:bodyPr>
          <a:lstStyle/>
          <a:p>
            <a:fld id="{0398B994-EEF9-4929-98B6-10E18E8A73FB}" type="slidenum">
              <a:rPr lang="en-US"/>
              <a:pPr/>
              <a:t>31</a:t>
            </a:fld>
            <a:endParaRPr lang="en-US"/>
          </a:p>
        </p:txBody>
      </p:sp>
      <p:sp>
        <p:nvSpPr>
          <p:cNvPr id="66563" name="Rectangle 3"/>
          <p:cNvSpPr>
            <a:spLocks noGrp="1" noChangeArrowheads="1"/>
          </p:cNvSpPr>
          <p:nvPr>
            <p:ph sz="quarter" idx="1"/>
          </p:nvPr>
        </p:nvSpPr>
        <p:spPr>
          <a:xfrm>
            <a:off x="533400" y="2819400"/>
            <a:ext cx="8229600" cy="3581400"/>
          </a:xfrm>
        </p:spPr>
        <p:txBody>
          <a:bodyPr/>
          <a:lstStyle/>
          <a:p>
            <a:pPr>
              <a:lnSpc>
                <a:spcPct val="90000"/>
              </a:lnSpc>
              <a:buSzPct val="125000"/>
              <a:buFont typeface="Webdings" pitchFamily="18" charset="2"/>
              <a:buChar char=""/>
            </a:pPr>
            <a:r>
              <a:rPr lang="en-US" sz="2800" b="1" dirty="0"/>
              <a:t>DUE FROM:</a:t>
            </a:r>
            <a:r>
              <a:rPr lang="en-US" sz="2800" dirty="0"/>
              <a:t> </a:t>
            </a:r>
            <a:r>
              <a:rPr lang="en-US" sz="2400" dirty="0"/>
              <a:t>An asset account used to indicate amounts owed </a:t>
            </a:r>
            <a:r>
              <a:rPr lang="en-US" sz="2400" b="1" u="sng" dirty="0"/>
              <a:t>from </a:t>
            </a:r>
            <a:r>
              <a:rPr lang="en-US" sz="2400" dirty="0"/>
              <a:t>another fund.</a:t>
            </a:r>
          </a:p>
          <a:p>
            <a:pPr>
              <a:lnSpc>
                <a:spcPct val="90000"/>
              </a:lnSpc>
              <a:buSzPct val="125000"/>
              <a:buFont typeface="Webdings" pitchFamily="18" charset="2"/>
              <a:buChar char=""/>
            </a:pPr>
            <a:endParaRPr lang="en-US" sz="2800" dirty="0"/>
          </a:p>
          <a:p>
            <a:pPr>
              <a:lnSpc>
                <a:spcPct val="90000"/>
              </a:lnSpc>
              <a:buSzPct val="125000"/>
              <a:buFont typeface="Webdings" pitchFamily="18" charset="2"/>
              <a:buChar char=""/>
            </a:pPr>
            <a:r>
              <a:rPr lang="en-US" sz="2800" b="1" dirty="0"/>
              <a:t>DUE TO:</a:t>
            </a:r>
            <a:r>
              <a:rPr lang="en-US" sz="2800" dirty="0"/>
              <a:t> </a:t>
            </a:r>
            <a:r>
              <a:rPr lang="en-US" sz="2400" dirty="0"/>
              <a:t>A liability account used to indicate amounts </a:t>
            </a:r>
            <a:r>
              <a:rPr lang="en-US" sz="2400" dirty="0" smtClean="0"/>
              <a:t>owed </a:t>
            </a:r>
            <a:r>
              <a:rPr lang="en-US" sz="2400" b="1" u="sng" dirty="0"/>
              <a:t>to </a:t>
            </a:r>
            <a:r>
              <a:rPr lang="en-US" sz="2400" dirty="0"/>
              <a:t>another fund.</a:t>
            </a:r>
          </a:p>
          <a:p>
            <a:pPr>
              <a:lnSpc>
                <a:spcPct val="90000"/>
              </a:lnSpc>
              <a:buSzPct val="125000"/>
              <a:buNone/>
            </a:pPr>
            <a:r>
              <a:rPr lang="en-US" sz="2400" b="1" i="1" dirty="0"/>
              <a:t>In other words:</a:t>
            </a:r>
            <a:r>
              <a:rPr lang="en-US" sz="2400" i="1" dirty="0"/>
              <a:t> one fund is borrowing $$$ from another fund.</a:t>
            </a:r>
            <a:endParaRPr lang="en-US" sz="2400" dirty="0"/>
          </a:p>
        </p:txBody>
      </p:sp>
      <p:pic>
        <p:nvPicPr>
          <p:cNvPr id="66564" name="Picture 4" descr="pe02745_"/>
          <p:cNvPicPr>
            <a:picLocks noChangeAspect="1" noChangeArrowheads="1"/>
          </p:cNvPicPr>
          <p:nvPr/>
        </p:nvPicPr>
        <p:blipFill>
          <a:blip r:embed="rId3" cstate="print"/>
          <a:srcRect/>
          <a:stretch>
            <a:fillRect/>
          </a:stretch>
        </p:blipFill>
        <p:spPr bwMode="auto">
          <a:xfrm>
            <a:off x="2589213" y="990600"/>
            <a:ext cx="3506787" cy="1676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3000" fill="hold"/>
                                        <p:tgtEl>
                                          <p:spTgt spid="6656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457200" y="322263"/>
            <a:ext cx="8229600" cy="790575"/>
          </a:xfrm>
        </p:spPr>
        <p:txBody>
          <a:bodyPr/>
          <a:lstStyle/>
          <a:p>
            <a:pPr marL="838200" indent="-838200"/>
            <a:r>
              <a:rPr lang="en-US" sz="3600" dirty="0" smtClean="0"/>
              <a:t>Timely </a:t>
            </a:r>
            <a:r>
              <a:rPr lang="en-US" sz="3600" dirty="0"/>
              <a:t>Management Decisions</a:t>
            </a:r>
          </a:p>
        </p:txBody>
      </p:sp>
      <p:sp>
        <p:nvSpPr>
          <p:cNvPr id="4" name="Slide Number Placeholder 4"/>
          <p:cNvSpPr>
            <a:spLocks noGrp="1"/>
          </p:cNvSpPr>
          <p:nvPr>
            <p:ph type="sldNum" sz="quarter" idx="12"/>
          </p:nvPr>
        </p:nvSpPr>
        <p:spPr/>
        <p:txBody>
          <a:bodyPr>
            <a:normAutofit/>
          </a:bodyPr>
          <a:lstStyle/>
          <a:p>
            <a:fld id="{7A7F7920-4F5C-4A3E-BF65-9AEC16534807}" type="slidenum">
              <a:rPr lang="en-US"/>
              <a:pPr/>
              <a:t>32</a:t>
            </a:fld>
            <a:endParaRPr lang="en-US"/>
          </a:p>
        </p:txBody>
      </p:sp>
      <p:sp>
        <p:nvSpPr>
          <p:cNvPr id="18435" name="Rectangle 3"/>
          <p:cNvSpPr>
            <a:spLocks noGrp="1" noChangeArrowheads="1"/>
          </p:cNvSpPr>
          <p:nvPr>
            <p:ph sz="quarter" idx="1"/>
          </p:nvPr>
        </p:nvSpPr>
        <p:spPr>
          <a:xfrm>
            <a:off x="685800" y="1371600"/>
            <a:ext cx="8007350" cy="5181600"/>
          </a:xfrm>
        </p:spPr>
        <p:txBody>
          <a:bodyPr>
            <a:normAutofit/>
          </a:bodyPr>
          <a:lstStyle/>
          <a:p>
            <a:pPr marL="609600" indent="-609600">
              <a:lnSpc>
                <a:spcPct val="80000"/>
              </a:lnSpc>
              <a:buFont typeface="Wingdings" pitchFamily="2" charset="2"/>
              <a:buNone/>
            </a:pPr>
            <a:r>
              <a:rPr lang="en-US" sz="2800" b="1" dirty="0"/>
              <a:t>Authority: 5 IAM 2.9</a:t>
            </a:r>
            <a:endParaRPr lang="en-US" sz="1900" dirty="0"/>
          </a:p>
          <a:p>
            <a:pPr marL="0" indent="25400">
              <a:lnSpc>
                <a:spcPct val="80000"/>
              </a:lnSpc>
              <a:buClr>
                <a:schemeClr val="tx1"/>
              </a:buClr>
              <a:buNone/>
            </a:pPr>
            <a:r>
              <a:rPr lang="en-US" sz="2800" dirty="0" smtClean="0"/>
              <a:t>Review </a:t>
            </a:r>
            <a:r>
              <a:rPr lang="en-US" sz="2800" dirty="0"/>
              <a:t>available information provided in the recipient’s response to the single audit report, or in contract or grant files, or in reports of on-site Indian Affairs’ reviews, or any other relevant data to </a:t>
            </a:r>
            <a:r>
              <a:rPr lang="en-US" sz="2800" dirty="0">
                <a:solidFill>
                  <a:schemeClr val="accent1">
                    <a:lumMod val="75000"/>
                  </a:schemeClr>
                </a:solidFill>
                <a:effectLst>
                  <a:outerShdw blurRad="38100" dist="38100" dir="2700000" algn="tl">
                    <a:srgbClr val="000000">
                      <a:alpha val="43137"/>
                    </a:srgbClr>
                  </a:outerShdw>
                </a:effectLst>
              </a:rPr>
              <a:t>determine if the audit report can be resolved with the information at hand</a:t>
            </a:r>
            <a:r>
              <a:rPr lang="en-US" sz="2800" dirty="0"/>
              <a:t>. </a:t>
            </a:r>
            <a:endParaRPr lang="en-US" sz="2800" dirty="0" smtClean="0"/>
          </a:p>
          <a:p>
            <a:pPr marL="0" indent="25400">
              <a:lnSpc>
                <a:spcPct val="80000"/>
              </a:lnSpc>
              <a:buClr>
                <a:schemeClr val="tx1"/>
              </a:buClr>
              <a:buNone/>
            </a:pPr>
            <a:endParaRPr lang="en-US" sz="1800" dirty="0"/>
          </a:p>
          <a:p>
            <a:pPr marL="38100" indent="-38100">
              <a:lnSpc>
                <a:spcPct val="80000"/>
              </a:lnSpc>
              <a:buClr>
                <a:schemeClr val="tx1"/>
              </a:buClr>
              <a:buNone/>
            </a:pPr>
            <a:r>
              <a:rPr lang="en-US" sz="2800" dirty="0"/>
              <a:t>In some cases, </a:t>
            </a:r>
            <a:r>
              <a:rPr lang="en-US" sz="2800" dirty="0">
                <a:solidFill>
                  <a:schemeClr val="accent1">
                    <a:lumMod val="75000"/>
                  </a:schemeClr>
                </a:solidFill>
                <a:effectLst>
                  <a:outerShdw blurRad="38100" dist="38100" dir="2700000" algn="tl">
                    <a:srgbClr val="000000">
                      <a:alpha val="43137"/>
                    </a:srgbClr>
                  </a:outerShdw>
                </a:effectLst>
              </a:rPr>
              <a:t>the awarding official may be able to make determinations about audit findings and questioned costs based on the recipient’s response</a:t>
            </a:r>
            <a:r>
              <a:rPr lang="en-US" sz="2800" dirty="0"/>
              <a:t> contained in the single audit report.</a:t>
            </a:r>
          </a:p>
          <a:p>
            <a:pPr marL="609600" indent="-609600">
              <a:lnSpc>
                <a:spcPct val="80000"/>
              </a:lnSpc>
              <a:buClr>
                <a:schemeClr val="tx1"/>
              </a:buClr>
              <a:buNone/>
            </a:pPr>
            <a:endParaRPr lang="en-US" sz="2800"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rrowheads="1"/>
          </p:cNvSpPr>
          <p:nvPr>
            <p:ph type="title"/>
          </p:nvPr>
        </p:nvSpPr>
        <p:spPr>
          <a:xfrm>
            <a:off x="152400" y="685800"/>
            <a:ext cx="8991600" cy="685800"/>
          </a:xfrm>
          <a:noFill/>
          <a:ln/>
        </p:spPr>
        <p:txBody>
          <a:bodyPr>
            <a:normAutofit fontScale="90000"/>
          </a:bodyPr>
          <a:lstStyle/>
          <a:p>
            <a:pPr algn="ctr"/>
            <a:r>
              <a:rPr lang="en-US" sz="3700" dirty="0">
                <a:solidFill>
                  <a:schemeClr val="accent2">
                    <a:lumMod val="50000"/>
                  </a:schemeClr>
                </a:solidFill>
              </a:rPr>
              <a:t/>
            </a:r>
            <a:br>
              <a:rPr lang="en-US" sz="3700" dirty="0">
                <a:solidFill>
                  <a:schemeClr val="accent2">
                    <a:lumMod val="50000"/>
                  </a:schemeClr>
                </a:solidFill>
              </a:rPr>
            </a:br>
            <a:r>
              <a:rPr lang="en-US" sz="3700" dirty="0">
                <a:solidFill>
                  <a:schemeClr val="accent2">
                    <a:lumMod val="50000"/>
                  </a:schemeClr>
                </a:solidFill>
                <a:effectLst/>
              </a:rPr>
              <a:t/>
            </a:r>
            <a:br>
              <a:rPr lang="en-US" sz="3700" dirty="0">
                <a:solidFill>
                  <a:schemeClr val="accent2">
                    <a:lumMod val="50000"/>
                  </a:schemeClr>
                </a:solidFill>
                <a:effectLst/>
              </a:rPr>
            </a:br>
            <a:r>
              <a:rPr lang="en-US" sz="3100" dirty="0">
                <a:solidFill>
                  <a:schemeClr val="accent2">
                    <a:lumMod val="50000"/>
                  </a:schemeClr>
                </a:solidFill>
              </a:rPr>
              <a:t/>
            </a:r>
            <a:br>
              <a:rPr lang="en-US" sz="3100" dirty="0">
                <a:solidFill>
                  <a:schemeClr val="accent2">
                    <a:lumMod val="50000"/>
                  </a:schemeClr>
                </a:solidFill>
              </a:rPr>
            </a:br>
            <a:r>
              <a:rPr lang="en-US" sz="3100" dirty="0" smtClean="0">
                <a:solidFill>
                  <a:schemeClr val="accent2">
                    <a:lumMod val="50000"/>
                  </a:schemeClr>
                </a:solidFill>
              </a:rPr>
              <a:t> </a:t>
            </a:r>
            <a:r>
              <a:rPr lang="en-US" sz="3100" b="1" dirty="0" smtClean="0">
                <a:solidFill>
                  <a:schemeClr val="accent2">
                    <a:lumMod val="50000"/>
                  </a:schemeClr>
                </a:solidFill>
              </a:rPr>
              <a:t>What Constitutes A “High Risk” Grantee?</a:t>
            </a:r>
            <a:endParaRPr lang="en-US" sz="1800" b="1" dirty="0">
              <a:solidFill>
                <a:schemeClr val="accent2">
                  <a:lumMod val="50000"/>
                </a:schemeClr>
              </a:solidFill>
            </a:endParaRPr>
          </a:p>
        </p:txBody>
      </p:sp>
      <p:sp>
        <p:nvSpPr>
          <p:cNvPr id="5" name="Slide Number Placeholder 4"/>
          <p:cNvSpPr>
            <a:spLocks noGrp="1"/>
          </p:cNvSpPr>
          <p:nvPr>
            <p:ph type="sldNum" sz="quarter" idx="12"/>
          </p:nvPr>
        </p:nvSpPr>
        <p:spPr/>
        <p:txBody>
          <a:bodyPr>
            <a:normAutofit/>
          </a:bodyPr>
          <a:lstStyle/>
          <a:p>
            <a:fld id="{C1665384-9215-4E63-AC44-D956EEBC39BA}" type="slidenum">
              <a:rPr lang="en-US"/>
              <a:pPr/>
              <a:t>33</a:t>
            </a:fld>
            <a:endParaRPr lang="en-US"/>
          </a:p>
        </p:txBody>
      </p:sp>
      <p:sp>
        <p:nvSpPr>
          <p:cNvPr id="179203" name="Rectangle 3"/>
          <p:cNvSpPr>
            <a:spLocks noGrp="1" noChangeArrowheads="1"/>
          </p:cNvSpPr>
          <p:nvPr>
            <p:ph sz="quarter" idx="1"/>
          </p:nvPr>
        </p:nvSpPr>
        <p:spPr>
          <a:xfrm>
            <a:off x="755650" y="1600200"/>
            <a:ext cx="7831138" cy="4295775"/>
          </a:xfrm>
        </p:spPr>
        <p:txBody>
          <a:bodyPr>
            <a:normAutofit fontScale="92500" lnSpcReduction="10000"/>
          </a:bodyPr>
          <a:lstStyle/>
          <a:p>
            <a:pPr marL="561975" indent="-561975">
              <a:spcAft>
                <a:spcPct val="50000"/>
              </a:spcAft>
              <a:buSzTx/>
              <a:buFont typeface="Wingdings" pitchFamily="2" charset="2"/>
              <a:buChar char="þ"/>
            </a:pPr>
            <a:r>
              <a:rPr lang="en-US" sz="2800" b="1" dirty="0">
                <a:effectLst/>
                <a:latin typeface="Franklin Gothic Medium" pitchFamily="34" charset="0"/>
              </a:rPr>
              <a:t>History of Unsatisfactory Performance.</a:t>
            </a:r>
            <a:endParaRPr lang="en-US" sz="1200" b="1" dirty="0">
              <a:effectLst/>
              <a:latin typeface="Franklin Gothic Medium" pitchFamily="34" charset="0"/>
            </a:endParaRPr>
          </a:p>
          <a:p>
            <a:pPr marL="561975" indent="-561975">
              <a:spcAft>
                <a:spcPct val="50000"/>
              </a:spcAft>
              <a:buSzTx/>
              <a:buFont typeface="Wingdings" pitchFamily="2" charset="2"/>
              <a:buChar char="þ"/>
            </a:pPr>
            <a:r>
              <a:rPr lang="en-US" sz="2800" b="1" dirty="0">
                <a:effectLst/>
                <a:latin typeface="Franklin Gothic Medium" pitchFamily="34" charset="0"/>
              </a:rPr>
              <a:t>Not Financially Stable.</a:t>
            </a:r>
            <a:endParaRPr lang="en-US" sz="1200" b="1" dirty="0">
              <a:effectLst/>
              <a:latin typeface="Franklin Gothic Medium" pitchFamily="34" charset="0"/>
            </a:endParaRPr>
          </a:p>
          <a:p>
            <a:pPr marL="561975" indent="-561975">
              <a:spcAft>
                <a:spcPct val="50000"/>
              </a:spcAft>
              <a:buSzTx/>
              <a:buFont typeface="Wingdings" pitchFamily="2" charset="2"/>
              <a:buChar char="þ"/>
            </a:pPr>
            <a:r>
              <a:rPr lang="en-US" sz="2800" b="1" dirty="0">
                <a:effectLst/>
                <a:latin typeface="Franklin Gothic Medium" pitchFamily="34" charset="0"/>
              </a:rPr>
              <a:t>Grantee’s Management System does not meet </a:t>
            </a:r>
            <a:r>
              <a:rPr lang="en-US" sz="2800" i="1" u="sng" dirty="0">
                <a:effectLst/>
                <a:latin typeface="Franklin Gothic Medium" pitchFamily="34" charset="0"/>
              </a:rPr>
              <a:t>management standards</a:t>
            </a:r>
            <a:r>
              <a:rPr lang="en-US" sz="2800" dirty="0">
                <a:effectLst/>
                <a:latin typeface="Franklin Gothic Medium" pitchFamily="34" charset="0"/>
              </a:rPr>
              <a:t> in 25 CFR 900.35</a:t>
            </a:r>
            <a:r>
              <a:rPr lang="en-US" dirty="0">
                <a:effectLst/>
                <a:latin typeface="Franklin Gothic Medium" pitchFamily="34" charset="0"/>
              </a:rPr>
              <a:t> and </a:t>
            </a:r>
            <a:r>
              <a:rPr lang="en-US" sz="2800" dirty="0">
                <a:effectLst/>
                <a:latin typeface="Franklin Gothic Medium" pitchFamily="34" charset="0"/>
              </a:rPr>
              <a:t>43 CFR 12.60. </a:t>
            </a:r>
            <a:endParaRPr lang="en-US" sz="1200" dirty="0">
              <a:effectLst/>
              <a:latin typeface="Franklin Gothic Medium" pitchFamily="34" charset="0"/>
            </a:endParaRPr>
          </a:p>
          <a:p>
            <a:pPr marL="561975" indent="-561975">
              <a:spcAft>
                <a:spcPct val="50000"/>
              </a:spcAft>
              <a:buSzTx/>
              <a:buFont typeface="Wingdings" pitchFamily="2" charset="2"/>
              <a:buChar char="þ"/>
            </a:pPr>
            <a:r>
              <a:rPr lang="en-US" sz="2800" dirty="0">
                <a:effectLst/>
                <a:latin typeface="Franklin Gothic Medium" pitchFamily="34" charset="0"/>
              </a:rPr>
              <a:t>Has not conformed to terms and conditions of previous awards.</a:t>
            </a:r>
          </a:p>
          <a:p>
            <a:pPr marL="561975" indent="-561975">
              <a:spcAft>
                <a:spcPct val="50000"/>
              </a:spcAft>
              <a:buSzTx/>
              <a:buFont typeface="Wingdings" pitchFamily="2" charset="2"/>
              <a:buChar char="þ"/>
            </a:pPr>
            <a:r>
              <a:rPr lang="en-US" sz="2800" b="1" i="1" u="sng" dirty="0">
                <a:solidFill>
                  <a:srgbClr val="FF0000"/>
                </a:solidFill>
                <a:effectLst/>
                <a:latin typeface="Franklin Gothic Medium" pitchFamily="34" charset="0"/>
              </a:rPr>
              <a:t>Special Conditions</a:t>
            </a:r>
            <a:r>
              <a:rPr lang="en-US" sz="2800" b="1" dirty="0">
                <a:effectLst/>
                <a:latin typeface="Franklin Gothic Medium" pitchFamily="34" charset="0"/>
              </a:rPr>
              <a:t> may be imposed</a:t>
            </a:r>
            <a:r>
              <a:rPr lang="en-US" sz="2800" dirty="0">
                <a:effectLst/>
                <a:latin typeface="Franklin Gothic Medium" pitchFamily="34" charset="0"/>
              </a:rPr>
              <a:t>.</a:t>
            </a:r>
            <a:r>
              <a:rPr lang="en-US" sz="2800" dirty="0">
                <a:effectLst/>
              </a:rPr>
              <a:t>   </a:t>
            </a:r>
          </a:p>
        </p:txBody>
      </p:sp>
      <p:sp>
        <p:nvSpPr>
          <p:cNvPr id="179204" name="Text Box 4"/>
          <p:cNvSpPr txBox="1">
            <a:spLocks noChangeArrowheads="1"/>
          </p:cNvSpPr>
          <p:nvPr/>
        </p:nvSpPr>
        <p:spPr bwMode="auto">
          <a:xfrm>
            <a:off x="8229600" y="6096000"/>
            <a:ext cx="554038" cy="457200"/>
          </a:xfrm>
          <a:prstGeom prst="rect">
            <a:avLst/>
          </a:prstGeom>
          <a:noFill/>
          <a:ln w="12700">
            <a:noFill/>
            <a:miter lim="800000"/>
            <a:headEnd type="none" w="sm" len="sm"/>
            <a:tailEnd type="none" w="sm" len="sm"/>
          </a:ln>
          <a:effectLst/>
        </p:spPr>
        <p:txBody>
          <a:bodyPr>
            <a:spAutoFit/>
          </a:bodyPr>
          <a:lstStyle/>
          <a:p>
            <a:pPr eaLnBrk="1" hangingPunct="1">
              <a:spcBef>
                <a:spcPct val="50000"/>
              </a:spcBef>
            </a:pPr>
            <a:endParaRPr lang="en-US" u="none">
              <a:latin typeface="Times New Roman" pitchFamily="18" charset="0"/>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Rot="1" noChangeArrowheads="1"/>
          </p:cNvSpPr>
          <p:nvPr>
            <p:ph type="title"/>
          </p:nvPr>
        </p:nvSpPr>
        <p:spPr>
          <a:xfrm>
            <a:off x="0" y="304800"/>
            <a:ext cx="9144000" cy="762000"/>
          </a:xfrm>
          <a:noFill/>
        </p:spPr>
        <p:txBody>
          <a:bodyPr>
            <a:normAutofit fontScale="90000"/>
          </a:bodyPr>
          <a:lstStyle/>
          <a:p>
            <a:pPr algn="ctr"/>
            <a:r>
              <a:rPr lang="en-US" sz="3700" dirty="0"/>
              <a:t/>
            </a:r>
            <a:br>
              <a:rPr lang="en-US" sz="3700" dirty="0"/>
            </a:br>
            <a:r>
              <a:rPr lang="en-US" sz="3700" dirty="0" smtClean="0"/>
              <a:t>    </a:t>
            </a:r>
            <a:br>
              <a:rPr lang="en-US" sz="3700" dirty="0" smtClean="0"/>
            </a:br>
            <a:r>
              <a:rPr lang="en-US" sz="3700" dirty="0" smtClean="0"/>
              <a:t/>
            </a:r>
            <a:br>
              <a:rPr lang="en-US" sz="3700" dirty="0" smtClean="0"/>
            </a:br>
            <a:r>
              <a:rPr lang="en-US" sz="3700" dirty="0" smtClean="0"/>
              <a:t/>
            </a:r>
            <a:br>
              <a:rPr lang="en-US" sz="3700" dirty="0" smtClean="0"/>
            </a:br>
            <a:r>
              <a:rPr lang="en-US" sz="3600" dirty="0" smtClean="0"/>
              <a:t/>
            </a:r>
            <a:br>
              <a:rPr lang="en-US" sz="3600" dirty="0" smtClean="0"/>
            </a:br>
            <a:r>
              <a:rPr lang="en-US" dirty="0" smtClean="0"/>
              <a:t> Imposing Special Conditions</a:t>
            </a:r>
            <a:endParaRPr lang="en-US" dirty="0"/>
          </a:p>
        </p:txBody>
      </p:sp>
      <p:sp>
        <p:nvSpPr>
          <p:cNvPr id="5" name="Slide Number Placeholder 4"/>
          <p:cNvSpPr>
            <a:spLocks noGrp="1"/>
          </p:cNvSpPr>
          <p:nvPr>
            <p:ph type="sldNum" sz="quarter" idx="12"/>
          </p:nvPr>
        </p:nvSpPr>
        <p:spPr/>
        <p:txBody>
          <a:bodyPr>
            <a:normAutofit/>
          </a:bodyPr>
          <a:lstStyle/>
          <a:p>
            <a:fld id="{92739421-E526-4FE7-B491-6C00C51D4823}" type="slidenum">
              <a:rPr lang="en-US"/>
              <a:pPr/>
              <a:t>34</a:t>
            </a:fld>
            <a:endParaRPr lang="en-US"/>
          </a:p>
        </p:txBody>
      </p:sp>
      <p:sp>
        <p:nvSpPr>
          <p:cNvPr id="183299" name="Rectangle 3"/>
          <p:cNvSpPr>
            <a:spLocks noGrp="1" noChangeArrowheads="1"/>
          </p:cNvSpPr>
          <p:nvPr>
            <p:ph sz="quarter" idx="1"/>
          </p:nvPr>
        </p:nvSpPr>
        <p:spPr>
          <a:xfrm>
            <a:off x="381000" y="1143000"/>
            <a:ext cx="8229600" cy="5105400"/>
          </a:xfrm>
          <a:noFill/>
        </p:spPr>
        <p:txBody>
          <a:bodyPr anchor="ctr">
            <a:normAutofit/>
          </a:bodyPr>
          <a:lstStyle/>
          <a:p>
            <a:pPr marL="909638" indent="-561975" algn="ctr">
              <a:lnSpc>
                <a:spcPct val="80000"/>
              </a:lnSpc>
              <a:spcAft>
                <a:spcPct val="50000"/>
              </a:spcAft>
              <a:buFont typeface="Wingdings" pitchFamily="2" charset="2"/>
              <a:buNone/>
            </a:pPr>
            <a:r>
              <a:rPr lang="en-US" sz="2000" b="1" dirty="0">
                <a:solidFill>
                  <a:schemeClr val="accent3">
                    <a:lumMod val="50000"/>
                  </a:schemeClr>
                </a:solidFill>
              </a:rPr>
              <a:t>Authority: Based upon 43 CFR 12.52 &amp; </a:t>
            </a:r>
            <a:r>
              <a:rPr lang="en-US" sz="2000" b="1" dirty="0">
                <a:solidFill>
                  <a:schemeClr val="accent3">
                    <a:lumMod val="50000"/>
                  </a:schemeClr>
                </a:solidFill>
                <a:hlinkClick r:id="rId3" action="ppaction://hlinkfile"/>
              </a:rPr>
              <a:t>5 IAM2</a:t>
            </a:r>
            <a:endParaRPr lang="en-US" sz="2000" b="1" dirty="0">
              <a:solidFill>
                <a:schemeClr val="accent3">
                  <a:lumMod val="50000"/>
                </a:schemeClr>
              </a:solidFill>
            </a:endParaRPr>
          </a:p>
          <a:p>
            <a:pPr marL="909638" indent="-561975">
              <a:lnSpc>
                <a:spcPct val="80000"/>
              </a:lnSpc>
              <a:spcAft>
                <a:spcPct val="50000"/>
              </a:spcAft>
              <a:buFont typeface="Wingdings" pitchFamily="2" charset="2"/>
              <a:buNone/>
            </a:pPr>
            <a:r>
              <a:rPr lang="en-US" sz="2600" b="1" dirty="0"/>
              <a:t>Examples:</a:t>
            </a:r>
            <a:r>
              <a:rPr lang="en-US" sz="2600" dirty="0"/>
              <a:t> When Special Conditions have already been imposed</a:t>
            </a:r>
            <a:endParaRPr lang="en-US" sz="2600" b="1" dirty="0"/>
          </a:p>
          <a:p>
            <a:pPr marL="909638" indent="-561975">
              <a:lnSpc>
                <a:spcPct val="80000"/>
              </a:lnSpc>
              <a:spcAft>
                <a:spcPct val="50000"/>
              </a:spcAft>
              <a:buSzPct val="150000"/>
              <a:buFont typeface="Wingdings" pitchFamily="2" charset="2"/>
              <a:buChar char="?"/>
            </a:pPr>
            <a:r>
              <a:rPr lang="en-US" sz="2800" dirty="0">
                <a:latin typeface="Franklin Gothic Medium" pitchFamily="34" charset="0"/>
              </a:rPr>
              <a:t>Payment on a reimbursement basis.</a:t>
            </a:r>
          </a:p>
          <a:p>
            <a:pPr marL="909638" indent="-561975">
              <a:lnSpc>
                <a:spcPct val="80000"/>
              </a:lnSpc>
              <a:spcAft>
                <a:spcPct val="50000"/>
              </a:spcAft>
              <a:buSzPct val="150000"/>
              <a:buFont typeface="Wingdings" pitchFamily="2" charset="2"/>
              <a:buChar char="?"/>
            </a:pPr>
            <a:r>
              <a:rPr lang="en-US" sz="2800" dirty="0">
                <a:latin typeface="Franklin Gothic Medium" pitchFamily="34" charset="0"/>
              </a:rPr>
              <a:t>Require additional financial reports.</a:t>
            </a:r>
          </a:p>
          <a:p>
            <a:pPr marL="909638" indent="-561975">
              <a:lnSpc>
                <a:spcPct val="80000"/>
              </a:lnSpc>
              <a:spcAft>
                <a:spcPct val="50000"/>
              </a:spcAft>
              <a:buSzPct val="150000"/>
              <a:buFont typeface="Wingdings" pitchFamily="2" charset="2"/>
              <a:buChar char="?"/>
            </a:pPr>
            <a:r>
              <a:rPr lang="en-US" sz="2800" dirty="0">
                <a:latin typeface="Franklin Gothic Medium" pitchFamily="34" charset="0"/>
              </a:rPr>
              <a:t>Additional project monitoring.</a:t>
            </a:r>
          </a:p>
          <a:p>
            <a:pPr marL="909638" indent="-561975">
              <a:lnSpc>
                <a:spcPct val="80000"/>
              </a:lnSpc>
              <a:spcAft>
                <a:spcPct val="50000"/>
              </a:spcAft>
              <a:buSzPct val="150000"/>
              <a:buFont typeface="Wingdings" pitchFamily="2" charset="2"/>
              <a:buChar char="?"/>
            </a:pPr>
            <a:r>
              <a:rPr lang="en-US" sz="2800" i="1" dirty="0">
                <a:latin typeface="Franklin Gothic Medium" pitchFamily="34" charset="0"/>
              </a:rPr>
              <a:t>Requiring technical or management assistance</a:t>
            </a:r>
            <a:r>
              <a:rPr lang="en-US" sz="2800" dirty="0">
                <a:latin typeface="Franklin Gothic Medium" pitchFamily="34" charset="0"/>
              </a:rPr>
              <a:t>.</a:t>
            </a:r>
          </a:p>
          <a:p>
            <a:pPr marL="909638" indent="-561975">
              <a:lnSpc>
                <a:spcPct val="80000"/>
              </a:lnSpc>
              <a:spcAft>
                <a:spcPct val="50000"/>
              </a:spcAft>
              <a:buSzPct val="150000"/>
              <a:buFont typeface="Wingdings" pitchFamily="2" charset="2"/>
              <a:buChar char="?"/>
            </a:pPr>
            <a:r>
              <a:rPr lang="en-US" sz="2800" dirty="0">
                <a:latin typeface="Franklin Gothic Medium" pitchFamily="34" charset="0"/>
              </a:rPr>
              <a:t>Other</a:t>
            </a:r>
          </a:p>
        </p:txBody>
      </p:sp>
      <p:sp>
        <p:nvSpPr>
          <p:cNvPr id="183300" name="Text Box 4"/>
          <p:cNvSpPr txBox="1">
            <a:spLocks noChangeArrowheads="1"/>
          </p:cNvSpPr>
          <p:nvPr/>
        </p:nvSpPr>
        <p:spPr bwMode="auto">
          <a:xfrm>
            <a:off x="8229600" y="6172200"/>
            <a:ext cx="685800" cy="457200"/>
          </a:xfrm>
          <a:prstGeom prst="rect">
            <a:avLst/>
          </a:prstGeom>
          <a:noFill/>
          <a:ln w="12700" cap="sq">
            <a:noFill/>
            <a:miter lim="800000"/>
            <a:headEnd type="none" w="sm" len="sm"/>
            <a:tailEnd type="none" w="sm" len="sm"/>
          </a:ln>
          <a:effectLst/>
        </p:spPr>
        <p:txBody>
          <a:bodyPr>
            <a:spAutoFit/>
          </a:bodyPr>
          <a:lstStyle/>
          <a:p>
            <a:pPr eaLnBrk="1" hangingPunct="1">
              <a:spcBef>
                <a:spcPct val="50000"/>
              </a:spcBef>
            </a:pPr>
            <a:endParaRPr lang="en-US" u="none">
              <a:effectLst>
                <a:outerShdw blurRad="38100" dist="38100" dir="2700000" algn="tl">
                  <a:srgbClr val="000000"/>
                </a:outerShdw>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0" y="304800"/>
            <a:ext cx="9144000" cy="914400"/>
          </a:xfrm>
          <a:noFill/>
          <a:ln/>
        </p:spPr>
        <p:txBody>
          <a:bodyPr>
            <a:normAutofit/>
          </a:bodyPr>
          <a:lstStyle/>
          <a:p>
            <a:r>
              <a:rPr lang="en-US" sz="4200" dirty="0" smtClean="0">
                <a:solidFill>
                  <a:schemeClr val="accent3">
                    <a:lumMod val="50000"/>
                  </a:schemeClr>
                </a:solidFill>
                <a:effectLst/>
              </a:rPr>
              <a:t>    What </a:t>
            </a:r>
            <a:r>
              <a:rPr lang="en-US" sz="4200" dirty="0">
                <a:solidFill>
                  <a:schemeClr val="accent3">
                    <a:lumMod val="50000"/>
                  </a:schemeClr>
                </a:solidFill>
                <a:effectLst/>
              </a:rPr>
              <a:t>Are Compliance Findings?</a:t>
            </a:r>
          </a:p>
        </p:txBody>
      </p:sp>
      <p:sp>
        <p:nvSpPr>
          <p:cNvPr id="4" name="Slide Number Placeholder 4"/>
          <p:cNvSpPr>
            <a:spLocks noGrp="1"/>
          </p:cNvSpPr>
          <p:nvPr>
            <p:ph type="sldNum" sz="quarter" idx="12"/>
          </p:nvPr>
        </p:nvSpPr>
        <p:spPr/>
        <p:txBody>
          <a:bodyPr>
            <a:normAutofit/>
          </a:bodyPr>
          <a:lstStyle/>
          <a:p>
            <a:fld id="{B513FEEC-948E-472E-B69F-FE8D75D42252}" type="slidenum">
              <a:rPr lang="en-US"/>
              <a:pPr/>
              <a:t>35</a:t>
            </a:fld>
            <a:endParaRPr lang="en-US"/>
          </a:p>
        </p:txBody>
      </p:sp>
      <p:sp>
        <p:nvSpPr>
          <p:cNvPr id="185347" name="Rectangle 3"/>
          <p:cNvSpPr>
            <a:spLocks noGrp="1" noChangeArrowheads="1"/>
          </p:cNvSpPr>
          <p:nvPr>
            <p:ph sz="quarter" idx="1"/>
          </p:nvPr>
        </p:nvSpPr>
        <p:spPr>
          <a:xfrm>
            <a:off x="381000" y="1600200"/>
            <a:ext cx="8534400" cy="4876800"/>
          </a:xfrm>
          <a:noFill/>
          <a:ln/>
        </p:spPr>
        <p:txBody>
          <a:bodyPr/>
          <a:lstStyle/>
          <a:p>
            <a:pPr marL="533400" indent="-533400">
              <a:lnSpc>
                <a:spcPct val="90000"/>
              </a:lnSpc>
              <a:buClr>
                <a:schemeClr val="tx1"/>
              </a:buClr>
              <a:buFont typeface="Wingdings" pitchFamily="2" charset="2"/>
              <a:buAutoNum type="arabicPeriod"/>
            </a:pPr>
            <a:r>
              <a:rPr lang="en-US" sz="2800" dirty="0">
                <a:effectLst/>
                <a:latin typeface="Franklin Gothic Medium" pitchFamily="34" charset="0"/>
              </a:rPr>
              <a:t>Instances when the organization has </a:t>
            </a:r>
            <a:r>
              <a:rPr lang="en-US" sz="2800" u="sng" dirty="0">
                <a:effectLst/>
                <a:latin typeface="Franklin Gothic Medium" pitchFamily="34" charset="0"/>
              </a:rPr>
              <a:t>not followed</a:t>
            </a:r>
            <a:r>
              <a:rPr lang="en-US" sz="2800" dirty="0">
                <a:effectLst/>
                <a:latin typeface="Franklin Gothic Medium" pitchFamily="34" charset="0"/>
              </a:rPr>
              <a:t> the laws, regulations, and contract </a:t>
            </a:r>
            <a:r>
              <a:rPr lang="en-US" sz="2800" dirty="0" smtClean="0">
                <a:effectLst/>
                <a:latin typeface="Franklin Gothic Medium" pitchFamily="34" charset="0"/>
              </a:rPr>
              <a:t>terms, </a:t>
            </a:r>
            <a:r>
              <a:rPr lang="en-US" sz="2800" dirty="0">
                <a:effectLst/>
                <a:latin typeface="Franklin Gothic Medium" pitchFamily="34" charset="0"/>
              </a:rPr>
              <a:t>and conditions that guide programs and contracts. Such non-compliance has a </a:t>
            </a:r>
            <a:r>
              <a:rPr lang="en-US" sz="2800" b="1" dirty="0">
                <a:solidFill>
                  <a:srgbClr val="C00000"/>
                </a:solidFill>
                <a:effectLst/>
                <a:latin typeface="Franklin Gothic Medium" pitchFamily="34" charset="0"/>
              </a:rPr>
              <a:t>“direct and material (</a:t>
            </a:r>
            <a:r>
              <a:rPr lang="en-US" sz="2800" b="1" dirty="0" smtClean="0">
                <a:solidFill>
                  <a:srgbClr val="C00000"/>
                </a:solidFill>
                <a:effectLst/>
                <a:latin typeface="Franklin Gothic Medium" pitchFamily="34" charset="0"/>
              </a:rPr>
              <a:t>serious) </a:t>
            </a:r>
            <a:r>
              <a:rPr lang="en-US" sz="2800" b="1" dirty="0">
                <a:solidFill>
                  <a:srgbClr val="C00000"/>
                </a:solidFill>
                <a:effectLst/>
                <a:latin typeface="Franklin Gothic Medium" pitchFamily="34" charset="0"/>
              </a:rPr>
              <a:t>effect”</a:t>
            </a:r>
            <a:r>
              <a:rPr lang="en-US" sz="2800" dirty="0">
                <a:solidFill>
                  <a:srgbClr val="C00000"/>
                </a:solidFill>
                <a:effectLst/>
                <a:latin typeface="Franklin Gothic Medium" pitchFamily="34" charset="0"/>
              </a:rPr>
              <a:t> </a:t>
            </a:r>
            <a:r>
              <a:rPr lang="en-US" sz="2800" dirty="0">
                <a:effectLst/>
                <a:latin typeface="Franklin Gothic Medium" pitchFamily="34" charset="0"/>
              </a:rPr>
              <a:t>on major programs.</a:t>
            </a:r>
          </a:p>
          <a:p>
            <a:pPr marL="533400" indent="-533400">
              <a:lnSpc>
                <a:spcPct val="90000"/>
              </a:lnSpc>
              <a:buClr>
                <a:schemeClr val="tx1"/>
              </a:buClr>
              <a:buFont typeface="Wingdings" pitchFamily="2" charset="2"/>
              <a:buNone/>
            </a:pPr>
            <a:endParaRPr lang="en-US" sz="2800" dirty="0">
              <a:effectLst/>
              <a:latin typeface="Franklin Gothic Medium" pitchFamily="34" charset="0"/>
            </a:endParaRPr>
          </a:p>
          <a:p>
            <a:pPr marL="952500" lvl="1" indent="-495300">
              <a:lnSpc>
                <a:spcPct val="90000"/>
              </a:lnSpc>
              <a:buClr>
                <a:schemeClr val="tx1"/>
              </a:buClr>
              <a:buFont typeface="Wingdings" pitchFamily="2" charset="2"/>
              <a:buAutoNum type="alphaUcPeriod"/>
            </a:pPr>
            <a:r>
              <a:rPr lang="en-US" dirty="0">
                <a:effectLst/>
                <a:latin typeface="Franklin Gothic Medium" pitchFamily="34" charset="0"/>
              </a:rPr>
              <a:t>Auditors use the </a:t>
            </a:r>
            <a:r>
              <a:rPr lang="en-US" b="1" dirty="0">
                <a:solidFill>
                  <a:srgbClr val="C00000"/>
                </a:solidFill>
                <a:effectLst/>
                <a:latin typeface="Franklin Gothic Medium" pitchFamily="34" charset="0"/>
              </a:rPr>
              <a:t>Compliance Supplement</a:t>
            </a:r>
            <a:r>
              <a:rPr lang="en-US" dirty="0">
                <a:solidFill>
                  <a:srgbClr val="C00000"/>
                </a:solidFill>
                <a:effectLst/>
                <a:latin typeface="Franklin Gothic Medium" pitchFamily="34" charset="0"/>
              </a:rPr>
              <a:t> </a:t>
            </a:r>
            <a:r>
              <a:rPr lang="en-US" dirty="0">
                <a:effectLst/>
                <a:latin typeface="Franklin Gothic Medium" pitchFamily="34" charset="0"/>
              </a:rPr>
              <a:t>issued annually by OMB for </a:t>
            </a:r>
            <a:r>
              <a:rPr lang="en-US" dirty="0">
                <a:solidFill>
                  <a:srgbClr val="C00000"/>
                </a:solidFill>
                <a:effectLst/>
                <a:latin typeface="Franklin Gothic Medium" pitchFamily="34" charset="0"/>
              </a:rPr>
              <a:t>guidance in the applicable compliance requirements</a:t>
            </a:r>
            <a:r>
              <a:rPr lang="en-US" dirty="0">
                <a:effectLst/>
                <a:latin typeface="Franklin Gothic Medium" pitchFamily="34" charset="0"/>
              </a:rPr>
              <a:t>, such as </a:t>
            </a:r>
            <a:r>
              <a:rPr lang="en-US" dirty="0">
                <a:solidFill>
                  <a:srgbClr val="C00000"/>
                </a:solidFill>
                <a:effectLst/>
                <a:latin typeface="Franklin Gothic Medium" pitchFamily="34" charset="0"/>
              </a:rPr>
              <a:t>allowable</a:t>
            </a:r>
            <a:r>
              <a:rPr lang="en-US" dirty="0">
                <a:solidFill>
                  <a:srgbClr val="FAD6DE"/>
                </a:solidFill>
                <a:effectLst/>
                <a:latin typeface="Franklin Gothic Medium" pitchFamily="34" charset="0"/>
              </a:rPr>
              <a:t> </a:t>
            </a:r>
            <a:r>
              <a:rPr lang="en-US" dirty="0">
                <a:solidFill>
                  <a:srgbClr val="C00000"/>
                </a:solidFill>
                <a:effectLst/>
                <a:latin typeface="Franklin Gothic Medium" pitchFamily="34" charset="0"/>
              </a:rPr>
              <a:t>activities</a:t>
            </a:r>
            <a:r>
              <a:rPr lang="en-US" dirty="0">
                <a:effectLst/>
                <a:latin typeface="Franklin Gothic Medium" pitchFamily="34" charset="0"/>
              </a:rPr>
              <a:t> and </a:t>
            </a:r>
            <a:r>
              <a:rPr lang="en-US" dirty="0">
                <a:solidFill>
                  <a:srgbClr val="C00000"/>
                </a:solidFill>
                <a:effectLst/>
                <a:latin typeface="Franklin Gothic Medium" pitchFamily="34" charset="0"/>
              </a:rPr>
              <a:t>costs, required reports</a:t>
            </a:r>
            <a:r>
              <a:rPr lang="en-US" dirty="0">
                <a:effectLst/>
                <a:latin typeface="Franklin Gothic Medium" pitchFamily="34" charset="0"/>
              </a:rPr>
              <a:t>, and investment of </a:t>
            </a:r>
            <a:r>
              <a:rPr lang="en-US" dirty="0">
                <a:solidFill>
                  <a:srgbClr val="C00000"/>
                </a:solidFill>
                <a:effectLst/>
                <a:latin typeface="Franklin Gothic Medium" pitchFamily="34" charset="0"/>
              </a:rPr>
              <a:t>cash advances</a:t>
            </a:r>
            <a:r>
              <a:rPr lang="en-US" dirty="0">
                <a:effectLst/>
                <a:latin typeface="Franklin Gothic Medium" pitchFamily="34" charset="0"/>
              </a:rPr>
              <a:t>.</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304800" y="228600"/>
            <a:ext cx="8305800" cy="914400"/>
          </a:xfrm>
          <a:noFill/>
          <a:ln/>
        </p:spPr>
        <p:txBody>
          <a:bodyPr>
            <a:normAutofit fontScale="90000"/>
          </a:bodyPr>
          <a:lstStyle/>
          <a:p>
            <a:r>
              <a:rPr lang="en-US" sz="4200" dirty="0" smtClean="0">
                <a:solidFill>
                  <a:schemeClr val="accent4">
                    <a:lumMod val="50000"/>
                  </a:schemeClr>
                </a:solidFill>
                <a:effectLst/>
              </a:rPr>
              <a:t> Audit </a:t>
            </a:r>
            <a:r>
              <a:rPr lang="en-US" sz="4200" dirty="0">
                <a:solidFill>
                  <a:schemeClr val="accent4">
                    <a:lumMod val="50000"/>
                  </a:schemeClr>
                </a:solidFill>
                <a:effectLst/>
              </a:rPr>
              <a:t>Findings: Internal Control:</a:t>
            </a:r>
          </a:p>
        </p:txBody>
      </p:sp>
      <p:sp>
        <p:nvSpPr>
          <p:cNvPr id="5" name="Slide Number Placeholder 4"/>
          <p:cNvSpPr>
            <a:spLocks noGrp="1"/>
          </p:cNvSpPr>
          <p:nvPr>
            <p:ph type="sldNum" sz="quarter" idx="12"/>
          </p:nvPr>
        </p:nvSpPr>
        <p:spPr/>
        <p:txBody>
          <a:bodyPr>
            <a:normAutofit/>
          </a:bodyPr>
          <a:lstStyle/>
          <a:p>
            <a:fld id="{CC899E45-E6C2-4ACC-9B29-3A97E78D1EC8}" type="slidenum">
              <a:rPr lang="en-US"/>
              <a:pPr/>
              <a:t>36</a:t>
            </a:fld>
            <a:endParaRPr lang="en-US"/>
          </a:p>
        </p:txBody>
      </p:sp>
      <p:sp>
        <p:nvSpPr>
          <p:cNvPr id="187395" name="Rectangle 3"/>
          <p:cNvSpPr>
            <a:spLocks noGrp="1" noChangeArrowheads="1"/>
          </p:cNvSpPr>
          <p:nvPr>
            <p:ph sz="quarter" idx="1"/>
          </p:nvPr>
        </p:nvSpPr>
        <p:spPr>
          <a:xfrm>
            <a:off x="533400" y="1600200"/>
            <a:ext cx="8610600" cy="4648200"/>
          </a:xfrm>
          <a:noFill/>
          <a:ln/>
        </p:spPr>
        <p:txBody>
          <a:bodyPr/>
          <a:lstStyle/>
          <a:p>
            <a:pPr marL="460375" indent="-460375">
              <a:buSzTx/>
              <a:buFont typeface="Wingdings" pitchFamily="2" charset="2"/>
              <a:buChar char="q"/>
            </a:pPr>
            <a:r>
              <a:rPr lang="en-US" b="1" i="1" dirty="0">
                <a:effectLst/>
                <a:latin typeface="Franklin Gothic Medium" pitchFamily="34" charset="0"/>
              </a:rPr>
              <a:t>Internal control system.</a:t>
            </a:r>
            <a:r>
              <a:rPr lang="en-US" dirty="0">
                <a:effectLst/>
                <a:latin typeface="Franklin Gothic Medium" pitchFamily="34" charset="0"/>
              </a:rPr>
              <a:t> </a:t>
            </a:r>
            <a:r>
              <a:rPr lang="en-US" dirty="0" smtClean="0">
                <a:effectLst/>
                <a:latin typeface="Franklin Gothic Medium" pitchFamily="34" charset="0"/>
              </a:rPr>
              <a:t> Does </a:t>
            </a:r>
            <a:r>
              <a:rPr lang="en-US" dirty="0">
                <a:effectLst/>
                <a:latin typeface="Franklin Gothic Medium" pitchFamily="34" charset="0"/>
              </a:rPr>
              <a:t>it provide </a:t>
            </a:r>
            <a:r>
              <a:rPr lang="en-US" i="1" dirty="0">
                <a:solidFill>
                  <a:schemeClr val="accent3">
                    <a:lumMod val="50000"/>
                  </a:schemeClr>
                </a:solidFill>
                <a:effectLst/>
                <a:latin typeface="Franklin Gothic Medium" pitchFamily="34" charset="0"/>
              </a:rPr>
              <a:t>reasonable assurance</a:t>
            </a:r>
            <a:r>
              <a:rPr lang="en-US" dirty="0">
                <a:effectLst/>
                <a:latin typeface="Franklin Gothic Medium" pitchFamily="34" charset="0"/>
              </a:rPr>
              <a:t> regarding:</a:t>
            </a:r>
          </a:p>
          <a:p>
            <a:pPr marL="0" indent="-460375">
              <a:spcBef>
                <a:spcPts val="0"/>
              </a:spcBef>
              <a:buClr>
                <a:schemeClr val="tx1"/>
              </a:buClr>
              <a:buSzTx/>
              <a:buFont typeface="Wingdings" pitchFamily="2" charset="2"/>
              <a:buNone/>
            </a:pPr>
            <a:r>
              <a:rPr lang="en-US" dirty="0">
                <a:effectLst/>
                <a:latin typeface="Franklin Gothic Medium" pitchFamily="34" charset="0"/>
              </a:rPr>
              <a:t>	 </a:t>
            </a:r>
            <a:r>
              <a:rPr lang="en-US" sz="2600" dirty="0" smtClean="0">
                <a:effectLst/>
                <a:latin typeface="Franklin Gothic Medium" pitchFamily="34" charset="0"/>
                <a:sym typeface="Wingdings" pitchFamily="2" charset="2"/>
              </a:rPr>
              <a:t></a:t>
            </a:r>
            <a:r>
              <a:rPr lang="en-US" sz="2600" dirty="0">
                <a:effectLst/>
                <a:latin typeface="Franklin Gothic Medium" pitchFamily="34" charset="0"/>
              </a:rPr>
              <a:t>Safeguarding of assets</a:t>
            </a:r>
            <a:r>
              <a:rPr lang="en-US" sz="2600" dirty="0" smtClean="0">
                <a:effectLst/>
                <a:latin typeface="Franklin Gothic Medium" pitchFamily="34" charset="0"/>
              </a:rPr>
              <a:t>?</a:t>
            </a:r>
          </a:p>
          <a:p>
            <a:pPr marL="0" indent="-460375">
              <a:spcBef>
                <a:spcPts val="0"/>
              </a:spcBef>
              <a:buClr>
                <a:schemeClr val="tx1"/>
              </a:buClr>
              <a:buSzTx/>
              <a:buFont typeface="Wingdings" pitchFamily="2" charset="2"/>
              <a:buNone/>
            </a:pPr>
            <a:endParaRPr lang="en-US" sz="2600" dirty="0">
              <a:effectLst/>
              <a:latin typeface="Franklin Gothic Medium" pitchFamily="34" charset="0"/>
            </a:endParaRPr>
          </a:p>
          <a:p>
            <a:pPr marL="0" lvl="1">
              <a:spcBef>
                <a:spcPts val="0"/>
              </a:spcBef>
              <a:buClr>
                <a:schemeClr val="tx1"/>
              </a:buClr>
              <a:buSzTx/>
              <a:buFont typeface="Wingdings" pitchFamily="2" charset="2"/>
              <a:buNone/>
            </a:pPr>
            <a:r>
              <a:rPr lang="en-US" dirty="0" smtClean="0">
                <a:effectLst/>
                <a:latin typeface="Franklin Gothic Medium" pitchFamily="34" charset="0"/>
                <a:sym typeface="Wingdings" pitchFamily="2" charset="2"/>
              </a:rPr>
              <a:t>              </a:t>
            </a:r>
            <a:r>
              <a:rPr lang="en-US" dirty="0">
                <a:effectLst/>
                <a:latin typeface="Franklin Gothic Medium" pitchFamily="34" charset="0"/>
              </a:rPr>
              <a:t>Production of reliable financial reports</a:t>
            </a:r>
            <a:r>
              <a:rPr lang="en-US" dirty="0" smtClean="0">
                <a:effectLst/>
                <a:latin typeface="Franklin Gothic Medium" pitchFamily="34" charset="0"/>
              </a:rPr>
              <a:t>?</a:t>
            </a:r>
          </a:p>
          <a:p>
            <a:pPr marL="0" lvl="1">
              <a:spcBef>
                <a:spcPts val="0"/>
              </a:spcBef>
              <a:buClr>
                <a:schemeClr val="tx1"/>
              </a:buClr>
              <a:buSzTx/>
              <a:buFont typeface="Wingdings" pitchFamily="2" charset="2"/>
              <a:buNone/>
            </a:pPr>
            <a:endParaRPr lang="en-US" dirty="0">
              <a:effectLst/>
              <a:latin typeface="Franklin Gothic Medium" pitchFamily="34" charset="0"/>
            </a:endParaRPr>
          </a:p>
          <a:p>
            <a:pPr marL="0" lvl="1">
              <a:spcBef>
                <a:spcPts val="0"/>
              </a:spcBef>
              <a:buClr>
                <a:schemeClr val="tx1"/>
              </a:buClr>
              <a:buSzTx/>
              <a:buFont typeface="Wingdings" pitchFamily="2" charset="2"/>
              <a:buChar char="ü"/>
            </a:pPr>
            <a:endParaRPr lang="en-US" sz="800" dirty="0">
              <a:effectLst/>
              <a:latin typeface="Franklin Gothic Medium" pitchFamily="34" charset="0"/>
            </a:endParaRPr>
          </a:p>
          <a:p>
            <a:pPr marL="0" lvl="1">
              <a:spcBef>
                <a:spcPts val="0"/>
              </a:spcBef>
              <a:buClr>
                <a:schemeClr val="tx1"/>
              </a:buClr>
              <a:buSzTx/>
              <a:buNone/>
            </a:pPr>
            <a:r>
              <a:rPr lang="en-US" dirty="0" smtClean="0">
                <a:effectLst/>
                <a:latin typeface="Franklin Gothic Medium" pitchFamily="34" charset="0"/>
              </a:rPr>
              <a:t>              </a:t>
            </a:r>
            <a:r>
              <a:rPr lang="en-US" dirty="0" smtClean="0">
                <a:latin typeface="Franklin Gothic Medium" pitchFamily="34" charset="0"/>
                <a:sym typeface="Wingdings" pitchFamily="2" charset="2"/>
              </a:rPr>
              <a:t></a:t>
            </a:r>
            <a:r>
              <a:rPr lang="en-US" dirty="0" smtClean="0">
                <a:effectLst/>
                <a:latin typeface="Franklin Gothic Medium" pitchFamily="34" charset="0"/>
              </a:rPr>
              <a:t>Compliance </a:t>
            </a:r>
            <a:r>
              <a:rPr lang="en-US" dirty="0">
                <a:effectLst/>
                <a:latin typeface="Franklin Gothic Medium" pitchFamily="34" charset="0"/>
              </a:rPr>
              <a:t>with applicable laws and </a:t>
            </a:r>
            <a:r>
              <a:rPr lang="en-US" dirty="0" smtClean="0">
                <a:effectLst/>
                <a:latin typeface="Franklin Gothic Medium" pitchFamily="34" charset="0"/>
              </a:rPr>
              <a:t>      			      regulations</a:t>
            </a:r>
            <a:r>
              <a:rPr lang="en-US" dirty="0">
                <a:effectLst/>
                <a:latin typeface="Franklin Gothic Medium" pitchFamily="34" charset="0"/>
              </a:rPr>
              <a:t>?</a:t>
            </a:r>
          </a:p>
          <a:p>
            <a:pPr marL="1033463" lvl="1">
              <a:buClr>
                <a:schemeClr val="tx1"/>
              </a:buClr>
              <a:buSzTx/>
              <a:buFont typeface="Wingdings" pitchFamily="2" charset="2"/>
              <a:buChar char="ü"/>
            </a:pPr>
            <a:endParaRPr lang="en-US" sz="1200" dirty="0">
              <a:effectLst/>
              <a:latin typeface="Franklin Gothic Medium" pitchFamily="34" charset="0"/>
            </a:endParaRPr>
          </a:p>
          <a:p>
            <a:pPr marL="780415" lvl="1" indent="-460375">
              <a:buSzTx/>
              <a:buNone/>
            </a:pPr>
            <a:r>
              <a:rPr lang="en-US" sz="2500" dirty="0" smtClean="0">
                <a:effectLst/>
                <a:latin typeface="Franklin Gothic Medium" pitchFamily="34" charset="0"/>
              </a:rPr>
              <a:t>	Auditor’s </a:t>
            </a:r>
            <a:r>
              <a:rPr lang="en-US" sz="2500" b="1" i="1" dirty="0">
                <a:effectLst/>
                <a:latin typeface="Franklin Gothic Medium" pitchFamily="34" charset="0"/>
              </a:rPr>
              <a:t>report</a:t>
            </a:r>
            <a:r>
              <a:rPr lang="en-US" sz="2500" dirty="0">
                <a:effectLst/>
                <a:latin typeface="Franklin Gothic Medium" pitchFamily="34" charset="0"/>
              </a:rPr>
              <a:t> on Internal </a:t>
            </a:r>
            <a:r>
              <a:rPr lang="en-US" sz="2500" dirty="0" smtClean="0">
                <a:effectLst/>
                <a:latin typeface="Franklin Gothic Medium" pitchFamily="34" charset="0"/>
              </a:rPr>
              <a:t>Controls as they relate to </a:t>
            </a:r>
            <a:r>
              <a:rPr lang="en-US" sz="2500" dirty="0">
                <a:effectLst/>
                <a:latin typeface="Franklin Gothic Medium" pitchFamily="34" charset="0"/>
              </a:rPr>
              <a:t>both </a:t>
            </a:r>
            <a:r>
              <a:rPr lang="en-US" sz="2500" b="1" dirty="0">
                <a:solidFill>
                  <a:schemeClr val="accent3">
                    <a:lumMod val="50000"/>
                  </a:schemeClr>
                </a:solidFill>
                <a:effectLst/>
                <a:latin typeface="Franklin Gothic Medium" pitchFamily="34" charset="0"/>
              </a:rPr>
              <a:t>financial statements</a:t>
            </a:r>
            <a:r>
              <a:rPr lang="en-US" sz="2500" dirty="0">
                <a:solidFill>
                  <a:schemeClr val="accent3">
                    <a:lumMod val="50000"/>
                  </a:schemeClr>
                </a:solidFill>
                <a:effectLst/>
                <a:latin typeface="Franklin Gothic Medium" pitchFamily="34" charset="0"/>
              </a:rPr>
              <a:t> </a:t>
            </a:r>
            <a:r>
              <a:rPr lang="en-US" sz="2500" dirty="0">
                <a:effectLst/>
                <a:latin typeface="Franklin Gothic Medium" pitchFamily="34" charset="0"/>
              </a:rPr>
              <a:t>and </a:t>
            </a:r>
            <a:r>
              <a:rPr lang="en-US" sz="2500" b="1" dirty="0">
                <a:solidFill>
                  <a:schemeClr val="accent3">
                    <a:lumMod val="50000"/>
                  </a:schemeClr>
                </a:solidFill>
                <a:effectLst/>
                <a:latin typeface="Franklin Gothic Medium" pitchFamily="34" charset="0"/>
              </a:rPr>
              <a:t>major programs</a:t>
            </a:r>
            <a:r>
              <a:rPr lang="en-US" sz="2500" dirty="0">
                <a:effectLst/>
                <a:latin typeface="Franklin Gothic Medium" pitchFamily="34" charset="0"/>
              </a:rPr>
              <a:t>.</a:t>
            </a:r>
          </a:p>
        </p:txBody>
      </p:sp>
      <p:sp>
        <p:nvSpPr>
          <p:cNvPr id="187396" name="Freeform 4"/>
          <p:cNvSpPr>
            <a:spLocks/>
          </p:cNvSpPr>
          <p:nvPr/>
        </p:nvSpPr>
        <p:spPr bwMode="auto">
          <a:xfrm>
            <a:off x="1536700" y="1346200"/>
            <a:ext cx="5194300" cy="1409700"/>
          </a:xfrm>
          <a:custGeom>
            <a:avLst/>
            <a:gdLst/>
            <a:ahLst/>
            <a:cxnLst>
              <a:cxn ang="0">
                <a:pos x="0" y="872"/>
              </a:cxn>
              <a:cxn ang="0">
                <a:pos x="96" y="784"/>
              </a:cxn>
              <a:cxn ang="0">
                <a:pos x="824" y="792"/>
              </a:cxn>
              <a:cxn ang="0">
                <a:pos x="3272" y="888"/>
              </a:cxn>
            </a:cxnLst>
            <a:rect l="0" t="0" r="r" b="b"/>
            <a:pathLst>
              <a:path w="3272" h="888">
                <a:moveTo>
                  <a:pt x="0" y="872"/>
                </a:moveTo>
                <a:cubicBezTo>
                  <a:pt x="14" y="814"/>
                  <a:pt x="41" y="802"/>
                  <a:pt x="96" y="784"/>
                </a:cubicBezTo>
                <a:cubicBezTo>
                  <a:pt x="339" y="787"/>
                  <a:pt x="581" y="791"/>
                  <a:pt x="824" y="792"/>
                </a:cubicBezTo>
                <a:cubicBezTo>
                  <a:pt x="1553" y="796"/>
                  <a:pt x="3272" y="0"/>
                  <a:pt x="3272" y="888"/>
                </a:cubicBezTo>
              </a:path>
            </a:pathLst>
          </a:custGeom>
          <a:noFill/>
          <a:ln w="9525" cap="flat" cmpd="sng">
            <a:noFill/>
            <a:prstDash val="solid"/>
            <a:round/>
            <a:headEnd/>
            <a:tailEnd/>
          </a:ln>
          <a:effectLst/>
        </p:spPr>
        <p:txBody>
          <a:bodyPr/>
          <a:lstStyle/>
          <a:p>
            <a:endParaRPr lang="en-US"/>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457200" y="228600"/>
            <a:ext cx="7708900" cy="804863"/>
          </a:xfrm>
          <a:noFill/>
          <a:ln/>
        </p:spPr>
        <p:txBody>
          <a:bodyPr/>
          <a:lstStyle/>
          <a:p>
            <a:r>
              <a:rPr lang="en-US" sz="4100" dirty="0"/>
              <a:t>Examples of </a:t>
            </a:r>
            <a:r>
              <a:rPr lang="en-US" sz="4100" dirty="0" smtClean="0"/>
              <a:t>Findings</a:t>
            </a:r>
            <a:endParaRPr lang="en-US" sz="4100" dirty="0"/>
          </a:p>
        </p:txBody>
      </p:sp>
      <p:sp>
        <p:nvSpPr>
          <p:cNvPr id="4" name="Slide Number Placeholder 4"/>
          <p:cNvSpPr>
            <a:spLocks noGrp="1"/>
          </p:cNvSpPr>
          <p:nvPr>
            <p:ph type="sldNum" sz="quarter" idx="12"/>
          </p:nvPr>
        </p:nvSpPr>
        <p:spPr/>
        <p:txBody>
          <a:bodyPr>
            <a:normAutofit/>
          </a:bodyPr>
          <a:lstStyle/>
          <a:p>
            <a:fld id="{66F81954-53DD-4029-BD5C-DDF1DD90E6B2}" type="slidenum">
              <a:rPr lang="en-US"/>
              <a:pPr/>
              <a:t>37</a:t>
            </a:fld>
            <a:endParaRPr lang="en-US"/>
          </a:p>
        </p:txBody>
      </p:sp>
      <p:sp>
        <p:nvSpPr>
          <p:cNvPr id="191491" name="Rectangle 3"/>
          <p:cNvSpPr>
            <a:spLocks noGrp="1" noChangeArrowheads="1"/>
          </p:cNvSpPr>
          <p:nvPr>
            <p:ph sz="quarter" idx="1"/>
          </p:nvPr>
        </p:nvSpPr>
        <p:spPr>
          <a:xfrm>
            <a:off x="609600" y="1828800"/>
            <a:ext cx="8070850" cy="4267200"/>
          </a:xfrm>
          <a:noFill/>
          <a:ln/>
        </p:spPr>
        <p:txBody>
          <a:bodyPr/>
          <a:lstStyle/>
          <a:p>
            <a:pPr marL="561975" indent="-561975">
              <a:lnSpc>
                <a:spcPct val="90000"/>
              </a:lnSpc>
              <a:spcAft>
                <a:spcPct val="50000"/>
              </a:spcAft>
              <a:buSzPct val="150000"/>
              <a:buFont typeface="Courier New" pitchFamily="49" charset="0"/>
              <a:buChar char="o"/>
            </a:pPr>
            <a:r>
              <a:rPr lang="en-US" sz="2800" dirty="0">
                <a:effectLst/>
                <a:latin typeface="Franklin Gothic Medium" pitchFamily="34" charset="0"/>
              </a:rPr>
              <a:t>Travel expenses </a:t>
            </a:r>
            <a:r>
              <a:rPr lang="en-US" sz="2800" u="sng" dirty="0">
                <a:effectLst/>
                <a:latin typeface="Franklin Gothic Medium" pitchFamily="34" charset="0"/>
              </a:rPr>
              <a:t>not</a:t>
            </a:r>
            <a:r>
              <a:rPr lang="en-US" sz="2800" dirty="0">
                <a:effectLst/>
                <a:latin typeface="Franklin Gothic Medium" pitchFamily="34" charset="0"/>
              </a:rPr>
              <a:t> properly documented: </a:t>
            </a:r>
            <a:r>
              <a:rPr lang="en-US" sz="2800" u="sng" dirty="0">
                <a:effectLst/>
                <a:latin typeface="Franklin Gothic Medium" pitchFamily="34" charset="0"/>
              </a:rPr>
              <a:t>no trip reports</a:t>
            </a:r>
            <a:r>
              <a:rPr lang="en-US" sz="2800" dirty="0">
                <a:effectLst/>
                <a:latin typeface="Franklin Gothic Medium" pitchFamily="34" charset="0"/>
              </a:rPr>
              <a:t>, </a:t>
            </a:r>
            <a:r>
              <a:rPr lang="en-US" sz="2800" u="sng" dirty="0">
                <a:effectLst/>
                <a:latin typeface="Franklin Gothic Medium" pitchFamily="34" charset="0"/>
              </a:rPr>
              <a:t>travel authorizations</a:t>
            </a:r>
            <a:r>
              <a:rPr lang="en-US" sz="2800" dirty="0">
                <a:effectLst/>
                <a:latin typeface="Franklin Gothic Medium" pitchFamily="34" charset="0"/>
              </a:rPr>
              <a:t>, or </a:t>
            </a:r>
            <a:r>
              <a:rPr lang="en-US" sz="2800" u="sng" dirty="0">
                <a:effectLst/>
                <a:latin typeface="Franklin Gothic Medium" pitchFamily="34" charset="0"/>
              </a:rPr>
              <a:t>receipts in support of hotel</a:t>
            </a:r>
            <a:r>
              <a:rPr lang="en-US" sz="2800" dirty="0">
                <a:effectLst/>
                <a:latin typeface="Franklin Gothic Medium" pitchFamily="34" charset="0"/>
              </a:rPr>
              <a:t>, </a:t>
            </a:r>
            <a:r>
              <a:rPr lang="en-US" sz="2800" u="sng" dirty="0">
                <a:effectLst/>
                <a:latin typeface="Franklin Gothic Medium" pitchFamily="34" charset="0"/>
              </a:rPr>
              <a:t>plane ticket</a:t>
            </a:r>
            <a:r>
              <a:rPr lang="en-US" sz="2800" dirty="0">
                <a:effectLst/>
                <a:latin typeface="Franklin Gothic Medium" pitchFamily="34" charset="0"/>
              </a:rPr>
              <a:t> and other trip expenses.</a:t>
            </a:r>
          </a:p>
          <a:p>
            <a:pPr marL="561975" indent="-561975">
              <a:lnSpc>
                <a:spcPct val="90000"/>
              </a:lnSpc>
              <a:spcAft>
                <a:spcPct val="50000"/>
              </a:spcAft>
              <a:buClr>
                <a:schemeClr val="accent2">
                  <a:lumMod val="75000"/>
                </a:schemeClr>
              </a:buClr>
              <a:buSzPct val="150000"/>
              <a:buFont typeface="Courier New" pitchFamily="49" charset="0"/>
              <a:buChar char="o"/>
            </a:pPr>
            <a:r>
              <a:rPr lang="en-US" sz="2800" dirty="0">
                <a:effectLst/>
                <a:latin typeface="Franklin Gothic Medium" pitchFamily="34" charset="0"/>
              </a:rPr>
              <a:t>Twelve of 22 police officers </a:t>
            </a:r>
            <a:r>
              <a:rPr lang="en-US" sz="2800" u="sng" dirty="0">
                <a:effectLst/>
                <a:latin typeface="Franklin Gothic Medium" pitchFamily="34" charset="0"/>
              </a:rPr>
              <a:t>did not have documentation of 40 hours of in-service training.</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152400" y="228600"/>
            <a:ext cx="8229600" cy="990600"/>
          </a:xfrm>
          <a:noFill/>
          <a:ln/>
        </p:spPr>
        <p:txBody>
          <a:bodyPr/>
          <a:lstStyle/>
          <a:p>
            <a:pPr algn="l"/>
            <a:r>
              <a:rPr lang="en-US" dirty="0" smtClean="0"/>
              <a:t>  Examples </a:t>
            </a:r>
            <a:r>
              <a:rPr lang="en-US" dirty="0"/>
              <a:t>of Findings:</a:t>
            </a:r>
            <a:r>
              <a:rPr lang="en-US" sz="3800" dirty="0"/>
              <a:t>	</a:t>
            </a:r>
          </a:p>
        </p:txBody>
      </p:sp>
      <p:sp>
        <p:nvSpPr>
          <p:cNvPr id="4" name="Slide Number Placeholder 4"/>
          <p:cNvSpPr>
            <a:spLocks noGrp="1"/>
          </p:cNvSpPr>
          <p:nvPr>
            <p:ph type="sldNum" sz="quarter" idx="12"/>
          </p:nvPr>
        </p:nvSpPr>
        <p:spPr/>
        <p:txBody>
          <a:bodyPr>
            <a:normAutofit/>
          </a:bodyPr>
          <a:lstStyle/>
          <a:p>
            <a:fld id="{F7986FDB-8518-4575-8131-B9416E773DA1}" type="slidenum">
              <a:rPr lang="en-US"/>
              <a:pPr/>
              <a:t>38</a:t>
            </a:fld>
            <a:endParaRPr lang="en-US"/>
          </a:p>
        </p:txBody>
      </p:sp>
      <p:sp>
        <p:nvSpPr>
          <p:cNvPr id="189443" name="Rectangle 3"/>
          <p:cNvSpPr>
            <a:spLocks noGrp="1" noChangeArrowheads="1"/>
          </p:cNvSpPr>
          <p:nvPr>
            <p:ph sz="quarter" idx="1"/>
          </p:nvPr>
        </p:nvSpPr>
        <p:spPr>
          <a:xfrm>
            <a:off x="609600" y="1447800"/>
            <a:ext cx="7620000" cy="4876800"/>
          </a:xfrm>
          <a:noFill/>
          <a:ln/>
        </p:spPr>
        <p:txBody>
          <a:bodyPr>
            <a:normAutofit/>
          </a:bodyPr>
          <a:lstStyle/>
          <a:p>
            <a:pPr marL="682625" indent="-682625">
              <a:spcAft>
                <a:spcPct val="50000"/>
              </a:spcAft>
              <a:buClr>
                <a:schemeClr val="bg2"/>
              </a:buClr>
              <a:buSzPct val="150000"/>
            </a:pPr>
            <a:r>
              <a:rPr lang="en-US" sz="2800" dirty="0">
                <a:effectLst/>
                <a:latin typeface="Tw Cen MT" pitchFamily="34" charset="0"/>
              </a:rPr>
              <a:t>Bank reconciliations are not being performed.</a:t>
            </a:r>
            <a:endParaRPr lang="en-US" sz="1000" dirty="0">
              <a:effectLst/>
              <a:latin typeface="Tw Cen MT" pitchFamily="34" charset="0"/>
            </a:endParaRPr>
          </a:p>
          <a:p>
            <a:pPr marL="682625" indent="-682625">
              <a:spcAft>
                <a:spcPct val="50000"/>
              </a:spcAft>
              <a:buClr>
                <a:schemeClr val="bg2"/>
              </a:buClr>
              <a:buSzPct val="150000"/>
            </a:pPr>
            <a:r>
              <a:rPr lang="en-US" sz="2800" dirty="0">
                <a:effectLst/>
                <a:latin typeface="Tw Cen MT" pitchFamily="34" charset="0"/>
              </a:rPr>
              <a:t>Property records are not </a:t>
            </a:r>
            <a:r>
              <a:rPr lang="en-US" sz="2800" dirty="0" smtClean="0">
                <a:effectLst/>
                <a:latin typeface="Tw Cen MT" pitchFamily="34" charset="0"/>
              </a:rPr>
              <a:t>maintained.</a:t>
            </a:r>
            <a:endParaRPr lang="en-US" sz="1000" dirty="0">
              <a:effectLst/>
              <a:latin typeface="Tw Cen MT" pitchFamily="34" charset="0"/>
            </a:endParaRPr>
          </a:p>
          <a:p>
            <a:pPr marL="682625" indent="-682625">
              <a:spcAft>
                <a:spcPct val="50000"/>
              </a:spcAft>
              <a:buClr>
                <a:schemeClr val="bg2"/>
              </a:buClr>
              <a:buSzPct val="150000"/>
            </a:pPr>
            <a:r>
              <a:rPr lang="en-US" sz="2800" dirty="0">
                <a:effectLst/>
                <a:latin typeface="Tw Cen MT" pitchFamily="34" charset="0"/>
              </a:rPr>
              <a:t>A physical inventory had not been performed on fixed assets.</a:t>
            </a:r>
          </a:p>
          <a:p>
            <a:pPr marL="682625" indent="-682625">
              <a:spcAft>
                <a:spcPct val="50000"/>
              </a:spcAft>
              <a:buClr>
                <a:schemeClr val="bg2"/>
              </a:buClr>
              <a:buSzPct val="150000"/>
            </a:pPr>
            <a:r>
              <a:rPr lang="en-US" sz="2800" dirty="0">
                <a:effectLst/>
                <a:latin typeface="Tw Cen MT" pitchFamily="34" charset="0"/>
              </a:rPr>
              <a:t>There are questioned Costs.</a:t>
            </a:r>
          </a:p>
          <a:p>
            <a:pPr marL="682625" indent="-682625">
              <a:spcAft>
                <a:spcPct val="50000"/>
              </a:spcAft>
              <a:buClr>
                <a:schemeClr val="bg2"/>
              </a:buClr>
              <a:buSzPct val="150000"/>
            </a:pPr>
            <a:r>
              <a:rPr lang="en-US" sz="2800" dirty="0">
                <a:effectLst/>
                <a:latin typeface="Tw Cen MT" pitchFamily="34" charset="0"/>
              </a:rPr>
              <a:t>Timesheets (Proper Payroll) not maintained </a:t>
            </a:r>
            <a:r>
              <a:rPr lang="en-US" sz="2800" dirty="0" smtClean="0">
                <a:effectLst/>
                <a:latin typeface="Tw Cen MT" pitchFamily="34" charset="0"/>
              </a:rPr>
              <a:t>to support </a:t>
            </a:r>
            <a:r>
              <a:rPr lang="en-US" sz="2800" dirty="0">
                <a:effectLst/>
                <a:latin typeface="Tw Cen MT" pitchFamily="34" charset="0"/>
              </a:rPr>
              <a:t>the allocation of an employee’s salary expense to multiple federal programs.</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457200" y="228600"/>
            <a:ext cx="8385175" cy="609600"/>
          </a:xfrm>
        </p:spPr>
        <p:txBody>
          <a:bodyPr>
            <a:normAutofit fontScale="90000"/>
          </a:bodyPr>
          <a:lstStyle/>
          <a:p>
            <a:r>
              <a:rPr lang="en-US" sz="3200" dirty="0" smtClean="0"/>
              <a:t>Awarding </a:t>
            </a:r>
            <a:r>
              <a:rPr lang="en-US" sz="3200" dirty="0"/>
              <a:t>Official Responsibilities                                      </a:t>
            </a:r>
          </a:p>
        </p:txBody>
      </p:sp>
      <p:sp>
        <p:nvSpPr>
          <p:cNvPr id="4" name="Slide Number Placeholder 4"/>
          <p:cNvSpPr>
            <a:spLocks noGrp="1"/>
          </p:cNvSpPr>
          <p:nvPr>
            <p:ph type="sldNum" sz="quarter" idx="12"/>
          </p:nvPr>
        </p:nvSpPr>
        <p:spPr/>
        <p:txBody>
          <a:bodyPr>
            <a:normAutofit/>
          </a:bodyPr>
          <a:lstStyle/>
          <a:p>
            <a:fld id="{E373B393-64DE-450C-A6D4-77C3D5F01B67}" type="slidenum">
              <a:rPr lang="en-US"/>
              <a:pPr/>
              <a:t>39</a:t>
            </a:fld>
            <a:endParaRPr lang="en-US"/>
          </a:p>
        </p:txBody>
      </p:sp>
      <p:sp>
        <p:nvSpPr>
          <p:cNvPr id="23555" name="Rectangle 3"/>
          <p:cNvSpPr>
            <a:spLocks noGrp="1" noChangeArrowheads="1"/>
          </p:cNvSpPr>
          <p:nvPr>
            <p:ph sz="quarter" idx="1"/>
          </p:nvPr>
        </p:nvSpPr>
        <p:spPr>
          <a:xfrm>
            <a:off x="381000" y="1447800"/>
            <a:ext cx="8464550" cy="4419600"/>
          </a:xfrm>
        </p:spPr>
        <p:txBody>
          <a:bodyPr>
            <a:normAutofit/>
          </a:bodyPr>
          <a:lstStyle/>
          <a:p>
            <a:pPr>
              <a:buFont typeface="Wingdings" pitchFamily="2" charset="2"/>
              <a:buNone/>
            </a:pPr>
            <a:r>
              <a:rPr lang="en-US" sz="2200" dirty="0"/>
              <a:t>Authority: 5 IAM 2.7 (C)</a:t>
            </a:r>
          </a:p>
          <a:p>
            <a:pPr>
              <a:buFont typeface="Wingdings" pitchFamily="2" charset="2"/>
              <a:buNone/>
            </a:pPr>
            <a:endParaRPr lang="en-US" sz="1200" b="1" dirty="0"/>
          </a:p>
          <a:p>
            <a:pPr>
              <a:spcAft>
                <a:spcPct val="50000"/>
              </a:spcAft>
              <a:buFont typeface="Wingdings" pitchFamily="2" charset="2"/>
              <a:buChar char="q"/>
            </a:pPr>
            <a:r>
              <a:rPr lang="en-US" dirty="0"/>
              <a:t>Ensure that all awards include a requirement that the recipient provides two copies of the audited financial statements and single audit report to the Office of Audit and Evaluation</a:t>
            </a:r>
            <a:r>
              <a:rPr lang="en-US" dirty="0" smtClean="0"/>
              <a:t>.</a:t>
            </a:r>
          </a:p>
          <a:p>
            <a:pPr>
              <a:spcAft>
                <a:spcPct val="50000"/>
              </a:spcAft>
              <a:buFont typeface="Wingdings" pitchFamily="2" charset="2"/>
              <a:buChar char="q"/>
            </a:pPr>
            <a:r>
              <a:rPr lang="en-US" sz="2800" dirty="0" smtClean="0"/>
              <a:t> </a:t>
            </a:r>
            <a:r>
              <a:rPr lang="en-US" sz="2400" u="sng" dirty="0"/>
              <a:t>If a recipient does not meet the threshold requirement for obtaining a single audit, the Awarding Official will obtain a certification that a single audit is not required.</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a:xfrm>
            <a:off x="457200" y="304800"/>
            <a:ext cx="8229600" cy="685800"/>
          </a:xfrm>
        </p:spPr>
        <p:txBody>
          <a:bodyPr/>
          <a:lstStyle/>
          <a:p>
            <a:r>
              <a:rPr lang="en-US" sz="3600" dirty="0" smtClean="0"/>
              <a:t>What </a:t>
            </a:r>
            <a:r>
              <a:rPr lang="en-US" sz="3600" dirty="0"/>
              <a:t>is an </a:t>
            </a:r>
            <a:r>
              <a:rPr lang="en-US" sz="3600" dirty="0" smtClean="0"/>
              <a:t>Audit?</a:t>
            </a:r>
            <a:endParaRPr lang="en-US" sz="3600" dirty="0"/>
          </a:p>
        </p:txBody>
      </p:sp>
      <p:sp>
        <p:nvSpPr>
          <p:cNvPr id="4" name="Slide Number Placeholder 4"/>
          <p:cNvSpPr>
            <a:spLocks noGrp="1"/>
          </p:cNvSpPr>
          <p:nvPr>
            <p:ph type="sldNum" sz="quarter" idx="12"/>
          </p:nvPr>
        </p:nvSpPr>
        <p:spPr/>
        <p:txBody>
          <a:bodyPr>
            <a:normAutofit/>
          </a:bodyPr>
          <a:lstStyle/>
          <a:p>
            <a:fld id="{EBA10960-363B-48D9-AE28-B681983B8960}" type="slidenum">
              <a:rPr lang="en-US"/>
              <a:pPr/>
              <a:t>4</a:t>
            </a:fld>
            <a:endParaRPr lang="en-US"/>
          </a:p>
        </p:txBody>
      </p:sp>
      <p:sp>
        <p:nvSpPr>
          <p:cNvPr id="37891" name="Rectangle 3"/>
          <p:cNvSpPr>
            <a:spLocks noGrp="1" noChangeArrowheads="1"/>
          </p:cNvSpPr>
          <p:nvPr>
            <p:ph sz="quarter" idx="1"/>
          </p:nvPr>
        </p:nvSpPr>
        <p:spPr>
          <a:xfrm>
            <a:off x="381000" y="1295400"/>
            <a:ext cx="8229600" cy="5059363"/>
          </a:xfrm>
        </p:spPr>
        <p:txBody>
          <a:bodyPr/>
          <a:lstStyle/>
          <a:p>
            <a:pPr>
              <a:lnSpc>
                <a:spcPct val="90000"/>
              </a:lnSpc>
              <a:spcAft>
                <a:spcPct val="50000"/>
              </a:spcAft>
              <a:buFontTx/>
              <a:buChar char="o"/>
            </a:pPr>
            <a:r>
              <a:rPr lang="en-US" sz="2800" dirty="0">
                <a:latin typeface="Times New Roman" pitchFamily="18" charset="0"/>
              </a:rPr>
              <a:t>In general terms, an audit is independent and systematic assessment of an organization's financial position, accounting systems (including internal controls) and compliance with laws and regulations. </a:t>
            </a:r>
          </a:p>
          <a:p>
            <a:pPr>
              <a:lnSpc>
                <a:spcPct val="90000"/>
              </a:lnSpc>
              <a:spcAft>
                <a:spcPct val="50000"/>
              </a:spcAft>
              <a:buFontTx/>
              <a:buChar char="o"/>
            </a:pPr>
            <a:r>
              <a:rPr lang="en-US" sz="2800" dirty="0">
                <a:latin typeface="Times New Roman" pitchFamily="18" charset="0"/>
              </a:rPr>
              <a:t>The auditor examines, on a test basis, transactions,  supporting documents and disclosures to the financial statements. </a:t>
            </a:r>
          </a:p>
          <a:p>
            <a:pPr>
              <a:lnSpc>
                <a:spcPct val="90000"/>
              </a:lnSpc>
              <a:spcAft>
                <a:spcPct val="50000"/>
              </a:spcAft>
              <a:buFontTx/>
              <a:buChar char="o"/>
            </a:pPr>
            <a:r>
              <a:rPr lang="en-US" sz="2800" dirty="0">
                <a:latin typeface="Times New Roman" pitchFamily="18" charset="0"/>
              </a:rPr>
              <a:t>The audit is meant to </a:t>
            </a:r>
            <a:r>
              <a:rPr lang="en-US" sz="2800" b="1" u="sng" dirty="0">
                <a:latin typeface="Times New Roman" pitchFamily="18" charset="0"/>
              </a:rPr>
              <a:t>provide reasonable assurance</a:t>
            </a:r>
            <a:r>
              <a:rPr lang="en-US" sz="2800" dirty="0">
                <a:latin typeface="Times New Roman" pitchFamily="18" charset="0"/>
              </a:rPr>
              <a:t> that the financial statements are free of </a:t>
            </a:r>
            <a:r>
              <a:rPr lang="en-US" sz="2800" b="1" dirty="0">
                <a:latin typeface="Times New Roman" pitchFamily="18" charset="0"/>
              </a:rPr>
              <a:t>“material misstatements.”</a:t>
            </a:r>
          </a:p>
          <a:p>
            <a:pPr>
              <a:lnSpc>
                <a:spcPct val="90000"/>
              </a:lnSpc>
            </a:pPr>
            <a:endParaRPr lang="en-US" sz="1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457200" y="384175"/>
            <a:ext cx="8229600" cy="608013"/>
          </a:xfrm>
        </p:spPr>
        <p:txBody>
          <a:bodyPr>
            <a:normAutofit fontScale="90000"/>
          </a:bodyPr>
          <a:lstStyle/>
          <a:p>
            <a:r>
              <a:rPr lang="en-US" sz="3200" dirty="0" smtClean="0"/>
              <a:t>Awarding </a:t>
            </a:r>
            <a:r>
              <a:rPr lang="en-US" sz="3200" dirty="0"/>
              <a:t>Official Responsibilities (Cont’d)</a:t>
            </a:r>
          </a:p>
        </p:txBody>
      </p:sp>
      <p:sp>
        <p:nvSpPr>
          <p:cNvPr id="4" name="Slide Number Placeholder 4"/>
          <p:cNvSpPr>
            <a:spLocks noGrp="1"/>
          </p:cNvSpPr>
          <p:nvPr>
            <p:ph type="sldNum" sz="quarter" idx="12"/>
          </p:nvPr>
        </p:nvSpPr>
        <p:spPr/>
        <p:txBody>
          <a:bodyPr>
            <a:normAutofit/>
          </a:bodyPr>
          <a:lstStyle/>
          <a:p>
            <a:fld id="{A3256BAB-14C5-4C31-9B3A-8AFB8D3E31FD}" type="slidenum">
              <a:rPr lang="en-US"/>
              <a:pPr/>
              <a:t>40</a:t>
            </a:fld>
            <a:endParaRPr lang="en-US"/>
          </a:p>
        </p:txBody>
      </p:sp>
      <p:sp>
        <p:nvSpPr>
          <p:cNvPr id="24579" name="Rectangle 3"/>
          <p:cNvSpPr>
            <a:spLocks noGrp="1" noChangeArrowheads="1"/>
          </p:cNvSpPr>
          <p:nvPr>
            <p:ph sz="quarter" idx="1"/>
          </p:nvPr>
        </p:nvSpPr>
        <p:spPr>
          <a:xfrm>
            <a:off x="838200" y="2133600"/>
            <a:ext cx="8007350" cy="4114800"/>
          </a:xfrm>
        </p:spPr>
        <p:txBody>
          <a:bodyPr>
            <a:normAutofit fontScale="92500" lnSpcReduction="20000"/>
          </a:bodyPr>
          <a:lstStyle/>
          <a:p>
            <a:pPr>
              <a:spcAft>
                <a:spcPct val="50000"/>
              </a:spcAft>
              <a:buFont typeface="Wingdings" pitchFamily="2" charset="2"/>
              <a:buChar char="q"/>
            </a:pPr>
            <a:r>
              <a:rPr lang="en-US" sz="2800" dirty="0"/>
              <a:t>For good cause and upon the request of a recipient, assist the recipient in obtaining a reasonable extension of time for the submission of the single audit report from the Office of Inspector General if the Department of the Interior is the cognizant/ oversight agency for audit, or from the appropriate audit official of the cognizant/oversight audit agency if the Department of the Interior is not the cognizant/oversight agency for the recipient;</a:t>
            </a:r>
          </a:p>
          <a:p>
            <a:endParaRPr lang="en-US" sz="2800" dirty="0"/>
          </a:p>
        </p:txBody>
      </p:sp>
      <p:sp>
        <p:nvSpPr>
          <p:cNvPr id="5" name="TextBox 4"/>
          <p:cNvSpPr txBox="1"/>
          <p:nvPr/>
        </p:nvSpPr>
        <p:spPr>
          <a:xfrm>
            <a:off x="1752600" y="2362200"/>
            <a:ext cx="5257800" cy="3154710"/>
          </a:xfrm>
          <a:prstGeom prst="rect">
            <a:avLst/>
          </a:prstGeom>
          <a:noFill/>
        </p:spPr>
        <p:txBody>
          <a:bodyPr wrap="square" rtlCol="0">
            <a:spAutoFit/>
          </a:bodyPr>
          <a:lstStyle/>
          <a:p>
            <a:r>
              <a:rPr lang="en-US" sz="19900" dirty="0" smtClean="0"/>
              <a:t>Void</a:t>
            </a:r>
            <a:endParaRPr lang="en-US" sz="199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457200" y="274638"/>
            <a:ext cx="8229600" cy="715962"/>
          </a:xfrm>
        </p:spPr>
        <p:txBody>
          <a:bodyPr>
            <a:normAutofit fontScale="90000"/>
          </a:bodyPr>
          <a:lstStyle/>
          <a:p>
            <a:r>
              <a:rPr lang="en-US" sz="3200" dirty="0" smtClean="0"/>
              <a:t>Awarding </a:t>
            </a:r>
            <a:r>
              <a:rPr lang="en-US" sz="3200" dirty="0"/>
              <a:t>Official Responsibilities (Cont’d)</a:t>
            </a:r>
          </a:p>
        </p:txBody>
      </p:sp>
      <p:sp>
        <p:nvSpPr>
          <p:cNvPr id="4" name="Slide Number Placeholder 4"/>
          <p:cNvSpPr>
            <a:spLocks noGrp="1"/>
          </p:cNvSpPr>
          <p:nvPr>
            <p:ph type="sldNum" sz="quarter" idx="12"/>
          </p:nvPr>
        </p:nvSpPr>
        <p:spPr/>
        <p:txBody>
          <a:bodyPr>
            <a:normAutofit/>
          </a:bodyPr>
          <a:lstStyle/>
          <a:p>
            <a:fld id="{142D8CF5-4284-4C49-A426-24018DC049B0}" type="slidenum">
              <a:rPr lang="en-US"/>
              <a:pPr/>
              <a:t>41</a:t>
            </a:fld>
            <a:endParaRPr lang="en-US"/>
          </a:p>
        </p:txBody>
      </p:sp>
      <p:sp>
        <p:nvSpPr>
          <p:cNvPr id="25603" name="Rectangle 3"/>
          <p:cNvSpPr>
            <a:spLocks noGrp="1" noChangeArrowheads="1"/>
          </p:cNvSpPr>
          <p:nvPr>
            <p:ph sz="quarter" idx="1"/>
          </p:nvPr>
        </p:nvSpPr>
        <p:spPr>
          <a:xfrm>
            <a:off x="685800" y="1143000"/>
            <a:ext cx="8007350" cy="5486400"/>
          </a:xfrm>
        </p:spPr>
        <p:txBody>
          <a:bodyPr>
            <a:normAutofit/>
          </a:bodyPr>
          <a:lstStyle/>
          <a:p>
            <a:pPr>
              <a:spcBef>
                <a:spcPts val="0"/>
              </a:spcBef>
              <a:buFont typeface="Wingdings" pitchFamily="2" charset="2"/>
              <a:buChar char="q"/>
            </a:pPr>
            <a:r>
              <a:rPr lang="en-US" sz="2400" dirty="0"/>
              <a:t>Ensure that single audits are completed and reports </a:t>
            </a:r>
            <a:r>
              <a:rPr lang="en-US" sz="2400" dirty="0" smtClean="0"/>
              <a:t>are </a:t>
            </a:r>
            <a:r>
              <a:rPr lang="en-US" sz="2400" dirty="0"/>
              <a:t>received in a timely manner</a:t>
            </a:r>
            <a:r>
              <a:rPr lang="en-US" sz="2400" dirty="0" smtClean="0"/>
              <a:t>;</a:t>
            </a:r>
          </a:p>
          <a:p>
            <a:pPr>
              <a:spcBef>
                <a:spcPts val="0"/>
              </a:spcBef>
              <a:buNone/>
            </a:pPr>
            <a:endParaRPr lang="en-US" sz="2400" dirty="0"/>
          </a:p>
          <a:p>
            <a:pPr>
              <a:spcBef>
                <a:spcPts val="0"/>
              </a:spcBef>
              <a:buFont typeface="Wingdings" pitchFamily="2" charset="2"/>
              <a:buChar char="q"/>
            </a:pPr>
            <a:r>
              <a:rPr lang="en-US" sz="2800" b="1" dirty="0" smtClean="0">
                <a:solidFill>
                  <a:schemeClr val="accent3">
                    <a:lumMod val="50000"/>
                  </a:schemeClr>
                </a:solidFill>
                <a:latin typeface="Script MT Bold" pitchFamily="66" charset="0"/>
              </a:rPr>
              <a:t>Make </a:t>
            </a:r>
            <a:r>
              <a:rPr lang="en-US" sz="2800" b="1" dirty="0">
                <a:solidFill>
                  <a:schemeClr val="accent3">
                    <a:lumMod val="50000"/>
                  </a:schemeClr>
                </a:solidFill>
                <a:latin typeface="Script MT Bold" pitchFamily="66" charset="0"/>
              </a:rPr>
              <a:t>a management decision within 90 days of the date the audit was issued </a:t>
            </a:r>
            <a:r>
              <a:rPr lang="en-US" sz="2400" dirty="0"/>
              <a:t>by the </a:t>
            </a:r>
            <a:r>
              <a:rPr lang="en-US" sz="2400" dirty="0" smtClean="0"/>
              <a:t>Office </a:t>
            </a:r>
            <a:r>
              <a:rPr lang="en-US" sz="2400" dirty="0"/>
              <a:t>of Internal Evaluation and Assessment</a:t>
            </a:r>
            <a:r>
              <a:rPr lang="en-US" sz="2400" dirty="0" smtClean="0"/>
              <a:t>;</a:t>
            </a:r>
          </a:p>
          <a:p>
            <a:pPr>
              <a:spcBef>
                <a:spcPts val="0"/>
              </a:spcBef>
              <a:buNone/>
            </a:pPr>
            <a:endParaRPr lang="en-US" sz="2400" dirty="0"/>
          </a:p>
          <a:p>
            <a:pPr>
              <a:spcBef>
                <a:spcPts val="0"/>
              </a:spcBef>
              <a:buFont typeface="Wingdings" pitchFamily="2" charset="2"/>
              <a:buChar char="q"/>
            </a:pPr>
            <a:r>
              <a:rPr lang="en-US" sz="2800" dirty="0">
                <a:solidFill>
                  <a:schemeClr val="accent3">
                    <a:lumMod val="50000"/>
                  </a:schemeClr>
                </a:solidFill>
                <a:latin typeface="Script MT Bold" pitchFamily="66" charset="0"/>
              </a:rPr>
              <a:t>Determine allowability of questioned costs</a:t>
            </a:r>
            <a:r>
              <a:rPr lang="en-US" sz="2800" dirty="0" smtClean="0">
                <a:solidFill>
                  <a:schemeClr val="accent3">
                    <a:lumMod val="50000"/>
                  </a:schemeClr>
                </a:solidFill>
                <a:latin typeface="Viner Hand ITC" pitchFamily="66" charset="0"/>
              </a:rPr>
              <a:t>;</a:t>
            </a:r>
          </a:p>
          <a:p>
            <a:pPr>
              <a:spcBef>
                <a:spcPts val="0"/>
              </a:spcBef>
              <a:buNone/>
            </a:pPr>
            <a:endParaRPr lang="en-US" sz="2400" dirty="0"/>
          </a:p>
          <a:p>
            <a:pPr>
              <a:spcBef>
                <a:spcPts val="0"/>
              </a:spcBef>
              <a:buFont typeface="Wingdings" pitchFamily="2" charset="2"/>
              <a:buChar char="q"/>
            </a:pPr>
            <a:r>
              <a:rPr lang="en-US" sz="2400" dirty="0"/>
              <a:t>Using the information contained in the recipient’s financial statements, determine whether a misapplication of funds provided by Indian Affairs may have occurred.</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xfrm>
            <a:off x="304800" y="228600"/>
            <a:ext cx="8385175" cy="838200"/>
          </a:xfrm>
        </p:spPr>
        <p:txBody>
          <a:bodyPr>
            <a:normAutofit/>
          </a:bodyPr>
          <a:lstStyle/>
          <a:p>
            <a:r>
              <a:rPr lang="en-US" sz="3200" b="0" dirty="0" smtClean="0"/>
              <a:t>Awarding </a:t>
            </a:r>
            <a:r>
              <a:rPr lang="en-US" sz="3200" b="0" dirty="0"/>
              <a:t>Official </a:t>
            </a:r>
            <a:r>
              <a:rPr lang="en-US" sz="3200" b="0" dirty="0" smtClean="0"/>
              <a:t>Responsibilities…</a:t>
            </a:r>
            <a:endParaRPr lang="en-US" sz="3200" b="0" dirty="0"/>
          </a:p>
        </p:txBody>
      </p:sp>
      <p:sp>
        <p:nvSpPr>
          <p:cNvPr id="4" name="Slide Number Placeholder 4"/>
          <p:cNvSpPr>
            <a:spLocks noGrp="1"/>
          </p:cNvSpPr>
          <p:nvPr>
            <p:ph type="sldNum" sz="quarter" idx="12"/>
          </p:nvPr>
        </p:nvSpPr>
        <p:spPr/>
        <p:txBody>
          <a:bodyPr>
            <a:normAutofit/>
          </a:bodyPr>
          <a:lstStyle/>
          <a:p>
            <a:fld id="{44E18A09-B52E-405C-87B8-99FA3FA9FCD8}" type="slidenum">
              <a:rPr lang="en-US"/>
              <a:pPr/>
              <a:t>42</a:t>
            </a:fld>
            <a:endParaRPr lang="en-US"/>
          </a:p>
        </p:txBody>
      </p:sp>
      <p:sp>
        <p:nvSpPr>
          <p:cNvPr id="26627" name="Rectangle 3"/>
          <p:cNvSpPr>
            <a:spLocks noGrp="1" noChangeArrowheads="1"/>
          </p:cNvSpPr>
          <p:nvPr>
            <p:ph sz="quarter" idx="1"/>
          </p:nvPr>
        </p:nvSpPr>
        <p:spPr>
          <a:xfrm>
            <a:off x="685800" y="1295400"/>
            <a:ext cx="8007350" cy="4876800"/>
          </a:xfrm>
        </p:spPr>
        <p:txBody>
          <a:bodyPr>
            <a:normAutofit fontScale="85000" lnSpcReduction="10000"/>
          </a:bodyPr>
          <a:lstStyle/>
          <a:p>
            <a:pPr>
              <a:spcAft>
                <a:spcPct val="50000"/>
              </a:spcAft>
              <a:buFont typeface="Wingdings" pitchFamily="2" charset="2"/>
              <a:buChar char="q"/>
            </a:pPr>
            <a:r>
              <a:rPr lang="en-US" sz="2800" b="1" dirty="0">
                <a:solidFill>
                  <a:schemeClr val="accent3">
                    <a:lumMod val="50000"/>
                  </a:schemeClr>
                </a:solidFill>
                <a:latin typeface="Tempus Sans ITC" pitchFamily="82" charset="0"/>
              </a:rPr>
              <a:t>Request the National Business Center (NBC) </a:t>
            </a:r>
            <a:r>
              <a:rPr lang="en-US" sz="2800" b="1" dirty="0" smtClean="0">
                <a:solidFill>
                  <a:schemeClr val="accent3">
                    <a:lumMod val="50000"/>
                  </a:schemeClr>
                </a:solidFill>
                <a:latin typeface="Tempus Sans ITC" pitchFamily="82" charset="0"/>
              </a:rPr>
              <a:t>issue </a:t>
            </a:r>
            <a:r>
              <a:rPr lang="en-US" sz="2800" b="1" dirty="0">
                <a:solidFill>
                  <a:schemeClr val="accent3">
                    <a:lumMod val="50000"/>
                  </a:schemeClr>
                </a:solidFill>
                <a:latin typeface="Tempus Sans ITC" pitchFamily="82" charset="0"/>
              </a:rPr>
              <a:t>a </a:t>
            </a:r>
            <a:r>
              <a:rPr lang="en-US" sz="2800" b="1" dirty="0" smtClean="0">
                <a:solidFill>
                  <a:schemeClr val="accent3">
                    <a:lumMod val="75000"/>
                  </a:schemeClr>
                </a:solidFill>
                <a:latin typeface="Tempus Sans ITC" pitchFamily="82" charset="0"/>
              </a:rPr>
              <a:t>Bill </a:t>
            </a:r>
            <a:r>
              <a:rPr lang="en-US" sz="2800" b="1" dirty="0">
                <a:solidFill>
                  <a:schemeClr val="accent3">
                    <a:lumMod val="75000"/>
                  </a:schemeClr>
                </a:solidFill>
                <a:latin typeface="Tempus Sans ITC" pitchFamily="82" charset="0"/>
              </a:rPr>
              <a:t>for </a:t>
            </a:r>
            <a:r>
              <a:rPr lang="en-US" sz="2800" b="1" dirty="0" smtClean="0">
                <a:solidFill>
                  <a:schemeClr val="accent3">
                    <a:lumMod val="75000"/>
                  </a:schemeClr>
                </a:solidFill>
                <a:latin typeface="Tempus Sans ITC" pitchFamily="82" charset="0"/>
              </a:rPr>
              <a:t>Collection</a:t>
            </a:r>
            <a:r>
              <a:rPr lang="en-US" sz="2800" dirty="0"/>
              <a:t>, if applicable;</a:t>
            </a:r>
          </a:p>
          <a:p>
            <a:pPr>
              <a:spcAft>
                <a:spcPct val="50000"/>
              </a:spcAft>
              <a:buFont typeface="Wingdings" pitchFamily="2" charset="2"/>
              <a:buChar char="q"/>
            </a:pPr>
            <a:r>
              <a:rPr lang="en-US" sz="2800" b="1" dirty="0">
                <a:latin typeface="Tempus Sans ITC" pitchFamily="82" charset="0"/>
              </a:rPr>
              <a:t>Offer to assist recipients in developing </a:t>
            </a:r>
            <a:r>
              <a:rPr lang="en-US" sz="2800" b="1" dirty="0" smtClean="0">
                <a:solidFill>
                  <a:schemeClr val="accent3">
                    <a:lumMod val="75000"/>
                  </a:schemeClr>
                </a:solidFill>
                <a:latin typeface="Tempus Sans ITC" pitchFamily="82" charset="0"/>
              </a:rPr>
              <a:t>Corrective Action Plans </a:t>
            </a:r>
            <a:r>
              <a:rPr lang="en-US" sz="2800" dirty="0"/>
              <a:t>if there are findings of non-compliance or internal control weaknesses; and</a:t>
            </a:r>
          </a:p>
          <a:p>
            <a:pPr>
              <a:spcAft>
                <a:spcPct val="50000"/>
              </a:spcAft>
              <a:buFont typeface="Wingdings" pitchFamily="2" charset="2"/>
              <a:buChar char="q"/>
            </a:pPr>
            <a:r>
              <a:rPr lang="en-US" sz="2800" b="1" dirty="0">
                <a:solidFill>
                  <a:schemeClr val="accent3">
                    <a:lumMod val="75000"/>
                  </a:schemeClr>
                </a:solidFill>
                <a:latin typeface="Tempus Sans ITC" pitchFamily="82" charset="0"/>
              </a:rPr>
              <a:t>Identify issues requiring technical assistance </a:t>
            </a:r>
            <a:r>
              <a:rPr lang="en-US" sz="2800" dirty="0"/>
              <a:t>and either provide the assistance or assist the recipient in identifying the source of assistance</a:t>
            </a:r>
            <a:r>
              <a:rPr lang="en-US" sz="2800" dirty="0" smtClean="0"/>
              <a:t>.</a:t>
            </a:r>
          </a:p>
          <a:p>
            <a:pPr>
              <a:spcAft>
                <a:spcPct val="50000"/>
              </a:spcAft>
              <a:buFont typeface="Wingdings" pitchFamily="2" charset="2"/>
              <a:buChar char="q"/>
            </a:pPr>
            <a:r>
              <a:rPr lang="en-US" sz="2800" dirty="0" smtClean="0"/>
              <a:t>Work with the program’s AOTR to resolve specific questioned costs and financial status reports.</a:t>
            </a:r>
            <a:endParaRPr lang="en-US" sz="2800" dirty="0"/>
          </a:p>
          <a:p>
            <a:endParaRPr lang="en-US" sz="2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Rot="1" noChangeArrowheads="1"/>
          </p:cNvSpPr>
          <p:nvPr>
            <p:ph type="title"/>
          </p:nvPr>
        </p:nvSpPr>
        <p:spPr>
          <a:xfrm>
            <a:off x="0" y="228600"/>
            <a:ext cx="9144000" cy="762000"/>
          </a:xfrm>
          <a:solidFill>
            <a:schemeClr val="tx1">
              <a:lumMod val="90000"/>
              <a:lumOff val="10000"/>
            </a:schemeClr>
          </a:solidFill>
        </p:spPr>
        <p:txBody>
          <a:bodyPr>
            <a:normAutofit/>
          </a:bodyPr>
          <a:lstStyle/>
          <a:p>
            <a:r>
              <a:rPr lang="en-US" sz="3700" dirty="0">
                <a:solidFill>
                  <a:srgbClr val="990000"/>
                </a:solidFill>
              </a:rPr>
              <a:t> </a:t>
            </a:r>
            <a:r>
              <a:rPr lang="en-US" sz="3100" dirty="0" smtClean="0">
                <a:solidFill>
                  <a:schemeClr val="accent1">
                    <a:lumMod val="60000"/>
                    <a:lumOff val="40000"/>
                  </a:schemeClr>
                </a:solidFill>
              </a:rPr>
              <a:t>Ten </a:t>
            </a:r>
            <a:r>
              <a:rPr lang="en-US" sz="3100" dirty="0">
                <a:solidFill>
                  <a:schemeClr val="accent1">
                    <a:lumMod val="60000"/>
                    <a:lumOff val="40000"/>
                  </a:schemeClr>
                </a:solidFill>
              </a:rPr>
              <a:t>Golden Rules for </a:t>
            </a:r>
            <a:r>
              <a:rPr lang="en-US" sz="3100" dirty="0" smtClean="0">
                <a:solidFill>
                  <a:schemeClr val="accent1">
                    <a:lumMod val="60000"/>
                    <a:lumOff val="40000"/>
                  </a:schemeClr>
                </a:solidFill>
              </a:rPr>
              <a:t>Tribes and the Bureau</a:t>
            </a:r>
            <a:endParaRPr lang="en-US" sz="3100" dirty="0">
              <a:solidFill>
                <a:schemeClr val="accent1">
                  <a:lumMod val="60000"/>
                  <a:lumOff val="40000"/>
                </a:schemeClr>
              </a:solidFill>
            </a:endParaRPr>
          </a:p>
        </p:txBody>
      </p:sp>
      <p:sp>
        <p:nvSpPr>
          <p:cNvPr id="4" name="Slide Number Placeholder 4"/>
          <p:cNvSpPr>
            <a:spLocks noGrp="1"/>
          </p:cNvSpPr>
          <p:nvPr>
            <p:ph type="sldNum" sz="quarter" idx="12"/>
          </p:nvPr>
        </p:nvSpPr>
        <p:spPr/>
        <p:txBody>
          <a:bodyPr>
            <a:normAutofit/>
          </a:bodyPr>
          <a:lstStyle/>
          <a:p>
            <a:fld id="{70DA627D-A8FF-40F0-9739-CB507164D6A6}" type="slidenum">
              <a:rPr lang="en-US"/>
              <a:pPr/>
              <a:t>43</a:t>
            </a:fld>
            <a:endParaRPr lang="en-US"/>
          </a:p>
        </p:txBody>
      </p:sp>
      <p:sp>
        <p:nvSpPr>
          <p:cNvPr id="224259" name="Rectangle 3"/>
          <p:cNvSpPr>
            <a:spLocks noGrp="1" noChangeArrowheads="1"/>
          </p:cNvSpPr>
          <p:nvPr>
            <p:ph sz="quarter" idx="1"/>
          </p:nvPr>
        </p:nvSpPr>
        <p:spPr>
          <a:xfrm>
            <a:off x="533400" y="1600200"/>
            <a:ext cx="8077200" cy="4953000"/>
          </a:xfrm>
        </p:spPr>
        <p:txBody>
          <a:bodyPr/>
          <a:lstStyle/>
          <a:p>
            <a:pPr marL="609600" indent="-609600">
              <a:lnSpc>
                <a:spcPct val="90000"/>
              </a:lnSpc>
              <a:spcAft>
                <a:spcPct val="30000"/>
              </a:spcAft>
              <a:buClrTx/>
              <a:buSzPct val="95000"/>
              <a:buFont typeface="Wingdings" pitchFamily="2" charset="2"/>
              <a:buAutoNum type="arabicPeriod"/>
            </a:pPr>
            <a:r>
              <a:rPr lang="en-US" sz="2800" dirty="0">
                <a:solidFill>
                  <a:schemeClr val="tx1">
                    <a:lumMod val="95000"/>
                    <a:lumOff val="5000"/>
                  </a:schemeClr>
                </a:solidFill>
                <a:effectLst/>
                <a:latin typeface="Franklin Gothic Medium" pitchFamily="34" charset="0"/>
              </a:rPr>
              <a:t>Find an experienced CPA firm to do your audit.</a:t>
            </a:r>
          </a:p>
          <a:p>
            <a:pPr marL="609600" indent="-609600">
              <a:lnSpc>
                <a:spcPct val="90000"/>
              </a:lnSpc>
              <a:spcAft>
                <a:spcPct val="30000"/>
              </a:spcAft>
              <a:buClrTx/>
              <a:buSzPct val="95000"/>
              <a:buFont typeface="Wingdings" pitchFamily="2" charset="2"/>
              <a:buAutoNum type="arabicPeriod"/>
            </a:pPr>
            <a:r>
              <a:rPr lang="en-US" sz="2800" dirty="0">
                <a:solidFill>
                  <a:schemeClr val="tx1">
                    <a:lumMod val="95000"/>
                    <a:lumOff val="5000"/>
                  </a:schemeClr>
                </a:solidFill>
                <a:effectLst/>
                <a:latin typeface="Franklin Gothic Medium" pitchFamily="34" charset="0"/>
              </a:rPr>
              <a:t>Use an appropriate accounting system, and ensure that staff are well trained in its operation.</a:t>
            </a:r>
          </a:p>
          <a:p>
            <a:pPr marL="609600" indent="-609600">
              <a:lnSpc>
                <a:spcPct val="90000"/>
              </a:lnSpc>
              <a:spcAft>
                <a:spcPct val="30000"/>
              </a:spcAft>
              <a:buClrTx/>
              <a:buSzPct val="95000"/>
              <a:buFont typeface="Wingdings" pitchFamily="2" charset="2"/>
              <a:buAutoNum type="arabicPeriod"/>
            </a:pPr>
            <a:r>
              <a:rPr lang="en-US" sz="2800" dirty="0">
                <a:solidFill>
                  <a:schemeClr val="tx1">
                    <a:lumMod val="95000"/>
                    <a:lumOff val="5000"/>
                  </a:schemeClr>
                </a:solidFill>
                <a:effectLst/>
                <a:latin typeface="Franklin Gothic Medium" pitchFamily="34" charset="0"/>
              </a:rPr>
              <a:t>Maintain source documents for every charge made to federal awards.</a:t>
            </a:r>
          </a:p>
          <a:p>
            <a:pPr marL="609600" indent="-609600">
              <a:lnSpc>
                <a:spcPct val="90000"/>
              </a:lnSpc>
              <a:spcAft>
                <a:spcPct val="30000"/>
              </a:spcAft>
              <a:buClrTx/>
              <a:buSzPct val="95000"/>
              <a:buFont typeface="Wingdings" pitchFamily="2" charset="2"/>
              <a:buAutoNum type="arabicPeriod"/>
            </a:pPr>
            <a:r>
              <a:rPr lang="en-US" sz="2800" dirty="0">
                <a:solidFill>
                  <a:schemeClr val="tx1">
                    <a:lumMod val="95000"/>
                    <a:lumOff val="5000"/>
                  </a:schemeClr>
                </a:solidFill>
                <a:effectLst/>
                <a:latin typeface="Franklin Gothic Medium" pitchFamily="34" charset="0"/>
              </a:rPr>
              <a:t>Submit form </a:t>
            </a:r>
            <a:r>
              <a:rPr lang="en-US" sz="2800" dirty="0" smtClean="0">
                <a:solidFill>
                  <a:schemeClr val="tx1">
                    <a:lumMod val="95000"/>
                    <a:lumOff val="5000"/>
                  </a:schemeClr>
                </a:solidFill>
                <a:effectLst/>
                <a:latin typeface="Franklin Gothic Medium" pitchFamily="34" charset="0"/>
              </a:rPr>
              <a:t>425A </a:t>
            </a:r>
            <a:r>
              <a:rPr lang="en-US" sz="2800" dirty="0">
                <a:solidFill>
                  <a:schemeClr val="tx1">
                    <a:lumMod val="95000"/>
                    <a:lumOff val="5000"/>
                  </a:schemeClr>
                </a:solidFill>
                <a:effectLst/>
                <a:latin typeface="Franklin Gothic Medium" pitchFamily="34" charset="0"/>
              </a:rPr>
              <a:t>on time.</a:t>
            </a:r>
          </a:p>
          <a:p>
            <a:pPr marL="609600" indent="-609600">
              <a:lnSpc>
                <a:spcPct val="90000"/>
              </a:lnSpc>
              <a:spcAft>
                <a:spcPct val="30000"/>
              </a:spcAft>
              <a:buClrTx/>
              <a:buSzPct val="95000"/>
              <a:buFont typeface="Wingdings" pitchFamily="2" charset="2"/>
              <a:buAutoNum type="arabicPeriod"/>
            </a:pPr>
            <a:r>
              <a:rPr lang="en-US" sz="2800" dirty="0">
                <a:solidFill>
                  <a:schemeClr val="tx1">
                    <a:lumMod val="95000"/>
                    <a:lumOff val="5000"/>
                  </a:schemeClr>
                </a:solidFill>
                <a:effectLst/>
                <a:latin typeface="Franklin Gothic Medium" pitchFamily="34" charset="0"/>
              </a:rPr>
              <a:t>Submit annual Single Audit on time; do not be delinquent. </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Rot="1" noChangeArrowheads="1"/>
          </p:cNvSpPr>
          <p:nvPr>
            <p:ph type="title"/>
          </p:nvPr>
        </p:nvSpPr>
        <p:spPr>
          <a:xfrm>
            <a:off x="0" y="228600"/>
            <a:ext cx="9144000" cy="879475"/>
          </a:xfrm>
          <a:solidFill>
            <a:schemeClr val="tx1">
              <a:lumMod val="90000"/>
              <a:lumOff val="10000"/>
            </a:schemeClr>
          </a:solidFill>
        </p:spPr>
        <p:txBody>
          <a:bodyPr>
            <a:normAutofit/>
          </a:bodyPr>
          <a:lstStyle/>
          <a:p>
            <a:r>
              <a:rPr lang="en-US" sz="4000" dirty="0" smtClean="0">
                <a:solidFill>
                  <a:schemeClr val="accent1">
                    <a:lumMod val="60000"/>
                    <a:lumOff val="40000"/>
                  </a:schemeClr>
                </a:solidFill>
                <a:latin typeface="Tw Cen MT" pitchFamily="34" charset="0"/>
              </a:rPr>
              <a:t>   </a:t>
            </a:r>
            <a:r>
              <a:rPr lang="en-US" sz="3600" dirty="0" smtClean="0">
                <a:solidFill>
                  <a:schemeClr val="accent1">
                    <a:lumMod val="60000"/>
                    <a:lumOff val="40000"/>
                  </a:schemeClr>
                </a:solidFill>
                <a:latin typeface="Tw Cen MT" pitchFamily="34" charset="0"/>
              </a:rPr>
              <a:t>Tens </a:t>
            </a:r>
            <a:r>
              <a:rPr lang="en-US" sz="3600" dirty="0">
                <a:solidFill>
                  <a:schemeClr val="accent1">
                    <a:lumMod val="60000"/>
                    <a:lumOff val="40000"/>
                  </a:schemeClr>
                </a:solidFill>
                <a:latin typeface="Tw Cen MT" pitchFamily="34" charset="0"/>
              </a:rPr>
              <a:t>Golden Rules </a:t>
            </a:r>
            <a:r>
              <a:rPr lang="en-US" sz="3600" dirty="0" smtClean="0">
                <a:solidFill>
                  <a:schemeClr val="accent1">
                    <a:lumMod val="60000"/>
                    <a:lumOff val="40000"/>
                  </a:schemeClr>
                </a:solidFill>
                <a:latin typeface="Tw Cen MT" pitchFamily="34" charset="0"/>
              </a:rPr>
              <a:t>for Tribes and the Bureau</a:t>
            </a:r>
            <a:endParaRPr lang="en-US" sz="3600" dirty="0">
              <a:solidFill>
                <a:schemeClr val="accent1">
                  <a:lumMod val="60000"/>
                  <a:lumOff val="40000"/>
                </a:schemeClr>
              </a:solidFill>
              <a:latin typeface="Tw Cen MT" pitchFamily="34" charset="0"/>
            </a:endParaRPr>
          </a:p>
        </p:txBody>
      </p:sp>
      <p:sp>
        <p:nvSpPr>
          <p:cNvPr id="4" name="Slide Number Placeholder 4"/>
          <p:cNvSpPr>
            <a:spLocks noGrp="1"/>
          </p:cNvSpPr>
          <p:nvPr>
            <p:ph type="sldNum" sz="quarter" idx="12"/>
          </p:nvPr>
        </p:nvSpPr>
        <p:spPr/>
        <p:txBody>
          <a:bodyPr>
            <a:normAutofit/>
          </a:bodyPr>
          <a:lstStyle/>
          <a:p>
            <a:fld id="{70A18A0A-8F23-4A9F-9725-51A6D8D9E151}" type="slidenum">
              <a:rPr lang="en-US"/>
              <a:pPr/>
              <a:t>44</a:t>
            </a:fld>
            <a:endParaRPr lang="en-US"/>
          </a:p>
        </p:txBody>
      </p:sp>
      <p:sp>
        <p:nvSpPr>
          <p:cNvPr id="226307" name="Rectangle 3"/>
          <p:cNvSpPr>
            <a:spLocks noGrp="1" noChangeArrowheads="1"/>
          </p:cNvSpPr>
          <p:nvPr>
            <p:ph sz="quarter" idx="1"/>
          </p:nvPr>
        </p:nvSpPr>
        <p:spPr>
          <a:xfrm>
            <a:off x="304800" y="1524000"/>
            <a:ext cx="8305800" cy="5029200"/>
          </a:xfrm>
        </p:spPr>
        <p:txBody>
          <a:bodyPr/>
          <a:lstStyle/>
          <a:p>
            <a:pPr marL="609600" indent="-609600">
              <a:lnSpc>
                <a:spcPct val="90000"/>
              </a:lnSpc>
              <a:spcAft>
                <a:spcPct val="30000"/>
              </a:spcAft>
              <a:buClrTx/>
              <a:buSzPct val="95000"/>
              <a:buFont typeface="Wingdings" pitchFamily="2" charset="2"/>
              <a:buAutoNum type="arabicPeriod" startAt="6"/>
            </a:pPr>
            <a:r>
              <a:rPr lang="en-US" sz="2800" b="1" dirty="0">
                <a:latin typeface="Tw Cen MT" pitchFamily="34" charset="0"/>
              </a:rPr>
              <a:t>Prepare and implement a corrective action plan that will adequately address audit findings.</a:t>
            </a:r>
          </a:p>
          <a:p>
            <a:pPr marL="609600" indent="-609600">
              <a:lnSpc>
                <a:spcPct val="90000"/>
              </a:lnSpc>
              <a:spcAft>
                <a:spcPct val="30000"/>
              </a:spcAft>
              <a:buClrTx/>
              <a:buSzPct val="95000"/>
              <a:buFont typeface="Wingdings" pitchFamily="2" charset="2"/>
              <a:buAutoNum type="arabicPeriod" startAt="6"/>
            </a:pPr>
            <a:r>
              <a:rPr lang="en-US" sz="2800" b="1" dirty="0">
                <a:latin typeface="Tw Cen MT" pitchFamily="34" charset="0"/>
              </a:rPr>
              <a:t>Do NOT divert and spend advanced BIA funds for other activities.</a:t>
            </a:r>
          </a:p>
          <a:p>
            <a:pPr marL="609600" indent="-609600">
              <a:lnSpc>
                <a:spcPct val="90000"/>
              </a:lnSpc>
              <a:spcAft>
                <a:spcPct val="30000"/>
              </a:spcAft>
              <a:buClrTx/>
              <a:buSzPct val="95000"/>
              <a:buFont typeface="Wingdings" pitchFamily="2" charset="2"/>
              <a:buAutoNum type="arabicPeriod" startAt="6"/>
            </a:pPr>
            <a:r>
              <a:rPr lang="en-US" sz="2800" b="1" dirty="0">
                <a:latin typeface="Tw Cen MT" pitchFamily="34" charset="0"/>
              </a:rPr>
              <a:t>Do NOT leave advanced BIA cash in uninsured or uncollateralized bank accounts.</a:t>
            </a:r>
          </a:p>
          <a:p>
            <a:pPr marL="609600" indent="-609600">
              <a:lnSpc>
                <a:spcPct val="90000"/>
              </a:lnSpc>
              <a:spcAft>
                <a:spcPct val="30000"/>
              </a:spcAft>
              <a:buClrTx/>
              <a:buSzPct val="95000"/>
              <a:buFont typeface="Wingdings" pitchFamily="2" charset="2"/>
              <a:buAutoNum type="arabicPeriod" startAt="6"/>
            </a:pPr>
            <a:r>
              <a:rPr lang="en-US" sz="2800" b="1" dirty="0">
                <a:latin typeface="Tw Cen MT" pitchFamily="34" charset="0"/>
              </a:rPr>
              <a:t>Do NOT ignore BIA letters requesting a response to audit findings.</a:t>
            </a:r>
          </a:p>
          <a:p>
            <a:pPr marL="609600" indent="-609600">
              <a:lnSpc>
                <a:spcPct val="90000"/>
              </a:lnSpc>
              <a:spcAft>
                <a:spcPct val="30000"/>
              </a:spcAft>
              <a:buClrTx/>
              <a:buSzPct val="95000"/>
              <a:buFont typeface="Wingdings" pitchFamily="2" charset="2"/>
              <a:buAutoNum type="arabicPeriod" startAt="6"/>
            </a:pPr>
            <a:r>
              <a:rPr lang="en-US" sz="2800" b="1" dirty="0">
                <a:latin typeface="Tw Cen MT" pitchFamily="34" charset="0"/>
              </a:rPr>
              <a:t>Comply with GASB 34.</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457200" y="609600"/>
            <a:ext cx="8229600" cy="639762"/>
          </a:xfrm>
        </p:spPr>
        <p:txBody>
          <a:bodyPr/>
          <a:lstStyle/>
          <a:p>
            <a:r>
              <a:rPr lang="en-US" sz="3200" dirty="0" smtClean="0"/>
              <a:t>SINGLE </a:t>
            </a:r>
            <a:r>
              <a:rPr lang="en-US" sz="3200" dirty="0"/>
              <a:t>AUDIT BACKGROUND</a:t>
            </a:r>
          </a:p>
        </p:txBody>
      </p:sp>
      <p:sp>
        <p:nvSpPr>
          <p:cNvPr id="4" name="Slide Number Placeholder 4"/>
          <p:cNvSpPr>
            <a:spLocks noGrp="1"/>
          </p:cNvSpPr>
          <p:nvPr>
            <p:ph type="sldNum" sz="quarter" idx="12"/>
          </p:nvPr>
        </p:nvSpPr>
        <p:spPr/>
        <p:txBody>
          <a:bodyPr>
            <a:normAutofit/>
          </a:bodyPr>
          <a:lstStyle/>
          <a:p>
            <a:fld id="{0BB24137-5ADB-4798-83B0-AA1DFC9C6136}" type="slidenum">
              <a:rPr lang="en-US"/>
              <a:pPr/>
              <a:t>5</a:t>
            </a:fld>
            <a:endParaRPr lang="en-US"/>
          </a:p>
        </p:txBody>
      </p:sp>
      <p:sp>
        <p:nvSpPr>
          <p:cNvPr id="38915" name="Rectangle 3"/>
          <p:cNvSpPr>
            <a:spLocks noGrp="1" noChangeArrowheads="1"/>
          </p:cNvSpPr>
          <p:nvPr>
            <p:ph sz="quarter" idx="1"/>
          </p:nvPr>
        </p:nvSpPr>
        <p:spPr>
          <a:xfrm>
            <a:off x="457200" y="1905000"/>
            <a:ext cx="8229600" cy="4267200"/>
          </a:xfrm>
        </p:spPr>
        <p:txBody>
          <a:bodyPr/>
          <a:lstStyle/>
          <a:p>
            <a:pPr>
              <a:buFont typeface="Wingdings" pitchFamily="2" charset="2"/>
              <a:buChar char="q"/>
            </a:pPr>
            <a:r>
              <a:rPr lang="en-US" sz="2800" dirty="0">
                <a:latin typeface="Times New Roman" pitchFamily="18" charset="0"/>
              </a:rPr>
              <a:t>Approximately sixty percent of Bureau of Indian Affairs annual budget is expended through contracts, compacts, and grants with Indian tribes and tribal organizations.</a:t>
            </a:r>
          </a:p>
          <a:p>
            <a:pPr>
              <a:buFont typeface="Wingdings" pitchFamily="2" charset="2"/>
              <a:buNone/>
            </a:pPr>
            <a:endParaRPr lang="en-US" sz="2800" dirty="0">
              <a:latin typeface="Times New Roman" pitchFamily="18" charset="0"/>
            </a:endParaRPr>
          </a:p>
          <a:p>
            <a:pPr>
              <a:buFont typeface="Wingdings" pitchFamily="2" charset="2"/>
              <a:buChar char="q"/>
            </a:pPr>
            <a:r>
              <a:rPr lang="en-US" sz="2800" dirty="0">
                <a:latin typeface="Times New Roman" pitchFamily="18" charset="0"/>
              </a:rPr>
              <a:t>The single audit is the primary mechanism used by Federal agencies, including the Bureau of Indian Affairs, to ensure accountability for Federal awards.</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a:xfrm>
            <a:off x="457200" y="274638"/>
            <a:ext cx="8229600" cy="715962"/>
          </a:xfrm>
        </p:spPr>
        <p:txBody>
          <a:bodyPr>
            <a:noAutofit/>
          </a:bodyPr>
          <a:lstStyle/>
          <a:p>
            <a:r>
              <a:rPr lang="en-US" sz="3600" dirty="0" smtClean="0"/>
              <a:t>SINGLE </a:t>
            </a:r>
            <a:r>
              <a:rPr lang="en-US" sz="3600" dirty="0"/>
              <a:t>AUDIT ACT OF 1984</a:t>
            </a:r>
          </a:p>
        </p:txBody>
      </p:sp>
      <p:sp>
        <p:nvSpPr>
          <p:cNvPr id="4" name="Slide Number Placeholder 4"/>
          <p:cNvSpPr>
            <a:spLocks noGrp="1"/>
          </p:cNvSpPr>
          <p:nvPr>
            <p:ph type="sldNum" sz="quarter" idx="12"/>
          </p:nvPr>
        </p:nvSpPr>
        <p:spPr/>
        <p:txBody>
          <a:bodyPr>
            <a:normAutofit/>
          </a:bodyPr>
          <a:lstStyle/>
          <a:p>
            <a:fld id="{B9BC66E6-1B27-406D-9025-B2215E8FB8EA}" type="slidenum">
              <a:rPr lang="en-US"/>
              <a:pPr/>
              <a:t>6</a:t>
            </a:fld>
            <a:endParaRPr lang="en-US"/>
          </a:p>
        </p:txBody>
      </p:sp>
      <p:sp>
        <p:nvSpPr>
          <p:cNvPr id="39939" name="Rectangle 3"/>
          <p:cNvSpPr>
            <a:spLocks noGrp="1" noChangeArrowheads="1"/>
          </p:cNvSpPr>
          <p:nvPr>
            <p:ph sz="quarter" idx="1"/>
          </p:nvPr>
        </p:nvSpPr>
        <p:spPr>
          <a:xfrm>
            <a:off x="381000" y="1722437"/>
            <a:ext cx="8229600" cy="4525963"/>
          </a:xfrm>
        </p:spPr>
        <p:txBody>
          <a:bodyPr>
            <a:normAutofit lnSpcReduction="10000"/>
          </a:bodyPr>
          <a:lstStyle/>
          <a:p>
            <a:pPr>
              <a:buFont typeface="Wingdings" pitchFamily="2" charset="2"/>
              <a:buChar char="q"/>
            </a:pPr>
            <a:r>
              <a:rPr lang="en-US" sz="2800" dirty="0">
                <a:latin typeface="Times New Roman" pitchFamily="18" charset="0"/>
              </a:rPr>
              <a:t>The Single Audit Act of 1984 reduced the burden of numerous audits</a:t>
            </a:r>
            <a:r>
              <a:rPr lang="en-US" sz="2800" dirty="0" smtClean="0">
                <a:latin typeface="Times New Roman" pitchFamily="18" charset="0"/>
              </a:rPr>
              <a:t>.</a:t>
            </a:r>
          </a:p>
          <a:p>
            <a:pPr>
              <a:buNone/>
            </a:pPr>
            <a:endParaRPr lang="en-US" sz="2800" dirty="0">
              <a:latin typeface="Times New Roman" pitchFamily="18" charset="0"/>
            </a:endParaRPr>
          </a:p>
          <a:p>
            <a:pPr>
              <a:buFont typeface="Wingdings" pitchFamily="2" charset="2"/>
              <a:buChar char="q"/>
            </a:pPr>
            <a:r>
              <a:rPr lang="en-US" sz="2800" dirty="0">
                <a:latin typeface="Times New Roman" pitchFamily="18" charset="0"/>
              </a:rPr>
              <a:t>Provided for at least one annual comprehensive audit</a:t>
            </a:r>
            <a:r>
              <a:rPr lang="en-US" sz="2800" dirty="0" smtClean="0">
                <a:latin typeface="Times New Roman" pitchFamily="18" charset="0"/>
              </a:rPr>
              <a:t>.</a:t>
            </a:r>
          </a:p>
          <a:p>
            <a:pPr>
              <a:buNone/>
            </a:pPr>
            <a:endParaRPr lang="en-US" sz="2800" dirty="0">
              <a:latin typeface="Times New Roman" pitchFamily="18" charset="0"/>
            </a:endParaRPr>
          </a:p>
          <a:p>
            <a:pPr>
              <a:buFont typeface="Wingdings" pitchFamily="2" charset="2"/>
              <a:buChar char="q"/>
            </a:pPr>
            <a:r>
              <a:rPr lang="en-US" sz="2800" dirty="0">
                <a:latin typeface="Times New Roman" pitchFamily="18" charset="0"/>
              </a:rPr>
              <a:t>Ensured that audits of federal programs were performed under uniform audit requirements such as Generally Accepted </a:t>
            </a:r>
            <a:r>
              <a:rPr lang="en-US" sz="2800" dirty="0" smtClean="0">
                <a:latin typeface="Times New Roman" pitchFamily="18" charset="0"/>
              </a:rPr>
              <a:t>Accounting Practices(GAAP), </a:t>
            </a:r>
            <a:r>
              <a:rPr lang="en-US" sz="2800" dirty="0">
                <a:latin typeface="Times New Roman" pitchFamily="18" charset="0"/>
              </a:rPr>
              <a:t>Government Auditing </a:t>
            </a:r>
            <a:r>
              <a:rPr lang="en-US" sz="2800" dirty="0" smtClean="0">
                <a:latin typeface="Times New Roman" pitchFamily="18" charset="0"/>
              </a:rPr>
              <a:t>Standards, or Federally Accepted Accounting Practices.</a:t>
            </a:r>
            <a:endParaRPr lang="en-US" sz="2800" dirty="0">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a:xfrm>
            <a:off x="457200" y="152400"/>
            <a:ext cx="8229600" cy="838200"/>
          </a:xfrm>
        </p:spPr>
        <p:txBody>
          <a:bodyPr>
            <a:normAutofit/>
          </a:bodyPr>
          <a:lstStyle/>
          <a:p>
            <a:r>
              <a:rPr lang="en-US" sz="3600" b="0" dirty="0" smtClean="0"/>
              <a:t>Single </a:t>
            </a:r>
            <a:r>
              <a:rPr lang="en-US" sz="3600" b="0" dirty="0"/>
              <a:t>Audit Act </a:t>
            </a:r>
            <a:r>
              <a:rPr lang="en-US" sz="3600" b="0" dirty="0" smtClean="0"/>
              <a:t>Amendments 1996</a:t>
            </a:r>
            <a:endParaRPr lang="en-US" sz="3600" b="0" dirty="0"/>
          </a:p>
        </p:txBody>
      </p:sp>
      <p:sp>
        <p:nvSpPr>
          <p:cNvPr id="4" name="Slide Number Placeholder 4"/>
          <p:cNvSpPr>
            <a:spLocks noGrp="1"/>
          </p:cNvSpPr>
          <p:nvPr>
            <p:ph type="sldNum" sz="quarter" idx="12"/>
          </p:nvPr>
        </p:nvSpPr>
        <p:spPr/>
        <p:txBody>
          <a:bodyPr>
            <a:normAutofit/>
          </a:bodyPr>
          <a:lstStyle/>
          <a:p>
            <a:fld id="{FB48AD61-8B16-41D6-9D4D-C44AFB7A6280}" type="slidenum">
              <a:rPr lang="en-US"/>
              <a:pPr/>
              <a:t>7</a:t>
            </a:fld>
            <a:endParaRPr lang="en-US"/>
          </a:p>
        </p:txBody>
      </p:sp>
      <p:sp>
        <p:nvSpPr>
          <p:cNvPr id="43011" name="Rectangle 3"/>
          <p:cNvSpPr>
            <a:spLocks noGrp="1" noChangeArrowheads="1"/>
          </p:cNvSpPr>
          <p:nvPr>
            <p:ph sz="quarter" idx="1"/>
          </p:nvPr>
        </p:nvSpPr>
        <p:spPr>
          <a:xfrm>
            <a:off x="457200" y="1447800"/>
            <a:ext cx="8229600" cy="4906963"/>
          </a:xfrm>
        </p:spPr>
        <p:txBody>
          <a:bodyPr>
            <a:normAutofit lnSpcReduction="10000"/>
          </a:bodyPr>
          <a:lstStyle/>
          <a:p>
            <a:pPr>
              <a:spcAft>
                <a:spcPct val="30000"/>
              </a:spcAft>
              <a:buSzTx/>
            </a:pPr>
            <a:r>
              <a:rPr lang="en-US" sz="2800" dirty="0"/>
              <a:t>The amendments authorized OMB to re-assess and adjust the threshold amount periodically, provided that the amount was not less than $300,000.</a:t>
            </a:r>
          </a:p>
          <a:p>
            <a:pPr lvl="1">
              <a:spcAft>
                <a:spcPct val="30000"/>
              </a:spcAft>
              <a:buClr>
                <a:schemeClr val="hlink"/>
              </a:buClr>
              <a:buSzTx/>
              <a:buFont typeface="Wingdings" pitchFamily="2" charset="2"/>
              <a:buNone/>
            </a:pPr>
            <a:r>
              <a:rPr lang="en-US" i="1" dirty="0"/>
              <a:t>	</a:t>
            </a:r>
            <a:r>
              <a:rPr lang="en-US" sz="3200" dirty="0">
                <a:solidFill>
                  <a:srgbClr val="C00000"/>
                </a:solidFill>
              </a:rPr>
              <a:t>OMB has subsequently increased the threshold amount.  For fiscal years beginning after December 31, 2003, the threshold increased to </a:t>
            </a:r>
            <a:r>
              <a:rPr lang="en-US" sz="3200" b="1" dirty="0">
                <a:solidFill>
                  <a:srgbClr val="C00000"/>
                </a:solidFill>
              </a:rPr>
              <a:t>$500,000.</a:t>
            </a:r>
          </a:p>
          <a:p>
            <a:pPr>
              <a:spcAft>
                <a:spcPct val="30000"/>
              </a:spcAft>
              <a:buSzTx/>
            </a:pPr>
            <a:r>
              <a:rPr lang="en-US" sz="2800" b="1" dirty="0"/>
              <a:t>It allows OMB to conduct pilot studies to test alternative procedures.</a:t>
            </a:r>
          </a:p>
          <a:p>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a:xfrm>
            <a:off x="457200" y="274638"/>
            <a:ext cx="8229600" cy="868362"/>
          </a:xfrm>
        </p:spPr>
        <p:txBody>
          <a:bodyPr>
            <a:normAutofit/>
          </a:bodyPr>
          <a:lstStyle/>
          <a:p>
            <a:r>
              <a:rPr lang="en-US" sz="3200" dirty="0" smtClean="0"/>
              <a:t>Single </a:t>
            </a:r>
            <a:r>
              <a:rPr lang="en-US" sz="3200" dirty="0"/>
              <a:t>Audit Act </a:t>
            </a:r>
            <a:r>
              <a:rPr lang="en-US" sz="3200" dirty="0" smtClean="0"/>
              <a:t>Amendments 1996</a:t>
            </a:r>
            <a:endParaRPr lang="en-US" sz="3200" dirty="0"/>
          </a:p>
        </p:txBody>
      </p:sp>
      <p:sp>
        <p:nvSpPr>
          <p:cNvPr id="4" name="Slide Number Placeholder 4"/>
          <p:cNvSpPr>
            <a:spLocks noGrp="1"/>
          </p:cNvSpPr>
          <p:nvPr>
            <p:ph type="sldNum" sz="quarter" idx="12"/>
          </p:nvPr>
        </p:nvSpPr>
        <p:spPr/>
        <p:txBody>
          <a:bodyPr>
            <a:normAutofit/>
          </a:bodyPr>
          <a:lstStyle/>
          <a:p>
            <a:fld id="{3F88C6BE-F3A7-4262-8AC3-D6AD32670F77}" type="slidenum">
              <a:rPr lang="en-US"/>
              <a:pPr/>
              <a:t>8</a:t>
            </a:fld>
            <a:endParaRPr lang="en-US"/>
          </a:p>
        </p:txBody>
      </p:sp>
      <p:sp>
        <p:nvSpPr>
          <p:cNvPr id="44035" name="Rectangle 3"/>
          <p:cNvSpPr>
            <a:spLocks noGrp="1" noChangeArrowheads="1"/>
          </p:cNvSpPr>
          <p:nvPr>
            <p:ph sz="quarter" idx="1"/>
          </p:nvPr>
        </p:nvSpPr>
        <p:spPr>
          <a:xfrm>
            <a:off x="457200" y="1447800"/>
            <a:ext cx="8229600" cy="4754563"/>
          </a:xfrm>
        </p:spPr>
        <p:txBody>
          <a:bodyPr>
            <a:normAutofit/>
          </a:bodyPr>
          <a:lstStyle/>
          <a:p>
            <a:pPr>
              <a:lnSpc>
                <a:spcPct val="80000"/>
              </a:lnSpc>
              <a:buSzTx/>
              <a:buFont typeface="Wingdings" pitchFamily="2" charset="2"/>
              <a:buChar char="q"/>
            </a:pPr>
            <a:r>
              <a:rPr lang="en-US" sz="2400" b="1" dirty="0">
                <a:latin typeface="Times New Roman" pitchFamily="18" charset="0"/>
              </a:rPr>
              <a:t>Improved timeliness and content:</a:t>
            </a:r>
          </a:p>
          <a:p>
            <a:pPr lvl="1">
              <a:lnSpc>
                <a:spcPct val="80000"/>
              </a:lnSpc>
              <a:buClr>
                <a:schemeClr val="hlink"/>
              </a:buClr>
              <a:buFont typeface="Wingdings" pitchFamily="2" charset="2"/>
              <a:buChar char="Ø"/>
            </a:pPr>
            <a:r>
              <a:rPr lang="en-US" dirty="0"/>
              <a:t>Report due date shortened from 13 months to 9 months after the close of a recipient’s fiscal </a:t>
            </a:r>
            <a:r>
              <a:rPr lang="en-US" dirty="0" smtClean="0"/>
              <a:t>year, </a:t>
            </a:r>
            <a:r>
              <a:rPr lang="en-US" i="1" dirty="0" smtClean="0"/>
              <a:t>and as of this year, extensions are no longer accepted</a:t>
            </a:r>
            <a:r>
              <a:rPr lang="en-US" dirty="0" smtClean="0"/>
              <a:t>.</a:t>
            </a:r>
            <a:endParaRPr lang="en-US" dirty="0"/>
          </a:p>
          <a:p>
            <a:pPr lvl="1">
              <a:lnSpc>
                <a:spcPct val="80000"/>
              </a:lnSpc>
              <a:buClr>
                <a:schemeClr val="hlink"/>
              </a:buClr>
              <a:buFont typeface="Wingdings" pitchFamily="2" charset="2"/>
              <a:buChar char="Ø"/>
            </a:pPr>
            <a:endParaRPr lang="en-US" dirty="0"/>
          </a:p>
          <a:p>
            <a:pPr lvl="1">
              <a:lnSpc>
                <a:spcPct val="80000"/>
              </a:lnSpc>
              <a:buClr>
                <a:schemeClr val="hlink"/>
              </a:buClr>
              <a:buFont typeface="Wingdings" pitchFamily="2" charset="2"/>
              <a:buChar char="Ø"/>
            </a:pPr>
            <a:r>
              <a:rPr lang="en-US" dirty="0"/>
              <a:t>Requires a summary of audit results and a data collection form.</a:t>
            </a:r>
          </a:p>
          <a:p>
            <a:pPr lvl="1">
              <a:lnSpc>
                <a:spcPct val="80000"/>
              </a:lnSpc>
              <a:buClr>
                <a:schemeClr val="hlink"/>
              </a:buClr>
              <a:buFont typeface="Wingdings" pitchFamily="2" charset="2"/>
              <a:buChar char="Ø"/>
            </a:pPr>
            <a:endParaRPr lang="en-US" dirty="0"/>
          </a:p>
          <a:p>
            <a:pPr lvl="1">
              <a:lnSpc>
                <a:spcPct val="80000"/>
              </a:lnSpc>
              <a:buClr>
                <a:schemeClr val="hlink"/>
              </a:buClr>
              <a:buFont typeface="Wingdings" pitchFamily="2" charset="2"/>
              <a:buChar char="Ø"/>
            </a:pPr>
            <a:r>
              <a:rPr lang="en-US" dirty="0"/>
              <a:t>Requires a separate schedule of current year findings and questioned costs. </a:t>
            </a:r>
          </a:p>
          <a:p>
            <a:pPr lvl="1">
              <a:lnSpc>
                <a:spcPct val="80000"/>
              </a:lnSpc>
              <a:buClr>
                <a:schemeClr val="hlink"/>
              </a:buClr>
              <a:buFont typeface="Wingdings" pitchFamily="2" charset="2"/>
              <a:buChar char="Ø"/>
            </a:pPr>
            <a:endParaRPr lang="en-US" dirty="0"/>
          </a:p>
          <a:p>
            <a:pPr lvl="1">
              <a:lnSpc>
                <a:spcPct val="80000"/>
              </a:lnSpc>
              <a:buClr>
                <a:schemeClr val="hlink"/>
              </a:buClr>
              <a:buFont typeface="Wingdings" pitchFamily="2" charset="2"/>
              <a:buChar char="Ø"/>
            </a:pPr>
            <a:r>
              <a:rPr lang="en-US" dirty="0"/>
              <a:t>Requires a separate schedule on the status of prior year findings.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a:xfrm>
            <a:off x="457200" y="609600"/>
            <a:ext cx="8229600" cy="715962"/>
          </a:xfrm>
        </p:spPr>
        <p:txBody>
          <a:bodyPr>
            <a:normAutofit fontScale="90000"/>
          </a:bodyPr>
          <a:lstStyle/>
          <a:p>
            <a:pPr algn="ctr"/>
            <a:r>
              <a:rPr lang="en-US" sz="4000" dirty="0" smtClean="0"/>
              <a:t>Single </a:t>
            </a:r>
            <a:r>
              <a:rPr lang="en-US" dirty="0"/>
              <a:t>Audit</a:t>
            </a:r>
            <a:r>
              <a:rPr lang="en-US" sz="4000" dirty="0"/>
              <a:t> Act </a:t>
            </a:r>
            <a:r>
              <a:rPr lang="en-US" sz="4000" dirty="0" smtClean="0"/>
              <a:t>Amendments 1996</a:t>
            </a:r>
            <a:endParaRPr lang="en-US" sz="4000" dirty="0"/>
          </a:p>
        </p:txBody>
      </p:sp>
      <p:sp>
        <p:nvSpPr>
          <p:cNvPr id="4" name="Slide Number Placeholder 4"/>
          <p:cNvSpPr>
            <a:spLocks noGrp="1"/>
          </p:cNvSpPr>
          <p:nvPr>
            <p:ph type="sldNum" sz="quarter" idx="12"/>
          </p:nvPr>
        </p:nvSpPr>
        <p:spPr/>
        <p:txBody>
          <a:bodyPr>
            <a:normAutofit/>
          </a:bodyPr>
          <a:lstStyle/>
          <a:p>
            <a:fld id="{0FA3DA29-61A1-412C-AB37-097C435597B6}" type="slidenum">
              <a:rPr lang="en-US"/>
              <a:pPr/>
              <a:t>9</a:t>
            </a:fld>
            <a:endParaRPr lang="en-US"/>
          </a:p>
        </p:txBody>
      </p:sp>
      <p:sp>
        <p:nvSpPr>
          <p:cNvPr id="45059" name="Rectangle 3"/>
          <p:cNvSpPr>
            <a:spLocks noGrp="1" noChangeArrowheads="1"/>
          </p:cNvSpPr>
          <p:nvPr>
            <p:ph sz="quarter" idx="1"/>
          </p:nvPr>
        </p:nvSpPr>
        <p:spPr>
          <a:xfrm>
            <a:off x="457200" y="1752600"/>
            <a:ext cx="8229600" cy="4906963"/>
          </a:xfrm>
        </p:spPr>
        <p:txBody>
          <a:bodyPr/>
          <a:lstStyle/>
          <a:p>
            <a:pPr>
              <a:buSzTx/>
              <a:buFont typeface="Wingdings" pitchFamily="2" charset="2"/>
              <a:buChar char="q"/>
            </a:pPr>
            <a:r>
              <a:rPr lang="en-US" b="1" dirty="0">
                <a:latin typeface="Times New Roman" pitchFamily="18" charset="0"/>
              </a:rPr>
              <a:t>Provided incentives:</a:t>
            </a:r>
          </a:p>
          <a:p>
            <a:pPr>
              <a:buClr>
                <a:schemeClr val="tx1"/>
              </a:buClr>
              <a:buFont typeface="Wingdings" pitchFamily="2" charset="2"/>
              <a:buChar char="q"/>
            </a:pPr>
            <a:endParaRPr lang="en-US" sz="1200" b="1" dirty="0">
              <a:latin typeface="Times New Roman" pitchFamily="18" charset="0"/>
            </a:endParaRPr>
          </a:p>
          <a:p>
            <a:pPr lvl="1">
              <a:buClr>
                <a:schemeClr val="hlink"/>
              </a:buClr>
              <a:buSzPct val="90000"/>
              <a:buFont typeface="Wingdings" pitchFamily="2" charset="2"/>
              <a:buChar char="Ø"/>
            </a:pPr>
            <a:r>
              <a:rPr lang="en-US" dirty="0"/>
              <a:t>An organization can earn “low risk” status; The 25% rule (percentage of audit coverage) thus reduces the number of programs that must be audited and reduce the cost of the audit.</a:t>
            </a:r>
          </a:p>
          <a:p>
            <a:pPr>
              <a:buFont typeface="Wingdings" pitchFamily="2" charset="2"/>
              <a:buNone/>
            </a:pPr>
            <a:endParaRPr lang="en-US" sz="2800" dirty="0"/>
          </a:p>
          <a:p>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1778</TotalTime>
  <Words>3168</Words>
  <Application>Microsoft Office PowerPoint</Application>
  <PresentationFormat>On-screen Show (4:3)</PresentationFormat>
  <Paragraphs>394</Paragraphs>
  <Slides>44</Slides>
  <Notes>44</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Equity</vt:lpstr>
      <vt:lpstr>Single Audit Act</vt:lpstr>
      <vt:lpstr>Office Of Internal Evaluation &amp; Assessment  Audit Liaison Office (ALO)</vt:lpstr>
      <vt:lpstr>Single Audit Act and other Criterion</vt:lpstr>
      <vt:lpstr>What is an Audit?</vt:lpstr>
      <vt:lpstr>SINGLE AUDIT BACKGROUND</vt:lpstr>
      <vt:lpstr>SINGLE AUDIT ACT OF 1984</vt:lpstr>
      <vt:lpstr>Single Audit Act Amendments 1996</vt:lpstr>
      <vt:lpstr>Single Audit Act Amendments 1996</vt:lpstr>
      <vt:lpstr>Single Audit Act Amendments 1996</vt:lpstr>
      <vt:lpstr>What is Included in a Single Audit Report</vt:lpstr>
      <vt:lpstr>Where do I submit My Single Audit </vt:lpstr>
      <vt:lpstr>Submission of the Single Audit Report</vt:lpstr>
      <vt:lpstr>Single Audit Report Submission OMB Circular A-133 Section 320 </vt:lpstr>
      <vt:lpstr>Federal Audit Clearinghouse (FAC)</vt:lpstr>
      <vt:lpstr>Address of Federal Audit  Clearinghouse and Contacts</vt:lpstr>
      <vt:lpstr>Clearinghouse Website</vt:lpstr>
      <vt:lpstr>Responsibility of Single Audit Partners</vt:lpstr>
      <vt:lpstr>Timely Management Decisions</vt:lpstr>
      <vt:lpstr>Awarding Official Responsibilities  </vt:lpstr>
      <vt:lpstr>Sanctions for Failing Timely Submission</vt:lpstr>
      <vt:lpstr>Sanctions for Failing Timely Submission</vt:lpstr>
      <vt:lpstr>GASB 34</vt:lpstr>
      <vt:lpstr>GASB – 34   a Tribe or Tribal Organization Must:</vt:lpstr>
      <vt:lpstr>BIA Policy for the Advanced Federal Funds</vt:lpstr>
      <vt:lpstr>Federal Advance Payments  Investment Rules:</vt:lpstr>
      <vt:lpstr>Tribes Options Under the ISDEAA  for Advanced BIA Funds</vt:lpstr>
      <vt:lpstr>Federal Advance Payments  Investment Rules</vt:lpstr>
      <vt:lpstr>Use of Advanced Funds</vt:lpstr>
      <vt:lpstr>What Is “Deferred Revenue?”</vt:lpstr>
      <vt:lpstr>Signs of Potential Misapplications:</vt:lpstr>
      <vt:lpstr>Other Accounting Terminology</vt:lpstr>
      <vt:lpstr>Timely Management Decisions</vt:lpstr>
      <vt:lpstr>    What Constitutes A “High Risk” Grantee?</vt:lpstr>
      <vt:lpstr>          Imposing Special Conditions</vt:lpstr>
      <vt:lpstr>    What Are Compliance Findings?</vt:lpstr>
      <vt:lpstr> Audit Findings: Internal Control:</vt:lpstr>
      <vt:lpstr>Examples of Findings</vt:lpstr>
      <vt:lpstr>  Examples of Findings: </vt:lpstr>
      <vt:lpstr>Awarding Official Responsibilities                                      </vt:lpstr>
      <vt:lpstr>Awarding Official Responsibilities (Cont’d)</vt:lpstr>
      <vt:lpstr>Awarding Official Responsibilities (Cont’d)</vt:lpstr>
      <vt:lpstr>Awarding Official Responsibilities…</vt:lpstr>
      <vt:lpstr> Ten Golden Rules for Tribes and the Bureau</vt:lpstr>
      <vt:lpstr>   Tens Golden Rules for Tribes and the Bureau</vt:lpstr>
    </vt:vector>
  </TitlesOfParts>
  <Company>Bureau of Indian Affairs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SERVICES TRAINING</dc:title>
  <dc:creator>Indian Affairs User</dc:creator>
  <cp:lastModifiedBy>dpeebles</cp:lastModifiedBy>
  <cp:revision>151</cp:revision>
  <dcterms:created xsi:type="dcterms:W3CDTF">2008-09-30T18:34:36Z</dcterms:created>
  <dcterms:modified xsi:type="dcterms:W3CDTF">2012-02-16T15:14:40Z</dcterms:modified>
</cp:coreProperties>
</file>