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3" r:id="rId3"/>
    <p:sldId id="264" r:id="rId4"/>
    <p:sldId id="265" r:id="rId5"/>
    <p:sldId id="266" r:id="rId6"/>
    <p:sldId id="267" r:id="rId7"/>
    <p:sldId id="262" r:id="rId8"/>
    <p:sldId id="268" r:id="rId9"/>
    <p:sldId id="269"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14"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AD3D3-0FB9-44DE-8B1F-0EFF81DD28DE}" type="datetimeFigureOut">
              <a:rPr lang="en-US" smtClean="0"/>
              <a:pPr/>
              <a:t>6/20/2013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64C893-324E-4AB9-A9F1-120C610C3D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p:spPr>
        <p:txBody>
          <a:bodyPr/>
          <a:lstStyle/>
          <a:p>
            <a:endParaRPr lang="en-US" smtClean="0"/>
          </a:p>
        </p:txBody>
      </p:sp>
      <p:sp>
        <p:nvSpPr>
          <p:cNvPr id="149508" name="Slide Number Placeholder 3"/>
          <p:cNvSpPr>
            <a:spLocks noGrp="1"/>
          </p:cNvSpPr>
          <p:nvPr>
            <p:ph type="sldNum" sz="quarter" idx="5"/>
          </p:nvPr>
        </p:nvSpPr>
        <p:spPr>
          <a:noFill/>
        </p:spPr>
        <p:txBody>
          <a:bodyPr/>
          <a:lstStyle/>
          <a:p>
            <a:fld id="{209F3227-E3D7-411D-A6FA-0AE0CACC259F}" type="slidenum">
              <a:rPr lang="en-US" smtClean="0"/>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9833C779-28C9-447D-9B79-32175AFF0388}" type="slidenum">
              <a:rPr lang="en-US" smtClean="0"/>
              <a:pPr/>
              <a:t>6</a:t>
            </a:fld>
            <a:endParaRPr lang="en-US" smtClean="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65AD8E2-E604-4F0E-8A83-F8C1CCC86B3A}" type="datetimeFigureOut">
              <a:rPr lang="en-US" smtClean="0"/>
              <a:pPr/>
              <a:t>6/20/2013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404ACD8-C924-4E53-8125-E6A100A1675E}"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5AD8E2-E604-4F0E-8A83-F8C1CCC86B3A}" type="datetimeFigureOut">
              <a:rPr lang="en-US" smtClean="0"/>
              <a:pPr/>
              <a:t>6/20/2013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5AD8E2-E604-4F0E-8A83-F8C1CCC86B3A}" type="datetimeFigureOut">
              <a:rPr lang="en-US" smtClean="0"/>
              <a:pPr/>
              <a:t>6/20/2013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5AD8E2-E604-4F0E-8A83-F8C1CCC86B3A}" type="datetimeFigureOut">
              <a:rPr lang="en-US" smtClean="0"/>
              <a:pPr/>
              <a:t>6/20/2013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65AD8E2-E604-4F0E-8A83-F8C1CCC86B3A}" type="datetimeFigureOut">
              <a:rPr lang="en-US" smtClean="0"/>
              <a:pPr/>
              <a:t>6/20/2013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404ACD8-C924-4E53-8125-E6A100A1675E}"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5AD8E2-E604-4F0E-8A83-F8C1CCC86B3A}" type="datetimeFigureOut">
              <a:rPr lang="en-US" smtClean="0"/>
              <a:pPr/>
              <a:t>6/20/2013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404ACD8-C924-4E53-8125-E6A100A1675E}"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5AD8E2-E604-4F0E-8A83-F8C1CCC86B3A}" type="datetimeFigureOut">
              <a:rPr lang="en-US" smtClean="0"/>
              <a:pPr/>
              <a:t>6/20/2013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5AD8E2-E604-4F0E-8A83-F8C1CCC86B3A}" type="datetimeFigureOut">
              <a:rPr lang="en-US" smtClean="0"/>
              <a:pPr/>
              <a:t>6/20/2013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04ACD8-C924-4E53-8125-E6A100A1675E}"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65AD8E2-E604-4F0E-8A83-F8C1CCC86B3A}" type="datetimeFigureOut">
              <a:rPr lang="en-US" smtClean="0"/>
              <a:pPr/>
              <a:t>6/20/2013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65AD8E2-E604-4F0E-8A83-F8C1CCC86B3A}" type="datetimeFigureOut">
              <a:rPr lang="en-US" smtClean="0"/>
              <a:pPr/>
              <a:t>6/20/2013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404ACD8-C924-4E53-8125-E6A100A1675E}"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65AD8E2-E604-4F0E-8A83-F8C1CCC86B3A}" type="datetimeFigureOut">
              <a:rPr lang="en-US" smtClean="0"/>
              <a:pPr/>
              <a:t>6/20/2013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404ACD8-C924-4E53-8125-E6A100A1675E}"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65AD8E2-E604-4F0E-8A83-F8C1CCC86B3A}" type="datetimeFigureOut">
              <a:rPr lang="en-US" smtClean="0"/>
              <a:pPr/>
              <a:t>6/20/2013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404ACD8-C924-4E53-8125-E6A100A1675E}"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mailto:Debra.peebles@bia.gov/Fax"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Contract Support Costs</a:t>
            </a:r>
            <a:br>
              <a:rPr lang="en-US" dirty="0" smtClean="0"/>
            </a:br>
            <a:r>
              <a:rPr lang="en-US" dirty="0" smtClean="0"/>
              <a:t>Self-determination Agreements</a:t>
            </a:r>
            <a:endParaRPr lang="en-US" dirty="0"/>
          </a:p>
        </p:txBody>
      </p:sp>
      <p:sp>
        <p:nvSpPr>
          <p:cNvPr id="3" name="Subtitle 2"/>
          <p:cNvSpPr>
            <a:spLocks noGrp="1"/>
          </p:cNvSpPr>
          <p:nvPr>
            <p:ph type="subTitle" idx="1"/>
          </p:nvPr>
        </p:nvSpPr>
        <p:spPr/>
        <p:txBody>
          <a:bodyPr/>
          <a:lstStyle/>
          <a:p>
            <a:r>
              <a:rPr lang="en-US" dirty="0" smtClean="0"/>
              <a:t>Pre-Award and Start-up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Requests</a:t>
            </a:r>
            <a:endParaRPr lang="en-US" dirty="0"/>
          </a:p>
        </p:txBody>
      </p:sp>
      <p:sp>
        <p:nvSpPr>
          <p:cNvPr id="3" name="Content Placeholder 2"/>
          <p:cNvSpPr>
            <a:spLocks noGrp="1"/>
          </p:cNvSpPr>
          <p:nvPr>
            <p:ph idx="1"/>
          </p:nvPr>
        </p:nvSpPr>
        <p:spPr/>
        <p:txBody>
          <a:bodyPr/>
          <a:lstStyle/>
          <a:p>
            <a:r>
              <a:rPr lang="en-US" dirty="0" smtClean="0"/>
              <a:t>“Start-up” costs may be those costs that occur “after” the award of the agreement. </a:t>
            </a:r>
          </a:p>
          <a:p>
            <a:pPr>
              <a:buNone/>
            </a:pPr>
            <a:r>
              <a:rPr lang="en-US" dirty="0" smtClean="0"/>
              <a:t>  </a:t>
            </a:r>
          </a:p>
          <a:p>
            <a:pPr lvl="1"/>
            <a:r>
              <a:rPr lang="en-US" dirty="0" smtClean="0"/>
              <a:t>These can be costs that the tribe incurs within the first year of the agreements administration.  These costs are deemed necessary to plan, prepare and assume full operation of the agreement.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1"/>
            <a:ext cx="8382000" cy="685800"/>
          </a:xfrm>
        </p:spPr>
        <p:txBody>
          <a:bodyPr/>
          <a:lstStyle/>
          <a:p>
            <a:pPr algn="ctr">
              <a:defRPr/>
            </a:pPr>
            <a:r>
              <a:rPr lang="en-US" sz="2800" dirty="0" smtClean="0"/>
              <a:t>P.L.93-638, the Law and Regulations, as Amended</a:t>
            </a:r>
            <a:endParaRPr lang="en-US" sz="2800" dirty="0"/>
          </a:p>
        </p:txBody>
      </p:sp>
      <p:sp>
        <p:nvSpPr>
          <p:cNvPr id="3" name="Content Placeholder 2"/>
          <p:cNvSpPr>
            <a:spLocks noGrp="1"/>
          </p:cNvSpPr>
          <p:nvPr>
            <p:ph idx="1"/>
          </p:nvPr>
        </p:nvSpPr>
        <p:spPr>
          <a:xfrm>
            <a:off x="304800" y="990600"/>
            <a:ext cx="8534400" cy="5562600"/>
          </a:xfrm>
          <a:solidFill>
            <a:schemeClr val="bg1">
              <a:lumMod val="75000"/>
            </a:schemeClr>
          </a:solidFill>
        </p:spPr>
        <p:txBody>
          <a:bodyPr>
            <a:normAutofit fontScale="92500"/>
          </a:bodyPr>
          <a:lstStyle/>
          <a:p>
            <a:pPr marL="0" indent="0">
              <a:buFont typeface="Wingdings 2" pitchFamily="18" charset="2"/>
              <a:buNone/>
              <a:defRPr/>
            </a:pPr>
            <a:r>
              <a:rPr lang="en-US" sz="3200" b="1" dirty="0" smtClean="0"/>
              <a:t>Housekeeping</a:t>
            </a:r>
          </a:p>
          <a:p>
            <a:pPr marL="0" indent="0" algn="ctr">
              <a:buFont typeface="Wingdings 2" pitchFamily="18" charset="2"/>
              <a:buNone/>
              <a:defRPr/>
            </a:pPr>
            <a:endParaRPr lang="en-US" sz="1400" dirty="0" smtClean="0"/>
          </a:p>
          <a:p>
            <a:pPr marL="0" indent="0">
              <a:buFont typeface="Wingdings 2" pitchFamily="18" charset="2"/>
              <a:buNone/>
              <a:defRPr/>
            </a:pPr>
            <a:r>
              <a:rPr lang="en-US" sz="2400" dirty="0" smtClean="0"/>
              <a:t>Debra Peebles, Instructor</a:t>
            </a:r>
          </a:p>
          <a:p>
            <a:pPr marL="0" indent="0">
              <a:buFont typeface="Wingdings 2" pitchFamily="18" charset="2"/>
              <a:buNone/>
              <a:defRPr/>
            </a:pPr>
            <a:r>
              <a:rPr lang="en-US" sz="2400" dirty="0" smtClean="0">
                <a:hlinkClick r:id="rId2"/>
              </a:rPr>
              <a:t>Debra.peebles@bia.gov </a:t>
            </a:r>
          </a:p>
          <a:p>
            <a:pPr marL="0" indent="0">
              <a:buFont typeface="Wingdings 2" pitchFamily="18" charset="2"/>
              <a:buNone/>
              <a:defRPr/>
            </a:pPr>
            <a:r>
              <a:rPr lang="en-US" sz="2400" dirty="0" smtClean="0"/>
              <a:t>Fax #: 505-563-3878</a:t>
            </a:r>
          </a:p>
          <a:p>
            <a:pPr marL="0" indent="0">
              <a:buFont typeface="Wingdings 2" pitchFamily="18" charset="2"/>
              <a:buNone/>
              <a:defRPr/>
            </a:pPr>
            <a:endParaRPr lang="en-US" sz="1800" dirty="0" smtClean="0"/>
          </a:p>
          <a:p>
            <a:pPr marL="0" indent="0">
              <a:buFont typeface="Wingdings 2" pitchFamily="18" charset="2"/>
              <a:buNone/>
              <a:defRPr/>
            </a:pPr>
            <a:r>
              <a:rPr lang="en-US" dirty="0" smtClean="0"/>
              <a:t>MUTE</a:t>
            </a:r>
            <a:r>
              <a:rPr lang="en-US" sz="2400" dirty="0" smtClean="0"/>
              <a:t>  your phones or </a:t>
            </a:r>
            <a:r>
              <a:rPr lang="en-US" sz="2400" b="1" dirty="0" smtClean="0"/>
              <a:t>chance getting thrown out of the course by the operator</a:t>
            </a:r>
            <a:r>
              <a:rPr lang="en-US" sz="2400" dirty="0" smtClean="0"/>
              <a:t>.</a:t>
            </a:r>
            <a:endParaRPr lang="en-US" sz="2400" dirty="0" smtClean="0"/>
          </a:p>
          <a:p>
            <a:pPr marL="0" indent="0">
              <a:buFont typeface="Wingdings 2" pitchFamily="18" charset="2"/>
              <a:buNone/>
              <a:defRPr/>
            </a:pPr>
            <a:endParaRPr lang="en-US" sz="1400" dirty="0"/>
          </a:p>
          <a:p>
            <a:pPr marL="0" indent="0">
              <a:buFont typeface="Wingdings 2" pitchFamily="18" charset="2"/>
              <a:buNone/>
              <a:defRPr/>
            </a:pPr>
            <a:r>
              <a:rPr lang="en-US" sz="2400" b="1" dirty="0" smtClean="0"/>
              <a:t>Do NOT </a:t>
            </a:r>
            <a:r>
              <a:rPr lang="en-US" sz="2400" dirty="0" smtClean="0"/>
              <a:t>put your phone on </a:t>
            </a:r>
            <a:r>
              <a:rPr lang="en-US" sz="2400" b="1" u="sng" dirty="0" smtClean="0"/>
              <a:t>HOLD</a:t>
            </a:r>
            <a:r>
              <a:rPr lang="en-US" sz="2400" dirty="0" smtClean="0"/>
              <a:t> or </a:t>
            </a:r>
            <a:r>
              <a:rPr lang="en-US" sz="2400" b="1" dirty="0" smtClean="0"/>
              <a:t>chance </a:t>
            </a:r>
            <a:r>
              <a:rPr lang="en-US" sz="2400" b="1" dirty="0" smtClean="0"/>
              <a:t>getting </a:t>
            </a:r>
            <a:r>
              <a:rPr lang="en-US" sz="2400" b="1" dirty="0" smtClean="0"/>
              <a:t>thrown out of the course by the operator</a:t>
            </a:r>
            <a:r>
              <a:rPr lang="en-US" sz="2400" dirty="0" smtClean="0"/>
              <a:t>.</a:t>
            </a:r>
            <a:endParaRPr lang="en-US" sz="2400" dirty="0" smtClean="0"/>
          </a:p>
          <a:p>
            <a:pPr marL="0" indent="0">
              <a:buFont typeface="Wingdings 2" pitchFamily="18" charset="2"/>
              <a:buNone/>
              <a:defRPr/>
            </a:pPr>
            <a:endParaRPr lang="en-US" sz="1400" dirty="0"/>
          </a:p>
          <a:p>
            <a:pPr marL="0" indent="0">
              <a:buFont typeface="Wingdings 2" pitchFamily="18" charset="2"/>
              <a:buNone/>
              <a:defRPr/>
            </a:pPr>
            <a:r>
              <a:rPr lang="en-US" sz="2400" dirty="0" smtClean="0"/>
              <a:t>If you don’t know how to mute your phone, ask someone.</a:t>
            </a:r>
          </a:p>
          <a:p>
            <a:pPr marL="0" indent="0">
              <a:buFont typeface="Wingdings 2" pitchFamily="18" charset="2"/>
              <a:buNone/>
              <a:defRPr/>
            </a:pPr>
            <a:r>
              <a:rPr lang="en-US" sz="2400" dirty="0" smtClean="0"/>
              <a:t>If you  haven’t downloaded the course material, do so now.</a:t>
            </a:r>
            <a:endParaRPr lang="en-US" sz="2400" dirty="0" smtClean="0"/>
          </a:p>
          <a:p>
            <a:pPr marL="0" indent="0">
              <a:buFont typeface="Wingdings 2" pitchFamily="18" charset="2"/>
              <a:buNone/>
              <a:defRPr/>
            </a:pPr>
            <a:endParaRPr lang="en-US" sz="1400" dirty="0" smtClean="0"/>
          </a:p>
          <a:p>
            <a:pPr marL="0" indent="0">
              <a:buFont typeface="Wingdings 2" pitchFamily="18" charset="2"/>
              <a:buNone/>
              <a:defRPr/>
            </a:pPr>
            <a:r>
              <a:rPr lang="en-US" sz="2400" dirty="0" smtClean="0"/>
              <a:t>Federal employees must pass the course test at 80% or better.</a:t>
            </a:r>
          </a:p>
          <a:p>
            <a:pPr marL="0" indent="0">
              <a:buFont typeface="Wingdings 2" pitchFamily="18" charset="2"/>
              <a:buNone/>
              <a:defRPr/>
            </a:pPr>
            <a:endParaRPr lang="en-US" sz="1000" dirty="0" smtClean="0"/>
          </a:p>
          <a:p>
            <a:pPr marL="0" indent="0">
              <a:buFont typeface="Wingdings 2" pitchFamily="18" charset="2"/>
              <a:buNone/>
              <a:defRPr/>
            </a:pPr>
            <a:r>
              <a:rPr lang="en-US" sz="2400" dirty="0" smtClean="0"/>
              <a:t>Don’t allow for distractions if you are in a room with other people.</a:t>
            </a:r>
            <a:endParaRPr lang="en-US" sz="2400" dirty="0" smtClean="0"/>
          </a:p>
          <a:p>
            <a:pPr marL="0" indent="0">
              <a:buFont typeface="Wingdings 2" pitchFamily="18" charset="2"/>
              <a:buNone/>
              <a:defRPr/>
            </a:pPr>
            <a:endParaRPr lang="en-US" sz="2400" dirty="0"/>
          </a:p>
        </p:txBody>
      </p:sp>
      <p:pic>
        <p:nvPicPr>
          <p:cNvPr id="6148" name="Picture 2" descr="C:\Users\Debra.Peebles\AppData\Local\Microsoft\Windows\Temporary Internet Files\Content.IE5\4NXGSJ20\MC900251068[1].wmf"/>
          <p:cNvPicPr>
            <a:picLocks noChangeAspect="1" noChangeArrowheads="1"/>
          </p:cNvPicPr>
          <p:nvPr/>
        </p:nvPicPr>
        <p:blipFill>
          <a:blip r:embed="rId3" cstate="print"/>
          <a:srcRect/>
          <a:stretch>
            <a:fillRect/>
          </a:stretch>
        </p:blipFill>
        <p:spPr bwMode="auto">
          <a:xfrm>
            <a:off x="7239000" y="1600200"/>
            <a:ext cx="838200" cy="1369560"/>
          </a:xfrm>
          <a:prstGeom prst="rect">
            <a:avLst/>
          </a:prstGeom>
          <a:noFill/>
          <a:ln w="9525">
            <a:noFill/>
            <a:miter lim="800000"/>
            <a:headEnd/>
            <a:tailEnd/>
          </a:ln>
        </p:spPr>
      </p:pic>
      <p:sp>
        <p:nvSpPr>
          <p:cNvPr id="6149" name="phone3"/>
          <p:cNvSpPr>
            <a:spLocks noEditPoints="1" noChangeArrowheads="1"/>
          </p:cNvSpPr>
          <p:nvPr/>
        </p:nvSpPr>
        <p:spPr bwMode="auto">
          <a:xfrm>
            <a:off x="5867400" y="1600200"/>
            <a:ext cx="914400" cy="1349375"/>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200 w 21600"/>
              <a:gd name="T25" fmla="*/ 23516 h 21600"/>
              <a:gd name="T26" fmla="*/ 21400 w 21600"/>
              <a:gd name="T27" fmla="*/ 40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0692" y="21600"/>
                </a:moveTo>
                <a:lnTo>
                  <a:pt x="21600" y="21600"/>
                </a:lnTo>
                <a:lnTo>
                  <a:pt x="21600" y="10684"/>
                </a:lnTo>
                <a:lnTo>
                  <a:pt x="21600" y="0"/>
                </a:lnTo>
                <a:lnTo>
                  <a:pt x="10190" y="0"/>
                </a:lnTo>
                <a:lnTo>
                  <a:pt x="0" y="0"/>
                </a:lnTo>
                <a:lnTo>
                  <a:pt x="0" y="10916"/>
                </a:lnTo>
                <a:lnTo>
                  <a:pt x="0" y="21600"/>
                </a:lnTo>
                <a:lnTo>
                  <a:pt x="10692" y="21600"/>
                </a:lnTo>
                <a:close/>
              </a:path>
              <a:path w="21600" h="21600" extrusionOk="0">
                <a:moveTo>
                  <a:pt x="3552" y="13565"/>
                </a:moveTo>
                <a:lnTo>
                  <a:pt x="3552" y="14206"/>
                </a:lnTo>
                <a:lnTo>
                  <a:pt x="3409" y="14584"/>
                </a:lnTo>
                <a:lnTo>
                  <a:pt x="3050" y="15021"/>
                </a:lnTo>
                <a:lnTo>
                  <a:pt x="2619" y="15429"/>
                </a:lnTo>
                <a:lnTo>
                  <a:pt x="2296" y="15836"/>
                </a:lnTo>
                <a:lnTo>
                  <a:pt x="2045" y="16244"/>
                </a:lnTo>
                <a:lnTo>
                  <a:pt x="1902" y="16564"/>
                </a:lnTo>
                <a:lnTo>
                  <a:pt x="1794" y="17001"/>
                </a:lnTo>
                <a:lnTo>
                  <a:pt x="1830" y="17466"/>
                </a:lnTo>
                <a:lnTo>
                  <a:pt x="2009" y="17932"/>
                </a:lnTo>
                <a:lnTo>
                  <a:pt x="2260" y="18311"/>
                </a:lnTo>
                <a:lnTo>
                  <a:pt x="2548" y="18718"/>
                </a:lnTo>
                <a:lnTo>
                  <a:pt x="3050" y="19126"/>
                </a:lnTo>
                <a:lnTo>
                  <a:pt x="3552" y="19533"/>
                </a:lnTo>
                <a:lnTo>
                  <a:pt x="4342" y="19737"/>
                </a:lnTo>
                <a:lnTo>
                  <a:pt x="5095" y="19737"/>
                </a:lnTo>
                <a:lnTo>
                  <a:pt x="5849" y="19737"/>
                </a:lnTo>
                <a:lnTo>
                  <a:pt x="6351" y="19533"/>
                </a:lnTo>
                <a:lnTo>
                  <a:pt x="7140" y="19126"/>
                </a:lnTo>
                <a:lnTo>
                  <a:pt x="7535" y="18747"/>
                </a:lnTo>
                <a:lnTo>
                  <a:pt x="7894" y="18311"/>
                </a:lnTo>
                <a:lnTo>
                  <a:pt x="8145" y="17903"/>
                </a:lnTo>
                <a:lnTo>
                  <a:pt x="8324" y="17408"/>
                </a:lnTo>
                <a:lnTo>
                  <a:pt x="8324" y="16942"/>
                </a:lnTo>
                <a:lnTo>
                  <a:pt x="8252" y="16593"/>
                </a:lnTo>
                <a:lnTo>
                  <a:pt x="8145" y="16244"/>
                </a:lnTo>
                <a:lnTo>
                  <a:pt x="7894" y="15836"/>
                </a:lnTo>
                <a:lnTo>
                  <a:pt x="7571" y="15429"/>
                </a:lnTo>
                <a:lnTo>
                  <a:pt x="7140" y="15021"/>
                </a:lnTo>
                <a:lnTo>
                  <a:pt x="6853" y="14613"/>
                </a:lnTo>
                <a:lnTo>
                  <a:pt x="6602" y="14206"/>
                </a:lnTo>
                <a:lnTo>
                  <a:pt x="6602" y="13565"/>
                </a:lnTo>
                <a:lnTo>
                  <a:pt x="6602" y="8035"/>
                </a:lnTo>
                <a:lnTo>
                  <a:pt x="6602" y="7598"/>
                </a:lnTo>
                <a:lnTo>
                  <a:pt x="6853" y="6987"/>
                </a:lnTo>
                <a:lnTo>
                  <a:pt x="7212" y="6579"/>
                </a:lnTo>
                <a:lnTo>
                  <a:pt x="7643" y="6171"/>
                </a:lnTo>
                <a:lnTo>
                  <a:pt x="7894" y="5764"/>
                </a:lnTo>
                <a:lnTo>
                  <a:pt x="8037" y="5531"/>
                </a:lnTo>
                <a:lnTo>
                  <a:pt x="8252" y="5153"/>
                </a:lnTo>
                <a:lnTo>
                  <a:pt x="8360" y="4599"/>
                </a:lnTo>
                <a:lnTo>
                  <a:pt x="8288" y="4134"/>
                </a:lnTo>
                <a:lnTo>
                  <a:pt x="8145" y="3697"/>
                </a:lnTo>
                <a:lnTo>
                  <a:pt x="7894" y="3289"/>
                </a:lnTo>
                <a:lnTo>
                  <a:pt x="7499" y="2853"/>
                </a:lnTo>
                <a:lnTo>
                  <a:pt x="7033" y="2533"/>
                </a:lnTo>
                <a:lnTo>
                  <a:pt x="6387" y="2242"/>
                </a:lnTo>
                <a:lnTo>
                  <a:pt x="5849" y="2067"/>
                </a:lnTo>
                <a:lnTo>
                  <a:pt x="5095" y="1950"/>
                </a:lnTo>
                <a:lnTo>
                  <a:pt x="4234" y="2038"/>
                </a:lnTo>
                <a:lnTo>
                  <a:pt x="3552" y="2271"/>
                </a:lnTo>
                <a:lnTo>
                  <a:pt x="3050" y="2504"/>
                </a:lnTo>
                <a:lnTo>
                  <a:pt x="2548" y="2882"/>
                </a:lnTo>
                <a:lnTo>
                  <a:pt x="2225" y="3231"/>
                </a:lnTo>
                <a:lnTo>
                  <a:pt x="1973" y="3697"/>
                </a:lnTo>
                <a:lnTo>
                  <a:pt x="1794" y="4308"/>
                </a:lnTo>
                <a:lnTo>
                  <a:pt x="1794" y="4745"/>
                </a:lnTo>
                <a:lnTo>
                  <a:pt x="1866" y="5123"/>
                </a:lnTo>
                <a:lnTo>
                  <a:pt x="2045" y="5560"/>
                </a:lnTo>
                <a:lnTo>
                  <a:pt x="2296" y="5851"/>
                </a:lnTo>
                <a:lnTo>
                  <a:pt x="2548" y="6171"/>
                </a:lnTo>
                <a:lnTo>
                  <a:pt x="3014" y="6608"/>
                </a:lnTo>
                <a:lnTo>
                  <a:pt x="3301" y="6987"/>
                </a:lnTo>
                <a:lnTo>
                  <a:pt x="3552" y="7598"/>
                </a:lnTo>
                <a:lnTo>
                  <a:pt x="3552" y="8035"/>
                </a:lnTo>
                <a:lnTo>
                  <a:pt x="3552" y="13565"/>
                </a:lnTo>
                <a:close/>
              </a:path>
              <a:path w="21600" h="21600" extrusionOk="0">
                <a:moveTo>
                  <a:pt x="10154" y="1863"/>
                </a:moveTo>
                <a:lnTo>
                  <a:pt x="19088" y="1863"/>
                </a:lnTo>
                <a:lnTo>
                  <a:pt x="19088" y="8238"/>
                </a:lnTo>
                <a:lnTo>
                  <a:pt x="10154" y="8238"/>
                </a:lnTo>
                <a:lnTo>
                  <a:pt x="10154" y="1863"/>
                </a:lnTo>
                <a:moveTo>
                  <a:pt x="10441" y="10101"/>
                </a:moveTo>
                <a:lnTo>
                  <a:pt x="10441" y="9461"/>
                </a:lnTo>
                <a:lnTo>
                  <a:pt x="18837" y="9461"/>
                </a:lnTo>
                <a:lnTo>
                  <a:pt x="18837" y="10101"/>
                </a:lnTo>
                <a:lnTo>
                  <a:pt x="10441" y="10101"/>
                </a:lnTo>
                <a:moveTo>
                  <a:pt x="11374" y="11004"/>
                </a:moveTo>
                <a:lnTo>
                  <a:pt x="12630" y="11004"/>
                </a:lnTo>
                <a:lnTo>
                  <a:pt x="12630" y="12226"/>
                </a:lnTo>
                <a:lnTo>
                  <a:pt x="11374" y="12226"/>
                </a:lnTo>
                <a:lnTo>
                  <a:pt x="11374" y="11004"/>
                </a:lnTo>
                <a:moveTo>
                  <a:pt x="13993" y="11004"/>
                </a:moveTo>
                <a:lnTo>
                  <a:pt x="15249" y="11004"/>
                </a:lnTo>
                <a:lnTo>
                  <a:pt x="15249" y="12226"/>
                </a:lnTo>
                <a:lnTo>
                  <a:pt x="13993" y="12226"/>
                </a:lnTo>
                <a:lnTo>
                  <a:pt x="13993" y="11004"/>
                </a:lnTo>
                <a:moveTo>
                  <a:pt x="16649" y="11004"/>
                </a:moveTo>
                <a:lnTo>
                  <a:pt x="17904" y="11004"/>
                </a:lnTo>
                <a:lnTo>
                  <a:pt x="17904" y="12226"/>
                </a:lnTo>
                <a:lnTo>
                  <a:pt x="16649" y="12226"/>
                </a:lnTo>
                <a:lnTo>
                  <a:pt x="16649" y="11004"/>
                </a:lnTo>
                <a:moveTo>
                  <a:pt x="11374" y="12954"/>
                </a:moveTo>
                <a:lnTo>
                  <a:pt x="12630" y="12954"/>
                </a:lnTo>
                <a:lnTo>
                  <a:pt x="12630" y="14177"/>
                </a:lnTo>
                <a:lnTo>
                  <a:pt x="11374" y="14177"/>
                </a:lnTo>
                <a:lnTo>
                  <a:pt x="11374" y="12954"/>
                </a:lnTo>
                <a:moveTo>
                  <a:pt x="13993" y="12954"/>
                </a:moveTo>
                <a:lnTo>
                  <a:pt x="15249" y="12954"/>
                </a:lnTo>
                <a:lnTo>
                  <a:pt x="15249" y="14177"/>
                </a:lnTo>
                <a:lnTo>
                  <a:pt x="13993" y="14177"/>
                </a:lnTo>
                <a:lnTo>
                  <a:pt x="13993" y="12954"/>
                </a:lnTo>
                <a:moveTo>
                  <a:pt x="16649" y="12954"/>
                </a:moveTo>
                <a:lnTo>
                  <a:pt x="17904" y="12954"/>
                </a:lnTo>
                <a:lnTo>
                  <a:pt x="17904" y="14177"/>
                </a:lnTo>
                <a:lnTo>
                  <a:pt x="16649" y="14177"/>
                </a:lnTo>
                <a:lnTo>
                  <a:pt x="16649" y="12954"/>
                </a:lnTo>
                <a:moveTo>
                  <a:pt x="11374" y="14905"/>
                </a:moveTo>
                <a:lnTo>
                  <a:pt x="12630" y="14905"/>
                </a:lnTo>
                <a:lnTo>
                  <a:pt x="12630" y="16127"/>
                </a:lnTo>
                <a:lnTo>
                  <a:pt x="11374" y="16127"/>
                </a:lnTo>
                <a:lnTo>
                  <a:pt x="11374" y="14905"/>
                </a:lnTo>
                <a:moveTo>
                  <a:pt x="13993" y="14905"/>
                </a:moveTo>
                <a:lnTo>
                  <a:pt x="15249" y="14905"/>
                </a:lnTo>
                <a:lnTo>
                  <a:pt x="15249" y="16127"/>
                </a:lnTo>
                <a:lnTo>
                  <a:pt x="13993" y="16127"/>
                </a:lnTo>
                <a:lnTo>
                  <a:pt x="13993" y="14905"/>
                </a:lnTo>
                <a:moveTo>
                  <a:pt x="16649" y="14905"/>
                </a:moveTo>
                <a:lnTo>
                  <a:pt x="17904" y="14905"/>
                </a:lnTo>
                <a:lnTo>
                  <a:pt x="17904" y="16127"/>
                </a:lnTo>
                <a:lnTo>
                  <a:pt x="16649" y="16127"/>
                </a:lnTo>
                <a:lnTo>
                  <a:pt x="16649" y="14905"/>
                </a:lnTo>
                <a:moveTo>
                  <a:pt x="11374" y="16855"/>
                </a:moveTo>
                <a:lnTo>
                  <a:pt x="12630" y="16855"/>
                </a:lnTo>
                <a:lnTo>
                  <a:pt x="12630" y="18078"/>
                </a:lnTo>
                <a:lnTo>
                  <a:pt x="11374" y="18078"/>
                </a:lnTo>
                <a:lnTo>
                  <a:pt x="11374" y="16855"/>
                </a:lnTo>
                <a:moveTo>
                  <a:pt x="13993" y="16855"/>
                </a:moveTo>
                <a:lnTo>
                  <a:pt x="15249" y="16855"/>
                </a:lnTo>
                <a:lnTo>
                  <a:pt x="15249" y="18078"/>
                </a:lnTo>
                <a:lnTo>
                  <a:pt x="13993" y="18078"/>
                </a:lnTo>
                <a:lnTo>
                  <a:pt x="13993" y="16855"/>
                </a:lnTo>
                <a:moveTo>
                  <a:pt x="16649" y="16855"/>
                </a:moveTo>
                <a:lnTo>
                  <a:pt x="17904" y="16855"/>
                </a:lnTo>
                <a:lnTo>
                  <a:pt x="17904" y="18078"/>
                </a:lnTo>
                <a:lnTo>
                  <a:pt x="16649" y="18078"/>
                </a:lnTo>
                <a:lnTo>
                  <a:pt x="16649" y="16855"/>
                </a:lnTo>
              </a:path>
            </a:pathLst>
          </a:custGeom>
          <a:solidFill>
            <a:srgbClr val="FFFFCC"/>
          </a:solidFill>
          <a:ln w="9525">
            <a:solidFill>
              <a:srgbClr val="000000"/>
            </a:solidFill>
            <a:miter lim="800000"/>
            <a:headEnd/>
            <a:tailEnd/>
          </a:ln>
        </p:spPr>
        <p:txBody>
          <a:bodyPr/>
          <a:lstStyle/>
          <a:p>
            <a:endParaRPr lang="en-US"/>
          </a:p>
        </p:txBody>
      </p:sp>
      <p:pic>
        <p:nvPicPr>
          <p:cNvPr id="7" name="Picture 6" descr="144.jpg"/>
          <p:cNvPicPr>
            <a:picLocks noChangeAspect="1"/>
          </p:cNvPicPr>
          <p:nvPr/>
        </p:nvPicPr>
        <p:blipFill>
          <a:blip r:embed="rId4" cstate="print"/>
          <a:srcRect l="24814" t="30000" r="21852" b="26666"/>
          <a:stretch>
            <a:fillRect/>
          </a:stretch>
        </p:blipFill>
        <p:spPr>
          <a:xfrm>
            <a:off x="4114800" y="1524000"/>
            <a:ext cx="960133" cy="1040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457200"/>
            <a:ext cx="8229600" cy="609600"/>
          </a:xfrm>
        </p:spPr>
        <p:txBody>
          <a:bodyPr>
            <a:normAutofit fontScale="90000"/>
          </a:bodyPr>
          <a:lstStyle/>
          <a:p>
            <a:pPr>
              <a:defRPr/>
            </a:pPr>
            <a:r>
              <a:rPr lang="en-US" b="0" dirty="0" smtClean="0"/>
              <a:t>Technical Assistance</a:t>
            </a:r>
          </a:p>
        </p:txBody>
      </p:sp>
      <p:sp>
        <p:nvSpPr>
          <p:cNvPr id="16387" name="Content Placeholder 2"/>
          <p:cNvSpPr>
            <a:spLocks noGrp="1"/>
          </p:cNvSpPr>
          <p:nvPr>
            <p:ph idx="1"/>
          </p:nvPr>
        </p:nvSpPr>
        <p:spPr>
          <a:xfrm>
            <a:off x="381000" y="1066800"/>
            <a:ext cx="8458200" cy="5410200"/>
          </a:xfrm>
          <a:ln>
            <a:solidFill>
              <a:schemeClr val="accent3"/>
            </a:solidFill>
          </a:ln>
        </p:spPr>
        <p:txBody>
          <a:bodyPr/>
          <a:lstStyle/>
          <a:p>
            <a:pPr>
              <a:buFont typeface="Arial" charset="0"/>
              <a:buNone/>
              <a:defRPr/>
            </a:pPr>
            <a:r>
              <a:rPr lang="en-US" sz="2400" dirty="0" smtClean="0">
                <a:solidFill>
                  <a:schemeClr val="accent3">
                    <a:lumMod val="75000"/>
                  </a:schemeClr>
                </a:solidFill>
              </a:rPr>
              <a:t>Central Office</a:t>
            </a:r>
            <a:endParaRPr lang="en-US" sz="2400" i="1" dirty="0" smtClean="0">
              <a:solidFill>
                <a:schemeClr val="accent3">
                  <a:lumMod val="75000"/>
                </a:schemeClr>
              </a:solidFill>
            </a:endParaRPr>
          </a:p>
          <a:p>
            <a:pPr>
              <a:buFont typeface="Arial" charset="0"/>
              <a:buNone/>
              <a:defRPr/>
            </a:pPr>
            <a:r>
              <a:rPr lang="en-US" sz="2000" dirty="0" smtClean="0"/>
              <a:t>Terrence Parks – Central Office   202-513-7625</a:t>
            </a:r>
          </a:p>
          <a:p>
            <a:pPr>
              <a:buFont typeface="Arial" charset="0"/>
              <a:buNone/>
              <a:defRPr/>
            </a:pPr>
            <a:endParaRPr lang="en-US" sz="1100" dirty="0" smtClean="0"/>
          </a:p>
          <a:p>
            <a:pPr>
              <a:buFont typeface="Arial" charset="0"/>
              <a:buNone/>
              <a:defRPr/>
            </a:pPr>
            <a:r>
              <a:rPr lang="en-US" sz="2400" dirty="0" smtClean="0">
                <a:solidFill>
                  <a:schemeClr val="accent3">
                    <a:lumMod val="75000"/>
                  </a:schemeClr>
                </a:solidFill>
              </a:rPr>
              <a:t>Central Office West/ Albuquerque, NM</a:t>
            </a:r>
          </a:p>
          <a:p>
            <a:pPr>
              <a:defRPr/>
            </a:pPr>
            <a:r>
              <a:rPr lang="en-US" sz="1800" dirty="0" smtClean="0"/>
              <a:t>Gary King – Acting Advisor – Audits  505-563-3745</a:t>
            </a:r>
          </a:p>
          <a:p>
            <a:pPr>
              <a:defRPr/>
            </a:pPr>
            <a:r>
              <a:rPr lang="en-US" sz="1800" dirty="0" smtClean="0"/>
              <a:t>Debra Peebles – P.L. 93-638 Training – 505-563-3677</a:t>
            </a:r>
          </a:p>
          <a:p>
            <a:pPr>
              <a:defRPr/>
            </a:pPr>
            <a:r>
              <a:rPr lang="en-US" sz="1800" dirty="0" smtClean="0"/>
              <a:t>Christine Savilla – Audits and Close-outs – 505-563-3745</a:t>
            </a:r>
          </a:p>
          <a:p>
            <a:pPr>
              <a:defRPr/>
            </a:pPr>
            <a:endParaRPr lang="en-US" sz="1100" dirty="0" smtClean="0"/>
          </a:p>
          <a:p>
            <a:pPr>
              <a:buFont typeface="Arial" charset="0"/>
              <a:buNone/>
              <a:defRPr/>
            </a:pPr>
            <a:r>
              <a:rPr lang="en-US" sz="2400" dirty="0" smtClean="0">
                <a:solidFill>
                  <a:schemeClr val="bg2"/>
                </a:solidFill>
              </a:rPr>
              <a:t>Central Office West/Education/Oklahoma City Office</a:t>
            </a:r>
          </a:p>
          <a:p>
            <a:pPr>
              <a:defRPr/>
            </a:pPr>
            <a:r>
              <a:rPr lang="en-US" sz="1800" dirty="0" smtClean="0"/>
              <a:t>Mary Dupris –Education Awarding Official - 405-605-6051 x6</a:t>
            </a:r>
          </a:p>
          <a:p>
            <a:pPr>
              <a:defRPr/>
            </a:pPr>
            <a:r>
              <a:rPr lang="en-US" sz="1800" dirty="0" smtClean="0"/>
              <a:t>Cheryl Lewis –Self-determination Specialist –405-605-6051 x304</a:t>
            </a:r>
          </a:p>
          <a:p>
            <a:pPr>
              <a:defRPr/>
            </a:pPr>
            <a:endParaRPr lang="en-US" sz="1100" dirty="0" smtClean="0"/>
          </a:p>
          <a:p>
            <a:pPr>
              <a:defRPr/>
            </a:pPr>
            <a:r>
              <a:rPr lang="en-US" sz="1800" dirty="0" smtClean="0"/>
              <a:t>Frank </a:t>
            </a:r>
            <a:r>
              <a:rPr lang="en-US" sz="1800" dirty="0" err="1" smtClean="0"/>
              <a:t>Bitonti</a:t>
            </a:r>
            <a:r>
              <a:rPr lang="en-US" sz="1800" dirty="0" smtClean="0"/>
              <a:t> –Teaches, Special Projects, Construction</a:t>
            </a:r>
          </a:p>
          <a:p>
            <a:pPr>
              <a:defRPr/>
            </a:pPr>
            <a:r>
              <a:rPr lang="en-US" sz="1800" dirty="0" smtClean="0"/>
              <a:t>Terrence Parks/Michelle McCormack– FBMS</a:t>
            </a:r>
          </a:p>
          <a:p>
            <a:pPr>
              <a:defRPr/>
            </a:pPr>
            <a:endParaRPr lang="en-US" sz="1800" dirty="0" smtClean="0"/>
          </a:p>
          <a:p>
            <a:pPr>
              <a:defRPr/>
            </a:pPr>
            <a:endParaRPr lang="en-US" sz="1400" dirty="0" smtClean="0"/>
          </a:p>
          <a:p>
            <a:pPr>
              <a:buFont typeface="Arial" charset="0"/>
              <a:buNone/>
              <a:defRPr/>
            </a:pPr>
            <a:r>
              <a:rPr lang="en-US" sz="1800" b="1" i="1" dirty="0" smtClean="0">
                <a:solidFill>
                  <a:schemeClr val="accent1">
                    <a:lumMod val="50000"/>
                  </a:schemeClr>
                </a:solidFill>
              </a:rPr>
              <a:t>Give Us an Opportunity to Help You</a:t>
            </a:r>
          </a:p>
          <a:p>
            <a:pPr>
              <a:buFont typeface="Arial" charset="0"/>
              <a:buNone/>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15000"/>
            <a:ext cx="8183563" cy="779463"/>
          </a:xfrm>
        </p:spPr>
        <p:txBody>
          <a:bodyPr>
            <a:normAutofit fontScale="90000"/>
          </a:bodyPr>
          <a:lstStyle/>
          <a:p>
            <a:pPr>
              <a:defRPr/>
            </a:pPr>
            <a:r>
              <a:rPr lang="en-US" dirty="0" smtClean="0">
                <a:solidFill>
                  <a:schemeClr val="accent1">
                    <a:lumMod val="50000"/>
                  </a:schemeClr>
                </a:solidFill>
              </a:rPr>
              <a:t>Definitions – the Law</a:t>
            </a:r>
            <a:endParaRPr lang="en-US" dirty="0">
              <a:solidFill>
                <a:schemeClr val="accent1">
                  <a:lumMod val="50000"/>
                </a:schemeClr>
              </a:solidFill>
            </a:endParaRPr>
          </a:p>
        </p:txBody>
      </p:sp>
      <p:sp>
        <p:nvSpPr>
          <p:cNvPr id="31747" name="TextBox 2"/>
          <p:cNvSpPr txBox="1">
            <a:spLocks noChangeArrowheads="1"/>
          </p:cNvSpPr>
          <p:nvPr/>
        </p:nvSpPr>
        <p:spPr bwMode="auto">
          <a:xfrm>
            <a:off x="609600" y="685800"/>
            <a:ext cx="8001000" cy="5200650"/>
          </a:xfrm>
          <a:prstGeom prst="rect">
            <a:avLst/>
          </a:prstGeom>
          <a:noFill/>
          <a:ln w="9525">
            <a:noFill/>
            <a:miter lim="800000"/>
            <a:headEnd/>
            <a:tailEnd/>
          </a:ln>
        </p:spPr>
        <p:txBody>
          <a:bodyPr>
            <a:spAutoFit/>
          </a:bodyPr>
          <a:lstStyle/>
          <a:p>
            <a:pPr>
              <a:defRPr/>
            </a:pPr>
            <a:r>
              <a:rPr lang="en-US" sz="2800" dirty="0"/>
              <a:t>Section 4 (</a:t>
            </a:r>
            <a:r>
              <a:rPr lang="en-US" dirty="0"/>
              <a:t>of the Law) </a:t>
            </a:r>
            <a:r>
              <a:rPr lang="en-US" sz="2400" dirty="0"/>
              <a:t>Definitions</a:t>
            </a:r>
          </a:p>
          <a:p>
            <a:pPr>
              <a:defRPr/>
            </a:pPr>
            <a:r>
              <a:rPr lang="en-US" sz="2000" dirty="0"/>
              <a:t>Page 9</a:t>
            </a:r>
          </a:p>
          <a:p>
            <a:pPr>
              <a:defRPr/>
            </a:pPr>
            <a:endParaRPr lang="en-US" dirty="0"/>
          </a:p>
          <a:p>
            <a:pPr>
              <a:defRPr/>
            </a:pPr>
            <a:r>
              <a:rPr lang="en-US" sz="2000" dirty="0"/>
              <a:t>(j</a:t>
            </a:r>
            <a:r>
              <a:rPr lang="en-US" sz="2400" dirty="0"/>
              <a:t>) ‘</a:t>
            </a:r>
            <a:r>
              <a:rPr lang="en-US" sz="2800" dirty="0">
                <a:solidFill>
                  <a:schemeClr val="accent2">
                    <a:lumMod val="75000"/>
                  </a:schemeClr>
                </a:solidFill>
              </a:rPr>
              <a:t>self-determination contract</a:t>
            </a:r>
            <a:r>
              <a:rPr lang="en-US" sz="2400" dirty="0"/>
              <a:t>’ </a:t>
            </a:r>
            <a:r>
              <a:rPr lang="en-US" sz="2400" dirty="0">
                <a:solidFill>
                  <a:srgbClr val="0070C0"/>
                </a:solidFill>
              </a:rPr>
              <a:t>means a contract (or </a:t>
            </a:r>
            <a:r>
              <a:rPr lang="en-US" sz="2400" i="1" dirty="0">
                <a:solidFill>
                  <a:srgbClr val="0070C0"/>
                </a:solidFill>
              </a:rPr>
              <a:t>grant</a:t>
            </a:r>
            <a:r>
              <a:rPr lang="en-US" sz="2400" dirty="0">
                <a:solidFill>
                  <a:srgbClr val="0070C0"/>
                </a:solidFill>
              </a:rPr>
              <a:t> or </a:t>
            </a:r>
            <a:r>
              <a:rPr lang="en-US" sz="2400" i="1" dirty="0">
                <a:solidFill>
                  <a:srgbClr val="0070C0"/>
                </a:solidFill>
              </a:rPr>
              <a:t>cooperative agreement </a:t>
            </a:r>
            <a:r>
              <a:rPr lang="en-US" sz="2400" dirty="0">
                <a:solidFill>
                  <a:srgbClr val="0070C0"/>
                </a:solidFill>
              </a:rPr>
              <a:t>utilized under </a:t>
            </a:r>
            <a:r>
              <a:rPr lang="en-US" sz="2400" i="1" dirty="0">
                <a:solidFill>
                  <a:srgbClr val="0070C0"/>
                </a:solidFill>
              </a:rPr>
              <a:t>section 9</a:t>
            </a:r>
            <a:r>
              <a:rPr lang="en-US" sz="2400" dirty="0">
                <a:solidFill>
                  <a:srgbClr val="0070C0"/>
                </a:solidFill>
              </a:rPr>
              <a:t> of the Act) entered into under title I of this Act between a tribal organization and the </a:t>
            </a:r>
            <a:r>
              <a:rPr lang="en-US" sz="2400" i="1" dirty="0">
                <a:solidFill>
                  <a:srgbClr val="0070C0"/>
                </a:solidFill>
              </a:rPr>
              <a:t>appropriate Secretary </a:t>
            </a:r>
            <a:r>
              <a:rPr lang="en-US" sz="2400" dirty="0">
                <a:solidFill>
                  <a:srgbClr val="0070C0"/>
                </a:solidFill>
              </a:rPr>
              <a:t>for the planning, conduct and administration of programs or services </a:t>
            </a:r>
            <a:r>
              <a:rPr lang="en-US" sz="2400" i="1" dirty="0"/>
              <a:t>which are otherwise provided to Indian tribes </a:t>
            </a:r>
            <a:r>
              <a:rPr lang="en-US" sz="2400" dirty="0"/>
              <a:t>and their members pursuant to Federal Law </a:t>
            </a:r>
            <a:r>
              <a:rPr lang="en-US" sz="2400" i="1" dirty="0">
                <a:solidFill>
                  <a:srgbClr val="002060"/>
                </a:solidFill>
              </a:rPr>
              <a:t>Provided,</a:t>
            </a:r>
            <a:r>
              <a:rPr lang="en-US" sz="2400" dirty="0">
                <a:solidFill>
                  <a:srgbClr val="002060"/>
                </a:solidFill>
              </a:rPr>
              <a:t> That… no contract (or grant or cooperative agreement utilized under section 9 of this Act) entered into under title I of this act shall be construed to be a procurement contract</a:t>
            </a:r>
            <a:r>
              <a:rPr lang="en-US" sz="2400" dirty="0">
                <a:solidFill>
                  <a:schemeClr val="accent1"/>
                </a:solidFill>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183563" cy="1050925"/>
          </a:xfrm>
        </p:spPr>
        <p:txBody>
          <a:bodyPr/>
          <a:lstStyle/>
          <a:p>
            <a:pPr algn="ctr">
              <a:defRPr/>
            </a:pPr>
            <a:r>
              <a:rPr lang="en-US" dirty="0" smtClean="0"/>
              <a:t>Treaty Rights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5715000"/>
            <a:ext cx="8183563" cy="854075"/>
          </a:xfrm>
        </p:spPr>
        <p:txBody>
          <a:bodyPr>
            <a:normAutofit fontScale="90000"/>
          </a:bodyPr>
          <a:lstStyle/>
          <a:p>
            <a:pPr eaLnBrk="1" fontAlgn="auto" hangingPunct="1">
              <a:spcAft>
                <a:spcPts val="0"/>
              </a:spcAft>
              <a:defRPr/>
            </a:pPr>
            <a:r>
              <a:rPr lang="en-US" dirty="0" smtClean="0">
                <a:solidFill>
                  <a:schemeClr val="accent1">
                    <a:tint val="88000"/>
                    <a:satMod val="150000"/>
                  </a:schemeClr>
                </a:solidFill>
                <a:latin typeface="Papyrus" pitchFamily="66" charset="0"/>
              </a:rPr>
              <a:t>Public Law 93-638, as Amended</a:t>
            </a:r>
          </a:p>
        </p:txBody>
      </p:sp>
      <p:sp>
        <p:nvSpPr>
          <p:cNvPr id="30723" name="Rectangle 3"/>
          <p:cNvSpPr>
            <a:spLocks noGrp="1" noChangeArrowheads="1"/>
          </p:cNvSpPr>
          <p:nvPr>
            <p:ph idx="1"/>
          </p:nvPr>
        </p:nvSpPr>
        <p:spPr>
          <a:xfrm>
            <a:off x="533400" y="609600"/>
            <a:ext cx="8229600" cy="5029200"/>
          </a:xfrm>
        </p:spPr>
        <p:txBody>
          <a:bodyPr/>
          <a:lstStyle/>
          <a:p>
            <a:pPr algn="ctr" eaLnBrk="1" hangingPunct="1">
              <a:lnSpc>
                <a:spcPct val="90000"/>
              </a:lnSpc>
              <a:buFontTx/>
              <a:buNone/>
              <a:defRPr/>
            </a:pPr>
            <a:r>
              <a:rPr lang="en-US" sz="2400" b="1" dirty="0" smtClean="0"/>
              <a:t>CONTRACT FUNDING AND INDIRECT COSTS</a:t>
            </a:r>
            <a:endParaRPr lang="en-US" sz="1800" b="1" dirty="0" smtClean="0"/>
          </a:p>
          <a:p>
            <a:pPr algn="ctr" eaLnBrk="1" hangingPunct="1">
              <a:lnSpc>
                <a:spcPct val="90000"/>
              </a:lnSpc>
              <a:buFontTx/>
              <a:buNone/>
              <a:defRPr/>
            </a:pPr>
            <a:r>
              <a:rPr lang="en-US" b="1" dirty="0" smtClean="0"/>
              <a:t>	</a:t>
            </a:r>
            <a:r>
              <a:rPr lang="en-US" sz="2400" b="1" dirty="0" smtClean="0">
                <a:solidFill>
                  <a:schemeClr val="accent5">
                    <a:lumMod val="60000"/>
                    <a:lumOff val="40000"/>
                  </a:schemeClr>
                </a:solidFill>
              </a:rPr>
              <a:t>Section 106(a)</a:t>
            </a:r>
          </a:p>
          <a:p>
            <a:pPr algn="ctr" eaLnBrk="1" hangingPunct="1">
              <a:lnSpc>
                <a:spcPct val="90000"/>
              </a:lnSpc>
              <a:buFontTx/>
              <a:buNone/>
              <a:defRPr/>
            </a:pPr>
            <a:r>
              <a:rPr lang="en-US" sz="2400" b="1" dirty="0" smtClean="0">
                <a:solidFill>
                  <a:schemeClr val="accent5">
                    <a:lumMod val="60000"/>
                    <a:lumOff val="40000"/>
                  </a:schemeClr>
                </a:solidFill>
              </a:rPr>
              <a:t>  </a:t>
            </a:r>
          </a:p>
          <a:p>
            <a:pPr eaLnBrk="1" hangingPunct="1">
              <a:lnSpc>
                <a:spcPct val="90000"/>
              </a:lnSpc>
              <a:buFontTx/>
              <a:buNone/>
              <a:defRPr/>
            </a:pPr>
            <a:r>
              <a:rPr lang="en-US" sz="2400" b="1" dirty="0" smtClean="0"/>
              <a:t>Amount of funds provided:</a:t>
            </a:r>
          </a:p>
          <a:p>
            <a:pPr lvl="1" eaLnBrk="1" hangingPunct="1">
              <a:lnSpc>
                <a:spcPct val="90000"/>
              </a:lnSpc>
              <a:buFont typeface="Tahoma" pitchFamily="34" charset="0"/>
              <a:buNone/>
              <a:defRPr/>
            </a:pPr>
            <a:r>
              <a:rPr lang="en-US" b="1" dirty="0" smtClean="0"/>
              <a:t>	</a:t>
            </a:r>
            <a:r>
              <a:rPr lang="en-US" sz="2000" b="1" dirty="0" smtClean="0"/>
              <a:t>(1) </a:t>
            </a:r>
            <a:r>
              <a:rPr lang="en-US" b="1" dirty="0" smtClean="0"/>
              <a:t>Secretarial Funding Level</a:t>
            </a:r>
          </a:p>
          <a:p>
            <a:pPr lvl="1" eaLnBrk="1" hangingPunct="1">
              <a:lnSpc>
                <a:spcPct val="90000"/>
              </a:lnSpc>
              <a:buFont typeface="Tahoma" pitchFamily="34" charset="0"/>
              <a:buNone/>
              <a:defRPr/>
            </a:pPr>
            <a:r>
              <a:rPr lang="en-US" sz="2000" b="1" dirty="0" smtClean="0"/>
              <a:t>	(2) </a:t>
            </a:r>
            <a:r>
              <a:rPr lang="en-US" b="1" dirty="0" smtClean="0"/>
              <a:t>Contract Support Cost</a:t>
            </a:r>
            <a:endParaRPr lang="en-US" sz="2000" b="1" dirty="0" smtClean="0"/>
          </a:p>
          <a:p>
            <a:pPr lvl="1" eaLnBrk="1" hangingPunct="1">
              <a:lnSpc>
                <a:spcPct val="90000"/>
              </a:lnSpc>
              <a:buFont typeface="Tahoma" pitchFamily="34" charset="0"/>
              <a:buNone/>
              <a:defRPr/>
            </a:pPr>
            <a:r>
              <a:rPr lang="en-US" sz="2000" b="1" dirty="0" smtClean="0"/>
              <a:t>	(3) </a:t>
            </a:r>
            <a:r>
              <a:rPr lang="en-US" b="1" dirty="0" smtClean="0"/>
              <a:t>Contract Support Cost</a:t>
            </a:r>
            <a:endParaRPr lang="en-US" sz="2000" b="1" dirty="0" smtClean="0"/>
          </a:p>
          <a:p>
            <a:pPr lvl="4" eaLnBrk="1" hangingPunct="1">
              <a:lnSpc>
                <a:spcPct val="90000"/>
              </a:lnSpc>
              <a:defRPr/>
            </a:pPr>
            <a:r>
              <a:rPr lang="en-US" sz="1800" b="1" dirty="0" smtClean="0"/>
              <a:t>Direct Contract Support Cost</a:t>
            </a:r>
          </a:p>
          <a:p>
            <a:pPr lvl="4" eaLnBrk="1" hangingPunct="1">
              <a:lnSpc>
                <a:spcPct val="90000"/>
              </a:lnSpc>
              <a:defRPr/>
            </a:pPr>
            <a:r>
              <a:rPr lang="en-US" sz="1800" b="1" dirty="0" smtClean="0"/>
              <a:t>Indirect Cost</a:t>
            </a:r>
          </a:p>
          <a:p>
            <a:pPr lvl="1" eaLnBrk="1" hangingPunct="1">
              <a:lnSpc>
                <a:spcPct val="90000"/>
              </a:lnSpc>
              <a:buFont typeface="Tahoma" pitchFamily="34" charset="0"/>
              <a:buNone/>
              <a:defRPr/>
            </a:pPr>
            <a:r>
              <a:rPr lang="en-US" b="1" dirty="0" smtClean="0"/>
              <a:t>	(4) Savings</a:t>
            </a:r>
          </a:p>
          <a:p>
            <a:pPr lvl="1" eaLnBrk="1" hangingPunct="1">
              <a:lnSpc>
                <a:spcPct val="90000"/>
              </a:lnSpc>
              <a:buFont typeface="Tahoma" pitchFamily="34" charset="0"/>
              <a:buNone/>
              <a:defRPr/>
            </a:pPr>
            <a:r>
              <a:rPr lang="en-US" b="1" dirty="0" smtClean="0"/>
              <a:t>	(5) Start-Up Cost</a:t>
            </a:r>
          </a:p>
          <a:p>
            <a:pPr lvl="1" eaLnBrk="1" hangingPunct="1">
              <a:lnSpc>
                <a:spcPct val="90000"/>
              </a:lnSpc>
              <a:buFont typeface="Tahoma" pitchFamily="34" charset="0"/>
              <a:buNone/>
              <a:defRPr/>
            </a:pPr>
            <a:r>
              <a:rPr lang="en-US" b="1" dirty="0" smtClean="0"/>
              <a:t>	(6)Pre-Award Cost</a:t>
            </a:r>
          </a:p>
        </p:txBody>
      </p:sp>
      <p:pic>
        <p:nvPicPr>
          <p:cNvPr id="87044" name="Picture 4" descr="C:\Documents and Settings\debra.peebles\Local Settings\Temporary Internet Files\Content.IE5\N1D7ZYNL\MC900215554[1].wmf"/>
          <p:cNvPicPr>
            <a:picLocks noChangeAspect="1" noChangeArrowheads="1"/>
          </p:cNvPicPr>
          <p:nvPr/>
        </p:nvPicPr>
        <p:blipFill>
          <a:blip r:embed="rId3" cstate="print"/>
          <a:srcRect/>
          <a:stretch>
            <a:fillRect/>
          </a:stretch>
        </p:blipFill>
        <p:spPr bwMode="auto">
          <a:xfrm>
            <a:off x="5486400" y="3657600"/>
            <a:ext cx="2743200" cy="201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3536"/>
            <a:ext cx="8686800" cy="1143000"/>
          </a:xfrm>
        </p:spPr>
        <p:txBody>
          <a:bodyPr>
            <a:noAutofit/>
          </a:bodyPr>
          <a:lstStyle/>
          <a:p>
            <a:r>
              <a:rPr lang="en-US" sz="3200" dirty="0" smtClean="0"/>
              <a:t>Guidelines for Proposal Preparation and ISD Requests - Start-up Contract Support</a:t>
            </a:r>
            <a:endParaRPr lang="en-US" sz="3200" dirty="0"/>
          </a:p>
        </p:txBody>
      </p:sp>
      <p:sp>
        <p:nvSpPr>
          <p:cNvPr id="3" name="Content Placeholder 2"/>
          <p:cNvSpPr>
            <a:spLocks noGrp="1"/>
          </p:cNvSpPr>
          <p:nvPr>
            <p:ph idx="1"/>
          </p:nvPr>
        </p:nvSpPr>
        <p:spPr>
          <a:xfrm>
            <a:off x="457200" y="1904999"/>
            <a:ext cx="8229600" cy="4267517"/>
          </a:xfrm>
        </p:spPr>
        <p:txBody>
          <a:bodyPr/>
          <a:lstStyle/>
          <a:p>
            <a:r>
              <a:rPr lang="en-US" dirty="0" smtClean="0"/>
              <a:t>Start-up costs are one-time costs by the requesting tribe to plan, prepare and assume operation of a Program, Function, Service or Activity.</a:t>
            </a:r>
          </a:p>
          <a:p>
            <a:pPr lvl="1"/>
            <a:r>
              <a:rPr lang="en-US" dirty="0" smtClean="0"/>
              <a:t>Occurring either </a:t>
            </a:r>
            <a:r>
              <a:rPr lang="en-US" sz="2800" b="1" dirty="0" smtClean="0"/>
              <a:t>prior</a:t>
            </a:r>
            <a:r>
              <a:rPr lang="en-US" sz="2800" dirty="0" smtClean="0"/>
              <a:t> to</a:t>
            </a:r>
            <a:r>
              <a:rPr lang="en-US" dirty="0" smtClean="0"/>
              <a:t>, or, </a:t>
            </a:r>
            <a:r>
              <a:rPr lang="en-US" sz="2800" b="1" dirty="0" smtClean="0"/>
              <a:t>after</a:t>
            </a:r>
            <a:r>
              <a:rPr lang="en-US" dirty="0" smtClean="0"/>
              <a:t> award of the Self-determination agreement, but, are NOT recurring.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Costs</a:t>
            </a:r>
            <a:endParaRPr lang="en-US" dirty="0"/>
          </a:p>
        </p:txBody>
      </p:sp>
      <p:sp>
        <p:nvSpPr>
          <p:cNvPr id="3" name="Content Placeholder 2"/>
          <p:cNvSpPr>
            <a:spLocks noGrp="1"/>
          </p:cNvSpPr>
          <p:nvPr>
            <p:ph idx="1"/>
          </p:nvPr>
        </p:nvSpPr>
        <p:spPr>
          <a:xfrm>
            <a:off x="457200" y="2438399"/>
            <a:ext cx="8229600" cy="3734117"/>
          </a:xfrm>
        </p:spPr>
        <p:txBody>
          <a:bodyPr/>
          <a:lstStyle/>
          <a:p>
            <a:r>
              <a:rPr lang="en-US" dirty="0" smtClean="0"/>
              <a:t>Start-up Costs may vary</a:t>
            </a:r>
          </a:p>
          <a:p>
            <a:pPr lvl="1"/>
            <a:r>
              <a:rPr lang="en-US" dirty="0" smtClean="0"/>
              <a:t>Depending on the capacity of the requesting tribe, and the size and proposed support.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Requests</a:t>
            </a:r>
            <a:endParaRPr lang="en-US" dirty="0"/>
          </a:p>
        </p:txBody>
      </p:sp>
      <p:sp>
        <p:nvSpPr>
          <p:cNvPr id="3" name="Content Placeholder 2"/>
          <p:cNvSpPr>
            <a:spLocks noGrp="1"/>
          </p:cNvSpPr>
          <p:nvPr>
            <p:ph idx="1"/>
          </p:nvPr>
        </p:nvSpPr>
        <p:spPr/>
        <p:txBody>
          <a:bodyPr/>
          <a:lstStyle/>
          <a:p>
            <a:endParaRPr lang="en-US" dirty="0" smtClean="0"/>
          </a:p>
          <a:p>
            <a:r>
              <a:rPr lang="en-US" dirty="0" smtClean="0"/>
              <a:t>Costs included in Start-up must be reasonable, necessary, and pay for activities that are not provided in DIRECT contract support, or INDIRECT contract support as defined Section 106 of the Act.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170</TotalTime>
  <Words>498</Words>
  <Application>Microsoft Office PowerPoint</Application>
  <PresentationFormat>On-screen Show (4:3)</PresentationFormat>
  <Paragraphs>71</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Foundry</vt:lpstr>
      <vt:lpstr>Contract Support Costs Self-determination Agreements</vt:lpstr>
      <vt:lpstr>P.L.93-638, the Law and Regulations, as Amended</vt:lpstr>
      <vt:lpstr>Technical Assistance</vt:lpstr>
      <vt:lpstr>Definitions – the Law</vt:lpstr>
      <vt:lpstr>Treaty Rights</vt:lpstr>
      <vt:lpstr>Public Law 93-638, as Amended</vt:lpstr>
      <vt:lpstr>Guidelines for Proposal Preparation and ISD Requests - Start-up Contract Support</vt:lpstr>
      <vt:lpstr>Start-up Costs</vt:lpstr>
      <vt:lpstr>Start-up Requests</vt:lpstr>
      <vt:lpstr>Start-up Requests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Support Costs Self-determination Agreements</dc:title>
  <dc:creator>dpeebles</dc:creator>
  <cp:lastModifiedBy>dpeebles</cp:lastModifiedBy>
  <cp:revision>18</cp:revision>
  <dcterms:created xsi:type="dcterms:W3CDTF">2013-06-20T03:58:33Z</dcterms:created>
  <dcterms:modified xsi:type="dcterms:W3CDTF">2013-06-21T02:57:47Z</dcterms:modified>
</cp:coreProperties>
</file>